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removePersonalInfoOnSave="1" saveSubsetFonts="1">
  <p:sldMasterIdLst>
    <p:sldMasterId id="2147483648" r:id="rId4"/>
  </p:sldMasterIdLst>
  <p:notesMasterIdLst>
    <p:notesMasterId r:id="rId56"/>
  </p:notesMasterIdLst>
  <p:handoutMasterIdLst>
    <p:handoutMasterId r:id="rId57"/>
  </p:handoutMasterIdLst>
  <p:sldIdLst>
    <p:sldId id="256" r:id="rId5"/>
    <p:sldId id="257" r:id="rId6"/>
    <p:sldId id="312" r:id="rId7"/>
    <p:sldId id="323" r:id="rId8"/>
    <p:sldId id="258" r:id="rId9"/>
    <p:sldId id="311" r:id="rId10"/>
    <p:sldId id="260" r:id="rId11"/>
    <p:sldId id="261" r:id="rId12"/>
    <p:sldId id="262" r:id="rId13"/>
    <p:sldId id="263" r:id="rId14"/>
    <p:sldId id="264" r:id="rId15"/>
    <p:sldId id="391" r:id="rId16"/>
    <p:sldId id="327" r:id="rId17"/>
    <p:sldId id="575" r:id="rId18"/>
    <p:sldId id="267" r:id="rId19"/>
    <p:sldId id="268" r:id="rId20"/>
    <p:sldId id="454" r:id="rId21"/>
    <p:sldId id="269" r:id="rId22"/>
    <p:sldId id="319" r:id="rId23"/>
    <p:sldId id="571" r:id="rId24"/>
    <p:sldId id="570" r:id="rId25"/>
    <p:sldId id="270" r:id="rId26"/>
    <p:sldId id="271" r:id="rId27"/>
    <p:sldId id="272" r:id="rId28"/>
    <p:sldId id="273" r:id="rId29"/>
    <p:sldId id="274" r:id="rId30"/>
    <p:sldId id="578" r:id="rId31"/>
    <p:sldId id="320" r:id="rId32"/>
    <p:sldId id="277" r:id="rId33"/>
    <p:sldId id="278" r:id="rId34"/>
    <p:sldId id="279" r:id="rId35"/>
    <p:sldId id="310" r:id="rId36"/>
    <p:sldId id="336" r:id="rId37"/>
    <p:sldId id="322" r:id="rId38"/>
    <p:sldId id="304" r:id="rId39"/>
    <p:sldId id="306" r:id="rId40"/>
    <p:sldId id="307" r:id="rId41"/>
    <p:sldId id="281" r:id="rId42"/>
    <p:sldId id="282" r:id="rId43"/>
    <p:sldId id="283" r:id="rId44"/>
    <p:sldId id="284" r:id="rId45"/>
    <p:sldId id="313" r:id="rId46"/>
    <p:sldId id="287" r:id="rId47"/>
    <p:sldId id="288" r:id="rId48"/>
    <p:sldId id="289" r:id="rId49"/>
    <p:sldId id="314" r:id="rId50"/>
    <p:sldId id="569" r:id="rId51"/>
    <p:sldId id="325" r:id="rId52"/>
    <p:sldId id="315" r:id="rId53"/>
    <p:sldId id="574" r:id="rId54"/>
    <p:sldId id="293" r:id="rId55"/>
  </p:sldIdLst>
  <p:sldSz cx="9144000" cy="5143500" type="screen16x9"/>
  <p:notesSz cx="6794500" cy="99187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85" userDrawn="1">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5D76"/>
    <a:srgbClr val="F6B89C"/>
    <a:srgbClr val="F4A988"/>
    <a:srgbClr val="EF8353"/>
    <a:srgbClr val="F19369"/>
    <a:srgbClr val="EE7B48"/>
    <a:srgbClr val="4D75B3"/>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481" autoAdjust="0"/>
    <p:restoredTop sz="96247" autoAdjust="0"/>
  </p:normalViewPr>
  <p:slideViewPr>
    <p:cSldViewPr>
      <p:cViewPr varScale="1">
        <p:scale>
          <a:sx n="110" d="100"/>
          <a:sy n="110" d="100"/>
        </p:scale>
        <p:origin x="360" y="62"/>
      </p:cViewPr>
      <p:guideLst>
        <p:guide orient="horz" pos="3185"/>
        <p:guide pos="2880"/>
      </p:guideLst>
    </p:cSldViewPr>
  </p:slideViewPr>
  <p:notesTextViewPr>
    <p:cViewPr>
      <p:scale>
        <a:sx n="3" d="2"/>
        <a:sy n="3" d="2"/>
      </p:scale>
      <p:origin x="0" y="0"/>
    </p:cViewPr>
  </p:notesTextViewPr>
  <p:sorterViewPr>
    <p:cViewPr varScale="1">
      <p:scale>
        <a:sx n="1" d="1"/>
        <a:sy n="1" d="1"/>
      </p:scale>
      <p:origin x="0" y="0"/>
    </p:cViewPr>
  </p:sorterViewPr>
  <p:notesViewPr>
    <p:cSldViewPr>
      <p:cViewPr varScale="1">
        <p:scale>
          <a:sx n="76" d="100"/>
          <a:sy n="76" d="100"/>
        </p:scale>
        <p:origin x="4090" y="53"/>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handoutMaster" Target="handoutMasters/handout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387CEB-ADA9-485A-9249-F64C91EACCE4}" type="doc">
      <dgm:prSet loTypeId="urn:microsoft.com/office/officeart/2005/8/layout/hChevron3" loCatId="process" qsTypeId="urn:microsoft.com/office/officeart/2005/8/quickstyle/simple1" qsCatId="simple" csTypeId="urn:microsoft.com/office/officeart/2005/8/colors/accent1_2" csCatId="accent1" phldr="1"/>
      <dgm:spPr/>
    </dgm:pt>
    <dgm:pt modelId="{6E61F770-B3D6-44BB-BEE8-C7CD6EACFF6E}">
      <dgm:prSet phldrT="[テキスト]" custT="1"/>
      <dgm:spPr>
        <a:xfrm>
          <a:off x="953" y="510167"/>
          <a:ext cx="833449" cy="333379"/>
        </a:xfrm>
        <a:prstGeom prst="homePlate">
          <a:avLst/>
        </a:prstGeom>
        <a:solidFill>
          <a:srgbClr val="EE5500">
            <a:lumMod val="50000"/>
          </a:srgbClr>
        </a:solidFill>
        <a:ln w="25400" cap="flat" cmpd="sng" algn="ctr">
          <a:solidFill>
            <a:sysClr val="window" lastClr="FFFFFF">
              <a:hueOff val="0"/>
              <a:satOff val="0"/>
              <a:lumOff val="0"/>
              <a:alphaOff val="0"/>
            </a:sysClr>
          </a:solidFill>
          <a:prstDash val="solid"/>
        </a:ln>
        <a:effectLst/>
      </dgm:spPr>
      <dgm:t>
        <a:bodyPr/>
        <a:lstStyle/>
        <a:p>
          <a:r>
            <a:rPr kumimoji="1" lang="ja-JP" altLang="en-US" sz="900" b="1" dirty="0">
              <a:solidFill>
                <a:sysClr val="window" lastClr="FFFFFF"/>
              </a:solidFill>
              <a:latin typeface="メイリオ"/>
              <a:ea typeface="メイリオ"/>
              <a:cs typeface="+mn-cs"/>
            </a:rPr>
            <a:t>過去</a:t>
          </a:r>
        </a:p>
      </dgm:t>
    </dgm:pt>
    <dgm:pt modelId="{8C8788BC-4F1F-4D84-AB65-23D872CA47A8}" type="parTrans" cxnId="{3DC400CC-DDC4-414F-B0DE-7173DB79C52F}">
      <dgm:prSet/>
      <dgm:spPr/>
      <dgm:t>
        <a:bodyPr/>
        <a:lstStyle/>
        <a:p>
          <a:endParaRPr kumimoji="1" lang="ja-JP" altLang="en-US"/>
        </a:p>
      </dgm:t>
    </dgm:pt>
    <dgm:pt modelId="{AB1BB652-37D5-4480-ACC9-F22F9D620FC9}" type="sibTrans" cxnId="{3DC400CC-DDC4-414F-B0DE-7173DB79C52F}">
      <dgm:prSet/>
      <dgm:spPr/>
      <dgm:t>
        <a:bodyPr/>
        <a:lstStyle/>
        <a:p>
          <a:endParaRPr kumimoji="1" lang="ja-JP" altLang="en-US"/>
        </a:p>
      </dgm:t>
    </dgm:pt>
    <dgm:pt modelId="{BAF08942-6F10-453F-9531-48B6BEF326FA}">
      <dgm:prSet phldrT="[テキスト]" custT="1"/>
      <dgm:spPr>
        <a:xfrm>
          <a:off x="667713" y="510167"/>
          <a:ext cx="833449" cy="333379"/>
        </a:xfrm>
        <a:prstGeom prst="chevron">
          <a:avLst/>
        </a:prstGeom>
        <a:solidFill>
          <a:srgbClr val="EE5500">
            <a:lumMod val="75000"/>
          </a:srgbClr>
        </a:solidFill>
        <a:ln w="25400" cap="flat" cmpd="sng" algn="ctr">
          <a:solidFill>
            <a:sysClr val="window" lastClr="FFFFFF">
              <a:hueOff val="0"/>
              <a:satOff val="0"/>
              <a:lumOff val="0"/>
              <a:alphaOff val="0"/>
            </a:sysClr>
          </a:solidFill>
          <a:prstDash val="solid"/>
        </a:ln>
        <a:effectLst/>
      </dgm:spPr>
      <dgm:t>
        <a:bodyPr/>
        <a:lstStyle/>
        <a:p>
          <a:r>
            <a:rPr kumimoji="1" lang="ja-JP" altLang="en-US" sz="900" b="1" dirty="0">
              <a:solidFill>
                <a:sysClr val="window" lastClr="FFFFFF"/>
              </a:solidFill>
              <a:latin typeface="メイリオ"/>
              <a:ea typeface="メイリオ"/>
              <a:cs typeface="+mn-cs"/>
            </a:rPr>
            <a:t>現在</a:t>
          </a:r>
        </a:p>
      </dgm:t>
    </dgm:pt>
    <dgm:pt modelId="{D1C3EA5A-91A0-4029-A0F8-58290684329F}" type="parTrans" cxnId="{5CC6F817-9252-4535-B6D2-22C0F820B83A}">
      <dgm:prSet/>
      <dgm:spPr/>
      <dgm:t>
        <a:bodyPr/>
        <a:lstStyle/>
        <a:p>
          <a:endParaRPr kumimoji="1" lang="ja-JP" altLang="en-US"/>
        </a:p>
      </dgm:t>
    </dgm:pt>
    <dgm:pt modelId="{CDDC3F48-10A6-4D6E-BC08-34C8A5FFEAF7}" type="sibTrans" cxnId="{5CC6F817-9252-4535-B6D2-22C0F820B83A}">
      <dgm:prSet/>
      <dgm:spPr/>
      <dgm:t>
        <a:bodyPr/>
        <a:lstStyle/>
        <a:p>
          <a:endParaRPr kumimoji="1" lang="ja-JP" altLang="en-US"/>
        </a:p>
      </dgm:t>
    </dgm:pt>
    <dgm:pt modelId="{38CEC643-4DC5-4ADE-A59A-59ADEFF77B9C}">
      <dgm:prSet phldrT="[テキスト]" custT="1"/>
      <dgm:spPr>
        <a:xfrm>
          <a:off x="1325925" y="500372"/>
          <a:ext cx="833449" cy="333379"/>
        </a:xfrm>
        <a:prstGeom prst="chevron">
          <a:avLst/>
        </a:prstGeom>
        <a:solidFill>
          <a:srgbClr val="EE5500">
            <a:lumMod val="60000"/>
            <a:lumOff val="40000"/>
          </a:srgbClr>
        </a:solidFill>
        <a:ln w="25400" cap="flat" cmpd="sng" algn="ctr">
          <a:solidFill>
            <a:sysClr val="window" lastClr="FFFFFF">
              <a:hueOff val="0"/>
              <a:satOff val="0"/>
              <a:lumOff val="0"/>
              <a:alphaOff val="0"/>
            </a:sysClr>
          </a:solidFill>
          <a:prstDash val="solid"/>
        </a:ln>
        <a:effectLst/>
      </dgm:spPr>
      <dgm:t>
        <a:bodyPr/>
        <a:lstStyle/>
        <a:p>
          <a:r>
            <a:rPr kumimoji="1" lang="ja-JP" altLang="en-US" sz="900" b="1" dirty="0">
              <a:solidFill>
                <a:sysClr val="window" lastClr="FFFFFF"/>
              </a:solidFill>
              <a:latin typeface="メイリオ"/>
              <a:ea typeface="メイリオ"/>
              <a:cs typeface="+mn-cs"/>
            </a:rPr>
            <a:t>未来</a:t>
          </a:r>
        </a:p>
      </dgm:t>
    </dgm:pt>
    <dgm:pt modelId="{FE1A3763-FC95-4631-97F7-D4F72B2D85CA}" type="parTrans" cxnId="{0D170CBF-A3E4-480B-A925-95F2F7FC42A0}">
      <dgm:prSet/>
      <dgm:spPr/>
      <dgm:t>
        <a:bodyPr/>
        <a:lstStyle/>
        <a:p>
          <a:endParaRPr kumimoji="1" lang="ja-JP" altLang="en-US"/>
        </a:p>
      </dgm:t>
    </dgm:pt>
    <dgm:pt modelId="{B6E6ED3E-DC82-42E2-809D-E8DFAC8C155F}" type="sibTrans" cxnId="{0D170CBF-A3E4-480B-A925-95F2F7FC42A0}">
      <dgm:prSet/>
      <dgm:spPr/>
      <dgm:t>
        <a:bodyPr/>
        <a:lstStyle/>
        <a:p>
          <a:endParaRPr kumimoji="1" lang="ja-JP" altLang="en-US"/>
        </a:p>
      </dgm:t>
    </dgm:pt>
    <dgm:pt modelId="{865ECF2B-2FC8-45E3-A0C4-D3E66645BDD6}" type="pres">
      <dgm:prSet presAssocID="{97387CEB-ADA9-485A-9249-F64C91EACCE4}" presName="Name0" presStyleCnt="0">
        <dgm:presLayoutVars>
          <dgm:dir/>
          <dgm:resizeHandles val="exact"/>
        </dgm:presLayoutVars>
      </dgm:prSet>
      <dgm:spPr/>
    </dgm:pt>
    <dgm:pt modelId="{092ECF0F-D756-4F91-942B-67127D4539F3}" type="pres">
      <dgm:prSet presAssocID="{6E61F770-B3D6-44BB-BEE8-C7CD6EACFF6E}" presName="parTxOnly" presStyleLbl="node1" presStyleIdx="0" presStyleCnt="3" custScaleY="68253">
        <dgm:presLayoutVars>
          <dgm:bulletEnabled val="1"/>
        </dgm:presLayoutVars>
      </dgm:prSet>
      <dgm:spPr/>
    </dgm:pt>
    <dgm:pt modelId="{59BBBE23-8BD3-4E88-9872-095CE7E709DF}" type="pres">
      <dgm:prSet presAssocID="{AB1BB652-37D5-4480-ACC9-F22F9D620FC9}" presName="parSpace" presStyleCnt="0"/>
      <dgm:spPr/>
    </dgm:pt>
    <dgm:pt modelId="{5DE8F904-898A-417A-A3BB-2551054E971F}" type="pres">
      <dgm:prSet presAssocID="{BAF08942-6F10-453F-9531-48B6BEF326FA}" presName="parTxOnly" presStyleLbl="node1" presStyleIdx="1" presStyleCnt="3" custScaleY="68253">
        <dgm:presLayoutVars>
          <dgm:bulletEnabled val="1"/>
        </dgm:presLayoutVars>
      </dgm:prSet>
      <dgm:spPr/>
    </dgm:pt>
    <dgm:pt modelId="{1293C893-F2FD-4D4C-9008-60AEC6AF3F62}" type="pres">
      <dgm:prSet presAssocID="{CDDC3F48-10A6-4D6E-BC08-34C8A5FFEAF7}" presName="parSpace" presStyleCnt="0"/>
      <dgm:spPr/>
    </dgm:pt>
    <dgm:pt modelId="{B5557085-A4FD-43A0-B958-92858FDBDF9A}" type="pres">
      <dgm:prSet presAssocID="{38CEC643-4DC5-4ADE-A59A-59ADEFF77B9C}" presName="parTxOnly" presStyleLbl="node1" presStyleIdx="2" presStyleCnt="3" custScaleY="68253" custLinFactNeighborX="-11423" custLinFactNeighborY="493">
        <dgm:presLayoutVars>
          <dgm:bulletEnabled val="1"/>
        </dgm:presLayoutVars>
      </dgm:prSet>
      <dgm:spPr/>
    </dgm:pt>
  </dgm:ptLst>
  <dgm:cxnLst>
    <dgm:cxn modelId="{6C200314-FC20-431C-A549-3CA07EF0FB6D}" type="presOf" srcId="{6E61F770-B3D6-44BB-BEE8-C7CD6EACFF6E}" destId="{092ECF0F-D756-4F91-942B-67127D4539F3}" srcOrd="0" destOrd="0" presId="urn:microsoft.com/office/officeart/2005/8/layout/hChevron3"/>
    <dgm:cxn modelId="{5CC6F817-9252-4535-B6D2-22C0F820B83A}" srcId="{97387CEB-ADA9-485A-9249-F64C91EACCE4}" destId="{BAF08942-6F10-453F-9531-48B6BEF326FA}" srcOrd="1" destOrd="0" parTransId="{D1C3EA5A-91A0-4029-A0F8-58290684329F}" sibTransId="{CDDC3F48-10A6-4D6E-BC08-34C8A5FFEAF7}"/>
    <dgm:cxn modelId="{A5F19F6E-FCA0-46B0-8DBB-F21440035929}" type="presOf" srcId="{97387CEB-ADA9-485A-9249-F64C91EACCE4}" destId="{865ECF2B-2FC8-45E3-A0C4-D3E66645BDD6}" srcOrd="0" destOrd="0" presId="urn:microsoft.com/office/officeart/2005/8/layout/hChevron3"/>
    <dgm:cxn modelId="{3E64058C-3C7F-44AB-A20C-48846BBC5013}" type="presOf" srcId="{38CEC643-4DC5-4ADE-A59A-59ADEFF77B9C}" destId="{B5557085-A4FD-43A0-B958-92858FDBDF9A}" srcOrd="0" destOrd="0" presId="urn:microsoft.com/office/officeart/2005/8/layout/hChevron3"/>
    <dgm:cxn modelId="{0D170CBF-A3E4-480B-A925-95F2F7FC42A0}" srcId="{97387CEB-ADA9-485A-9249-F64C91EACCE4}" destId="{38CEC643-4DC5-4ADE-A59A-59ADEFF77B9C}" srcOrd="2" destOrd="0" parTransId="{FE1A3763-FC95-4631-97F7-D4F72B2D85CA}" sibTransId="{B6E6ED3E-DC82-42E2-809D-E8DFAC8C155F}"/>
    <dgm:cxn modelId="{3DC400CC-DDC4-414F-B0DE-7173DB79C52F}" srcId="{97387CEB-ADA9-485A-9249-F64C91EACCE4}" destId="{6E61F770-B3D6-44BB-BEE8-C7CD6EACFF6E}" srcOrd="0" destOrd="0" parTransId="{8C8788BC-4F1F-4D84-AB65-23D872CA47A8}" sibTransId="{AB1BB652-37D5-4480-ACC9-F22F9D620FC9}"/>
    <dgm:cxn modelId="{7C6926E8-1FD3-4027-9869-8DD6A83FFF56}" type="presOf" srcId="{BAF08942-6F10-453F-9531-48B6BEF326FA}" destId="{5DE8F904-898A-417A-A3BB-2551054E971F}" srcOrd="0" destOrd="0" presId="urn:microsoft.com/office/officeart/2005/8/layout/hChevron3"/>
    <dgm:cxn modelId="{CD58607B-7286-408F-A327-B16806081DCF}" type="presParOf" srcId="{865ECF2B-2FC8-45E3-A0C4-D3E66645BDD6}" destId="{092ECF0F-D756-4F91-942B-67127D4539F3}" srcOrd="0" destOrd="0" presId="urn:microsoft.com/office/officeart/2005/8/layout/hChevron3"/>
    <dgm:cxn modelId="{522B0AA6-F32A-4C16-833D-75305E149C8C}" type="presParOf" srcId="{865ECF2B-2FC8-45E3-A0C4-D3E66645BDD6}" destId="{59BBBE23-8BD3-4E88-9872-095CE7E709DF}" srcOrd="1" destOrd="0" presId="urn:microsoft.com/office/officeart/2005/8/layout/hChevron3"/>
    <dgm:cxn modelId="{1E07134F-4743-4272-AD2C-17948145F7E5}" type="presParOf" srcId="{865ECF2B-2FC8-45E3-A0C4-D3E66645BDD6}" destId="{5DE8F904-898A-417A-A3BB-2551054E971F}" srcOrd="2" destOrd="0" presId="urn:microsoft.com/office/officeart/2005/8/layout/hChevron3"/>
    <dgm:cxn modelId="{2707372D-2A98-4E12-8C03-7A78C73F4563}" type="presParOf" srcId="{865ECF2B-2FC8-45E3-A0C4-D3E66645BDD6}" destId="{1293C893-F2FD-4D4C-9008-60AEC6AF3F62}" srcOrd="3" destOrd="0" presId="urn:microsoft.com/office/officeart/2005/8/layout/hChevron3"/>
    <dgm:cxn modelId="{FD8C0B9E-731A-4BB5-A9DE-04F6AB06ED9A}" type="presParOf" srcId="{865ECF2B-2FC8-45E3-A0C4-D3E66645BDD6}" destId="{B5557085-A4FD-43A0-B958-92858FDBDF9A}" srcOrd="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2ECF0F-D756-4F91-942B-67127D4539F3}">
      <dsp:nvSpPr>
        <dsp:cNvPr id="0" name=""/>
        <dsp:cNvSpPr/>
      </dsp:nvSpPr>
      <dsp:spPr>
        <a:xfrm>
          <a:off x="1027" y="184996"/>
          <a:ext cx="898722" cy="245361"/>
        </a:xfrm>
        <a:prstGeom prst="homePlate">
          <a:avLst/>
        </a:prstGeom>
        <a:solidFill>
          <a:srgbClr val="EE5500">
            <a:lumMod val="5000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kumimoji="1" lang="ja-JP" altLang="en-US" sz="900" b="1" kern="1200" dirty="0">
              <a:solidFill>
                <a:sysClr val="window" lastClr="FFFFFF"/>
              </a:solidFill>
              <a:latin typeface="メイリオ"/>
              <a:ea typeface="メイリオ"/>
              <a:cs typeface="+mn-cs"/>
            </a:rPr>
            <a:t>過去</a:t>
          </a:r>
        </a:p>
      </dsp:txBody>
      <dsp:txXfrm>
        <a:off x="1027" y="184996"/>
        <a:ext cx="837382" cy="245361"/>
      </dsp:txXfrm>
    </dsp:sp>
    <dsp:sp modelId="{5DE8F904-898A-417A-A3BB-2551054E971F}">
      <dsp:nvSpPr>
        <dsp:cNvPr id="0" name=""/>
        <dsp:cNvSpPr/>
      </dsp:nvSpPr>
      <dsp:spPr>
        <a:xfrm>
          <a:off x="720005" y="184996"/>
          <a:ext cx="898722" cy="245361"/>
        </a:xfrm>
        <a:prstGeom prst="chevron">
          <a:avLst/>
        </a:prstGeom>
        <a:solidFill>
          <a:srgbClr val="EE5500">
            <a:lumMod val="7500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kumimoji="1" lang="ja-JP" altLang="en-US" sz="900" b="1" kern="1200" dirty="0">
              <a:solidFill>
                <a:sysClr val="window" lastClr="FFFFFF"/>
              </a:solidFill>
              <a:latin typeface="メイリオ"/>
              <a:ea typeface="メイリオ"/>
              <a:cs typeface="+mn-cs"/>
            </a:rPr>
            <a:t>現在</a:t>
          </a:r>
        </a:p>
      </dsp:txBody>
      <dsp:txXfrm>
        <a:off x="842686" y="184996"/>
        <a:ext cx="653361" cy="245361"/>
      </dsp:txXfrm>
    </dsp:sp>
    <dsp:sp modelId="{B5557085-A4FD-43A0-B958-92858FDBDF9A}">
      <dsp:nvSpPr>
        <dsp:cNvPr id="0" name=""/>
        <dsp:cNvSpPr/>
      </dsp:nvSpPr>
      <dsp:spPr>
        <a:xfrm>
          <a:off x="1418450" y="186768"/>
          <a:ext cx="898722" cy="245361"/>
        </a:xfrm>
        <a:prstGeom prst="chevron">
          <a:avLst/>
        </a:prstGeom>
        <a:solidFill>
          <a:srgbClr val="EE5500">
            <a:lumMod val="60000"/>
            <a:lumOff val="4000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kumimoji="1" lang="ja-JP" altLang="en-US" sz="900" b="1" kern="1200" dirty="0">
              <a:solidFill>
                <a:sysClr val="window" lastClr="FFFFFF"/>
              </a:solidFill>
              <a:latin typeface="メイリオ"/>
              <a:ea typeface="メイリオ"/>
              <a:cs typeface="+mn-cs"/>
            </a:rPr>
            <a:t>未来</a:t>
          </a:r>
        </a:p>
      </dsp:txBody>
      <dsp:txXfrm>
        <a:off x="1541131" y="186768"/>
        <a:ext cx="653361" cy="245361"/>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4813" cy="4968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48100" y="0"/>
            <a:ext cx="2944813" cy="496888"/>
          </a:xfrm>
          <a:prstGeom prst="rect">
            <a:avLst/>
          </a:prstGeom>
        </p:spPr>
        <p:txBody>
          <a:bodyPr vert="horz" lIns="91440" tIns="45720" rIns="91440" bIns="45720" rtlCol="0"/>
          <a:lstStyle>
            <a:lvl1pPr algn="r">
              <a:defRPr sz="1200"/>
            </a:lvl1pPr>
          </a:lstStyle>
          <a:p>
            <a:fld id="{844D968F-01DC-455B-B5C9-2408D4ACAB73}" type="datetimeFigureOut">
              <a:rPr kumimoji="1" lang="ja-JP" altLang="en-US" smtClean="0"/>
              <a:t>2026/7/21</a:t>
            </a:fld>
            <a:endParaRPr kumimoji="1" lang="ja-JP" altLang="en-US"/>
          </a:p>
        </p:txBody>
      </p:sp>
      <p:sp>
        <p:nvSpPr>
          <p:cNvPr id="4" name="フッター プレースホルダー 3"/>
          <p:cNvSpPr>
            <a:spLocks noGrp="1"/>
          </p:cNvSpPr>
          <p:nvPr>
            <p:ph type="ftr" sz="quarter" idx="2"/>
          </p:nvPr>
        </p:nvSpPr>
        <p:spPr>
          <a:xfrm>
            <a:off x="0" y="9421813"/>
            <a:ext cx="2944813" cy="49688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48100" y="9421813"/>
            <a:ext cx="2944813" cy="496887"/>
          </a:xfrm>
          <a:prstGeom prst="rect">
            <a:avLst/>
          </a:prstGeom>
        </p:spPr>
        <p:txBody>
          <a:bodyPr vert="horz" lIns="91440" tIns="45720" rIns="91440" bIns="45720" rtlCol="0" anchor="b"/>
          <a:lstStyle>
            <a:lvl1pPr algn="r">
              <a:defRPr sz="1200"/>
            </a:lvl1pPr>
          </a:lstStyle>
          <a:p>
            <a:fld id="{B0F32C5D-B12B-4FE2-9CDE-530407AD397E}" type="slidenum">
              <a:rPr kumimoji="1" lang="ja-JP" altLang="en-US" smtClean="0"/>
              <a:t>‹#›</a:t>
            </a:fld>
            <a:endParaRPr kumimoji="1" lang="ja-JP" altLang="en-US"/>
          </a:p>
        </p:txBody>
      </p:sp>
    </p:spTree>
    <p:extLst>
      <p:ext uri="{BB962C8B-B14F-4D97-AF65-F5344CB8AC3E}">
        <p14:creationId xmlns:p14="http://schemas.microsoft.com/office/powerpoint/2010/main" val="38707929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4283" cy="49593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48645" y="0"/>
            <a:ext cx="2944283" cy="495935"/>
          </a:xfrm>
          <a:prstGeom prst="rect">
            <a:avLst/>
          </a:prstGeom>
        </p:spPr>
        <p:txBody>
          <a:bodyPr vert="horz" lIns="91440" tIns="45720" rIns="91440" bIns="45720" rtlCol="0"/>
          <a:lstStyle>
            <a:lvl1pPr algn="r">
              <a:defRPr sz="1200"/>
            </a:lvl1pPr>
          </a:lstStyle>
          <a:p>
            <a:fld id="{B150248C-AF63-4BD2-AD88-4B686589BEBC}" type="datetimeFigureOut">
              <a:rPr kumimoji="1" lang="ja-JP" altLang="en-US" smtClean="0"/>
              <a:t>2026/7/21</a:t>
            </a:fld>
            <a:endParaRPr kumimoji="1" lang="ja-JP" altLang="en-US"/>
          </a:p>
        </p:txBody>
      </p:sp>
      <p:sp>
        <p:nvSpPr>
          <p:cNvPr id="4" name="スライド イメージ プレースホルダー 3"/>
          <p:cNvSpPr>
            <a:spLocks noGrp="1" noRot="1" noChangeAspect="1"/>
          </p:cNvSpPr>
          <p:nvPr>
            <p:ph type="sldImg" idx="2"/>
          </p:nvPr>
        </p:nvSpPr>
        <p:spPr>
          <a:xfrm>
            <a:off x="92075" y="744538"/>
            <a:ext cx="6610350" cy="3719512"/>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9450" y="4711383"/>
            <a:ext cx="5435600" cy="4463415"/>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21044"/>
            <a:ext cx="2944283" cy="49593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48645" y="9421044"/>
            <a:ext cx="2944283" cy="495935"/>
          </a:xfrm>
          <a:prstGeom prst="rect">
            <a:avLst/>
          </a:prstGeom>
        </p:spPr>
        <p:txBody>
          <a:bodyPr vert="horz" lIns="91440" tIns="45720" rIns="91440" bIns="45720" rtlCol="0" anchor="b"/>
          <a:lstStyle>
            <a:lvl1pPr algn="r">
              <a:defRPr sz="1200"/>
            </a:lvl1pPr>
          </a:lstStyle>
          <a:p>
            <a:fld id="{BF87BCA9-3BA0-4426-9EA6-B6C30ED0242E}" type="slidenum">
              <a:rPr kumimoji="1" lang="ja-JP" altLang="en-US" smtClean="0"/>
              <a:t>‹#›</a:t>
            </a:fld>
            <a:endParaRPr kumimoji="1" lang="ja-JP" altLang="en-US"/>
          </a:p>
        </p:txBody>
      </p:sp>
    </p:spTree>
    <p:extLst>
      <p:ext uri="{BB962C8B-B14F-4D97-AF65-F5344CB8AC3E}">
        <p14:creationId xmlns:p14="http://schemas.microsoft.com/office/powerpoint/2010/main" val="259952717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1</a:t>
            </a:fld>
            <a:endParaRPr kumimoji="1" lang="ja-JP" altLang="en-US"/>
          </a:p>
        </p:txBody>
      </p:sp>
    </p:spTree>
    <p:extLst>
      <p:ext uri="{BB962C8B-B14F-4D97-AF65-F5344CB8AC3E}">
        <p14:creationId xmlns:p14="http://schemas.microsoft.com/office/powerpoint/2010/main" val="31400445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20</a:t>
            </a:fld>
            <a:endParaRPr kumimoji="1" lang="ja-JP" altLang="en-US"/>
          </a:p>
        </p:txBody>
      </p:sp>
    </p:spTree>
    <p:extLst>
      <p:ext uri="{BB962C8B-B14F-4D97-AF65-F5344CB8AC3E}">
        <p14:creationId xmlns:p14="http://schemas.microsoft.com/office/powerpoint/2010/main" val="38235657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24</a:t>
            </a:fld>
            <a:endParaRPr kumimoji="1" lang="ja-JP" altLang="en-US"/>
          </a:p>
        </p:txBody>
      </p:sp>
    </p:spTree>
    <p:extLst>
      <p:ext uri="{BB962C8B-B14F-4D97-AF65-F5344CB8AC3E}">
        <p14:creationId xmlns:p14="http://schemas.microsoft.com/office/powerpoint/2010/main" val="27649308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25</a:t>
            </a:fld>
            <a:endParaRPr kumimoji="1" lang="ja-JP" altLang="en-US"/>
          </a:p>
        </p:txBody>
      </p:sp>
    </p:spTree>
    <p:extLst>
      <p:ext uri="{BB962C8B-B14F-4D97-AF65-F5344CB8AC3E}">
        <p14:creationId xmlns:p14="http://schemas.microsoft.com/office/powerpoint/2010/main" val="1137056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27</a:t>
            </a:fld>
            <a:endParaRPr kumimoji="1" lang="ja-JP" altLang="en-US"/>
          </a:p>
        </p:txBody>
      </p:sp>
    </p:spTree>
    <p:extLst>
      <p:ext uri="{BB962C8B-B14F-4D97-AF65-F5344CB8AC3E}">
        <p14:creationId xmlns:p14="http://schemas.microsoft.com/office/powerpoint/2010/main" val="12477646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28</a:t>
            </a:fld>
            <a:endParaRPr kumimoji="1" lang="ja-JP" altLang="en-US"/>
          </a:p>
        </p:txBody>
      </p:sp>
    </p:spTree>
    <p:extLst>
      <p:ext uri="{BB962C8B-B14F-4D97-AF65-F5344CB8AC3E}">
        <p14:creationId xmlns:p14="http://schemas.microsoft.com/office/powerpoint/2010/main" val="13923892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30</a:t>
            </a:fld>
            <a:endParaRPr kumimoji="1" lang="ja-JP" altLang="en-US"/>
          </a:p>
        </p:txBody>
      </p:sp>
    </p:spTree>
    <p:extLst>
      <p:ext uri="{BB962C8B-B14F-4D97-AF65-F5344CB8AC3E}">
        <p14:creationId xmlns:p14="http://schemas.microsoft.com/office/powerpoint/2010/main" val="14811935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33</a:t>
            </a:fld>
            <a:endParaRPr kumimoji="1" lang="ja-JP" altLang="en-US"/>
          </a:p>
        </p:txBody>
      </p:sp>
    </p:spTree>
    <p:extLst>
      <p:ext uri="{BB962C8B-B14F-4D97-AF65-F5344CB8AC3E}">
        <p14:creationId xmlns:p14="http://schemas.microsoft.com/office/powerpoint/2010/main" val="11778870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34</a:t>
            </a:fld>
            <a:endParaRPr kumimoji="1" lang="ja-JP" altLang="en-US"/>
          </a:p>
        </p:txBody>
      </p:sp>
    </p:spTree>
    <p:extLst>
      <p:ext uri="{BB962C8B-B14F-4D97-AF65-F5344CB8AC3E}">
        <p14:creationId xmlns:p14="http://schemas.microsoft.com/office/powerpoint/2010/main" val="27382805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35</a:t>
            </a:fld>
            <a:endParaRPr kumimoji="1" lang="ja-JP" altLang="en-US"/>
          </a:p>
        </p:txBody>
      </p:sp>
    </p:spTree>
    <p:extLst>
      <p:ext uri="{BB962C8B-B14F-4D97-AF65-F5344CB8AC3E}">
        <p14:creationId xmlns:p14="http://schemas.microsoft.com/office/powerpoint/2010/main" val="38779735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38</a:t>
            </a:fld>
            <a:endParaRPr kumimoji="1" lang="ja-JP" altLang="en-US"/>
          </a:p>
        </p:txBody>
      </p:sp>
    </p:spTree>
    <p:extLst>
      <p:ext uri="{BB962C8B-B14F-4D97-AF65-F5344CB8AC3E}">
        <p14:creationId xmlns:p14="http://schemas.microsoft.com/office/powerpoint/2010/main" val="30163918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3</a:t>
            </a:fld>
            <a:endParaRPr kumimoji="1" lang="ja-JP" altLang="en-US"/>
          </a:p>
        </p:txBody>
      </p:sp>
    </p:spTree>
    <p:extLst>
      <p:ext uri="{BB962C8B-B14F-4D97-AF65-F5344CB8AC3E}">
        <p14:creationId xmlns:p14="http://schemas.microsoft.com/office/powerpoint/2010/main" val="5875716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39</a:t>
            </a:fld>
            <a:endParaRPr kumimoji="1" lang="ja-JP" altLang="en-US"/>
          </a:p>
        </p:txBody>
      </p:sp>
    </p:spTree>
    <p:extLst>
      <p:ext uri="{BB962C8B-B14F-4D97-AF65-F5344CB8AC3E}">
        <p14:creationId xmlns:p14="http://schemas.microsoft.com/office/powerpoint/2010/main" val="41013378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40</a:t>
            </a:fld>
            <a:endParaRPr kumimoji="1" lang="ja-JP" altLang="en-US"/>
          </a:p>
        </p:txBody>
      </p:sp>
    </p:spTree>
    <p:extLst>
      <p:ext uri="{BB962C8B-B14F-4D97-AF65-F5344CB8AC3E}">
        <p14:creationId xmlns:p14="http://schemas.microsoft.com/office/powerpoint/2010/main" val="28049464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42</a:t>
            </a:fld>
            <a:endParaRPr kumimoji="1" lang="ja-JP" altLang="en-US"/>
          </a:p>
        </p:txBody>
      </p:sp>
    </p:spTree>
    <p:extLst>
      <p:ext uri="{BB962C8B-B14F-4D97-AF65-F5344CB8AC3E}">
        <p14:creationId xmlns:p14="http://schemas.microsoft.com/office/powerpoint/2010/main" val="31671941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43</a:t>
            </a:fld>
            <a:endParaRPr kumimoji="1" lang="ja-JP" altLang="en-US"/>
          </a:p>
        </p:txBody>
      </p:sp>
    </p:spTree>
    <p:extLst>
      <p:ext uri="{BB962C8B-B14F-4D97-AF65-F5344CB8AC3E}">
        <p14:creationId xmlns:p14="http://schemas.microsoft.com/office/powerpoint/2010/main" val="9350326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47</a:t>
            </a:fld>
            <a:endParaRPr kumimoji="1" lang="ja-JP" altLang="en-US"/>
          </a:p>
        </p:txBody>
      </p:sp>
    </p:spTree>
    <p:extLst>
      <p:ext uri="{BB962C8B-B14F-4D97-AF65-F5344CB8AC3E}">
        <p14:creationId xmlns:p14="http://schemas.microsoft.com/office/powerpoint/2010/main" val="9105247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4</a:t>
            </a:fld>
            <a:endParaRPr kumimoji="1" lang="ja-JP" altLang="en-US"/>
          </a:p>
        </p:txBody>
      </p:sp>
    </p:spTree>
    <p:extLst>
      <p:ext uri="{BB962C8B-B14F-4D97-AF65-F5344CB8AC3E}">
        <p14:creationId xmlns:p14="http://schemas.microsoft.com/office/powerpoint/2010/main" val="26953268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6</a:t>
            </a:fld>
            <a:endParaRPr kumimoji="1" lang="ja-JP" altLang="en-US"/>
          </a:p>
        </p:txBody>
      </p:sp>
    </p:spTree>
    <p:extLst>
      <p:ext uri="{BB962C8B-B14F-4D97-AF65-F5344CB8AC3E}">
        <p14:creationId xmlns:p14="http://schemas.microsoft.com/office/powerpoint/2010/main" val="4024443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8</a:t>
            </a:fld>
            <a:endParaRPr kumimoji="1" lang="ja-JP" altLang="en-US"/>
          </a:p>
        </p:txBody>
      </p:sp>
    </p:spTree>
    <p:extLst>
      <p:ext uri="{BB962C8B-B14F-4D97-AF65-F5344CB8AC3E}">
        <p14:creationId xmlns:p14="http://schemas.microsoft.com/office/powerpoint/2010/main" val="9503385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9</a:t>
            </a:fld>
            <a:endParaRPr kumimoji="1" lang="ja-JP" altLang="en-US"/>
          </a:p>
        </p:txBody>
      </p:sp>
    </p:spTree>
    <p:extLst>
      <p:ext uri="{BB962C8B-B14F-4D97-AF65-F5344CB8AC3E}">
        <p14:creationId xmlns:p14="http://schemas.microsoft.com/office/powerpoint/2010/main" val="35444054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13</a:t>
            </a:fld>
            <a:endParaRPr kumimoji="1" lang="ja-JP" altLang="en-US"/>
          </a:p>
        </p:txBody>
      </p:sp>
    </p:spTree>
    <p:extLst>
      <p:ext uri="{BB962C8B-B14F-4D97-AF65-F5344CB8AC3E}">
        <p14:creationId xmlns:p14="http://schemas.microsoft.com/office/powerpoint/2010/main" val="4807836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BF87BCA9-3BA0-4426-9EA6-B6C30ED0242E}" type="slidenum">
              <a:rPr kumimoji="1" lang="ja-JP" altLang="en-US" smtClean="0"/>
              <a:t>16</a:t>
            </a:fld>
            <a:endParaRPr kumimoji="1" lang="ja-JP" altLang="en-US"/>
          </a:p>
        </p:txBody>
      </p:sp>
    </p:spTree>
    <p:extLst>
      <p:ext uri="{BB962C8B-B14F-4D97-AF65-F5344CB8AC3E}">
        <p14:creationId xmlns:p14="http://schemas.microsoft.com/office/powerpoint/2010/main" val="25149785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19</a:t>
            </a:fld>
            <a:endParaRPr kumimoji="1" lang="ja-JP" altLang="en-US"/>
          </a:p>
        </p:txBody>
      </p:sp>
    </p:spTree>
    <p:extLst>
      <p:ext uri="{BB962C8B-B14F-4D97-AF65-F5344CB8AC3E}">
        <p14:creationId xmlns:p14="http://schemas.microsoft.com/office/powerpoint/2010/main" val="241815100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10" Type="http://schemas.openxmlformats.org/officeDocument/2006/relationships/image" Target="../media/image9.emf"/><Relationship Id="rId4" Type="http://schemas.openxmlformats.org/officeDocument/2006/relationships/image" Target="../media/image3.emf"/><Relationship Id="rId9" Type="http://schemas.openxmlformats.org/officeDocument/2006/relationships/image" Target="../media/image8.emf"/></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image" Target="../media/image11.wmf"/><Relationship Id="rId7" Type="http://schemas.openxmlformats.org/officeDocument/2006/relationships/image" Target="../media/image21.emf"/><Relationship Id="rId2" Type="http://schemas.openxmlformats.org/officeDocument/2006/relationships/image" Target="../media/image17.emf"/><Relationship Id="rId1" Type="http://schemas.openxmlformats.org/officeDocument/2006/relationships/slideMaster" Target="../slideMasters/slideMaster1.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 Id="rId9" Type="http://schemas.openxmlformats.org/officeDocument/2006/relationships/image" Target="../media/image8.emf"/></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35.emf"/><Relationship Id="rId3" Type="http://schemas.openxmlformats.org/officeDocument/2006/relationships/image" Target="../media/image31.emf"/><Relationship Id="rId7" Type="http://schemas.openxmlformats.org/officeDocument/2006/relationships/image" Target="../media/image25.emf"/><Relationship Id="rId2" Type="http://schemas.openxmlformats.org/officeDocument/2006/relationships/image" Target="../media/image30.emf"/><Relationship Id="rId1" Type="http://schemas.openxmlformats.org/officeDocument/2006/relationships/slideMaster" Target="../slideMasters/slideMaster1.xml"/><Relationship Id="rId6" Type="http://schemas.openxmlformats.org/officeDocument/2006/relationships/image" Target="../media/image34.emf"/><Relationship Id="rId5" Type="http://schemas.openxmlformats.org/officeDocument/2006/relationships/image" Target="../media/image33.emf"/><Relationship Id="rId4" Type="http://schemas.openxmlformats.org/officeDocument/2006/relationships/image" Target="../media/image32.emf"/></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35.emf"/><Relationship Id="rId3" Type="http://schemas.openxmlformats.org/officeDocument/2006/relationships/image" Target="../media/image31.emf"/><Relationship Id="rId7" Type="http://schemas.openxmlformats.org/officeDocument/2006/relationships/image" Target="../media/image25.emf"/><Relationship Id="rId2" Type="http://schemas.openxmlformats.org/officeDocument/2006/relationships/image" Target="../media/image30.emf"/><Relationship Id="rId1" Type="http://schemas.openxmlformats.org/officeDocument/2006/relationships/slideMaster" Target="../slideMasters/slideMaster1.xml"/><Relationship Id="rId6" Type="http://schemas.openxmlformats.org/officeDocument/2006/relationships/image" Target="../media/image34.emf"/><Relationship Id="rId5" Type="http://schemas.openxmlformats.org/officeDocument/2006/relationships/image" Target="../media/image33.emf"/><Relationship Id="rId4" Type="http://schemas.openxmlformats.org/officeDocument/2006/relationships/image" Target="../media/image32.emf"/></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image" Target="../media/image11.wmf"/><Relationship Id="rId7" Type="http://schemas.openxmlformats.org/officeDocument/2006/relationships/image" Target="../media/image15.emf"/><Relationship Id="rId2" Type="http://schemas.openxmlformats.org/officeDocument/2006/relationships/image" Target="../media/image10.emf"/><Relationship Id="rId1" Type="http://schemas.openxmlformats.org/officeDocument/2006/relationships/slideMaster" Target="../slideMasters/slideMaster1.xml"/><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image" Target="../media/image12.emf"/><Relationship Id="rId9" Type="http://schemas.openxmlformats.org/officeDocument/2006/relationships/image" Target="../media/image8.emf"/></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image" Target="../media/image11.wmf"/><Relationship Id="rId7" Type="http://schemas.openxmlformats.org/officeDocument/2006/relationships/image" Target="../media/image21.emf"/><Relationship Id="rId2" Type="http://schemas.openxmlformats.org/officeDocument/2006/relationships/image" Target="../media/image17.emf"/><Relationship Id="rId1" Type="http://schemas.openxmlformats.org/officeDocument/2006/relationships/slideMaster" Target="../slideMasters/slideMaster1.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 Id="rId9" Type="http://schemas.openxmlformats.org/officeDocument/2006/relationships/image" Target="../media/image8.emf"/></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image" Target="../media/image24.emf"/><Relationship Id="rId7" Type="http://schemas.openxmlformats.org/officeDocument/2006/relationships/image" Target="../media/image28.emf"/><Relationship Id="rId2" Type="http://schemas.openxmlformats.org/officeDocument/2006/relationships/image" Target="../media/image23.emf"/><Relationship Id="rId1" Type="http://schemas.openxmlformats.org/officeDocument/2006/relationships/slideMaster" Target="../slideMasters/slideMaster1.xml"/><Relationship Id="rId6" Type="http://schemas.openxmlformats.org/officeDocument/2006/relationships/image" Target="../media/image27.emf"/><Relationship Id="rId5" Type="http://schemas.openxmlformats.org/officeDocument/2006/relationships/image" Target="../media/image26.emf"/><Relationship Id="rId4" Type="http://schemas.openxmlformats.org/officeDocument/2006/relationships/image" Target="../media/image25.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10" Type="http://schemas.openxmlformats.org/officeDocument/2006/relationships/image" Target="../media/image9.emf"/><Relationship Id="rId4" Type="http://schemas.openxmlformats.org/officeDocument/2006/relationships/image" Target="../media/image3.emf"/><Relationship Id="rId9" Type="http://schemas.openxmlformats.org/officeDocument/2006/relationships/image" Target="../media/image8.emf"/></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image" Target="../media/image11.wmf"/><Relationship Id="rId7" Type="http://schemas.openxmlformats.org/officeDocument/2006/relationships/image" Target="../media/image15.emf"/><Relationship Id="rId2" Type="http://schemas.openxmlformats.org/officeDocument/2006/relationships/image" Target="../media/image10.emf"/><Relationship Id="rId1" Type="http://schemas.openxmlformats.org/officeDocument/2006/relationships/slideMaster" Target="../slideMasters/slideMaster1.xml"/><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image" Target="../media/image12.emf"/><Relationship Id="rId9" Type="http://schemas.openxmlformats.org/officeDocument/2006/relationships/image" Target="../media/image8.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op">
    <p:bg>
      <p:bgPr>
        <a:solidFill>
          <a:schemeClr val="tx2"/>
        </a:solidFill>
        <a:effectLst/>
      </p:bgPr>
    </p:bg>
    <p:spTree>
      <p:nvGrpSpPr>
        <p:cNvPr id="1" name=""/>
        <p:cNvGrpSpPr/>
        <p:nvPr/>
      </p:nvGrpSpPr>
      <p:grpSpPr>
        <a:xfrm>
          <a:off x="0" y="0"/>
          <a:ext cx="0" cy="0"/>
          <a:chOff x="0" y="0"/>
          <a:chExt cx="0" cy="0"/>
        </a:xfrm>
      </p:grpSpPr>
      <p:sp>
        <p:nvSpPr>
          <p:cNvPr id="4" name="正方形/長方形 3"/>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p:cNvPicPr>
            <a:picLocks noChangeAspect="1"/>
          </p:cNvPicPr>
          <p:nvPr userDrawn="1"/>
        </p:nvPicPr>
        <p:blipFill rotWithShape="1">
          <a:blip r:embed="rId2" cstate="print">
            <a:extLst>
              <a:ext uri="{28A0092B-C50C-407E-A947-70E740481C1C}">
                <a14:useLocalDpi xmlns:a14="http://schemas.microsoft.com/office/drawing/2010/main" val="0"/>
              </a:ext>
            </a:extLst>
          </a:blip>
          <a:srcRect t="17418" r="3269"/>
          <a:stretch/>
        </p:blipFill>
        <p:spPr>
          <a:xfrm>
            <a:off x="5364088" y="0"/>
            <a:ext cx="3780420" cy="1123630"/>
          </a:xfrm>
          <a:prstGeom prst="rect">
            <a:avLst/>
          </a:prstGeom>
        </p:spPr>
      </p:pic>
      <p:pic>
        <p:nvPicPr>
          <p:cNvPr id="19" name="図 18"/>
          <p:cNvPicPr>
            <a:picLocks noChangeAspect="1"/>
          </p:cNvPicPr>
          <p:nvPr userDrawn="1"/>
        </p:nvPicPr>
        <p:blipFill rotWithShape="1">
          <a:blip r:embed="rId3" cstate="print">
            <a:extLst>
              <a:ext uri="{28A0092B-C50C-407E-A947-70E740481C1C}">
                <a14:useLocalDpi xmlns:a14="http://schemas.microsoft.com/office/drawing/2010/main" val="0"/>
              </a:ext>
            </a:extLst>
          </a:blip>
          <a:srcRect r="22655"/>
          <a:stretch/>
        </p:blipFill>
        <p:spPr>
          <a:xfrm>
            <a:off x="7092281" y="954854"/>
            <a:ext cx="2052228" cy="3017319"/>
          </a:xfrm>
          <a:prstGeom prst="rect">
            <a:avLst/>
          </a:prstGeom>
        </p:spPr>
      </p:pic>
      <p:sp>
        <p:nvSpPr>
          <p:cNvPr id="5"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r>
              <a:rPr lang="en-US" altLang="ja-JP" dirty="0"/>
              <a:t>©Canon IT Solutions Inc.  All rights reserved.</a:t>
            </a:r>
            <a:endParaRPr lang="ja-JP" altLang="en-US" dirty="0"/>
          </a:p>
        </p:txBody>
      </p:sp>
      <p:pic>
        <p:nvPicPr>
          <p:cNvPr id="7" name="図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26369" y="2294080"/>
            <a:ext cx="558856" cy="368708"/>
          </a:xfrm>
          <a:prstGeom prst="rect">
            <a:avLst/>
          </a:prstGeom>
        </p:spPr>
      </p:pic>
      <p:pic>
        <p:nvPicPr>
          <p:cNvPr id="8" name="図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89643" y="1563638"/>
            <a:ext cx="268324" cy="506660"/>
          </a:xfrm>
          <a:prstGeom prst="rect">
            <a:avLst/>
          </a:prstGeom>
        </p:spPr>
      </p:pic>
      <p:pic>
        <p:nvPicPr>
          <p:cNvPr id="9" name="図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416316" y="1326874"/>
            <a:ext cx="491409" cy="599380"/>
          </a:xfrm>
          <a:prstGeom prst="rect">
            <a:avLst/>
          </a:prstGeom>
        </p:spPr>
      </p:pic>
      <p:pic>
        <p:nvPicPr>
          <p:cNvPr id="10" name="図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136396" y="3316474"/>
            <a:ext cx="518382" cy="638008"/>
          </a:xfrm>
          <a:prstGeom prst="rect">
            <a:avLst/>
          </a:prstGeom>
        </p:spPr>
      </p:pic>
      <p:pic>
        <p:nvPicPr>
          <p:cNvPr id="11" name="図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732240" y="2230025"/>
            <a:ext cx="1242338" cy="855563"/>
          </a:xfrm>
          <a:prstGeom prst="rect">
            <a:avLst/>
          </a:prstGeom>
        </p:spPr>
      </p:pic>
      <p:sp>
        <p:nvSpPr>
          <p:cNvPr id="2" name="タイトル 1"/>
          <p:cNvSpPr>
            <a:spLocks noGrp="1"/>
          </p:cNvSpPr>
          <p:nvPr>
            <p:ph type="title"/>
          </p:nvPr>
        </p:nvSpPr>
        <p:spPr>
          <a:xfrm>
            <a:off x="358775" y="1670176"/>
            <a:ext cx="6193445" cy="1476164"/>
          </a:xfrm>
          <a:prstGeom prst="rect">
            <a:avLst/>
          </a:prstGeom>
        </p:spPr>
        <p:txBody>
          <a:bodyPr lIns="0" tIns="0" rIns="0" bIns="0" anchor="ctr" anchorCtr="0"/>
          <a:lstStyle>
            <a:lvl1pPr algn="l">
              <a:lnSpc>
                <a:spcPct val="110000"/>
              </a:lnSpc>
              <a:defRPr sz="2800" b="1">
                <a:solidFill>
                  <a:schemeClr val="tx2"/>
                </a:solidFill>
              </a:defRPr>
            </a:lvl1pPr>
          </a:lstStyle>
          <a:p>
            <a:r>
              <a:rPr kumimoji="1" lang="ja-JP" altLang="en-US" dirty="0"/>
              <a:t>マスター タイトルの書式設定</a:t>
            </a:r>
          </a:p>
        </p:txBody>
      </p:sp>
      <p:pic>
        <p:nvPicPr>
          <p:cNvPr id="13" name="図 1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984268" y="387105"/>
            <a:ext cx="1814671" cy="400331"/>
          </a:xfrm>
          <a:prstGeom prst="rect">
            <a:avLst/>
          </a:prstGeom>
        </p:spPr>
      </p:pic>
      <p:grpSp>
        <p:nvGrpSpPr>
          <p:cNvPr id="18" name="グループ化 17"/>
          <p:cNvGrpSpPr/>
          <p:nvPr userDrawn="1"/>
        </p:nvGrpSpPr>
        <p:grpSpPr>
          <a:xfrm>
            <a:off x="5285767" y="182770"/>
            <a:ext cx="978421" cy="192736"/>
            <a:chOff x="5220072" y="159482"/>
            <a:chExt cx="978421" cy="192736"/>
          </a:xfrm>
        </p:grpSpPr>
        <p:pic>
          <p:nvPicPr>
            <p:cNvPr id="12" name="図 11">
              <a:extLst>
                <a:ext uri="{FF2B5EF4-FFF2-40B4-BE49-F238E27FC236}">
                  <a16:creationId xmlns:a16="http://schemas.microsoft.com/office/drawing/2014/main" id="{4D1CD444-5459-AA4B-A08B-5554E81CFD1F}"/>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5220072" y="159482"/>
              <a:ext cx="720941" cy="192736"/>
            </a:xfrm>
            <a:prstGeom prst="rect">
              <a:avLst/>
            </a:prstGeom>
          </p:spPr>
        </p:pic>
        <p:grpSp>
          <p:nvGrpSpPr>
            <p:cNvPr id="17" name="グループ化 16"/>
            <p:cNvGrpSpPr/>
            <p:nvPr userDrawn="1"/>
          </p:nvGrpSpPr>
          <p:grpSpPr>
            <a:xfrm>
              <a:off x="5976156" y="159482"/>
              <a:ext cx="222337" cy="72008"/>
              <a:chOff x="5976156" y="159482"/>
              <a:chExt cx="222337" cy="72008"/>
            </a:xfrm>
          </p:grpSpPr>
          <p:sp>
            <p:nvSpPr>
              <p:cNvPr id="14" name="円/楕円 13"/>
              <p:cNvSpPr/>
              <p:nvPr userDrawn="1"/>
            </p:nvSpPr>
            <p:spPr>
              <a:xfrm>
                <a:off x="5976156" y="159482"/>
                <a:ext cx="72008" cy="7200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円/楕円 14"/>
              <p:cNvSpPr/>
              <p:nvPr userDrawn="1"/>
            </p:nvSpPr>
            <p:spPr>
              <a:xfrm>
                <a:off x="6083306" y="170286"/>
                <a:ext cx="50400" cy="50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円/楕円 15"/>
              <p:cNvSpPr/>
              <p:nvPr userDrawn="1"/>
            </p:nvSpPr>
            <p:spPr>
              <a:xfrm>
                <a:off x="6162493" y="177486"/>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20"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tx2"/>
                </a:solidFill>
              </a:defRPr>
            </a:lvl1pPr>
          </a:lstStyle>
          <a:p>
            <a:fld id="{78AE49ED-73EF-499C-8307-28EB0E7CF529}" type="slidenum">
              <a:rPr lang="ja-JP" altLang="en-US" smtClean="0"/>
              <a:pPr/>
              <a:t>‹#›</a:t>
            </a:fld>
            <a:endParaRPr lang="ja-JP" altLang="en-US" dirty="0"/>
          </a:p>
        </p:txBody>
      </p:sp>
    </p:spTree>
    <p:extLst>
      <p:ext uri="{BB962C8B-B14F-4D97-AF65-F5344CB8AC3E}">
        <p14:creationId xmlns:p14="http://schemas.microsoft.com/office/powerpoint/2010/main" val="3752093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hapter">
    <p:spTree>
      <p:nvGrpSpPr>
        <p:cNvPr id="1" name=""/>
        <p:cNvGrpSpPr/>
        <p:nvPr/>
      </p:nvGrpSpPr>
      <p:grpSpPr>
        <a:xfrm>
          <a:off x="0" y="0"/>
          <a:ext cx="0" cy="0"/>
          <a:chOff x="0" y="0"/>
          <a:chExt cx="0" cy="0"/>
        </a:xfrm>
      </p:grpSpPr>
      <p:sp>
        <p:nvSpPr>
          <p:cNvPr id="7" name="正方形/長方形 6"/>
          <p:cNvSpPr/>
          <p:nvPr userDrawn="1"/>
        </p:nvSpPr>
        <p:spPr>
          <a:xfrm>
            <a:off x="0" y="0"/>
            <a:ext cx="1440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l="33463" b="24413"/>
          <a:stretch/>
        </p:blipFill>
        <p:spPr>
          <a:xfrm>
            <a:off x="-508" y="1437624"/>
            <a:ext cx="2434051" cy="3708411"/>
          </a:xfrm>
          <a:prstGeom prst="rect">
            <a:avLst/>
          </a:prstGeom>
        </p:spPr>
      </p:pic>
      <p:sp>
        <p:nvSpPr>
          <p:cNvPr id="3" name="スライド番号プレースホルダー 2"/>
          <p:cNvSpPr>
            <a:spLocks noGrp="1"/>
          </p:cNvSpPr>
          <p:nvPr>
            <p:ph type="sldNum" sz="quarter" idx="10"/>
          </p:nvPr>
        </p:nvSpPr>
        <p:spPr>
          <a:xfrm>
            <a:off x="8532000" y="4932000"/>
            <a:ext cx="360000" cy="135000"/>
          </a:xfrm>
        </p:spPr>
        <p:txBody>
          <a:bodyPr/>
          <a:lstStyle/>
          <a:p>
            <a:fld id="{78AE49ED-73EF-499C-8307-28EB0E7CF529}" type="slidenum">
              <a:rPr lang="ja-JP" altLang="en-US" smtClean="0"/>
              <a:pPr/>
              <a:t>‹#›</a:t>
            </a:fld>
            <a:endParaRPr lang="ja-JP" altLang="en-US" dirty="0"/>
          </a:p>
        </p:txBody>
      </p:sp>
      <p:sp>
        <p:nvSpPr>
          <p:cNvPr id="6" name="タイトル 1"/>
          <p:cNvSpPr>
            <a:spLocks noGrp="1"/>
          </p:cNvSpPr>
          <p:nvPr>
            <p:ph type="title" hasCustomPrompt="1"/>
          </p:nvPr>
        </p:nvSpPr>
        <p:spPr>
          <a:xfrm>
            <a:off x="1871700" y="1275605"/>
            <a:ext cx="6840500" cy="2016225"/>
          </a:xfrm>
          <a:prstGeom prst="rect">
            <a:avLst/>
          </a:prstGeom>
        </p:spPr>
        <p:txBody>
          <a:bodyPr lIns="0" tIns="0" rIns="0" bIns="0" anchor="ctr" anchorCtr="0"/>
          <a:lstStyle>
            <a:lvl1pPr algn="l">
              <a:lnSpc>
                <a:spcPct val="100000"/>
              </a:lnSpc>
              <a:defRPr sz="2800" b="1">
                <a:solidFill>
                  <a:schemeClr val="accent3"/>
                </a:solidFill>
                <a:latin typeface="+mj-lt"/>
              </a:defRPr>
            </a:lvl1pPr>
          </a:lstStyle>
          <a:p>
            <a:r>
              <a:rPr kumimoji="1" lang="ja-JP" altLang="en-US" dirty="0"/>
              <a:t>フォントサイズ </a:t>
            </a:r>
            <a:r>
              <a:rPr kumimoji="1" lang="en-US" altLang="ja-JP" dirty="0"/>
              <a:t>28</a:t>
            </a:r>
            <a:br>
              <a:rPr kumimoji="1" lang="en-US" altLang="ja-JP" dirty="0"/>
            </a:br>
            <a:r>
              <a:rPr kumimoji="1" lang="ja-JP" altLang="en-US" dirty="0"/>
              <a:t>　　　　（メイリオ見出し）</a:t>
            </a:r>
          </a:p>
        </p:txBody>
      </p:sp>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11"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dirty="0"/>
              <a:t>©Canon IT Solutions Inc.  All rights reserved.</a:t>
            </a:r>
            <a:endParaRPr lang="ja-JP" altLang="en-US" dirty="0"/>
          </a:p>
        </p:txBody>
      </p:sp>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67991" y="749002"/>
            <a:ext cx="590787" cy="550580"/>
          </a:xfrm>
          <a:prstGeom prst="rect">
            <a:avLst/>
          </a:prstGeom>
        </p:spPr>
      </p:pic>
      <p:pic>
        <p:nvPicPr>
          <p:cNvPr id="10" name="図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53090" y="2823778"/>
            <a:ext cx="335554" cy="512746"/>
          </a:xfrm>
          <a:prstGeom prst="rect">
            <a:avLst/>
          </a:prstGeom>
        </p:spPr>
      </p:pic>
      <p:pic>
        <p:nvPicPr>
          <p:cNvPr id="12" name="図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39084" y="1934005"/>
            <a:ext cx="478408" cy="410715"/>
          </a:xfrm>
          <a:prstGeom prst="rect">
            <a:avLst/>
          </a:prstGeom>
        </p:spPr>
      </p:pic>
      <p:pic>
        <p:nvPicPr>
          <p:cNvPr id="13" name="図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03548" y="4271353"/>
            <a:ext cx="472936" cy="351380"/>
          </a:xfrm>
          <a:prstGeom prst="rect">
            <a:avLst/>
          </a:prstGeom>
        </p:spPr>
      </p:pic>
      <p:pic>
        <p:nvPicPr>
          <p:cNvPr id="14" name="図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223628" y="3829750"/>
            <a:ext cx="515904" cy="304006"/>
          </a:xfrm>
          <a:prstGeom prst="rect">
            <a:avLst/>
          </a:prstGeom>
        </p:spPr>
      </p:pic>
      <p:pic>
        <p:nvPicPr>
          <p:cNvPr id="15" name="図 1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Tree>
    <p:extLst>
      <p:ext uri="{BB962C8B-B14F-4D97-AF65-F5344CB8AC3E}">
        <p14:creationId xmlns:p14="http://schemas.microsoft.com/office/powerpoint/2010/main" val="2197667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General_HR">
    <p:spTree>
      <p:nvGrpSpPr>
        <p:cNvPr id="1" name=""/>
        <p:cNvGrpSpPr/>
        <p:nvPr/>
      </p:nvGrpSpPr>
      <p:grpSpPr>
        <a:xfrm>
          <a:off x="0" y="0"/>
          <a:ext cx="0" cy="0"/>
          <a:chOff x="0" y="0"/>
          <a:chExt cx="0" cy="0"/>
        </a:xfrm>
      </p:grpSpPr>
      <p:sp>
        <p:nvSpPr>
          <p:cNvPr id="11" name="正方形/長方形 10"/>
          <p:cNvSpPr/>
          <p:nvPr userDrawn="1"/>
        </p:nvSpPr>
        <p:spPr>
          <a:xfrm>
            <a:off x="0" y="0"/>
            <a:ext cx="9144000" cy="14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0" name="図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6" name="スライド番号プレースホルダー 5"/>
          <p:cNvSpPr>
            <a:spLocks noGrp="1"/>
          </p:cNvSpPr>
          <p:nvPr>
            <p:ph type="sldNum" sz="quarter" idx="12"/>
          </p:nvPr>
        </p:nvSpPr>
        <p:spPr>
          <a:xfrm>
            <a:off x="8532000" y="4932000"/>
            <a:ext cx="360000" cy="135000"/>
          </a:xfrm>
        </p:spPr>
        <p:txBody>
          <a:bodyPr/>
          <a:lstStyle/>
          <a:p>
            <a:fld id="{78AE49ED-73EF-499C-8307-28EB0E7CF529}" type="slidenum">
              <a:rPr kumimoji="1" lang="ja-JP" altLang="en-US" smtClean="0"/>
              <a:t>‹#›</a:t>
            </a:fld>
            <a:endParaRPr kumimoji="1" lang="ja-JP" altLang="en-US" dirty="0"/>
          </a:p>
        </p:txBody>
      </p:sp>
      <p:sp>
        <p:nvSpPr>
          <p:cNvPr id="8"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dirty="0"/>
              <a:t>©Canon IT Solutions Inc.  All rights reserved.</a:t>
            </a:r>
            <a:endParaRPr lang="ja-JP" altLang="en-US" dirty="0"/>
          </a:p>
        </p:txBody>
      </p:sp>
      <p:sp>
        <p:nvSpPr>
          <p:cNvPr id="9"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accent3"/>
                </a:solidFill>
                <a:latin typeface="+mj-lt"/>
              </a:defRPr>
            </a:lvl1pPr>
          </a:lstStyle>
          <a:p>
            <a:r>
              <a:rPr kumimoji="1" lang="ja-JP" altLang="en-US" dirty="0"/>
              <a:t>フォントサイズ</a:t>
            </a:r>
            <a:r>
              <a:rPr kumimoji="1" lang="en-US" altLang="ja-JP" dirty="0"/>
              <a:t>24 </a:t>
            </a:r>
            <a:r>
              <a:rPr kumimoji="1" lang="ja-JP" altLang="en-US" dirty="0"/>
              <a:t>（メイリオ見出し）</a:t>
            </a:r>
          </a:p>
        </p:txBody>
      </p:sp>
    </p:spTree>
    <p:extLst>
      <p:ext uri="{BB962C8B-B14F-4D97-AF65-F5344CB8AC3E}">
        <p14:creationId xmlns:p14="http://schemas.microsoft.com/office/powerpoint/2010/main" val="3095886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eneral_HR">
    <p:spTree>
      <p:nvGrpSpPr>
        <p:cNvPr id="1" name=""/>
        <p:cNvGrpSpPr/>
        <p:nvPr/>
      </p:nvGrpSpPr>
      <p:grpSpPr>
        <a:xfrm>
          <a:off x="0" y="0"/>
          <a:ext cx="0" cy="0"/>
          <a:chOff x="0" y="0"/>
          <a:chExt cx="0" cy="0"/>
        </a:xfrm>
      </p:grpSpPr>
      <p:sp>
        <p:nvSpPr>
          <p:cNvPr id="11" name="正方形/長方形 10"/>
          <p:cNvSpPr/>
          <p:nvPr userDrawn="1"/>
        </p:nvSpPr>
        <p:spPr>
          <a:xfrm>
            <a:off x="0" y="0"/>
            <a:ext cx="9144000" cy="14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0" name="図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6" name="スライド番号プレースホルダー 5"/>
          <p:cNvSpPr>
            <a:spLocks noGrp="1"/>
          </p:cNvSpPr>
          <p:nvPr>
            <p:ph type="sldNum" sz="quarter" idx="12"/>
          </p:nvPr>
        </p:nvSpPr>
        <p:spPr>
          <a:xfrm>
            <a:off x="8532000" y="4932000"/>
            <a:ext cx="360000" cy="135000"/>
          </a:xfrm>
        </p:spPr>
        <p:txBody>
          <a:bodyPr/>
          <a:lstStyle/>
          <a:p>
            <a:fld id="{78AE49ED-73EF-499C-8307-28EB0E7CF529}" type="slidenum">
              <a:rPr kumimoji="1" lang="ja-JP" altLang="en-US" smtClean="0"/>
              <a:t>‹#›</a:t>
            </a:fld>
            <a:endParaRPr kumimoji="1" lang="ja-JP" altLang="en-US" dirty="0"/>
          </a:p>
        </p:txBody>
      </p:sp>
      <p:sp>
        <p:nvSpPr>
          <p:cNvPr id="14" name="テキスト プレースホルダー 13"/>
          <p:cNvSpPr>
            <a:spLocks noGrp="1"/>
          </p:cNvSpPr>
          <p:nvPr>
            <p:ph type="body" sz="quarter" idx="14" hasCustomPrompt="1"/>
          </p:nvPr>
        </p:nvSpPr>
        <p:spPr>
          <a:xfrm>
            <a:off x="358775" y="951570"/>
            <a:ext cx="8426450" cy="3780420"/>
          </a:xfrm>
          <a:prstGeom prst="rect">
            <a:avLst/>
          </a:prstGeom>
        </p:spPr>
        <p:txBody>
          <a:bodyPr lIns="0" tIns="0" rIns="0" bIns="0"/>
          <a:lstStyle>
            <a:lvl1pPr marL="0" indent="0">
              <a:lnSpc>
                <a:spcPts val="1700"/>
              </a:lnSpc>
              <a:spcBef>
                <a:spcPts val="0"/>
              </a:spcBef>
              <a:buNone/>
              <a:defRPr sz="1600">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dirty="0"/>
              <a:t>文章（必要な場合のみ）　フォントサイズ </a:t>
            </a:r>
            <a:r>
              <a:rPr kumimoji="1" lang="en-US" altLang="ja-JP" dirty="0"/>
              <a:t>16P</a:t>
            </a:r>
          </a:p>
        </p:txBody>
      </p:sp>
      <p:sp>
        <p:nvSpPr>
          <p:cNvPr id="8"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dirty="0"/>
              <a:t>©Canon IT Solutions Inc.  All rights reserved.</a:t>
            </a:r>
            <a:endParaRPr lang="ja-JP" altLang="en-US" dirty="0"/>
          </a:p>
        </p:txBody>
      </p:sp>
      <p:sp>
        <p:nvSpPr>
          <p:cNvPr id="9"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accent3"/>
                </a:solidFill>
                <a:latin typeface="+mj-lt"/>
              </a:defRPr>
            </a:lvl1pPr>
          </a:lstStyle>
          <a:p>
            <a:r>
              <a:rPr kumimoji="1" lang="ja-JP" altLang="en-US" dirty="0"/>
              <a:t>フォントサイズ</a:t>
            </a:r>
            <a:r>
              <a:rPr kumimoji="1" lang="en-US" altLang="ja-JP" dirty="0"/>
              <a:t>24 </a:t>
            </a:r>
            <a:r>
              <a:rPr kumimoji="1" lang="ja-JP" altLang="en-US" dirty="0"/>
              <a:t>（メイリオ見出し）</a:t>
            </a:r>
          </a:p>
        </p:txBody>
      </p:sp>
    </p:spTree>
    <p:extLst>
      <p:ext uri="{BB962C8B-B14F-4D97-AF65-F5344CB8AC3E}">
        <p14:creationId xmlns:p14="http://schemas.microsoft.com/office/powerpoint/2010/main" val="40745710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General_HR">
    <p:spTree>
      <p:nvGrpSpPr>
        <p:cNvPr id="1" name=""/>
        <p:cNvGrpSpPr/>
        <p:nvPr/>
      </p:nvGrpSpPr>
      <p:grpSpPr>
        <a:xfrm>
          <a:off x="0" y="0"/>
          <a:ext cx="0" cy="0"/>
          <a:chOff x="0" y="0"/>
          <a:chExt cx="0" cy="0"/>
        </a:xfrm>
      </p:grpSpPr>
      <p:sp>
        <p:nvSpPr>
          <p:cNvPr id="11" name="正方形/長方形 10"/>
          <p:cNvSpPr/>
          <p:nvPr userDrawn="1"/>
        </p:nvSpPr>
        <p:spPr>
          <a:xfrm>
            <a:off x="0" y="0"/>
            <a:ext cx="9144000" cy="14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0" name="図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6" name="スライド番号プレースホルダー 5"/>
          <p:cNvSpPr>
            <a:spLocks noGrp="1"/>
          </p:cNvSpPr>
          <p:nvPr>
            <p:ph type="sldNum" sz="quarter" idx="12"/>
          </p:nvPr>
        </p:nvSpPr>
        <p:spPr>
          <a:xfrm>
            <a:off x="8532000" y="4932000"/>
            <a:ext cx="360000" cy="135000"/>
          </a:xfrm>
        </p:spPr>
        <p:txBody>
          <a:bodyPr/>
          <a:lstStyle/>
          <a:p>
            <a:fld id="{78AE49ED-73EF-499C-8307-28EB0E7CF529}" type="slidenum">
              <a:rPr kumimoji="1" lang="ja-JP" altLang="en-US" smtClean="0"/>
              <a:t>‹#›</a:t>
            </a:fld>
            <a:endParaRPr kumimoji="1" lang="ja-JP" altLang="en-US" dirty="0"/>
          </a:p>
        </p:txBody>
      </p:sp>
      <p:sp>
        <p:nvSpPr>
          <p:cNvPr id="8"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dirty="0"/>
              <a:t>©Canon IT Solutions Inc.  All rights reserved.</a:t>
            </a:r>
            <a:endParaRPr lang="ja-JP" altLang="en-US" dirty="0"/>
          </a:p>
        </p:txBody>
      </p:sp>
      <p:sp>
        <p:nvSpPr>
          <p:cNvPr id="9" name="テキスト プレースホルダー 8"/>
          <p:cNvSpPr>
            <a:spLocks noGrp="1"/>
          </p:cNvSpPr>
          <p:nvPr>
            <p:ph type="body" sz="quarter" idx="16" hasCustomPrompt="1"/>
          </p:nvPr>
        </p:nvSpPr>
        <p:spPr>
          <a:xfrm>
            <a:off x="179512" y="591530"/>
            <a:ext cx="6120680" cy="315310"/>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b="1">
                <a:solidFill>
                  <a:srgbClr val="EE7B48"/>
                </a:solidFill>
                <a:latin typeface="+mj-ea"/>
                <a:ea typeface="+mj-ea"/>
              </a:defRPr>
            </a:lvl1pPr>
          </a:lstStyle>
          <a:p>
            <a:pPr lvl="0"/>
            <a:r>
              <a:rPr kumimoji="1" lang="ja-JP" altLang="en-US" dirty="0"/>
              <a:t>サブタイトル（メイリオ見出し </a:t>
            </a:r>
            <a:r>
              <a:rPr kumimoji="1" lang="en-US" altLang="ja-JP" dirty="0"/>
              <a:t>18Pt)</a:t>
            </a:r>
            <a:endParaRPr kumimoji="1" lang="ja-JP" altLang="en-US" dirty="0"/>
          </a:p>
        </p:txBody>
      </p:sp>
      <p:sp>
        <p:nvSpPr>
          <p:cNvPr id="13" name="テキスト プレースホルダー 10"/>
          <p:cNvSpPr>
            <a:spLocks noGrp="1"/>
          </p:cNvSpPr>
          <p:nvPr>
            <p:ph type="body" sz="quarter" idx="17" hasCustomPrompt="1"/>
          </p:nvPr>
        </p:nvSpPr>
        <p:spPr>
          <a:xfrm>
            <a:off x="251618" y="917812"/>
            <a:ext cx="8640763" cy="279306"/>
          </a:xfrm>
          <a:prstGeom prst="rect">
            <a:avLst/>
          </a:prstGeom>
        </p:spPr>
        <p:txBody>
          <a:bodyPr/>
          <a:lstStyle>
            <a:lvl1pPr marL="0" indent="0">
              <a:buNone/>
              <a:defRPr sz="1600"/>
            </a:lvl1pPr>
          </a:lstStyle>
          <a:p>
            <a:pPr lvl="0"/>
            <a:r>
              <a:rPr kumimoji="1" lang="ja-JP" altLang="en-US" dirty="0"/>
              <a:t>説明文（フォント</a:t>
            </a:r>
            <a:r>
              <a:rPr kumimoji="1" lang="en-US" altLang="ja-JP" dirty="0"/>
              <a:t>16Pt)</a:t>
            </a:r>
            <a:endParaRPr kumimoji="1" lang="ja-JP" altLang="en-US" dirty="0"/>
          </a:p>
        </p:txBody>
      </p:sp>
      <p:cxnSp>
        <p:nvCxnSpPr>
          <p:cNvPr id="15" name="直線コネクタ 14"/>
          <p:cNvCxnSpPr/>
          <p:nvPr userDrawn="1"/>
        </p:nvCxnSpPr>
        <p:spPr>
          <a:xfrm>
            <a:off x="252000" y="866278"/>
            <a:ext cx="6264696" cy="0"/>
          </a:xfrm>
          <a:prstGeom prst="line">
            <a:avLst/>
          </a:prstGeom>
          <a:ln>
            <a:solidFill>
              <a:srgbClr val="EE7B48"/>
            </a:solidFill>
            <a:headEnd type="none"/>
            <a:tailEnd type="none"/>
          </a:ln>
        </p:spPr>
        <p:style>
          <a:lnRef idx="2">
            <a:schemeClr val="accent2"/>
          </a:lnRef>
          <a:fillRef idx="0">
            <a:schemeClr val="accent2"/>
          </a:fillRef>
          <a:effectRef idx="1">
            <a:schemeClr val="accent2"/>
          </a:effectRef>
          <a:fontRef idx="minor">
            <a:schemeClr val="tx1"/>
          </a:fontRef>
        </p:style>
      </p:cxnSp>
      <p:sp>
        <p:nvSpPr>
          <p:cNvPr id="16"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accent3"/>
                </a:solidFill>
                <a:latin typeface="+mj-lt"/>
              </a:defRPr>
            </a:lvl1pPr>
          </a:lstStyle>
          <a:p>
            <a:r>
              <a:rPr kumimoji="1" lang="ja-JP" altLang="en-US" dirty="0"/>
              <a:t>フォントサイズ</a:t>
            </a:r>
            <a:r>
              <a:rPr kumimoji="1" lang="en-US" altLang="ja-JP" dirty="0"/>
              <a:t>24 </a:t>
            </a:r>
            <a:r>
              <a:rPr kumimoji="1" lang="ja-JP" altLang="en-US" dirty="0"/>
              <a:t>（メイリオ見出し）</a:t>
            </a:r>
          </a:p>
        </p:txBody>
      </p:sp>
    </p:spTree>
    <p:extLst>
      <p:ext uri="{BB962C8B-B14F-4D97-AF65-F5344CB8AC3E}">
        <p14:creationId xmlns:p14="http://schemas.microsoft.com/office/powerpoint/2010/main" val="35677732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Back Cover">
    <p:bg>
      <p:bgPr>
        <a:solidFill>
          <a:schemeClr val="accent3"/>
        </a:solidFill>
        <a:effectLst/>
      </p:bgPr>
    </p:bg>
    <p:spTree>
      <p:nvGrpSpPr>
        <p:cNvPr id="1" name=""/>
        <p:cNvGrpSpPr/>
        <p:nvPr/>
      </p:nvGrpSpPr>
      <p:grpSpPr>
        <a:xfrm>
          <a:off x="0" y="0"/>
          <a:ext cx="0" cy="0"/>
          <a:chOff x="0" y="0"/>
          <a:chExt cx="0" cy="0"/>
        </a:xfrm>
      </p:grpSpPr>
      <p:sp>
        <p:nvSpPr>
          <p:cNvPr id="5" name="正方形/長方形 4"/>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t="16938" r="30206"/>
          <a:stretch/>
        </p:blipFill>
        <p:spPr>
          <a:xfrm>
            <a:off x="6155795" y="0"/>
            <a:ext cx="2988332" cy="2112802"/>
          </a:xfrm>
          <a:prstGeom prst="rect">
            <a:avLst/>
          </a:prstGeom>
        </p:spPr>
      </p:pic>
      <p:pic>
        <p:nvPicPr>
          <p:cNvPr id="11" name="図 10"/>
          <p:cNvPicPr>
            <a:picLocks noChangeAspect="1"/>
          </p:cNvPicPr>
          <p:nvPr userDrawn="1"/>
        </p:nvPicPr>
        <p:blipFill rotWithShape="1">
          <a:blip r:embed="rId3" cstate="print">
            <a:extLst>
              <a:ext uri="{28A0092B-C50C-407E-A947-70E740481C1C}">
                <a14:useLocalDpi xmlns:a14="http://schemas.microsoft.com/office/drawing/2010/main" val="0"/>
              </a:ext>
            </a:extLst>
          </a:blip>
          <a:srcRect r="24315" b="28117"/>
          <a:stretch/>
        </p:blipFill>
        <p:spPr>
          <a:xfrm>
            <a:off x="6263933" y="3019264"/>
            <a:ext cx="2880321" cy="2124236"/>
          </a:xfrm>
          <a:prstGeom prst="rect">
            <a:avLst/>
          </a:prstGeom>
        </p:spPr>
      </p:pic>
      <p:sp>
        <p:nvSpPr>
          <p:cNvPr id="4"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r>
              <a:rPr lang="en-US" altLang="ja-JP" dirty="0"/>
              <a:t>©Canon IT Solutions Inc.  All rights reserved.</a:t>
            </a:r>
            <a:endParaRPr lang="ja-JP" altLang="en-US" dirty="0"/>
          </a:p>
        </p:txBody>
      </p:sp>
      <p:pic>
        <p:nvPicPr>
          <p:cNvPr id="6" name="図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7812360" y="483518"/>
            <a:ext cx="337945" cy="222249"/>
          </a:xfrm>
          <a:prstGeom prst="rect">
            <a:avLst/>
          </a:prstGeom>
        </p:spPr>
      </p:pic>
      <p:pic>
        <p:nvPicPr>
          <p:cNvPr id="7" name="図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68444" y="771550"/>
            <a:ext cx="307200" cy="485559"/>
          </a:xfrm>
          <a:prstGeom prst="rect">
            <a:avLst/>
          </a:prstGeom>
        </p:spPr>
      </p:pic>
      <p:pic>
        <p:nvPicPr>
          <p:cNvPr id="8" name="図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443469" y="3948039"/>
            <a:ext cx="504310" cy="481551"/>
          </a:xfrm>
          <a:prstGeom prst="rect">
            <a:avLst/>
          </a:prstGeom>
        </p:spPr>
      </p:pic>
      <p:pic>
        <p:nvPicPr>
          <p:cNvPr id="9" name="図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272300" y="4429590"/>
            <a:ext cx="311641" cy="384689"/>
          </a:xfrm>
          <a:prstGeom prst="rect">
            <a:avLst/>
          </a:prstGeom>
        </p:spPr>
      </p:pic>
      <p:pic>
        <p:nvPicPr>
          <p:cNvPr id="10" name="図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a:off x="7324344" y="3687874"/>
            <a:ext cx="519193" cy="551406"/>
          </a:xfrm>
          <a:prstGeom prst="rect">
            <a:avLst/>
          </a:prstGeom>
        </p:spPr>
      </p:pic>
      <p:sp>
        <p:nvSpPr>
          <p:cNvPr id="12"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bg1"/>
                </a:solidFill>
              </a:defRPr>
            </a:lvl1pPr>
          </a:lstStyle>
          <a:p>
            <a:fld id="{78AE49ED-73EF-499C-8307-28EB0E7CF529}" type="slidenum">
              <a:rPr lang="ja-JP" altLang="en-US" smtClean="0"/>
              <a:pPr/>
              <a:t>‹#›</a:t>
            </a:fld>
            <a:endParaRPr lang="ja-JP" altLang="en-US" dirty="0"/>
          </a:p>
        </p:txBody>
      </p:sp>
    </p:spTree>
    <p:extLst>
      <p:ext uri="{BB962C8B-B14F-4D97-AF65-F5344CB8AC3E}">
        <p14:creationId xmlns:p14="http://schemas.microsoft.com/office/powerpoint/2010/main" val="3910478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ack Cover">
    <p:bg>
      <p:bgPr>
        <a:solidFill>
          <a:schemeClr val="tx2"/>
        </a:solidFill>
        <a:effectLst/>
      </p:bgPr>
    </p:bg>
    <p:spTree>
      <p:nvGrpSpPr>
        <p:cNvPr id="1" name=""/>
        <p:cNvGrpSpPr/>
        <p:nvPr/>
      </p:nvGrpSpPr>
      <p:grpSpPr>
        <a:xfrm>
          <a:off x="0" y="0"/>
          <a:ext cx="0" cy="0"/>
          <a:chOff x="0" y="0"/>
          <a:chExt cx="0" cy="0"/>
        </a:xfrm>
      </p:grpSpPr>
      <p:sp>
        <p:nvSpPr>
          <p:cNvPr id="5" name="正方形/長方形 4"/>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t="16938" r="30206"/>
          <a:stretch/>
        </p:blipFill>
        <p:spPr>
          <a:xfrm>
            <a:off x="6155795" y="0"/>
            <a:ext cx="2988332" cy="2112802"/>
          </a:xfrm>
          <a:prstGeom prst="rect">
            <a:avLst/>
          </a:prstGeom>
        </p:spPr>
      </p:pic>
      <p:pic>
        <p:nvPicPr>
          <p:cNvPr id="11" name="図 10"/>
          <p:cNvPicPr>
            <a:picLocks noChangeAspect="1"/>
          </p:cNvPicPr>
          <p:nvPr userDrawn="1"/>
        </p:nvPicPr>
        <p:blipFill rotWithShape="1">
          <a:blip r:embed="rId3" cstate="print">
            <a:extLst>
              <a:ext uri="{28A0092B-C50C-407E-A947-70E740481C1C}">
                <a14:useLocalDpi xmlns:a14="http://schemas.microsoft.com/office/drawing/2010/main" val="0"/>
              </a:ext>
            </a:extLst>
          </a:blip>
          <a:srcRect r="24315" b="28117"/>
          <a:stretch/>
        </p:blipFill>
        <p:spPr>
          <a:xfrm>
            <a:off x="6263933" y="3019264"/>
            <a:ext cx="2880321" cy="2124236"/>
          </a:xfrm>
          <a:prstGeom prst="rect">
            <a:avLst/>
          </a:prstGeom>
        </p:spPr>
      </p:pic>
      <p:sp>
        <p:nvSpPr>
          <p:cNvPr id="4"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r>
              <a:rPr lang="en-US" altLang="ja-JP" dirty="0"/>
              <a:t>©Canon IT Solutions Inc.  All rights reserved.</a:t>
            </a:r>
            <a:endParaRPr lang="ja-JP" altLang="en-US" dirty="0"/>
          </a:p>
        </p:txBody>
      </p:sp>
      <p:pic>
        <p:nvPicPr>
          <p:cNvPr id="6" name="図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7812360" y="483518"/>
            <a:ext cx="337945" cy="222249"/>
          </a:xfrm>
          <a:prstGeom prst="rect">
            <a:avLst/>
          </a:prstGeom>
        </p:spPr>
      </p:pic>
      <p:pic>
        <p:nvPicPr>
          <p:cNvPr id="7" name="図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68444" y="771550"/>
            <a:ext cx="307200" cy="485559"/>
          </a:xfrm>
          <a:prstGeom prst="rect">
            <a:avLst/>
          </a:prstGeom>
        </p:spPr>
      </p:pic>
      <p:pic>
        <p:nvPicPr>
          <p:cNvPr id="8" name="図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443469" y="3948039"/>
            <a:ext cx="504310" cy="481551"/>
          </a:xfrm>
          <a:prstGeom prst="rect">
            <a:avLst/>
          </a:prstGeom>
        </p:spPr>
      </p:pic>
      <p:pic>
        <p:nvPicPr>
          <p:cNvPr id="9" name="図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272300" y="4429590"/>
            <a:ext cx="311641" cy="384689"/>
          </a:xfrm>
          <a:prstGeom prst="rect">
            <a:avLst/>
          </a:prstGeom>
        </p:spPr>
      </p:pic>
      <p:pic>
        <p:nvPicPr>
          <p:cNvPr id="10" name="図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a:off x="7324344" y="3687874"/>
            <a:ext cx="519193" cy="551406"/>
          </a:xfrm>
          <a:prstGeom prst="rect">
            <a:avLst/>
          </a:prstGeom>
        </p:spPr>
      </p:pic>
      <p:sp>
        <p:nvSpPr>
          <p:cNvPr id="12"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bg1"/>
                </a:solidFill>
              </a:defRPr>
            </a:lvl1pPr>
          </a:lstStyle>
          <a:p>
            <a:fld id="{78AE49ED-73EF-499C-8307-28EB0E7CF529}" type="slidenum">
              <a:rPr lang="ja-JP" altLang="en-US" smtClean="0"/>
              <a:pPr/>
              <a:t>‹#›</a:t>
            </a:fld>
            <a:endParaRPr lang="ja-JP" altLang="en-US" dirty="0"/>
          </a:p>
        </p:txBody>
      </p:sp>
    </p:spTree>
    <p:extLst>
      <p:ext uri="{BB962C8B-B14F-4D97-AF65-F5344CB8AC3E}">
        <p14:creationId xmlns:p14="http://schemas.microsoft.com/office/powerpoint/2010/main" val="25090232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1"/>
        </a:solidFill>
        <a:effectLst/>
      </p:bgPr>
    </p:bg>
    <p:spTree>
      <p:nvGrpSpPr>
        <p:cNvPr id="1" name=""/>
        <p:cNvGrpSpPr/>
        <p:nvPr/>
      </p:nvGrpSpPr>
      <p:grpSpPr>
        <a:xfrm>
          <a:off x="0" y="0"/>
          <a:ext cx="0" cy="0"/>
          <a:chOff x="0" y="0"/>
          <a:chExt cx="0" cy="0"/>
        </a:xfrm>
      </p:grpSpPr>
      <p:sp>
        <p:nvSpPr>
          <p:cNvPr id="3" name="正方形/長方形 2"/>
          <p:cNvSpPr/>
          <p:nvPr userDrawn="1"/>
        </p:nvSpPr>
        <p:spPr>
          <a:xfrm>
            <a:off x="0" y="0"/>
            <a:ext cx="432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l="15347" r="1" b="29513"/>
          <a:stretch/>
        </p:blipFill>
        <p:spPr>
          <a:xfrm>
            <a:off x="0" y="3471501"/>
            <a:ext cx="2792392" cy="1692187"/>
          </a:xfrm>
          <a:prstGeom prst="rect">
            <a:avLst/>
          </a:prstGeom>
        </p:spPr>
      </p:pic>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9"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dirty="0"/>
              <a:t>©Canon IT Solutions Inc.  All rights reserved.</a:t>
            </a:r>
            <a:endParaRPr lang="ja-JP" altLang="en-US" dirty="0"/>
          </a:p>
        </p:txBody>
      </p:sp>
      <p:sp>
        <p:nvSpPr>
          <p:cNvPr id="10" name="テキスト プレースホルダー 13"/>
          <p:cNvSpPr>
            <a:spLocks noGrp="1"/>
          </p:cNvSpPr>
          <p:nvPr>
            <p:ph type="body" sz="quarter" idx="14"/>
          </p:nvPr>
        </p:nvSpPr>
        <p:spPr>
          <a:xfrm>
            <a:off x="3167843" y="807554"/>
            <a:ext cx="5631095" cy="3727637"/>
          </a:xfrm>
          <a:prstGeom prst="rect">
            <a:avLst/>
          </a:prstGeom>
        </p:spPr>
        <p:txBody>
          <a:bodyPr lIns="0" tIns="0" rIns="0" bIns="0" anchor="t" anchorCtr="0"/>
          <a:lstStyle>
            <a:lvl1pPr marL="0" indent="0">
              <a:lnSpc>
                <a:spcPct val="100000"/>
              </a:lnSpc>
              <a:spcBef>
                <a:spcPts val="0"/>
              </a:spcBef>
              <a:spcAft>
                <a:spcPts val="0"/>
              </a:spcAft>
              <a:buFontTx/>
              <a:buNone/>
              <a:tabLst/>
              <a:defRPr sz="1800" b="1">
                <a:solidFill>
                  <a:schemeClr val="tx2"/>
                </a:solidFill>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dirty="0"/>
              <a:t>マスター テキストの書式設定</a:t>
            </a:r>
            <a:endParaRPr kumimoji="1" lang="en-US" altLang="ja-JP" dirty="0"/>
          </a:p>
        </p:txBody>
      </p:sp>
      <p:pic>
        <p:nvPicPr>
          <p:cNvPr id="11" name="図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581" y="2794363"/>
            <a:ext cx="330128" cy="321104"/>
          </a:xfrm>
          <a:prstGeom prst="rect">
            <a:avLst/>
          </a:prstGeom>
        </p:spPr>
      </p:pic>
      <p:pic>
        <p:nvPicPr>
          <p:cNvPr id="12" name="図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0264642">
            <a:off x="317732" y="3810908"/>
            <a:ext cx="290393" cy="413662"/>
          </a:xfrm>
          <a:prstGeom prst="rect">
            <a:avLst/>
          </a:prstGeom>
        </p:spPr>
      </p:pic>
      <p:pic>
        <p:nvPicPr>
          <p:cNvPr id="13" name="図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90687" y="4197219"/>
            <a:ext cx="458341" cy="384385"/>
          </a:xfrm>
          <a:prstGeom prst="rect">
            <a:avLst/>
          </a:prstGeom>
        </p:spPr>
      </p:pic>
      <p:pic>
        <p:nvPicPr>
          <p:cNvPr id="14" name="図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087724" y="4011910"/>
            <a:ext cx="336509" cy="523281"/>
          </a:xfrm>
          <a:prstGeom prst="rect">
            <a:avLst/>
          </a:prstGeom>
        </p:spPr>
      </p:pic>
      <p:pic>
        <p:nvPicPr>
          <p:cNvPr id="15" name="図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27584" y="3003798"/>
            <a:ext cx="950255" cy="853634"/>
          </a:xfrm>
          <a:prstGeom prst="rect">
            <a:avLst/>
          </a:prstGeom>
        </p:spPr>
      </p:pic>
      <p:pic>
        <p:nvPicPr>
          <p:cNvPr id="16" name="図 1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
        <p:nvSpPr>
          <p:cNvPr id="18"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tx1">
                    <a:lumMod val="50000"/>
                    <a:lumOff val="50000"/>
                  </a:schemeClr>
                </a:solidFill>
              </a:defRPr>
            </a:lvl1pPr>
          </a:lstStyle>
          <a:p>
            <a:fld id="{78AE49ED-73EF-499C-8307-28EB0E7CF529}" type="slidenum">
              <a:rPr lang="ja-JP" altLang="en-US" smtClean="0"/>
              <a:pPr/>
              <a:t>‹#›</a:t>
            </a:fld>
            <a:endParaRPr lang="ja-JP" altLang="en-US" dirty="0"/>
          </a:p>
        </p:txBody>
      </p:sp>
    </p:spTree>
    <p:extLst>
      <p:ext uri="{BB962C8B-B14F-4D97-AF65-F5344CB8AC3E}">
        <p14:creationId xmlns:p14="http://schemas.microsoft.com/office/powerpoint/2010/main" val="4102734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pter">
    <p:spTree>
      <p:nvGrpSpPr>
        <p:cNvPr id="1" name=""/>
        <p:cNvGrpSpPr/>
        <p:nvPr/>
      </p:nvGrpSpPr>
      <p:grpSpPr>
        <a:xfrm>
          <a:off x="0" y="0"/>
          <a:ext cx="0" cy="0"/>
          <a:chOff x="0" y="0"/>
          <a:chExt cx="0" cy="0"/>
        </a:xfrm>
      </p:grpSpPr>
      <p:sp>
        <p:nvSpPr>
          <p:cNvPr id="7" name="正方形/長方形 6"/>
          <p:cNvSpPr/>
          <p:nvPr userDrawn="1"/>
        </p:nvSpPr>
        <p:spPr>
          <a:xfrm>
            <a:off x="0" y="0"/>
            <a:ext cx="1440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l="33463" b="24413"/>
          <a:stretch/>
        </p:blipFill>
        <p:spPr>
          <a:xfrm>
            <a:off x="-508" y="1437624"/>
            <a:ext cx="2434051" cy="3708411"/>
          </a:xfrm>
          <a:prstGeom prst="rect">
            <a:avLst/>
          </a:prstGeom>
        </p:spPr>
      </p:pic>
      <p:sp>
        <p:nvSpPr>
          <p:cNvPr id="3" name="スライド番号プレースホルダー 2"/>
          <p:cNvSpPr>
            <a:spLocks noGrp="1"/>
          </p:cNvSpPr>
          <p:nvPr>
            <p:ph type="sldNum" sz="quarter" idx="10"/>
          </p:nvPr>
        </p:nvSpPr>
        <p:spPr>
          <a:xfrm>
            <a:off x="8532000" y="4932000"/>
            <a:ext cx="360000" cy="135000"/>
          </a:xfrm>
        </p:spPr>
        <p:txBody>
          <a:bodyPr/>
          <a:lstStyle/>
          <a:p>
            <a:fld id="{78AE49ED-73EF-499C-8307-28EB0E7CF529}" type="slidenum">
              <a:rPr lang="ja-JP" altLang="en-US" smtClean="0"/>
              <a:pPr/>
              <a:t>‹#›</a:t>
            </a:fld>
            <a:endParaRPr lang="ja-JP" altLang="en-US" dirty="0"/>
          </a:p>
        </p:txBody>
      </p:sp>
      <p:sp>
        <p:nvSpPr>
          <p:cNvPr id="6" name="タイトル 1"/>
          <p:cNvSpPr>
            <a:spLocks noGrp="1"/>
          </p:cNvSpPr>
          <p:nvPr>
            <p:ph type="title" hasCustomPrompt="1"/>
          </p:nvPr>
        </p:nvSpPr>
        <p:spPr>
          <a:xfrm>
            <a:off x="1871700" y="1275605"/>
            <a:ext cx="6840500" cy="2016225"/>
          </a:xfrm>
          <a:prstGeom prst="rect">
            <a:avLst/>
          </a:prstGeom>
        </p:spPr>
        <p:txBody>
          <a:bodyPr lIns="0" tIns="0" rIns="0" bIns="0" anchor="ctr" anchorCtr="0"/>
          <a:lstStyle>
            <a:lvl1pPr algn="l">
              <a:lnSpc>
                <a:spcPct val="100000"/>
              </a:lnSpc>
              <a:defRPr sz="2800" b="1">
                <a:solidFill>
                  <a:schemeClr val="tx2"/>
                </a:solidFill>
                <a:latin typeface="+mj-lt"/>
              </a:defRPr>
            </a:lvl1pPr>
          </a:lstStyle>
          <a:p>
            <a:r>
              <a:rPr kumimoji="1" lang="ja-JP" altLang="en-US" dirty="0"/>
              <a:t>フォントサイズ </a:t>
            </a:r>
            <a:r>
              <a:rPr kumimoji="1" lang="en-US" altLang="ja-JP" dirty="0"/>
              <a:t>28</a:t>
            </a:r>
            <a:br>
              <a:rPr kumimoji="1" lang="en-US" altLang="ja-JP" dirty="0"/>
            </a:br>
            <a:r>
              <a:rPr kumimoji="1" lang="ja-JP" altLang="en-US" dirty="0"/>
              <a:t>　　　　（メイリオ見出し）</a:t>
            </a:r>
          </a:p>
        </p:txBody>
      </p:sp>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11"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dirty="0"/>
              <a:t>©Canon IT Solutions Inc.  All rights reserved.</a:t>
            </a:r>
            <a:endParaRPr lang="ja-JP" altLang="en-US" dirty="0"/>
          </a:p>
        </p:txBody>
      </p:sp>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67991" y="749002"/>
            <a:ext cx="590787" cy="550580"/>
          </a:xfrm>
          <a:prstGeom prst="rect">
            <a:avLst/>
          </a:prstGeom>
        </p:spPr>
      </p:pic>
      <p:pic>
        <p:nvPicPr>
          <p:cNvPr id="10" name="図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53090" y="2823778"/>
            <a:ext cx="335554" cy="512746"/>
          </a:xfrm>
          <a:prstGeom prst="rect">
            <a:avLst/>
          </a:prstGeom>
        </p:spPr>
      </p:pic>
      <p:pic>
        <p:nvPicPr>
          <p:cNvPr id="12" name="図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39084" y="1934005"/>
            <a:ext cx="478408" cy="410715"/>
          </a:xfrm>
          <a:prstGeom prst="rect">
            <a:avLst/>
          </a:prstGeom>
        </p:spPr>
      </p:pic>
      <p:pic>
        <p:nvPicPr>
          <p:cNvPr id="13" name="図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03548" y="4271353"/>
            <a:ext cx="472936" cy="351380"/>
          </a:xfrm>
          <a:prstGeom prst="rect">
            <a:avLst/>
          </a:prstGeom>
        </p:spPr>
      </p:pic>
      <p:pic>
        <p:nvPicPr>
          <p:cNvPr id="14" name="図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223628" y="3829750"/>
            <a:ext cx="515904" cy="304006"/>
          </a:xfrm>
          <a:prstGeom prst="rect">
            <a:avLst/>
          </a:prstGeom>
        </p:spPr>
      </p:pic>
      <p:pic>
        <p:nvPicPr>
          <p:cNvPr id="15" name="図 1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Tree>
    <p:extLst>
      <p:ext uri="{BB962C8B-B14F-4D97-AF65-F5344CB8AC3E}">
        <p14:creationId xmlns:p14="http://schemas.microsoft.com/office/powerpoint/2010/main" val="2782559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6" name="正方形/長方形 5"/>
          <p:cNvSpPr/>
          <p:nvPr userDrawn="1"/>
        </p:nvSpPr>
        <p:spPr>
          <a:xfrm>
            <a:off x="0" y="4583498"/>
            <a:ext cx="9144000" cy="5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r="27795" b="36032"/>
          <a:stretch/>
        </p:blipFill>
        <p:spPr>
          <a:xfrm>
            <a:off x="5903640" y="3028747"/>
            <a:ext cx="3240360" cy="2137488"/>
          </a:xfrm>
          <a:prstGeom prst="rect">
            <a:avLst/>
          </a:prstGeom>
        </p:spPr>
      </p:pic>
      <p:sp>
        <p:nvSpPr>
          <p:cNvPr id="7"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r>
              <a:rPr lang="en-US" altLang="ja-JP" dirty="0"/>
              <a:t>©Canon IT Solutions Inc.  All rights reserved.</a:t>
            </a:r>
            <a:endParaRPr lang="ja-JP" altLang="en-US" dirty="0"/>
          </a:p>
        </p:txBody>
      </p:sp>
      <p:sp>
        <p:nvSpPr>
          <p:cNvPr id="3" name="スライド番号プレースホルダー 2"/>
          <p:cNvSpPr>
            <a:spLocks noGrp="1"/>
          </p:cNvSpPr>
          <p:nvPr>
            <p:ph type="sldNum" sz="quarter" idx="10"/>
          </p:nvPr>
        </p:nvSpPr>
        <p:spPr>
          <a:xfrm>
            <a:off x="8532000" y="4932000"/>
            <a:ext cx="360000" cy="135000"/>
          </a:xfrm>
        </p:spPr>
        <p:txBody>
          <a:bodyPr/>
          <a:lstStyle/>
          <a:p>
            <a:fld id="{78AE49ED-73EF-499C-8307-28EB0E7CF529}" type="slidenum">
              <a:rPr lang="ja-JP" altLang="en-US" smtClean="0"/>
              <a:pPr/>
              <a:t>‹#›</a:t>
            </a:fld>
            <a:endParaRPr lang="ja-JP" altLang="en-US" dirty="0"/>
          </a:p>
        </p:txBody>
      </p:sp>
      <p:pic>
        <p:nvPicPr>
          <p:cNvPr id="8" name="図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82236" y="4434845"/>
            <a:ext cx="326068" cy="524890"/>
          </a:xfrm>
          <a:prstGeom prst="rect">
            <a:avLst/>
          </a:prstGeom>
        </p:spPr>
      </p:pic>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568444" y="3972363"/>
            <a:ext cx="298228" cy="368132"/>
          </a:xfrm>
          <a:prstGeom prst="rect">
            <a:avLst/>
          </a:prstGeom>
        </p:spPr>
      </p:pic>
      <p:pic>
        <p:nvPicPr>
          <p:cNvPr id="11" name="図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560309" y="3142113"/>
            <a:ext cx="415869" cy="515148"/>
          </a:xfrm>
          <a:prstGeom prst="rect">
            <a:avLst/>
          </a:prstGeom>
        </p:spPr>
      </p:pic>
      <p:pic>
        <p:nvPicPr>
          <p:cNvPr id="12" name="図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33020" y="3595673"/>
            <a:ext cx="328501" cy="501818"/>
          </a:xfrm>
          <a:prstGeom prst="rect">
            <a:avLst/>
          </a:prstGeom>
        </p:spPr>
      </p:pic>
      <p:pic>
        <p:nvPicPr>
          <p:cNvPr id="13" name="図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048746" y="2592668"/>
            <a:ext cx="460056" cy="685890"/>
          </a:xfrm>
          <a:prstGeom prst="rect">
            <a:avLst/>
          </a:prstGeom>
        </p:spPr>
      </p:pic>
      <p:pic>
        <p:nvPicPr>
          <p:cNvPr id="14" name="図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
        <p:nvSpPr>
          <p:cNvPr id="10" name="タイトル 1"/>
          <p:cNvSpPr>
            <a:spLocks noGrp="1"/>
          </p:cNvSpPr>
          <p:nvPr>
            <p:ph type="title" hasCustomPrompt="1"/>
          </p:nvPr>
        </p:nvSpPr>
        <p:spPr>
          <a:xfrm>
            <a:off x="358775" y="1311610"/>
            <a:ext cx="7093285" cy="1980220"/>
          </a:xfrm>
          <a:prstGeom prst="rect">
            <a:avLst/>
          </a:prstGeom>
        </p:spPr>
        <p:txBody>
          <a:bodyPr lIns="0" tIns="0" rIns="0" bIns="0" anchor="ctr" anchorCtr="0"/>
          <a:lstStyle>
            <a:lvl1pPr algn="l">
              <a:lnSpc>
                <a:spcPct val="110000"/>
              </a:lnSpc>
              <a:spcAft>
                <a:spcPts val="0"/>
              </a:spcAft>
              <a:defRPr sz="2800" b="1">
                <a:solidFill>
                  <a:schemeClr val="tx2"/>
                </a:solidFill>
                <a:latin typeface="+mj-lt"/>
              </a:defRPr>
            </a:lvl1pPr>
          </a:lstStyle>
          <a:p>
            <a:r>
              <a:rPr kumimoji="1" lang="ja-JP" altLang="en-US" dirty="0"/>
              <a:t>フォントサイズ </a:t>
            </a:r>
            <a:r>
              <a:rPr kumimoji="1" lang="en-US" altLang="ja-JP" dirty="0"/>
              <a:t>28</a:t>
            </a:r>
            <a:br>
              <a:rPr kumimoji="1" lang="en-US" altLang="ja-JP" dirty="0"/>
            </a:br>
            <a:r>
              <a:rPr kumimoji="1" lang="ja-JP" altLang="en-US" dirty="0"/>
              <a:t>　　　　（メイリオ見出し）</a:t>
            </a:r>
          </a:p>
        </p:txBody>
      </p:sp>
    </p:spTree>
    <p:extLst>
      <p:ext uri="{BB962C8B-B14F-4D97-AF65-F5344CB8AC3E}">
        <p14:creationId xmlns:p14="http://schemas.microsoft.com/office/powerpoint/2010/main" val="849866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General_AC">
    <p:spTree>
      <p:nvGrpSpPr>
        <p:cNvPr id="1" name=""/>
        <p:cNvGrpSpPr/>
        <p:nvPr/>
      </p:nvGrpSpPr>
      <p:grpSpPr>
        <a:xfrm>
          <a:off x="0" y="0"/>
          <a:ext cx="0" cy="0"/>
          <a:chOff x="0" y="0"/>
          <a:chExt cx="0" cy="0"/>
        </a:xfrm>
      </p:grpSpPr>
      <p:sp>
        <p:nvSpPr>
          <p:cNvPr id="7" name="正方形/長方形 6"/>
          <p:cNvSpPr/>
          <p:nvPr userDrawn="1"/>
        </p:nvSpPr>
        <p:spPr>
          <a:xfrm>
            <a:off x="0" y="0"/>
            <a:ext cx="9144000" cy="14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図 3"/>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2" name="図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9" name="スライド番号プレースホルダー 5"/>
          <p:cNvSpPr>
            <a:spLocks noGrp="1"/>
          </p:cNvSpPr>
          <p:nvPr>
            <p:ph type="sldNum" sz="quarter" idx="12"/>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10"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tx2"/>
                </a:solidFill>
                <a:latin typeface="+mj-lt"/>
              </a:defRPr>
            </a:lvl1pPr>
          </a:lstStyle>
          <a:p>
            <a:r>
              <a:rPr kumimoji="1" lang="ja-JP" altLang="en-US" dirty="0"/>
              <a:t>フォントサイズ</a:t>
            </a:r>
            <a:r>
              <a:rPr kumimoji="1" lang="en-US" altLang="ja-JP" dirty="0"/>
              <a:t>24 </a:t>
            </a:r>
            <a:r>
              <a:rPr kumimoji="1" lang="ja-JP" altLang="en-US" dirty="0"/>
              <a:t>（メイリオ見出し）</a:t>
            </a:r>
          </a:p>
        </p:txBody>
      </p:sp>
      <p:sp>
        <p:nvSpPr>
          <p:cNvPr id="11"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38282703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eneral_AC">
    <p:spTree>
      <p:nvGrpSpPr>
        <p:cNvPr id="1" name=""/>
        <p:cNvGrpSpPr/>
        <p:nvPr/>
      </p:nvGrpSpPr>
      <p:grpSpPr>
        <a:xfrm>
          <a:off x="0" y="0"/>
          <a:ext cx="0" cy="0"/>
          <a:chOff x="0" y="0"/>
          <a:chExt cx="0" cy="0"/>
        </a:xfrm>
      </p:grpSpPr>
      <p:sp>
        <p:nvSpPr>
          <p:cNvPr id="7" name="正方形/長方形 6"/>
          <p:cNvSpPr/>
          <p:nvPr userDrawn="1"/>
        </p:nvSpPr>
        <p:spPr>
          <a:xfrm>
            <a:off x="0" y="0"/>
            <a:ext cx="9144000" cy="14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図 3"/>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2" name="図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9" name="スライド番号プレースホルダー 5"/>
          <p:cNvSpPr>
            <a:spLocks noGrp="1"/>
          </p:cNvSpPr>
          <p:nvPr>
            <p:ph type="sldNum" sz="quarter" idx="12"/>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10" name="テキスト プレースホルダー 13"/>
          <p:cNvSpPr>
            <a:spLocks noGrp="1"/>
          </p:cNvSpPr>
          <p:nvPr>
            <p:ph type="body" sz="quarter" idx="14" hasCustomPrompt="1"/>
          </p:nvPr>
        </p:nvSpPr>
        <p:spPr>
          <a:xfrm>
            <a:off x="358775" y="972000"/>
            <a:ext cx="8460000" cy="3780420"/>
          </a:xfrm>
          <a:prstGeom prst="rect">
            <a:avLst/>
          </a:prstGeom>
        </p:spPr>
        <p:txBody>
          <a:bodyPr lIns="0" tIns="0" rIns="0" bIns="0"/>
          <a:lstStyle>
            <a:lvl1pPr marL="0" indent="0">
              <a:lnSpc>
                <a:spcPts val="1700"/>
              </a:lnSpc>
              <a:spcBef>
                <a:spcPts val="0"/>
              </a:spcBef>
              <a:buNone/>
              <a:defRPr sz="1600">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dirty="0"/>
              <a:t>文章（必要な場合のみ）　フォントサイズ </a:t>
            </a:r>
            <a:r>
              <a:rPr kumimoji="1" lang="en-US" altLang="ja-JP" dirty="0"/>
              <a:t>16P</a:t>
            </a:r>
          </a:p>
        </p:txBody>
      </p:sp>
      <p:sp>
        <p:nvSpPr>
          <p:cNvPr id="11"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tx2"/>
                </a:solidFill>
                <a:latin typeface="+mj-lt"/>
              </a:defRPr>
            </a:lvl1pPr>
          </a:lstStyle>
          <a:p>
            <a:r>
              <a:rPr kumimoji="1" lang="ja-JP" altLang="en-US" dirty="0"/>
              <a:t>フォントサイズ</a:t>
            </a:r>
            <a:r>
              <a:rPr kumimoji="1" lang="en-US" altLang="ja-JP" dirty="0"/>
              <a:t>24 </a:t>
            </a:r>
            <a:r>
              <a:rPr kumimoji="1" lang="ja-JP" altLang="en-US" dirty="0"/>
              <a:t>（メイリオ見出し）</a:t>
            </a:r>
          </a:p>
        </p:txBody>
      </p:sp>
      <p:sp>
        <p:nvSpPr>
          <p:cNvPr id="13"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2043694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General_AC">
    <p:spTree>
      <p:nvGrpSpPr>
        <p:cNvPr id="1" name=""/>
        <p:cNvGrpSpPr/>
        <p:nvPr/>
      </p:nvGrpSpPr>
      <p:grpSpPr>
        <a:xfrm>
          <a:off x="0" y="0"/>
          <a:ext cx="0" cy="0"/>
          <a:chOff x="0" y="0"/>
          <a:chExt cx="0" cy="0"/>
        </a:xfrm>
      </p:grpSpPr>
      <p:sp>
        <p:nvSpPr>
          <p:cNvPr id="7" name="正方形/長方形 6"/>
          <p:cNvSpPr/>
          <p:nvPr userDrawn="1"/>
        </p:nvSpPr>
        <p:spPr>
          <a:xfrm>
            <a:off x="0" y="0"/>
            <a:ext cx="9144000" cy="14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図 3"/>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2" name="図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11" name="スライド番号プレースホルダー 5"/>
          <p:cNvSpPr>
            <a:spLocks noGrp="1"/>
          </p:cNvSpPr>
          <p:nvPr>
            <p:ph type="sldNum" sz="quarter" idx="12"/>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14"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tx2"/>
                </a:solidFill>
                <a:latin typeface="+mj-lt"/>
              </a:defRPr>
            </a:lvl1pPr>
          </a:lstStyle>
          <a:p>
            <a:r>
              <a:rPr kumimoji="1" lang="ja-JP" altLang="en-US" dirty="0"/>
              <a:t>フォントサイズ</a:t>
            </a:r>
            <a:r>
              <a:rPr kumimoji="1" lang="en-US" altLang="ja-JP" dirty="0"/>
              <a:t>24 </a:t>
            </a:r>
            <a:r>
              <a:rPr kumimoji="1" lang="ja-JP" altLang="en-US" dirty="0"/>
              <a:t>（メイリオ見出し）</a:t>
            </a:r>
          </a:p>
        </p:txBody>
      </p:sp>
      <p:sp>
        <p:nvSpPr>
          <p:cNvPr id="17"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18" name="テキスト プレースホルダー 8"/>
          <p:cNvSpPr>
            <a:spLocks noGrp="1"/>
          </p:cNvSpPr>
          <p:nvPr>
            <p:ph type="body" sz="quarter" idx="16" hasCustomPrompt="1"/>
          </p:nvPr>
        </p:nvSpPr>
        <p:spPr>
          <a:xfrm>
            <a:off x="198000" y="576000"/>
            <a:ext cx="6120680" cy="324000"/>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b="1">
                <a:solidFill>
                  <a:schemeClr val="tx2"/>
                </a:solidFill>
                <a:latin typeface="+mj-ea"/>
                <a:ea typeface="+mj-ea"/>
              </a:defRPr>
            </a:lvl1pPr>
          </a:lstStyle>
          <a:p>
            <a:pPr lvl="0"/>
            <a:r>
              <a:rPr kumimoji="1" lang="ja-JP" altLang="en-US"/>
              <a:t>サブタイトル（メイリオ見出し </a:t>
            </a:r>
            <a:r>
              <a:rPr kumimoji="1" lang="en-US" altLang="ja-JP"/>
              <a:t>18Pt)</a:t>
            </a:r>
            <a:endParaRPr kumimoji="1" lang="ja-JP" altLang="en-US"/>
          </a:p>
        </p:txBody>
      </p:sp>
      <p:sp>
        <p:nvSpPr>
          <p:cNvPr id="19" name="テキスト プレースホルダー 10"/>
          <p:cNvSpPr>
            <a:spLocks noGrp="1"/>
          </p:cNvSpPr>
          <p:nvPr>
            <p:ph type="body" sz="quarter" idx="17" hasCustomPrompt="1"/>
          </p:nvPr>
        </p:nvSpPr>
        <p:spPr>
          <a:xfrm>
            <a:off x="359729" y="864000"/>
            <a:ext cx="8640763" cy="279306"/>
          </a:xfrm>
          <a:prstGeom prst="rect">
            <a:avLst/>
          </a:prstGeom>
        </p:spPr>
        <p:txBody>
          <a:bodyPr/>
          <a:lstStyle>
            <a:lvl1pPr marL="0" indent="0">
              <a:lnSpc>
                <a:spcPts val="1800"/>
              </a:lnSpc>
              <a:spcBef>
                <a:spcPts val="0"/>
              </a:spcBef>
              <a:buNone/>
              <a:defRPr sz="1600">
                <a:latin typeface="+mn-ea"/>
                <a:ea typeface="+mn-ea"/>
              </a:defRPr>
            </a:lvl1pPr>
          </a:lstStyle>
          <a:p>
            <a:pPr lvl="0"/>
            <a:r>
              <a:rPr kumimoji="1" lang="ja-JP" altLang="en-US" dirty="0"/>
              <a:t>説明文（フォント</a:t>
            </a:r>
            <a:r>
              <a:rPr kumimoji="1" lang="en-US" altLang="ja-JP" dirty="0"/>
              <a:t>16Pt)</a:t>
            </a:r>
            <a:endParaRPr kumimoji="1" lang="ja-JP" altLang="en-US" dirty="0"/>
          </a:p>
        </p:txBody>
      </p:sp>
      <p:cxnSp>
        <p:nvCxnSpPr>
          <p:cNvPr id="20" name="直線コネクタ 19"/>
          <p:cNvCxnSpPr/>
          <p:nvPr userDrawn="1"/>
        </p:nvCxnSpPr>
        <p:spPr>
          <a:xfrm>
            <a:off x="252000" y="864000"/>
            <a:ext cx="6264696" cy="0"/>
          </a:xfrm>
          <a:prstGeom prst="line">
            <a:avLst/>
          </a:prstGeom>
          <a:ln>
            <a:solidFill>
              <a:srgbClr val="008CCF"/>
            </a:solidFill>
            <a:headEnd type="none"/>
            <a:tailEnd type="none"/>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917846121"/>
      </p:ext>
    </p:extLst>
  </p:cSld>
  <p:clrMapOvr>
    <a:masterClrMapping/>
  </p:clrMapOvr>
  <p:extLst>
    <p:ext uri="{DCECCB84-F9BA-43D5-87BE-67443E8EF086}">
      <p15:sldGuideLst xmlns:p15="http://schemas.microsoft.com/office/powerpoint/2012/main">
        <p15:guide id="1" orient="horz" pos="577"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op">
    <p:bg>
      <p:bgPr>
        <a:solidFill>
          <a:schemeClr val="accent3"/>
        </a:solidFill>
        <a:effectLst/>
      </p:bgPr>
    </p:bg>
    <p:spTree>
      <p:nvGrpSpPr>
        <p:cNvPr id="1" name=""/>
        <p:cNvGrpSpPr/>
        <p:nvPr/>
      </p:nvGrpSpPr>
      <p:grpSpPr>
        <a:xfrm>
          <a:off x="0" y="0"/>
          <a:ext cx="0" cy="0"/>
          <a:chOff x="0" y="0"/>
          <a:chExt cx="0" cy="0"/>
        </a:xfrm>
      </p:grpSpPr>
      <p:sp>
        <p:nvSpPr>
          <p:cNvPr id="4" name="正方形/長方形 3"/>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3"/>
              </a:solidFill>
            </a:endParaRPr>
          </a:p>
        </p:txBody>
      </p:sp>
      <p:pic>
        <p:nvPicPr>
          <p:cNvPr id="3" name="図 2"/>
          <p:cNvPicPr>
            <a:picLocks noChangeAspect="1"/>
          </p:cNvPicPr>
          <p:nvPr userDrawn="1"/>
        </p:nvPicPr>
        <p:blipFill rotWithShape="1">
          <a:blip r:embed="rId2" cstate="print">
            <a:extLst>
              <a:ext uri="{28A0092B-C50C-407E-A947-70E740481C1C}">
                <a14:useLocalDpi xmlns:a14="http://schemas.microsoft.com/office/drawing/2010/main" val="0"/>
              </a:ext>
            </a:extLst>
          </a:blip>
          <a:srcRect t="17418" r="3269"/>
          <a:stretch/>
        </p:blipFill>
        <p:spPr>
          <a:xfrm>
            <a:off x="5364088" y="0"/>
            <a:ext cx="3780420" cy="1123630"/>
          </a:xfrm>
          <a:prstGeom prst="rect">
            <a:avLst/>
          </a:prstGeom>
        </p:spPr>
      </p:pic>
      <p:pic>
        <p:nvPicPr>
          <p:cNvPr id="19" name="図 18"/>
          <p:cNvPicPr>
            <a:picLocks noChangeAspect="1"/>
          </p:cNvPicPr>
          <p:nvPr userDrawn="1"/>
        </p:nvPicPr>
        <p:blipFill rotWithShape="1">
          <a:blip r:embed="rId3" cstate="print">
            <a:extLst>
              <a:ext uri="{28A0092B-C50C-407E-A947-70E740481C1C}">
                <a14:useLocalDpi xmlns:a14="http://schemas.microsoft.com/office/drawing/2010/main" val="0"/>
              </a:ext>
            </a:extLst>
          </a:blip>
          <a:srcRect r="22655"/>
          <a:stretch/>
        </p:blipFill>
        <p:spPr>
          <a:xfrm>
            <a:off x="7092281" y="954854"/>
            <a:ext cx="2052228" cy="3017319"/>
          </a:xfrm>
          <a:prstGeom prst="rect">
            <a:avLst/>
          </a:prstGeom>
        </p:spPr>
      </p:pic>
      <p:sp>
        <p:nvSpPr>
          <p:cNvPr id="5"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r>
              <a:rPr lang="en-US" altLang="ja-JP" dirty="0"/>
              <a:t>©Canon IT Solutions Inc.  All rights reserved.</a:t>
            </a:r>
            <a:endParaRPr lang="ja-JP" altLang="en-US" dirty="0"/>
          </a:p>
        </p:txBody>
      </p:sp>
      <p:pic>
        <p:nvPicPr>
          <p:cNvPr id="7" name="図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26369" y="2294080"/>
            <a:ext cx="558856" cy="368708"/>
          </a:xfrm>
          <a:prstGeom prst="rect">
            <a:avLst/>
          </a:prstGeom>
        </p:spPr>
      </p:pic>
      <p:pic>
        <p:nvPicPr>
          <p:cNvPr id="8" name="図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89643" y="1563638"/>
            <a:ext cx="268324" cy="506660"/>
          </a:xfrm>
          <a:prstGeom prst="rect">
            <a:avLst/>
          </a:prstGeom>
        </p:spPr>
      </p:pic>
      <p:pic>
        <p:nvPicPr>
          <p:cNvPr id="9" name="図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416316" y="1326874"/>
            <a:ext cx="491409" cy="599380"/>
          </a:xfrm>
          <a:prstGeom prst="rect">
            <a:avLst/>
          </a:prstGeom>
        </p:spPr>
      </p:pic>
      <p:pic>
        <p:nvPicPr>
          <p:cNvPr id="10" name="図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136396" y="3316474"/>
            <a:ext cx="518382" cy="638008"/>
          </a:xfrm>
          <a:prstGeom prst="rect">
            <a:avLst/>
          </a:prstGeom>
        </p:spPr>
      </p:pic>
      <p:pic>
        <p:nvPicPr>
          <p:cNvPr id="11" name="図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732240" y="2230025"/>
            <a:ext cx="1242338" cy="855563"/>
          </a:xfrm>
          <a:prstGeom prst="rect">
            <a:avLst/>
          </a:prstGeom>
        </p:spPr>
      </p:pic>
      <p:sp>
        <p:nvSpPr>
          <p:cNvPr id="2" name="タイトル 1"/>
          <p:cNvSpPr>
            <a:spLocks noGrp="1"/>
          </p:cNvSpPr>
          <p:nvPr>
            <p:ph type="title"/>
          </p:nvPr>
        </p:nvSpPr>
        <p:spPr>
          <a:xfrm>
            <a:off x="358775" y="1670176"/>
            <a:ext cx="6193445" cy="1476164"/>
          </a:xfrm>
          <a:prstGeom prst="rect">
            <a:avLst/>
          </a:prstGeom>
        </p:spPr>
        <p:txBody>
          <a:bodyPr lIns="0" tIns="0" rIns="0" bIns="0" anchor="ctr" anchorCtr="0"/>
          <a:lstStyle>
            <a:lvl1pPr algn="l">
              <a:lnSpc>
                <a:spcPct val="110000"/>
              </a:lnSpc>
              <a:defRPr sz="2800" b="1">
                <a:solidFill>
                  <a:schemeClr val="accent3"/>
                </a:solidFill>
              </a:defRPr>
            </a:lvl1pPr>
          </a:lstStyle>
          <a:p>
            <a:r>
              <a:rPr kumimoji="1" lang="ja-JP" altLang="en-US" dirty="0"/>
              <a:t>マスター タイトルの書式設定</a:t>
            </a:r>
          </a:p>
        </p:txBody>
      </p:sp>
      <p:pic>
        <p:nvPicPr>
          <p:cNvPr id="13" name="図 1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984268" y="387105"/>
            <a:ext cx="1814671" cy="400331"/>
          </a:xfrm>
          <a:prstGeom prst="rect">
            <a:avLst/>
          </a:prstGeom>
        </p:spPr>
      </p:pic>
      <p:grpSp>
        <p:nvGrpSpPr>
          <p:cNvPr id="18" name="グループ化 17"/>
          <p:cNvGrpSpPr/>
          <p:nvPr userDrawn="1"/>
        </p:nvGrpSpPr>
        <p:grpSpPr>
          <a:xfrm>
            <a:off x="5285767" y="182770"/>
            <a:ext cx="978421" cy="192736"/>
            <a:chOff x="5220072" y="159482"/>
            <a:chExt cx="978421" cy="192736"/>
          </a:xfrm>
        </p:grpSpPr>
        <p:pic>
          <p:nvPicPr>
            <p:cNvPr id="12" name="図 11">
              <a:extLst>
                <a:ext uri="{FF2B5EF4-FFF2-40B4-BE49-F238E27FC236}">
                  <a16:creationId xmlns:a16="http://schemas.microsoft.com/office/drawing/2014/main" id="{4D1CD444-5459-AA4B-A08B-5554E81CFD1F}"/>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5220072" y="159482"/>
              <a:ext cx="720941" cy="192736"/>
            </a:xfrm>
            <a:prstGeom prst="rect">
              <a:avLst/>
            </a:prstGeom>
          </p:spPr>
        </p:pic>
        <p:grpSp>
          <p:nvGrpSpPr>
            <p:cNvPr id="17" name="グループ化 16"/>
            <p:cNvGrpSpPr/>
            <p:nvPr userDrawn="1"/>
          </p:nvGrpSpPr>
          <p:grpSpPr>
            <a:xfrm>
              <a:off x="5976156" y="159482"/>
              <a:ext cx="222337" cy="72008"/>
              <a:chOff x="5976156" y="159482"/>
              <a:chExt cx="222337" cy="72008"/>
            </a:xfrm>
          </p:grpSpPr>
          <p:sp>
            <p:nvSpPr>
              <p:cNvPr id="14" name="円/楕円 13"/>
              <p:cNvSpPr/>
              <p:nvPr userDrawn="1"/>
            </p:nvSpPr>
            <p:spPr>
              <a:xfrm>
                <a:off x="5976156" y="159482"/>
                <a:ext cx="72008" cy="7200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円/楕円 14"/>
              <p:cNvSpPr/>
              <p:nvPr userDrawn="1"/>
            </p:nvSpPr>
            <p:spPr>
              <a:xfrm>
                <a:off x="6083306" y="170286"/>
                <a:ext cx="50400" cy="50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円/楕円 15"/>
              <p:cNvSpPr/>
              <p:nvPr userDrawn="1"/>
            </p:nvSpPr>
            <p:spPr>
              <a:xfrm>
                <a:off x="6162493" y="177486"/>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20"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bg1"/>
                </a:solidFill>
              </a:defRPr>
            </a:lvl1pPr>
          </a:lstStyle>
          <a:p>
            <a:fld id="{78AE49ED-73EF-499C-8307-28EB0E7CF529}" type="slidenum">
              <a:rPr lang="ja-JP" altLang="en-US" smtClean="0"/>
              <a:pPr/>
              <a:t>‹#›</a:t>
            </a:fld>
            <a:endParaRPr lang="ja-JP" altLang="en-US" dirty="0"/>
          </a:p>
        </p:txBody>
      </p:sp>
    </p:spTree>
    <p:extLst>
      <p:ext uri="{BB962C8B-B14F-4D97-AF65-F5344CB8AC3E}">
        <p14:creationId xmlns:p14="http://schemas.microsoft.com/office/powerpoint/2010/main" val="389869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Agenda">
    <p:bg>
      <p:bgPr>
        <a:solidFill>
          <a:schemeClr val="bg1"/>
        </a:solidFill>
        <a:effectLst/>
      </p:bgPr>
    </p:bg>
    <p:spTree>
      <p:nvGrpSpPr>
        <p:cNvPr id="1" name=""/>
        <p:cNvGrpSpPr/>
        <p:nvPr/>
      </p:nvGrpSpPr>
      <p:grpSpPr>
        <a:xfrm>
          <a:off x="0" y="0"/>
          <a:ext cx="0" cy="0"/>
          <a:chOff x="0" y="0"/>
          <a:chExt cx="0" cy="0"/>
        </a:xfrm>
      </p:grpSpPr>
      <p:sp>
        <p:nvSpPr>
          <p:cNvPr id="3" name="正方形/長方形 2"/>
          <p:cNvSpPr/>
          <p:nvPr userDrawn="1"/>
        </p:nvSpPr>
        <p:spPr>
          <a:xfrm>
            <a:off x="0" y="0"/>
            <a:ext cx="43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l="15347" r="1" b="29513"/>
          <a:stretch/>
        </p:blipFill>
        <p:spPr>
          <a:xfrm>
            <a:off x="0" y="3471501"/>
            <a:ext cx="2792392" cy="1692187"/>
          </a:xfrm>
          <a:prstGeom prst="rect">
            <a:avLst/>
          </a:prstGeom>
        </p:spPr>
      </p:pic>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9"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dirty="0"/>
              <a:t>©Canon IT Solutions Inc.  All rights reserved.</a:t>
            </a:r>
            <a:endParaRPr lang="ja-JP" altLang="en-US" dirty="0"/>
          </a:p>
        </p:txBody>
      </p:sp>
      <p:sp>
        <p:nvSpPr>
          <p:cNvPr id="10" name="テキスト プレースホルダー 13"/>
          <p:cNvSpPr>
            <a:spLocks noGrp="1"/>
          </p:cNvSpPr>
          <p:nvPr>
            <p:ph type="body" sz="quarter" idx="14"/>
          </p:nvPr>
        </p:nvSpPr>
        <p:spPr>
          <a:xfrm>
            <a:off x="3167843" y="807554"/>
            <a:ext cx="5631095" cy="3727637"/>
          </a:xfrm>
          <a:prstGeom prst="rect">
            <a:avLst/>
          </a:prstGeom>
        </p:spPr>
        <p:txBody>
          <a:bodyPr lIns="0" tIns="0" rIns="0" bIns="0" anchor="t" anchorCtr="0"/>
          <a:lstStyle>
            <a:lvl1pPr marL="0" indent="0">
              <a:lnSpc>
                <a:spcPct val="100000"/>
              </a:lnSpc>
              <a:spcBef>
                <a:spcPts val="0"/>
              </a:spcBef>
              <a:spcAft>
                <a:spcPts val="0"/>
              </a:spcAft>
              <a:buFontTx/>
              <a:buNone/>
              <a:tabLst/>
              <a:defRPr sz="1800" b="1">
                <a:solidFill>
                  <a:schemeClr val="accent3"/>
                </a:solidFill>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dirty="0"/>
              <a:t>マスター テキストの書式設定</a:t>
            </a:r>
            <a:endParaRPr kumimoji="1" lang="en-US" altLang="ja-JP" dirty="0"/>
          </a:p>
        </p:txBody>
      </p:sp>
      <p:pic>
        <p:nvPicPr>
          <p:cNvPr id="11" name="図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581" y="2794363"/>
            <a:ext cx="330128" cy="321104"/>
          </a:xfrm>
          <a:prstGeom prst="rect">
            <a:avLst/>
          </a:prstGeom>
        </p:spPr>
      </p:pic>
      <p:pic>
        <p:nvPicPr>
          <p:cNvPr id="12" name="図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0264642">
            <a:off x="317732" y="3810908"/>
            <a:ext cx="290393" cy="413662"/>
          </a:xfrm>
          <a:prstGeom prst="rect">
            <a:avLst/>
          </a:prstGeom>
        </p:spPr>
      </p:pic>
      <p:pic>
        <p:nvPicPr>
          <p:cNvPr id="13" name="図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90687" y="4197219"/>
            <a:ext cx="458341" cy="384385"/>
          </a:xfrm>
          <a:prstGeom prst="rect">
            <a:avLst/>
          </a:prstGeom>
        </p:spPr>
      </p:pic>
      <p:pic>
        <p:nvPicPr>
          <p:cNvPr id="14" name="図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087724" y="4011910"/>
            <a:ext cx="336509" cy="523281"/>
          </a:xfrm>
          <a:prstGeom prst="rect">
            <a:avLst/>
          </a:prstGeom>
        </p:spPr>
      </p:pic>
      <p:pic>
        <p:nvPicPr>
          <p:cNvPr id="15" name="図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27584" y="3003798"/>
            <a:ext cx="950255" cy="853634"/>
          </a:xfrm>
          <a:prstGeom prst="rect">
            <a:avLst/>
          </a:prstGeom>
        </p:spPr>
      </p:pic>
      <p:pic>
        <p:nvPicPr>
          <p:cNvPr id="16" name="図 1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
        <p:nvSpPr>
          <p:cNvPr id="18"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tx1">
                    <a:lumMod val="50000"/>
                    <a:lumOff val="50000"/>
                  </a:schemeClr>
                </a:solidFill>
              </a:defRPr>
            </a:lvl1pPr>
          </a:lstStyle>
          <a:p>
            <a:fld id="{78AE49ED-73EF-499C-8307-28EB0E7CF529}" type="slidenum">
              <a:rPr lang="ja-JP" altLang="en-US" smtClean="0"/>
              <a:pPr/>
              <a:t>‹#›</a:t>
            </a:fld>
            <a:endParaRPr lang="ja-JP" altLang="en-US" dirty="0"/>
          </a:p>
        </p:txBody>
      </p:sp>
    </p:spTree>
    <p:extLst>
      <p:ext uri="{BB962C8B-B14F-4D97-AF65-F5344CB8AC3E}">
        <p14:creationId xmlns:p14="http://schemas.microsoft.com/office/powerpoint/2010/main" val="1684352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tx1">
                    <a:lumMod val="50000"/>
                    <a:lumOff val="50000"/>
                  </a:schemeClr>
                </a:solidFill>
              </a:defRPr>
            </a:lvl1pPr>
          </a:lstStyle>
          <a:p>
            <a:fld id="{78AE49ED-73EF-499C-8307-28EB0E7CF529}" type="slidenum">
              <a:rPr lang="ja-JP" altLang="en-US" smtClean="0"/>
              <a:pPr/>
              <a:t>‹#›</a:t>
            </a:fld>
            <a:endParaRPr lang="ja-JP" altLang="en-US" dirty="0"/>
          </a:p>
        </p:txBody>
      </p:sp>
      <p:sp>
        <p:nvSpPr>
          <p:cNvPr id="2"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4284632236"/>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6" r:id="rId5"/>
    <p:sldLayoutId id="2147483649" r:id="rId6"/>
    <p:sldLayoutId id="2147483657" r:id="rId7"/>
    <p:sldLayoutId id="2147483660" r:id="rId8"/>
    <p:sldLayoutId id="2147483661" r:id="rId9"/>
    <p:sldLayoutId id="2147483659" r:id="rId10"/>
    <p:sldLayoutId id="2147483663" r:id="rId11"/>
    <p:sldLayoutId id="2147483655" r:id="rId12"/>
    <p:sldLayoutId id="2147483664" r:id="rId13"/>
    <p:sldLayoutId id="2147483662" r:id="rId14"/>
    <p:sldLayoutId id="2147483654" r:id="rId15"/>
  </p:sldLayoutIdLst>
  <p:hf hd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6" userDrawn="1">
          <p15:clr>
            <a:srgbClr val="F26B43"/>
          </p15:clr>
        </p15:guide>
        <p15:guide id="2" pos="5534"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hyperlink" Target="https://www.horei.co.jp/ss-supply/index.html" TargetMode="External"/><Relationship Id="rId7" Type="http://schemas.openxmlformats.org/officeDocument/2006/relationships/image" Target="../media/image50.jpeg"/><Relationship Id="rId2" Type="http://schemas.openxmlformats.org/officeDocument/2006/relationships/image" Target="../media/image46.gif"/><Relationship Id="rId1" Type="http://schemas.openxmlformats.org/officeDocument/2006/relationships/slideLayout" Target="../slideLayouts/slideLayout13.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1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54.png"/><Relationship Id="rId4" Type="http://schemas.openxmlformats.org/officeDocument/2006/relationships/image" Target="../media/image53.png"/></Relationships>
</file>

<file path=ppt/slides/_rels/slide15.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image" Target="../media/image55.png"/><Relationship Id="rId1" Type="http://schemas.openxmlformats.org/officeDocument/2006/relationships/slideLayout" Target="../slideLayouts/slideLayout13.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1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65.png"/><Relationship Id="rId1" Type="http://schemas.openxmlformats.org/officeDocument/2006/relationships/slideLayout" Target="../slideLayouts/slideLayout13.xml"/><Relationship Id="rId4" Type="http://schemas.openxmlformats.org/officeDocument/2006/relationships/image" Target="../media/image66.png"/></Relationships>
</file>

<file path=ppt/slides/_rels/slide1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13.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73.png"/><Relationship Id="rId1" Type="http://schemas.openxmlformats.org/officeDocument/2006/relationships/slideLayout" Target="../slideLayouts/slideLayout13.xml"/><Relationship Id="rId6" Type="http://schemas.openxmlformats.org/officeDocument/2006/relationships/image" Target="../media/image45.png"/><Relationship Id="rId5" Type="http://schemas.openxmlformats.org/officeDocument/2006/relationships/image" Target="../media/image75.png"/><Relationship Id="rId4" Type="http://schemas.openxmlformats.org/officeDocument/2006/relationships/image" Target="../media/image7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13.xml"/><Relationship Id="rId5" Type="http://schemas.openxmlformats.org/officeDocument/2006/relationships/image" Target="../media/image79.png"/><Relationship Id="rId4" Type="http://schemas.openxmlformats.org/officeDocument/2006/relationships/image" Target="../media/image78.png"/></Relationships>
</file>

<file path=ppt/slides/_rels/slide2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13.xml"/><Relationship Id="rId4" Type="http://schemas.openxmlformats.org/officeDocument/2006/relationships/image" Target="../media/image86.png"/></Relationships>
</file>

<file path=ppt/slides/_rels/slide31.xml.rels><?xml version="1.0" encoding="UTF-8" standalone="yes"?>
<Relationships xmlns="http://schemas.openxmlformats.org/package/2006/relationships"><Relationship Id="rId8" Type="http://schemas.openxmlformats.org/officeDocument/2006/relationships/image" Target="../media/image92.png"/><Relationship Id="rId13" Type="http://schemas.openxmlformats.org/officeDocument/2006/relationships/image" Target="../media/image97.png"/><Relationship Id="rId3" Type="http://schemas.openxmlformats.org/officeDocument/2006/relationships/image" Target="../media/image87.png"/><Relationship Id="rId7" Type="http://schemas.openxmlformats.org/officeDocument/2006/relationships/image" Target="../media/image91.png"/><Relationship Id="rId12" Type="http://schemas.openxmlformats.org/officeDocument/2006/relationships/image" Target="../media/image96.pn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90.png"/><Relationship Id="rId11" Type="http://schemas.openxmlformats.org/officeDocument/2006/relationships/image" Target="../media/image95.png"/><Relationship Id="rId5" Type="http://schemas.openxmlformats.org/officeDocument/2006/relationships/image" Target="../media/image89.png"/><Relationship Id="rId10" Type="http://schemas.openxmlformats.org/officeDocument/2006/relationships/image" Target="../media/image94.png"/><Relationship Id="rId4" Type="http://schemas.openxmlformats.org/officeDocument/2006/relationships/image" Target="../media/image88.png"/><Relationship Id="rId9" Type="http://schemas.openxmlformats.org/officeDocument/2006/relationships/image" Target="../media/image93.png"/><Relationship Id="rId14" Type="http://schemas.openxmlformats.org/officeDocument/2006/relationships/image" Target="../media/image9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jpe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2.png"/></Relationships>
</file>

<file path=ppt/slides/_rels/slide35.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106.png"/></Relationships>
</file>

<file path=ppt/slides/_rels/slide36.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19.xml"/><Relationship Id="rId1" Type="http://schemas.openxmlformats.org/officeDocument/2006/relationships/slideLayout" Target="../slideLayouts/slideLayout13.xml"/><Relationship Id="rId5" Type="http://schemas.openxmlformats.org/officeDocument/2006/relationships/image" Target="../media/image113.png"/><Relationship Id="rId4" Type="http://schemas.openxmlformats.org/officeDocument/2006/relationships/image" Target="../media/image40.pn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115.png"/></Relationships>
</file>

<file path=ppt/slides/_rels/slide41.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image" Target="../media/image118.png"/></Relationships>
</file>

<file path=ppt/slides/_rels/slide44.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openxmlformats.org/officeDocument/2006/relationships/image" Target="../media/image120.png"/></Relationships>
</file>

<file path=ppt/slides/_rels/slide45.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13.xml"/><Relationship Id="rId5" Type="http://schemas.openxmlformats.org/officeDocument/2006/relationships/image" Target="../media/image124.png"/><Relationship Id="rId4" Type="http://schemas.openxmlformats.org/officeDocument/2006/relationships/image" Target="../media/image123.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24.xml"/><Relationship Id="rId1" Type="http://schemas.openxmlformats.org/officeDocument/2006/relationships/slideLayout" Target="../slideLayouts/slideLayout13.xml"/><Relationship Id="rId5" Type="http://schemas.openxmlformats.org/officeDocument/2006/relationships/image" Target="../media/image128.png"/><Relationship Id="rId4" Type="http://schemas.openxmlformats.org/officeDocument/2006/relationships/image" Target="../media/image127.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3" Type="http://schemas.openxmlformats.org/officeDocument/2006/relationships/hyperlink" Target="https://www.canon-its.co.jp/solution/industry/cross-industry/superstream" TargetMode="External"/><Relationship Id="rId2" Type="http://schemas.openxmlformats.org/officeDocument/2006/relationships/image" Target="../media/image8.emf"/><Relationship Id="rId1" Type="http://schemas.openxmlformats.org/officeDocument/2006/relationships/slideLayout" Target="../slideLayouts/slideLayout14.xml"/><Relationship Id="rId4" Type="http://schemas.openxmlformats.org/officeDocument/2006/relationships/image" Target="../media/image12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3.xml"/><Relationship Id="rId5" Type="http://schemas.openxmlformats.org/officeDocument/2006/relationships/image" Target="../media/image40.png"/><Relationship Id="rId4" Type="http://schemas.openxmlformats.org/officeDocument/2006/relationships/image" Target="../media/image3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3"/>
          </p:nvPr>
        </p:nvSpPr>
        <p:spPr/>
        <p:txBody>
          <a:bodyPr/>
          <a:lstStyle/>
          <a:p>
            <a:r>
              <a:rPr lang="en-US" altLang="ja-JP" dirty="0"/>
              <a:t>©Canon IT Solutions Inc.  All rights reserved.</a:t>
            </a:r>
            <a:endParaRPr lang="ja-JP" altLang="en-US" dirty="0"/>
          </a:p>
        </p:txBody>
      </p:sp>
      <p:sp>
        <p:nvSpPr>
          <p:cNvPr id="3" name="タイトル 2"/>
          <p:cNvSpPr>
            <a:spLocks noGrp="1"/>
          </p:cNvSpPr>
          <p:nvPr>
            <p:ph type="title"/>
          </p:nvPr>
        </p:nvSpPr>
        <p:spPr/>
        <p:txBody>
          <a:bodyPr/>
          <a:lstStyle/>
          <a:p>
            <a:r>
              <a:rPr lang="en-US" altLang="ja-JP" dirty="0" err="1"/>
              <a:t>SuperStream</a:t>
            </a:r>
            <a:r>
              <a:rPr lang="en-US" altLang="ja-JP" dirty="0"/>
              <a:t>-NX</a:t>
            </a:r>
            <a:br>
              <a:rPr lang="en-US" altLang="ja-JP" dirty="0"/>
            </a:br>
            <a:r>
              <a:rPr lang="ja-JP" altLang="en-US" dirty="0"/>
              <a:t>給与管理　ご紹介補足資料</a:t>
            </a:r>
            <a:endParaRPr kumimoji="1" lang="ja-JP" altLang="en-US" dirty="0"/>
          </a:p>
        </p:txBody>
      </p:sp>
      <p:sp>
        <p:nvSpPr>
          <p:cNvPr id="6" name="テキスト ボックス 5"/>
          <p:cNvSpPr txBox="1"/>
          <p:nvPr/>
        </p:nvSpPr>
        <p:spPr>
          <a:xfrm>
            <a:off x="358775" y="3975906"/>
            <a:ext cx="2769989" cy="338554"/>
          </a:xfrm>
          <a:prstGeom prst="rect">
            <a:avLst/>
          </a:prstGeom>
          <a:noFill/>
        </p:spPr>
        <p:txBody>
          <a:bodyPr wrap="none" lIns="0" tIns="0" rIns="0" bIns="0" rtlCol="0">
            <a:spAutoFit/>
          </a:bodyPr>
          <a:lstStyle/>
          <a:p>
            <a:pPr>
              <a:lnSpc>
                <a:spcPct val="110000"/>
              </a:lnSpc>
            </a:pPr>
            <a:r>
              <a:rPr kumimoji="1" lang="en-US" altLang="ja-JP" sz="1000">
                <a:solidFill>
                  <a:schemeClr val="bg2">
                    <a:lumMod val="50000"/>
                  </a:schemeClr>
                </a:solidFill>
              </a:rPr>
              <a:t>2026-06-01</a:t>
            </a:r>
            <a:r>
              <a:rPr kumimoji="1" lang="ja-JP" altLang="en-US" sz="1000" dirty="0">
                <a:solidFill>
                  <a:schemeClr val="bg2">
                    <a:lumMod val="50000"/>
                  </a:schemeClr>
                </a:solidFill>
              </a:rPr>
              <a:t>版</a:t>
            </a:r>
            <a:endParaRPr lang="en-US" altLang="ja-JP" sz="1000" dirty="0">
              <a:solidFill>
                <a:schemeClr val="bg2">
                  <a:lumMod val="50000"/>
                </a:schemeClr>
              </a:solidFill>
            </a:endParaRPr>
          </a:p>
          <a:p>
            <a:pPr>
              <a:lnSpc>
                <a:spcPct val="110000"/>
              </a:lnSpc>
            </a:pPr>
            <a:r>
              <a:rPr lang="ja-JP" altLang="en-US" sz="1000" dirty="0">
                <a:solidFill>
                  <a:schemeClr val="bg2">
                    <a:lumMod val="50000"/>
                  </a:schemeClr>
                </a:solidFill>
              </a:rPr>
              <a:t>キヤノンＩＴソリューションズ株式会社</a:t>
            </a:r>
            <a:r>
              <a:rPr lang="en-US" altLang="ja-JP" sz="1000" dirty="0">
                <a:solidFill>
                  <a:schemeClr val="bg2">
                    <a:lumMod val="50000"/>
                  </a:schemeClr>
                </a:solidFill>
              </a:rPr>
              <a:t>	</a:t>
            </a:r>
            <a:endParaRPr kumimoji="1" lang="en-US" altLang="ja-JP" sz="1000" dirty="0">
              <a:solidFill>
                <a:schemeClr val="bg2">
                  <a:lumMod val="50000"/>
                </a:schemeClr>
              </a:solidFill>
            </a:endParaRPr>
          </a:p>
        </p:txBody>
      </p:sp>
    </p:spTree>
    <p:extLst>
      <p:ext uri="{BB962C8B-B14F-4D97-AF65-F5344CB8AC3E}">
        <p14:creationId xmlns:p14="http://schemas.microsoft.com/office/powerpoint/2010/main" val="7564387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グループ化 18">
            <a:extLst>
              <a:ext uri="{FF2B5EF4-FFF2-40B4-BE49-F238E27FC236}">
                <a16:creationId xmlns:a16="http://schemas.microsoft.com/office/drawing/2014/main" id="{03FFCF6F-DB6A-DD50-A226-97B33C35B1A9}"/>
              </a:ext>
            </a:extLst>
          </p:cNvPr>
          <p:cNvGrpSpPr/>
          <p:nvPr/>
        </p:nvGrpSpPr>
        <p:grpSpPr>
          <a:xfrm>
            <a:off x="597584" y="1679141"/>
            <a:ext cx="4370460" cy="2918956"/>
            <a:chOff x="597584" y="1679141"/>
            <a:chExt cx="4370460" cy="2918956"/>
          </a:xfrm>
        </p:grpSpPr>
        <p:pic>
          <p:nvPicPr>
            <p:cNvPr id="9" name="図 8"/>
            <p:cNvPicPr>
              <a:picLocks noChangeAspect="1"/>
            </p:cNvPicPr>
            <p:nvPr/>
          </p:nvPicPr>
          <p:blipFill rotWithShape="1">
            <a:blip r:embed="rId3"/>
            <a:srcRect r="19053"/>
            <a:stretch/>
          </p:blipFill>
          <p:spPr>
            <a:xfrm>
              <a:off x="597584" y="1679141"/>
              <a:ext cx="4370460" cy="2918956"/>
            </a:xfrm>
            <a:prstGeom prst="rect">
              <a:avLst/>
            </a:prstGeom>
          </p:spPr>
        </p:pic>
        <p:pic>
          <p:nvPicPr>
            <p:cNvPr id="18" name="図 17">
              <a:extLst>
                <a:ext uri="{FF2B5EF4-FFF2-40B4-BE49-F238E27FC236}">
                  <a16:creationId xmlns:a16="http://schemas.microsoft.com/office/drawing/2014/main" id="{52ACE565-2313-E857-BC26-41F189A34C6E}"/>
                </a:ext>
              </a:extLst>
            </p:cNvPr>
            <p:cNvPicPr>
              <a:picLocks noChangeAspect="1"/>
            </p:cNvPicPr>
            <p:nvPr/>
          </p:nvPicPr>
          <p:blipFill>
            <a:blip r:embed="rId4"/>
            <a:stretch>
              <a:fillRect/>
            </a:stretch>
          </p:blipFill>
          <p:spPr>
            <a:xfrm>
              <a:off x="863588" y="1703890"/>
              <a:ext cx="1181273" cy="71448"/>
            </a:xfrm>
            <a:prstGeom prst="rect">
              <a:avLst/>
            </a:prstGeom>
          </p:spPr>
        </p:pic>
      </p:grpSp>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9</a:t>
            </a:fld>
            <a:endParaRPr kumimoji="1" lang="ja-JP" altLang="en-US" dirty="0"/>
          </a:p>
        </p:txBody>
      </p:sp>
      <p:sp>
        <p:nvSpPr>
          <p:cNvPr id="3" name="フッター プレースホルダー 2"/>
          <p:cNvSpPr>
            <a:spLocks noGrp="1"/>
          </p:cNvSpPr>
          <p:nvPr>
            <p:ph type="ftr" sz="quarter" idx="3"/>
          </p:nvPr>
        </p:nvSpPr>
        <p:spPr/>
        <p:txBody>
          <a:bodyPr/>
          <a:lstStyle/>
          <a:p>
            <a:r>
              <a:rPr lang="en-US" altLang="ja-JP" dirty="0"/>
              <a:t>©Canon IT Solutions Inc.  All rights reserved.</a:t>
            </a:r>
            <a:endParaRPr lang="ja-JP" altLang="en-US" dirty="0"/>
          </a:p>
        </p:txBody>
      </p:sp>
      <p:sp>
        <p:nvSpPr>
          <p:cNvPr id="4" name="テキスト プレースホルダー 3"/>
          <p:cNvSpPr>
            <a:spLocks noGrp="1"/>
          </p:cNvSpPr>
          <p:nvPr>
            <p:ph type="body" sz="quarter" idx="16"/>
          </p:nvPr>
        </p:nvSpPr>
        <p:spPr/>
        <p:txBody>
          <a:bodyPr/>
          <a:lstStyle/>
          <a:p>
            <a:r>
              <a:rPr kumimoji="1" lang="ja-JP" altLang="en-US" dirty="0"/>
              <a:t>複雑な給与体系にもフィットした計算項目を設定可能</a:t>
            </a:r>
          </a:p>
        </p:txBody>
      </p:sp>
      <p:sp>
        <p:nvSpPr>
          <p:cNvPr id="5" name="テキスト プレースホルダー 4"/>
          <p:cNvSpPr>
            <a:spLocks noGrp="1"/>
          </p:cNvSpPr>
          <p:nvPr>
            <p:ph type="body" sz="quarter" idx="17"/>
          </p:nvPr>
        </p:nvSpPr>
        <p:spPr>
          <a:xfrm>
            <a:off x="251619" y="917812"/>
            <a:ext cx="8071074" cy="256779"/>
          </a:xfrm>
        </p:spPr>
        <p:txBody>
          <a:bodyPr/>
          <a:lstStyle/>
          <a:p>
            <a:r>
              <a:rPr kumimoji="1" lang="ja-JP" altLang="en-US" dirty="0"/>
              <a:t>汎用的な計算式により丸め区分、上限設定等きめ細かい計算式を設定することにより、</a:t>
            </a:r>
            <a:endParaRPr kumimoji="1" lang="en-US" altLang="ja-JP" dirty="0"/>
          </a:p>
          <a:p>
            <a:r>
              <a:rPr lang="ja-JP" altLang="en-US" dirty="0"/>
              <a:t>複雑な給与体系でも計算可能です</a:t>
            </a:r>
            <a:endParaRPr kumimoji="1" lang="ja-JP" altLang="en-US" dirty="0"/>
          </a:p>
        </p:txBody>
      </p:sp>
      <p:sp>
        <p:nvSpPr>
          <p:cNvPr id="6" name="タイトル 5"/>
          <p:cNvSpPr>
            <a:spLocks noGrp="1"/>
          </p:cNvSpPr>
          <p:nvPr>
            <p:ph type="title"/>
          </p:nvPr>
        </p:nvSpPr>
        <p:spPr/>
        <p:txBody>
          <a:bodyPr/>
          <a:lstStyle/>
          <a:p>
            <a:r>
              <a:rPr lang="ja-JP" altLang="en-US" dirty="0"/>
              <a:t>給与規定に合わせた支給・控除項目の設定</a:t>
            </a:r>
            <a:endParaRPr kumimoji="1" lang="ja-JP" altLang="en-US" dirty="0"/>
          </a:p>
        </p:txBody>
      </p:sp>
      <p:pic>
        <p:nvPicPr>
          <p:cNvPr id="7" name="図 6"/>
          <p:cNvPicPr>
            <a:picLocks noChangeAspect="1"/>
          </p:cNvPicPr>
          <p:nvPr/>
        </p:nvPicPr>
        <p:blipFill>
          <a:blip r:embed="rId5"/>
          <a:stretch>
            <a:fillRect/>
          </a:stretch>
        </p:blipFill>
        <p:spPr>
          <a:xfrm>
            <a:off x="5322951" y="3133512"/>
            <a:ext cx="3101251" cy="1886510"/>
          </a:xfrm>
          <a:prstGeom prst="rect">
            <a:avLst/>
          </a:prstGeom>
        </p:spPr>
      </p:pic>
      <p:pic>
        <p:nvPicPr>
          <p:cNvPr id="8" name="図 7"/>
          <p:cNvPicPr>
            <a:picLocks noChangeAspect="1"/>
          </p:cNvPicPr>
          <p:nvPr/>
        </p:nvPicPr>
        <p:blipFill rotWithShape="1">
          <a:blip r:embed="rId6"/>
          <a:srcRect b="11989"/>
          <a:stretch/>
        </p:blipFill>
        <p:spPr>
          <a:xfrm>
            <a:off x="5324785" y="1457874"/>
            <a:ext cx="3099643" cy="1606508"/>
          </a:xfrm>
          <a:prstGeom prst="rect">
            <a:avLst/>
          </a:prstGeom>
        </p:spPr>
      </p:pic>
      <p:sp>
        <p:nvSpPr>
          <p:cNvPr id="10" name="Rectangle 13"/>
          <p:cNvSpPr>
            <a:spLocks noChangeArrowheads="1"/>
          </p:cNvSpPr>
          <p:nvPr/>
        </p:nvSpPr>
        <p:spPr bwMode="auto">
          <a:xfrm>
            <a:off x="611559" y="3111932"/>
            <a:ext cx="1570347" cy="745144"/>
          </a:xfrm>
          <a:prstGeom prst="rect">
            <a:avLst/>
          </a:prstGeom>
          <a:noFill/>
          <a:ln w="38100" algn="ctr">
            <a:solidFill>
              <a:srgbClr val="B91B17"/>
            </a:solid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1"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11" name="AutoShape 5"/>
          <p:cNvSpPr>
            <a:spLocks noChangeArrowheads="1"/>
          </p:cNvSpPr>
          <p:nvPr/>
        </p:nvSpPr>
        <p:spPr bwMode="auto">
          <a:xfrm>
            <a:off x="611560" y="3928478"/>
            <a:ext cx="2278137" cy="744537"/>
          </a:xfrm>
          <a:prstGeom prst="roundRect">
            <a:avLst>
              <a:gd name="adj" fmla="val 16667"/>
            </a:avLst>
          </a:prstGeom>
          <a:solidFill>
            <a:srgbClr val="54C2F0"/>
          </a:solidFill>
          <a:ln w="25400">
            <a:solidFill>
              <a:srgbClr val="FFFFFF">
                <a:lumMod val="85000"/>
              </a:srgbClr>
            </a:solidFill>
            <a:headEnd/>
            <a:tailEnd/>
          </a:ln>
          <a:effectLst/>
          <a:scene3d>
            <a:camera prst="orthographicFront">
              <a:rot lat="0" lon="0" rev="0"/>
            </a:camera>
            <a:lightRig rig="threePt" dir="t">
              <a:rot lat="0" lon="0" rev="1200000"/>
            </a:lightRig>
          </a:scene3d>
          <a:sp3d/>
        </p:spPr>
        <p:txBody>
          <a:bodyPr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特定振込口座の設定</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控除項目に対しての</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振込ﾃﾞｰﾀが作成可能</a:t>
            </a:r>
          </a:p>
        </p:txBody>
      </p:sp>
      <p:sp>
        <p:nvSpPr>
          <p:cNvPr id="12" name="Rectangle 16"/>
          <p:cNvSpPr>
            <a:spLocks noChangeArrowheads="1"/>
          </p:cNvSpPr>
          <p:nvPr/>
        </p:nvSpPr>
        <p:spPr bwMode="auto">
          <a:xfrm>
            <a:off x="611559" y="1675320"/>
            <a:ext cx="4351752" cy="1436612"/>
          </a:xfrm>
          <a:prstGeom prst="rect">
            <a:avLst/>
          </a:prstGeom>
          <a:noFill/>
          <a:ln w="38100" algn="ctr">
            <a:solidFill>
              <a:srgbClr val="B91B17"/>
            </a:solid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1"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13" name="Rectangle 14"/>
          <p:cNvSpPr>
            <a:spLocks noChangeArrowheads="1"/>
          </p:cNvSpPr>
          <p:nvPr/>
        </p:nvSpPr>
        <p:spPr bwMode="auto">
          <a:xfrm>
            <a:off x="5330839" y="1457873"/>
            <a:ext cx="3093363" cy="1566665"/>
          </a:xfrm>
          <a:prstGeom prst="rect">
            <a:avLst/>
          </a:prstGeom>
          <a:noFill/>
          <a:ln w="38100" algn="ctr">
            <a:solidFill>
              <a:srgbClr val="B91B17"/>
            </a:solid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1"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14" name="AutoShape 17"/>
          <p:cNvSpPr>
            <a:spLocks noChangeArrowheads="1"/>
          </p:cNvSpPr>
          <p:nvPr/>
        </p:nvSpPr>
        <p:spPr bwMode="auto">
          <a:xfrm>
            <a:off x="2673460" y="2740346"/>
            <a:ext cx="1924869" cy="604440"/>
          </a:xfrm>
          <a:prstGeom prst="roundRect">
            <a:avLst>
              <a:gd name="adj" fmla="val 16667"/>
            </a:avLst>
          </a:prstGeom>
          <a:solidFill>
            <a:srgbClr val="54C2F0"/>
          </a:solidFill>
          <a:ln w="25400">
            <a:solidFill>
              <a:srgbClr val="FFFFFF">
                <a:lumMod val="85000"/>
              </a:srgbClr>
            </a:solidFill>
            <a:headEnd/>
            <a:tailEnd/>
          </a:ln>
          <a:effectLst/>
          <a:scene3d>
            <a:camera prst="orthographicFront">
              <a:rot lat="0" lon="0" rev="0"/>
            </a:camera>
            <a:lightRig rig="threePt" dir="t">
              <a:rot lat="0" lon="0" rev="1200000"/>
            </a:lightRig>
          </a:scene3d>
          <a:sp3d/>
        </p:spPr>
        <p:txBody>
          <a:bodyPr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目的に応じた属性や利用対象者を定義</a:t>
            </a:r>
          </a:p>
        </p:txBody>
      </p:sp>
      <p:sp>
        <p:nvSpPr>
          <p:cNvPr id="15" name="AutoShape 15"/>
          <p:cNvSpPr>
            <a:spLocks noChangeArrowheads="1"/>
          </p:cNvSpPr>
          <p:nvPr/>
        </p:nvSpPr>
        <p:spPr bwMode="auto">
          <a:xfrm>
            <a:off x="6048164" y="1444202"/>
            <a:ext cx="2768600" cy="360041"/>
          </a:xfrm>
          <a:prstGeom prst="roundRect">
            <a:avLst>
              <a:gd name="adj" fmla="val 16667"/>
            </a:avLst>
          </a:prstGeom>
          <a:solidFill>
            <a:srgbClr val="54C2F0"/>
          </a:solidFill>
          <a:ln w="25400">
            <a:solidFill>
              <a:srgbClr val="FFFFFF">
                <a:lumMod val="85000"/>
              </a:srgbClr>
            </a:solidFill>
            <a:headEnd/>
            <a:tailEnd/>
          </a:ln>
          <a:effectLst/>
          <a:scene3d>
            <a:camera prst="orthographicFront">
              <a:rot lat="0" lon="0" rev="0"/>
            </a:camera>
            <a:lightRig rig="threePt" dir="t">
              <a:rot lat="0" lon="0" rev="1200000"/>
            </a:lightRig>
          </a:scene3d>
          <a:sp3d/>
        </p:spPr>
        <p:txBody>
          <a:bodyPr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四則演算による計算式を登録</a:t>
            </a:r>
          </a:p>
        </p:txBody>
      </p:sp>
      <p:sp>
        <p:nvSpPr>
          <p:cNvPr id="16" name="Rectangle 14"/>
          <p:cNvSpPr>
            <a:spLocks noChangeArrowheads="1"/>
          </p:cNvSpPr>
          <p:nvPr/>
        </p:nvSpPr>
        <p:spPr bwMode="auto">
          <a:xfrm>
            <a:off x="5330838" y="3150339"/>
            <a:ext cx="3093363" cy="1842253"/>
          </a:xfrm>
          <a:prstGeom prst="rect">
            <a:avLst/>
          </a:prstGeom>
          <a:noFill/>
          <a:ln w="38100" algn="ctr">
            <a:solidFill>
              <a:srgbClr val="B91B17"/>
            </a:solid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1"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17" name="AutoShape 15"/>
          <p:cNvSpPr>
            <a:spLocks noChangeArrowheads="1"/>
          </p:cNvSpPr>
          <p:nvPr/>
        </p:nvSpPr>
        <p:spPr bwMode="auto">
          <a:xfrm>
            <a:off x="5843978" y="4432533"/>
            <a:ext cx="2768600" cy="576065"/>
          </a:xfrm>
          <a:prstGeom prst="roundRect">
            <a:avLst>
              <a:gd name="adj" fmla="val 16667"/>
            </a:avLst>
          </a:prstGeom>
          <a:solidFill>
            <a:srgbClr val="54C2F0"/>
          </a:solidFill>
          <a:ln w="25400">
            <a:solidFill>
              <a:srgbClr val="FFFFFF">
                <a:lumMod val="85000"/>
              </a:srgbClr>
            </a:solidFill>
            <a:headEnd/>
            <a:tailEnd/>
          </a:ln>
          <a:effectLst/>
          <a:scene3d>
            <a:camera prst="orthographicFront">
              <a:rot lat="0" lon="0" rev="0"/>
            </a:camera>
            <a:lightRig rig="threePt" dir="t">
              <a:rot lat="0" lon="0" rev="1200000"/>
            </a:lightRig>
          </a:scene3d>
          <a:sp3d/>
        </p:spPr>
        <p:txBody>
          <a:bodyPr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離職票用に賃金データを</a:t>
            </a:r>
            <a:r>
              <a:rPr kumimoji="0" lang="en-US" altLang="ja-JP"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A</a:t>
            </a:r>
            <a:r>
              <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欄又は</a:t>
            </a:r>
            <a:r>
              <a:rPr kumimoji="0" lang="en-US" altLang="ja-JP"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B</a:t>
            </a:r>
            <a:r>
              <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欄として集計する設定</a:t>
            </a:r>
          </a:p>
        </p:txBody>
      </p:sp>
    </p:spTree>
    <p:extLst>
      <p:ext uri="{BB962C8B-B14F-4D97-AF65-F5344CB8AC3E}">
        <p14:creationId xmlns:p14="http://schemas.microsoft.com/office/powerpoint/2010/main" val="5151411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10</a:t>
            </a:fld>
            <a:endParaRPr kumimoji="1" lang="ja-JP" altLang="en-US" dirty="0"/>
          </a:p>
        </p:txBody>
      </p:sp>
      <p:sp>
        <p:nvSpPr>
          <p:cNvPr id="3" name="フッター プレースホルダー 2"/>
          <p:cNvSpPr>
            <a:spLocks noGrp="1"/>
          </p:cNvSpPr>
          <p:nvPr>
            <p:ph type="ftr" sz="quarter" idx="3"/>
          </p:nvPr>
        </p:nvSpPr>
        <p:spPr/>
        <p:txBody>
          <a:bodyPr/>
          <a:lstStyle/>
          <a:p>
            <a:r>
              <a:rPr lang="en-US" altLang="ja-JP" dirty="0"/>
              <a:t>©Canon IT Solutions Inc.  All rights reserved.</a:t>
            </a:r>
            <a:endParaRPr lang="ja-JP" altLang="en-US" dirty="0"/>
          </a:p>
        </p:txBody>
      </p:sp>
      <p:sp>
        <p:nvSpPr>
          <p:cNvPr id="4" name="テキスト プレースホルダー 3"/>
          <p:cNvSpPr>
            <a:spLocks noGrp="1"/>
          </p:cNvSpPr>
          <p:nvPr>
            <p:ph type="body" sz="quarter" idx="16"/>
          </p:nvPr>
        </p:nvSpPr>
        <p:spPr/>
        <p:txBody>
          <a:bodyPr/>
          <a:lstStyle/>
          <a:p>
            <a:r>
              <a:rPr kumimoji="1" lang="ja-JP" altLang="en-US" dirty="0"/>
              <a:t>給与天引きについての振込データを一括作成</a:t>
            </a:r>
          </a:p>
        </p:txBody>
      </p:sp>
      <p:sp>
        <p:nvSpPr>
          <p:cNvPr id="5" name="テキスト プレースホルダー 4"/>
          <p:cNvSpPr>
            <a:spLocks noGrp="1"/>
          </p:cNvSpPr>
          <p:nvPr>
            <p:ph type="body" sz="quarter" idx="17"/>
          </p:nvPr>
        </p:nvSpPr>
        <p:spPr/>
        <p:txBody>
          <a:bodyPr/>
          <a:lstStyle/>
          <a:p>
            <a:r>
              <a:rPr lang="ja-JP" altLang="en-US" dirty="0"/>
              <a:t>食事代やお茶代、親睦会費といった、従業員からの給与天引きされたデータを相手先を設定して</a:t>
            </a:r>
            <a:r>
              <a:rPr lang="en-US" altLang="ja-JP" dirty="0"/>
              <a:t>FB</a:t>
            </a:r>
            <a:r>
              <a:rPr lang="ja-JP" altLang="en-US" dirty="0"/>
              <a:t>データを作成することが可能です</a:t>
            </a:r>
            <a:endParaRPr kumimoji="1" lang="ja-JP" altLang="en-US" dirty="0"/>
          </a:p>
        </p:txBody>
      </p:sp>
      <p:sp>
        <p:nvSpPr>
          <p:cNvPr id="6" name="タイトル 5"/>
          <p:cNvSpPr>
            <a:spLocks noGrp="1"/>
          </p:cNvSpPr>
          <p:nvPr>
            <p:ph type="title"/>
          </p:nvPr>
        </p:nvSpPr>
        <p:spPr/>
        <p:txBody>
          <a:bodyPr/>
          <a:lstStyle/>
          <a:p>
            <a:r>
              <a:rPr lang="ja-JP" altLang="en-US" dirty="0"/>
              <a:t>給与天引き</a:t>
            </a:r>
            <a:r>
              <a:rPr lang="en-US" altLang="ja-JP" dirty="0"/>
              <a:t>FB</a:t>
            </a:r>
            <a:r>
              <a:rPr lang="ja-JP" altLang="en-US" dirty="0"/>
              <a:t>データ作成機能</a:t>
            </a:r>
            <a:endParaRPr kumimoji="1" lang="ja-JP" altLang="en-US" dirty="0"/>
          </a:p>
        </p:txBody>
      </p:sp>
      <p:pic>
        <p:nvPicPr>
          <p:cNvPr id="7" name="図 6"/>
          <p:cNvPicPr>
            <a:picLocks noChangeAspect="1"/>
          </p:cNvPicPr>
          <p:nvPr/>
        </p:nvPicPr>
        <p:blipFill rotWithShape="1">
          <a:blip r:embed="rId2"/>
          <a:srcRect r="18707"/>
          <a:stretch/>
        </p:blipFill>
        <p:spPr>
          <a:xfrm>
            <a:off x="211433" y="1526381"/>
            <a:ext cx="4982623" cy="3313621"/>
          </a:xfrm>
          <a:prstGeom prst="rect">
            <a:avLst/>
          </a:prstGeom>
        </p:spPr>
      </p:pic>
      <p:sp>
        <p:nvSpPr>
          <p:cNvPr id="8" name="角丸四角形 7"/>
          <p:cNvSpPr/>
          <p:nvPr/>
        </p:nvSpPr>
        <p:spPr>
          <a:xfrm>
            <a:off x="7039024" y="2461948"/>
            <a:ext cx="1889460" cy="1371812"/>
          </a:xfrm>
          <a:prstGeom prst="roundRect">
            <a:avLst>
              <a:gd name="adj" fmla="val 8681"/>
            </a:avLst>
          </a:prstGeom>
          <a:solidFill>
            <a:srgbClr val="77A233"/>
          </a:solidFill>
          <a:ln>
            <a:no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8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控除</a:t>
            </a:r>
            <a:r>
              <a:rPr kumimoji="0" lang="en-US" altLang="ja-JP" sz="18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FB</a:t>
            </a:r>
            <a:r>
              <a:rPr kumimoji="0" lang="ja-JP" altLang="en-US" sz="18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データ</a:t>
            </a:r>
          </a:p>
        </p:txBody>
      </p:sp>
      <p:sp>
        <p:nvSpPr>
          <p:cNvPr id="9" name="AutoShape 3"/>
          <p:cNvSpPr>
            <a:spLocks noChangeArrowheads="1"/>
          </p:cNvSpPr>
          <p:nvPr/>
        </p:nvSpPr>
        <p:spPr bwMode="auto">
          <a:xfrm>
            <a:off x="2251622" y="3441793"/>
            <a:ext cx="2006600" cy="600088"/>
          </a:xfrm>
          <a:prstGeom prst="roundRect">
            <a:avLst>
              <a:gd name="adj" fmla="val 16667"/>
            </a:avLst>
          </a:prstGeom>
          <a:solidFill>
            <a:srgbClr val="54C2F0"/>
          </a:solidFill>
          <a:ln>
            <a:noFill/>
            <a:headEnd/>
            <a:tailEnd/>
          </a:ln>
          <a:effectLst/>
          <a:scene3d>
            <a:camera prst="orthographicFront">
              <a:rot lat="0" lon="0" rev="0"/>
            </a:camera>
            <a:lightRig rig="threePt" dir="t">
              <a:rot lat="0" lon="0" rev="1200000"/>
            </a:lightRig>
          </a:scene3d>
          <a:sp3d/>
        </p:spPr>
        <p:txBody>
          <a:bodyPr anchor="ctr" anchorCtr="1"/>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相手先の情報を</a:t>
            </a:r>
            <a:endParaRPr kumimoji="0" lang="en-US" altLang="ja-JP" sz="16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登録可能</a:t>
            </a:r>
          </a:p>
        </p:txBody>
      </p:sp>
      <p:sp>
        <p:nvSpPr>
          <p:cNvPr id="10" name="AutoShape 6"/>
          <p:cNvSpPr>
            <a:spLocks noChangeArrowheads="1"/>
          </p:cNvSpPr>
          <p:nvPr/>
        </p:nvSpPr>
        <p:spPr bwMode="auto">
          <a:xfrm>
            <a:off x="5281552" y="2496141"/>
            <a:ext cx="1703387" cy="1439863"/>
          </a:xfrm>
          <a:prstGeom prst="rightArrow">
            <a:avLst>
              <a:gd name="adj1" fmla="val 50000"/>
              <a:gd name="adj2" fmla="val 29576"/>
            </a:avLst>
          </a:prstGeom>
          <a:solidFill>
            <a:srgbClr val="FF9900"/>
          </a:solidFill>
          <a:ln>
            <a:noFill/>
            <a:headEnd/>
            <a:tailEnd/>
          </a:ln>
          <a:effectLst/>
          <a:scene3d>
            <a:camera prst="orthographicFront">
              <a:rot lat="0" lon="0" rev="0"/>
            </a:camera>
            <a:lightRig rig="threePt" dir="t">
              <a:rot lat="0" lon="0" rev="1200000"/>
            </a:lightRig>
          </a:scene3d>
          <a:sp3d/>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20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給与計算</a:t>
            </a:r>
          </a:p>
        </p:txBody>
      </p:sp>
      <p:sp>
        <p:nvSpPr>
          <p:cNvPr id="11" name="Text Box 7"/>
          <p:cNvSpPr txBox="1">
            <a:spLocks noChangeArrowheads="1"/>
          </p:cNvSpPr>
          <p:nvPr/>
        </p:nvSpPr>
        <p:spPr bwMode="auto">
          <a:xfrm>
            <a:off x="7072435" y="3880441"/>
            <a:ext cx="1705916" cy="892552"/>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300" b="0" i="0" u="none" strike="noStrike" kern="0" cap="none" spc="0" normalizeH="0" baseline="0" noProof="0" dirty="0">
                <a:ln>
                  <a:noFill/>
                </a:ln>
                <a:solidFill>
                  <a:srgbClr val="595959"/>
                </a:solidFill>
                <a:effectLst/>
                <a:uLnTx/>
                <a:uFillTx/>
                <a:latin typeface="メイリオ" pitchFamily="50" charset="-128"/>
                <a:ea typeface="メイリオ" pitchFamily="50" charset="-128"/>
                <a:cs typeface="メイリオ" pitchFamily="50" charset="-128"/>
              </a:rPr>
              <a:t>例：食事代</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300" b="0" i="0" u="none" strike="noStrike" kern="0" cap="none" spc="0" normalizeH="0" baseline="0" noProof="0" dirty="0">
                <a:ln>
                  <a:noFill/>
                </a:ln>
                <a:solidFill>
                  <a:srgbClr val="595959"/>
                </a:solidFill>
                <a:effectLst/>
                <a:uLnTx/>
                <a:uFillTx/>
                <a:latin typeface="メイリオ" pitchFamily="50" charset="-128"/>
                <a:ea typeface="メイリオ" pitchFamily="50" charset="-128"/>
                <a:cs typeface="メイリオ" pitchFamily="50" charset="-128"/>
              </a:rPr>
              <a:t>　　 野球部積立</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300" b="0" i="0" u="none" strike="noStrike" kern="0" cap="none" spc="0" normalizeH="0" baseline="0" noProof="0" dirty="0">
                <a:ln>
                  <a:noFill/>
                </a:ln>
                <a:solidFill>
                  <a:srgbClr val="595959"/>
                </a:solidFill>
                <a:effectLst/>
                <a:uLnTx/>
                <a:uFillTx/>
                <a:latin typeface="メイリオ" pitchFamily="50" charset="-128"/>
                <a:ea typeface="メイリオ" pitchFamily="50" charset="-128"/>
                <a:cs typeface="メイリオ" pitchFamily="50" charset="-128"/>
              </a:rPr>
              <a:t>　　 組合費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300" b="0" i="0" u="none" strike="noStrike" kern="0" cap="none" spc="0" normalizeH="0" baseline="0" noProof="0" dirty="0">
                <a:ln>
                  <a:noFill/>
                </a:ln>
                <a:solidFill>
                  <a:srgbClr val="595959"/>
                </a:solidFill>
                <a:effectLst/>
                <a:uLnTx/>
                <a:uFillTx/>
                <a:latin typeface="メイリオ" pitchFamily="50" charset="-128"/>
                <a:ea typeface="メイリオ" pitchFamily="50" charset="-128"/>
                <a:cs typeface="メイリオ" pitchFamily="50" charset="-128"/>
              </a:rPr>
              <a:t>　　 親睦会</a:t>
            </a:r>
            <a:r>
              <a:rPr kumimoji="0" lang="en-US" altLang="ja-JP" sz="1300" b="0" i="0" u="none" strike="noStrike" kern="0" cap="none" spc="0" normalizeH="0" baseline="0" noProof="0" dirty="0">
                <a:ln>
                  <a:noFill/>
                </a:ln>
                <a:solidFill>
                  <a:srgbClr val="595959"/>
                </a:solidFill>
                <a:effectLst/>
                <a:uLnTx/>
                <a:uFillTx/>
                <a:latin typeface="メイリオ" pitchFamily="50" charset="-128"/>
                <a:ea typeface="メイリオ" pitchFamily="50" charset="-128"/>
                <a:cs typeface="メイリオ" pitchFamily="50" charset="-128"/>
              </a:rPr>
              <a:t>/ </a:t>
            </a:r>
            <a:r>
              <a:rPr kumimoji="0" lang="ja-JP" altLang="en-US" sz="1300" b="0" i="0" u="none" strike="noStrike" kern="0" cap="none" spc="0" normalizeH="0" baseline="0" noProof="0" dirty="0">
                <a:ln>
                  <a:noFill/>
                </a:ln>
                <a:solidFill>
                  <a:srgbClr val="595959"/>
                </a:solidFill>
                <a:effectLst/>
                <a:uLnTx/>
                <a:uFillTx/>
                <a:latin typeface="メイリオ" pitchFamily="50" charset="-128"/>
                <a:ea typeface="メイリオ" pitchFamily="50" charset="-128"/>
                <a:cs typeface="メイリオ" pitchFamily="50" charset="-128"/>
              </a:rPr>
              <a:t>お茶代</a:t>
            </a:r>
          </a:p>
        </p:txBody>
      </p:sp>
      <p:sp>
        <p:nvSpPr>
          <p:cNvPr id="12" name="Rectangle 13"/>
          <p:cNvSpPr>
            <a:spLocks noChangeArrowheads="1"/>
          </p:cNvSpPr>
          <p:nvPr/>
        </p:nvSpPr>
        <p:spPr bwMode="auto">
          <a:xfrm>
            <a:off x="235864" y="3141780"/>
            <a:ext cx="1815856" cy="864096"/>
          </a:xfrm>
          <a:prstGeom prst="rect">
            <a:avLst/>
          </a:prstGeom>
          <a:noFill/>
          <a:ln w="38100" algn="ctr">
            <a:solidFill>
              <a:srgbClr val="B91B17"/>
            </a:solid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1"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13" name="正方形/長方形 12"/>
          <p:cNvSpPr/>
          <p:nvPr/>
        </p:nvSpPr>
        <p:spPr>
          <a:xfrm>
            <a:off x="503548" y="1526381"/>
            <a:ext cx="1224136" cy="14401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Tree>
    <p:extLst>
      <p:ext uri="{BB962C8B-B14F-4D97-AF65-F5344CB8AC3E}">
        <p14:creationId xmlns:p14="http://schemas.microsoft.com/office/powerpoint/2010/main" val="20936895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11</a:t>
            </a:fld>
            <a:endParaRPr kumimoji="1" lang="ja-JP" altLang="en-US" dirty="0"/>
          </a:p>
        </p:txBody>
      </p:sp>
      <p:sp>
        <p:nvSpPr>
          <p:cNvPr id="3" name="フッター プレースホルダー 2"/>
          <p:cNvSpPr>
            <a:spLocks noGrp="1"/>
          </p:cNvSpPr>
          <p:nvPr>
            <p:ph type="ftr" sz="quarter" idx="3"/>
          </p:nvPr>
        </p:nvSpPr>
        <p:spPr/>
        <p:txBody>
          <a:bodyPr/>
          <a:lstStyle/>
          <a:p>
            <a:r>
              <a:rPr lang="en-US" altLang="ja-JP" dirty="0"/>
              <a:t>©Canon IT Solutions Inc.  All rights reserved.</a:t>
            </a:r>
            <a:endParaRPr lang="ja-JP" altLang="en-US" dirty="0"/>
          </a:p>
        </p:txBody>
      </p:sp>
      <p:sp>
        <p:nvSpPr>
          <p:cNvPr id="4" name="テキスト プレースホルダー 3"/>
          <p:cNvSpPr>
            <a:spLocks noGrp="1"/>
          </p:cNvSpPr>
          <p:nvPr>
            <p:ph type="body" sz="quarter" idx="16"/>
          </p:nvPr>
        </p:nvSpPr>
        <p:spPr/>
        <p:txBody>
          <a:bodyPr/>
          <a:lstStyle/>
          <a:p>
            <a:r>
              <a:rPr kumimoji="1" lang="ja-JP" altLang="en-US" dirty="0"/>
              <a:t>個人明細書メール配信</a:t>
            </a:r>
          </a:p>
        </p:txBody>
      </p:sp>
      <p:sp>
        <p:nvSpPr>
          <p:cNvPr id="5" name="テキスト プレースホルダー 4"/>
          <p:cNvSpPr>
            <a:spLocks noGrp="1"/>
          </p:cNvSpPr>
          <p:nvPr>
            <p:ph type="body" sz="quarter" idx="17"/>
          </p:nvPr>
        </p:nvSpPr>
        <p:spPr/>
        <p:txBody>
          <a:bodyPr/>
          <a:lstStyle/>
          <a:p>
            <a:r>
              <a:rPr kumimoji="1" lang="ja-JP" altLang="en-US" dirty="0"/>
              <a:t>給与明細書など個人別に作成・配布する帳票について、メール配信対象者へ個人別明細書の</a:t>
            </a:r>
            <a:r>
              <a:rPr kumimoji="1" lang="en-US" altLang="ja-JP" dirty="0"/>
              <a:t>ZIP</a:t>
            </a:r>
            <a:r>
              <a:rPr kumimoji="1" lang="ja-JP" altLang="en-US" dirty="0"/>
              <a:t>ファイルを添付し、パスワード付きでの一括メール送信が可能です</a:t>
            </a:r>
          </a:p>
        </p:txBody>
      </p:sp>
      <p:sp>
        <p:nvSpPr>
          <p:cNvPr id="6" name="タイトル 5"/>
          <p:cNvSpPr>
            <a:spLocks noGrp="1"/>
          </p:cNvSpPr>
          <p:nvPr>
            <p:ph type="title"/>
          </p:nvPr>
        </p:nvSpPr>
        <p:spPr/>
        <p:txBody>
          <a:bodyPr/>
          <a:lstStyle/>
          <a:p>
            <a:r>
              <a:rPr kumimoji="1" lang="ja-JP" altLang="en-US" dirty="0"/>
              <a:t>給与明細のメール配信機能</a:t>
            </a:r>
          </a:p>
        </p:txBody>
      </p:sp>
      <p:sp>
        <p:nvSpPr>
          <p:cNvPr id="7" name="Freeform 7"/>
          <p:cNvSpPr>
            <a:spLocks noEditPoints="1"/>
          </p:cNvSpPr>
          <p:nvPr/>
        </p:nvSpPr>
        <p:spPr bwMode="auto">
          <a:xfrm rot="16200000" flipV="1">
            <a:off x="2281957" y="3781654"/>
            <a:ext cx="744198" cy="1134190"/>
          </a:xfrm>
          <a:custGeom>
            <a:avLst/>
            <a:gdLst>
              <a:gd name="T0" fmla="*/ 136 w 181"/>
              <a:gd name="T1" fmla="*/ 45 h 238"/>
              <a:gd name="T2" fmla="*/ 181 w 181"/>
              <a:gd name="T3" fmla="*/ 45 h 238"/>
              <a:gd name="T4" fmla="*/ 181 w 181"/>
              <a:gd name="T5" fmla="*/ 238 h 238"/>
              <a:gd name="T6" fmla="*/ 0 w 181"/>
              <a:gd name="T7" fmla="*/ 238 h 238"/>
              <a:gd name="T8" fmla="*/ 0 w 181"/>
              <a:gd name="T9" fmla="*/ 0 h 238"/>
              <a:gd name="T10" fmla="*/ 136 w 181"/>
              <a:gd name="T11" fmla="*/ 0 h 238"/>
              <a:gd name="T12" fmla="*/ 136 w 181"/>
              <a:gd name="T13" fmla="*/ 45 h 238"/>
              <a:gd name="T14" fmla="*/ 141 w 181"/>
              <a:gd name="T15" fmla="*/ 0 h 238"/>
              <a:gd name="T16" fmla="*/ 141 w 181"/>
              <a:gd name="T17" fmla="*/ 41 h 238"/>
              <a:gd name="T18" fmla="*/ 181 w 181"/>
              <a:gd name="T19" fmla="*/ 41 h 238"/>
              <a:gd name="T20" fmla="*/ 141 w 181"/>
              <a:gd name="T21"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8">
                <a:moveTo>
                  <a:pt x="136" y="45"/>
                </a:moveTo>
                <a:lnTo>
                  <a:pt x="181" y="45"/>
                </a:lnTo>
                <a:lnTo>
                  <a:pt x="181" y="238"/>
                </a:lnTo>
                <a:lnTo>
                  <a:pt x="0" y="238"/>
                </a:lnTo>
                <a:lnTo>
                  <a:pt x="0" y="0"/>
                </a:lnTo>
                <a:lnTo>
                  <a:pt x="136" y="0"/>
                </a:lnTo>
                <a:lnTo>
                  <a:pt x="136" y="45"/>
                </a:lnTo>
                <a:close/>
                <a:moveTo>
                  <a:pt x="141" y="0"/>
                </a:moveTo>
                <a:lnTo>
                  <a:pt x="141" y="41"/>
                </a:lnTo>
                <a:lnTo>
                  <a:pt x="181" y="41"/>
                </a:lnTo>
                <a:lnTo>
                  <a:pt x="141" y="0"/>
                </a:lnTo>
                <a:close/>
              </a:path>
            </a:pathLst>
          </a:custGeom>
          <a:solidFill>
            <a:schemeClr val="accent2"/>
          </a:solidFill>
          <a:ln>
            <a:noFill/>
          </a:ln>
        </p:spPr>
        <p:txBody>
          <a:bodyPr vert="vert270"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メイリオ"/>
                <a:ea typeface="メイリオ"/>
                <a:cs typeface="+mn-cs"/>
              </a:rPr>
              <a:t>給与</a:t>
            </a:r>
          </a:p>
        </p:txBody>
      </p:sp>
      <p:sp>
        <p:nvSpPr>
          <p:cNvPr id="8" name="Freeform 7"/>
          <p:cNvSpPr>
            <a:spLocks noEditPoints="1"/>
          </p:cNvSpPr>
          <p:nvPr/>
        </p:nvSpPr>
        <p:spPr bwMode="auto">
          <a:xfrm rot="16200000" flipV="1">
            <a:off x="3596801" y="3781654"/>
            <a:ext cx="744198" cy="1134190"/>
          </a:xfrm>
          <a:custGeom>
            <a:avLst/>
            <a:gdLst>
              <a:gd name="T0" fmla="*/ 136 w 181"/>
              <a:gd name="T1" fmla="*/ 45 h 238"/>
              <a:gd name="T2" fmla="*/ 181 w 181"/>
              <a:gd name="T3" fmla="*/ 45 h 238"/>
              <a:gd name="T4" fmla="*/ 181 w 181"/>
              <a:gd name="T5" fmla="*/ 238 h 238"/>
              <a:gd name="T6" fmla="*/ 0 w 181"/>
              <a:gd name="T7" fmla="*/ 238 h 238"/>
              <a:gd name="T8" fmla="*/ 0 w 181"/>
              <a:gd name="T9" fmla="*/ 0 h 238"/>
              <a:gd name="T10" fmla="*/ 136 w 181"/>
              <a:gd name="T11" fmla="*/ 0 h 238"/>
              <a:gd name="T12" fmla="*/ 136 w 181"/>
              <a:gd name="T13" fmla="*/ 45 h 238"/>
              <a:gd name="T14" fmla="*/ 141 w 181"/>
              <a:gd name="T15" fmla="*/ 0 h 238"/>
              <a:gd name="T16" fmla="*/ 141 w 181"/>
              <a:gd name="T17" fmla="*/ 41 h 238"/>
              <a:gd name="T18" fmla="*/ 181 w 181"/>
              <a:gd name="T19" fmla="*/ 41 h 238"/>
              <a:gd name="T20" fmla="*/ 141 w 181"/>
              <a:gd name="T21"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8">
                <a:moveTo>
                  <a:pt x="136" y="45"/>
                </a:moveTo>
                <a:lnTo>
                  <a:pt x="181" y="45"/>
                </a:lnTo>
                <a:lnTo>
                  <a:pt x="181" y="238"/>
                </a:lnTo>
                <a:lnTo>
                  <a:pt x="0" y="238"/>
                </a:lnTo>
                <a:lnTo>
                  <a:pt x="0" y="0"/>
                </a:lnTo>
                <a:lnTo>
                  <a:pt x="136" y="0"/>
                </a:lnTo>
                <a:lnTo>
                  <a:pt x="136" y="45"/>
                </a:lnTo>
                <a:close/>
                <a:moveTo>
                  <a:pt x="141" y="0"/>
                </a:moveTo>
                <a:lnTo>
                  <a:pt x="141" y="41"/>
                </a:lnTo>
                <a:lnTo>
                  <a:pt x="181" y="41"/>
                </a:lnTo>
                <a:lnTo>
                  <a:pt x="141" y="0"/>
                </a:lnTo>
                <a:close/>
              </a:path>
            </a:pathLst>
          </a:custGeom>
          <a:solidFill>
            <a:schemeClr val="accent2"/>
          </a:solidFill>
          <a:ln>
            <a:noFill/>
          </a:ln>
        </p:spPr>
        <p:txBody>
          <a:bodyPr vert="vert270"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メイリオ"/>
                <a:ea typeface="メイリオ"/>
                <a:cs typeface="+mn-cs"/>
              </a:rPr>
              <a:t>賞与</a:t>
            </a:r>
          </a:p>
        </p:txBody>
      </p:sp>
      <p:sp>
        <p:nvSpPr>
          <p:cNvPr id="9" name="Freeform 7"/>
          <p:cNvSpPr>
            <a:spLocks noEditPoints="1"/>
          </p:cNvSpPr>
          <p:nvPr/>
        </p:nvSpPr>
        <p:spPr bwMode="auto">
          <a:xfrm rot="16200000" flipV="1">
            <a:off x="4911645" y="3781654"/>
            <a:ext cx="744198" cy="1134190"/>
          </a:xfrm>
          <a:custGeom>
            <a:avLst/>
            <a:gdLst>
              <a:gd name="T0" fmla="*/ 136 w 181"/>
              <a:gd name="T1" fmla="*/ 45 h 238"/>
              <a:gd name="T2" fmla="*/ 181 w 181"/>
              <a:gd name="T3" fmla="*/ 45 h 238"/>
              <a:gd name="T4" fmla="*/ 181 w 181"/>
              <a:gd name="T5" fmla="*/ 238 h 238"/>
              <a:gd name="T6" fmla="*/ 0 w 181"/>
              <a:gd name="T7" fmla="*/ 238 h 238"/>
              <a:gd name="T8" fmla="*/ 0 w 181"/>
              <a:gd name="T9" fmla="*/ 0 h 238"/>
              <a:gd name="T10" fmla="*/ 136 w 181"/>
              <a:gd name="T11" fmla="*/ 0 h 238"/>
              <a:gd name="T12" fmla="*/ 136 w 181"/>
              <a:gd name="T13" fmla="*/ 45 h 238"/>
              <a:gd name="T14" fmla="*/ 141 w 181"/>
              <a:gd name="T15" fmla="*/ 0 h 238"/>
              <a:gd name="T16" fmla="*/ 141 w 181"/>
              <a:gd name="T17" fmla="*/ 41 h 238"/>
              <a:gd name="T18" fmla="*/ 181 w 181"/>
              <a:gd name="T19" fmla="*/ 41 h 238"/>
              <a:gd name="T20" fmla="*/ 141 w 181"/>
              <a:gd name="T21"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8">
                <a:moveTo>
                  <a:pt x="136" y="45"/>
                </a:moveTo>
                <a:lnTo>
                  <a:pt x="181" y="45"/>
                </a:lnTo>
                <a:lnTo>
                  <a:pt x="181" y="238"/>
                </a:lnTo>
                <a:lnTo>
                  <a:pt x="0" y="238"/>
                </a:lnTo>
                <a:lnTo>
                  <a:pt x="0" y="0"/>
                </a:lnTo>
                <a:lnTo>
                  <a:pt x="136" y="0"/>
                </a:lnTo>
                <a:lnTo>
                  <a:pt x="136" y="45"/>
                </a:lnTo>
                <a:close/>
                <a:moveTo>
                  <a:pt x="141" y="0"/>
                </a:moveTo>
                <a:lnTo>
                  <a:pt x="141" y="41"/>
                </a:lnTo>
                <a:lnTo>
                  <a:pt x="181" y="41"/>
                </a:lnTo>
                <a:lnTo>
                  <a:pt x="141" y="0"/>
                </a:lnTo>
                <a:close/>
              </a:path>
            </a:pathLst>
          </a:custGeom>
          <a:solidFill>
            <a:schemeClr val="accent2"/>
          </a:solidFill>
          <a:ln>
            <a:noFill/>
          </a:ln>
        </p:spPr>
        <p:txBody>
          <a:bodyPr vert="vert270"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メイリオ"/>
                <a:ea typeface="メイリオ"/>
                <a:cs typeface="+mn-cs"/>
              </a:rPr>
              <a:t>源泉徴収</a:t>
            </a:r>
          </a:p>
        </p:txBody>
      </p:sp>
      <p:sp>
        <p:nvSpPr>
          <p:cNvPr id="10" name="Freeform 7"/>
          <p:cNvSpPr>
            <a:spLocks noEditPoints="1"/>
          </p:cNvSpPr>
          <p:nvPr/>
        </p:nvSpPr>
        <p:spPr bwMode="auto">
          <a:xfrm rot="16200000" flipV="1">
            <a:off x="6226489" y="3781654"/>
            <a:ext cx="744198" cy="1134190"/>
          </a:xfrm>
          <a:custGeom>
            <a:avLst/>
            <a:gdLst>
              <a:gd name="T0" fmla="*/ 136 w 181"/>
              <a:gd name="T1" fmla="*/ 45 h 238"/>
              <a:gd name="T2" fmla="*/ 181 w 181"/>
              <a:gd name="T3" fmla="*/ 45 h 238"/>
              <a:gd name="T4" fmla="*/ 181 w 181"/>
              <a:gd name="T5" fmla="*/ 238 h 238"/>
              <a:gd name="T6" fmla="*/ 0 w 181"/>
              <a:gd name="T7" fmla="*/ 238 h 238"/>
              <a:gd name="T8" fmla="*/ 0 w 181"/>
              <a:gd name="T9" fmla="*/ 0 h 238"/>
              <a:gd name="T10" fmla="*/ 136 w 181"/>
              <a:gd name="T11" fmla="*/ 0 h 238"/>
              <a:gd name="T12" fmla="*/ 136 w 181"/>
              <a:gd name="T13" fmla="*/ 45 h 238"/>
              <a:gd name="T14" fmla="*/ 141 w 181"/>
              <a:gd name="T15" fmla="*/ 0 h 238"/>
              <a:gd name="T16" fmla="*/ 141 w 181"/>
              <a:gd name="T17" fmla="*/ 41 h 238"/>
              <a:gd name="T18" fmla="*/ 181 w 181"/>
              <a:gd name="T19" fmla="*/ 41 h 238"/>
              <a:gd name="T20" fmla="*/ 141 w 181"/>
              <a:gd name="T21"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8">
                <a:moveTo>
                  <a:pt x="136" y="45"/>
                </a:moveTo>
                <a:lnTo>
                  <a:pt x="181" y="45"/>
                </a:lnTo>
                <a:lnTo>
                  <a:pt x="181" y="238"/>
                </a:lnTo>
                <a:lnTo>
                  <a:pt x="0" y="238"/>
                </a:lnTo>
                <a:lnTo>
                  <a:pt x="0" y="0"/>
                </a:lnTo>
                <a:lnTo>
                  <a:pt x="136" y="0"/>
                </a:lnTo>
                <a:lnTo>
                  <a:pt x="136" y="45"/>
                </a:lnTo>
                <a:close/>
                <a:moveTo>
                  <a:pt x="141" y="0"/>
                </a:moveTo>
                <a:lnTo>
                  <a:pt x="141" y="41"/>
                </a:lnTo>
                <a:lnTo>
                  <a:pt x="181" y="41"/>
                </a:lnTo>
                <a:lnTo>
                  <a:pt x="141" y="0"/>
                </a:lnTo>
                <a:close/>
              </a:path>
            </a:pathLst>
          </a:custGeom>
          <a:solidFill>
            <a:schemeClr val="accent2"/>
          </a:solidFill>
          <a:ln>
            <a:noFill/>
          </a:ln>
        </p:spPr>
        <p:txBody>
          <a:bodyPr vert="vert270"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メイリオ"/>
                <a:ea typeface="メイリオ"/>
                <a:cs typeface="+mn-cs"/>
              </a:rPr>
              <a:t>昇給差額</a:t>
            </a:r>
          </a:p>
        </p:txBody>
      </p:sp>
      <p:grpSp>
        <p:nvGrpSpPr>
          <p:cNvPr id="11" name="グループ化 10"/>
          <p:cNvGrpSpPr/>
          <p:nvPr/>
        </p:nvGrpSpPr>
        <p:grpSpPr>
          <a:xfrm>
            <a:off x="575556" y="3969329"/>
            <a:ext cx="674636" cy="553179"/>
            <a:chOff x="2244908" y="3086975"/>
            <a:chExt cx="441775" cy="379413"/>
          </a:xfrm>
        </p:grpSpPr>
        <p:sp>
          <p:nvSpPr>
            <p:cNvPr id="12" name="Freeform 24"/>
            <p:cNvSpPr>
              <a:spLocks noEditPoints="1"/>
            </p:cNvSpPr>
            <p:nvPr/>
          </p:nvSpPr>
          <p:spPr bwMode="auto">
            <a:xfrm>
              <a:off x="2244908" y="3182871"/>
              <a:ext cx="142816" cy="187621"/>
            </a:xfrm>
            <a:custGeom>
              <a:avLst/>
              <a:gdLst>
                <a:gd name="T0" fmla="*/ 276 w 340"/>
                <a:gd name="T1" fmla="*/ 176 h 446"/>
                <a:gd name="T2" fmla="*/ 276 w 340"/>
                <a:gd name="T3" fmla="*/ 107 h 446"/>
                <a:gd name="T4" fmla="*/ 170 w 340"/>
                <a:gd name="T5" fmla="*/ 0 h 446"/>
                <a:gd name="T6" fmla="*/ 63 w 340"/>
                <a:gd name="T7" fmla="*/ 107 h 446"/>
                <a:gd name="T8" fmla="*/ 63 w 340"/>
                <a:gd name="T9" fmla="*/ 176 h 446"/>
                <a:gd name="T10" fmla="*/ 0 w 340"/>
                <a:gd name="T11" fmla="*/ 176 h 446"/>
                <a:gd name="T12" fmla="*/ 0 w 340"/>
                <a:gd name="T13" fmla="*/ 446 h 446"/>
                <a:gd name="T14" fmla="*/ 340 w 340"/>
                <a:gd name="T15" fmla="*/ 446 h 446"/>
                <a:gd name="T16" fmla="*/ 340 w 340"/>
                <a:gd name="T17" fmla="*/ 176 h 446"/>
                <a:gd name="T18" fmla="*/ 276 w 340"/>
                <a:gd name="T19" fmla="*/ 176 h 446"/>
                <a:gd name="T20" fmla="*/ 100 w 340"/>
                <a:gd name="T21" fmla="*/ 107 h 446"/>
                <a:gd name="T22" fmla="*/ 170 w 340"/>
                <a:gd name="T23" fmla="*/ 37 h 446"/>
                <a:gd name="T24" fmla="*/ 240 w 340"/>
                <a:gd name="T25" fmla="*/ 107 h 446"/>
                <a:gd name="T26" fmla="*/ 240 w 340"/>
                <a:gd name="T27" fmla="*/ 176 h 446"/>
                <a:gd name="T28" fmla="*/ 100 w 340"/>
                <a:gd name="T29" fmla="*/ 176 h 446"/>
                <a:gd name="T30" fmla="*/ 100 w 340"/>
                <a:gd name="T31" fmla="*/ 107 h 446"/>
                <a:gd name="T32" fmla="*/ 184 w 340"/>
                <a:gd name="T33" fmla="*/ 315 h 446"/>
                <a:gd name="T34" fmla="*/ 196 w 340"/>
                <a:gd name="T35" fmla="*/ 370 h 446"/>
                <a:gd name="T36" fmla="*/ 143 w 340"/>
                <a:gd name="T37" fmla="*/ 370 h 446"/>
                <a:gd name="T38" fmla="*/ 156 w 340"/>
                <a:gd name="T39" fmla="*/ 315 h 446"/>
                <a:gd name="T40" fmla="*/ 137 w 340"/>
                <a:gd name="T41" fmla="*/ 285 h 446"/>
                <a:gd name="T42" fmla="*/ 170 w 340"/>
                <a:gd name="T43" fmla="*/ 252 h 446"/>
                <a:gd name="T44" fmla="*/ 203 w 340"/>
                <a:gd name="T45" fmla="*/ 285 h 446"/>
                <a:gd name="T46" fmla="*/ 184 w 340"/>
                <a:gd name="T47" fmla="*/ 315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0" h="446">
                  <a:moveTo>
                    <a:pt x="276" y="176"/>
                  </a:moveTo>
                  <a:cubicBezTo>
                    <a:pt x="276" y="107"/>
                    <a:pt x="276" y="107"/>
                    <a:pt x="276" y="107"/>
                  </a:cubicBezTo>
                  <a:cubicBezTo>
                    <a:pt x="276" y="48"/>
                    <a:pt x="229" y="0"/>
                    <a:pt x="170" y="0"/>
                  </a:cubicBezTo>
                  <a:cubicBezTo>
                    <a:pt x="111" y="0"/>
                    <a:pt x="63" y="48"/>
                    <a:pt x="63" y="107"/>
                  </a:cubicBezTo>
                  <a:cubicBezTo>
                    <a:pt x="63" y="176"/>
                    <a:pt x="63" y="176"/>
                    <a:pt x="63" y="176"/>
                  </a:cubicBezTo>
                  <a:cubicBezTo>
                    <a:pt x="0" y="176"/>
                    <a:pt x="0" y="176"/>
                    <a:pt x="0" y="176"/>
                  </a:cubicBezTo>
                  <a:cubicBezTo>
                    <a:pt x="0" y="446"/>
                    <a:pt x="0" y="446"/>
                    <a:pt x="0" y="446"/>
                  </a:cubicBezTo>
                  <a:cubicBezTo>
                    <a:pt x="340" y="446"/>
                    <a:pt x="340" y="446"/>
                    <a:pt x="340" y="446"/>
                  </a:cubicBezTo>
                  <a:cubicBezTo>
                    <a:pt x="340" y="176"/>
                    <a:pt x="340" y="176"/>
                    <a:pt x="340" y="176"/>
                  </a:cubicBezTo>
                  <a:lnTo>
                    <a:pt x="276" y="176"/>
                  </a:lnTo>
                  <a:close/>
                  <a:moveTo>
                    <a:pt x="100" y="107"/>
                  </a:moveTo>
                  <a:cubicBezTo>
                    <a:pt x="100" y="68"/>
                    <a:pt x="131" y="37"/>
                    <a:pt x="170" y="37"/>
                  </a:cubicBezTo>
                  <a:cubicBezTo>
                    <a:pt x="209" y="37"/>
                    <a:pt x="240" y="68"/>
                    <a:pt x="240" y="107"/>
                  </a:cubicBezTo>
                  <a:cubicBezTo>
                    <a:pt x="240" y="176"/>
                    <a:pt x="240" y="176"/>
                    <a:pt x="240" y="176"/>
                  </a:cubicBezTo>
                  <a:cubicBezTo>
                    <a:pt x="100" y="176"/>
                    <a:pt x="100" y="176"/>
                    <a:pt x="100" y="176"/>
                  </a:cubicBezTo>
                  <a:lnTo>
                    <a:pt x="100" y="107"/>
                  </a:lnTo>
                  <a:close/>
                  <a:moveTo>
                    <a:pt x="184" y="315"/>
                  </a:moveTo>
                  <a:cubicBezTo>
                    <a:pt x="196" y="370"/>
                    <a:pt x="196" y="370"/>
                    <a:pt x="196" y="370"/>
                  </a:cubicBezTo>
                  <a:cubicBezTo>
                    <a:pt x="143" y="370"/>
                    <a:pt x="143" y="370"/>
                    <a:pt x="143" y="370"/>
                  </a:cubicBezTo>
                  <a:cubicBezTo>
                    <a:pt x="156" y="315"/>
                    <a:pt x="156" y="315"/>
                    <a:pt x="156" y="315"/>
                  </a:cubicBezTo>
                  <a:cubicBezTo>
                    <a:pt x="145" y="310"/>
                    <a:pt x="137" y="299"/>
                    <a:pt x="137" y="285"/>
                  </a:cubicBezTo>
                  <a:cubicBezTo>
                    <a:pt x="137" y="267"/>
                    <a:pt x="152" y="252"/>
                    <a:pt x="170" y="252"/>
                  </a:cubicBezTo>
                  <a:cubicBezTo>
                    <a:pt x="188" y="252"/>
                    <a:pt x="203" y="267"/>
                    <a:pt x="203" y="285"/>
                  </a:cubicBezTo>
                  <a:cubicBezTo>
                    <a:pt x="203" y="299"/>
                    <a:pt x="195" y="310"/>
                    <a:pt x="184" y="315"/>
                  </a:cubicBez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grpSp>
          <p:nvGrpSpPr>
            <p:cNvPr id="13" name="グループ化 12"/>
            <p:cNvGrpSpPr/>
            <p:nvPr/>
          </p:nvGrpSpPr>
          <p:grpSpPr>
            <a:xfrm>
              <a:off x="2399345" y="3086975"/>
              <a:ext cx="287338" cy="379413"/>
              <a:chOff x="755650" y="3768725"/>
              <a:chExt cx="287338" cy="379413"/>
            </a:xfrm>
          </p:grpSpPr>
          <p:sp>
            <p:nvSpPr>
              <p:cNvPr id="14" name="Freeform 29"/>
              <p:cNvSpPr>
                <a:spLocks noEditPoints="1"/>
              </p:cNvSpPr>
              <p:nvPr/>
            </p:nvSpPr>
            <p:spPr bwMode="auto">
              <a:xfrm>
                <a:off x="755650"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E7B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5" name="Freeform 30"/>
              <p:cNvSpPr>
                <a:spLocks/>
              </p:cNvSpPr>
              <p:nvPr/>
            </p:nvSpPr>
            <p:spPr bwMode="auto">
              <a:xfrm>
                <a:off x="785813"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6" name="Freeform 31"/>
              <p:cNvSpPr>
                <a:spLocks noEditPoints="1"/>
              </p:cNvSpPr>
              <p:nvPr/>
            </p:nvSpPr>
            <p:spPr bwMode="auto">
              <a:xfrm>
                <a:off x="819150" y="3924300"/>
                <a:ext cx="49213" cy="68263"/>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E7B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7" name="Freeform 32"/>
              <p:cNvSpPr>
                <a:spLocks noEditPoints="1"/>
              </p:cNvSpPr>
              <p:nvPr/>
            </p:nvSpPr>
            <p:spPr bwMode="auto">
              <a:xfrm>
                <a:off x="876300" y="3924300"/>
                <a:ext cx="57150" cy="68263"/>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E7B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8" name="Freeform 33"/>
              <p:cNvSpPr>
                <a:spLocks/>
              </p:cNvSpPr>
              <p:nvPr/>
            </p:nvSpPr>
            <p:spPr bwMode="auto">
              <a:xfrm>
                <a:off x="944563" y="3924300"/>
                <a:ext cx="39688" cy="68263"/>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E7B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grpSp>
      </p:grpSp>
      <p:sp>
        <p:nvSpPr>
          <p:cNvPr id="19" name="角丸四角形吹き出し 18"/>
          <p:cNvSpPr/>
          <p:nvPr/>
        </p:nvSpPr>
        <p:spPr>
          <a:xfrm>
            <a:off x="1926543" y="3867894"/>
            <a:ext cx="6768751" cy="935216"/>
          </a:xfrm>
          <a:prstGeom prst="wedgeRoundRectCallout">
            <a:avLst>
              <a:gd name="adj1" fmla="val -57598"/>
              <a:gd name="adj2" fmla="val -6730"/>
              <a:gd name="adj3" fmla="val 16667"/>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20" name="Freeform 364"/>
          <p:cNvSpPr>
            <a:spLocks noEditPoints="1"/>
          </p:cNvSpPr>
          <p:nvPr/>
        </p:nvSpPr>
        <p:spPr bwMode="auto">
          <a:xfrm>
            <a:off x="2053899" y="2188594"/>
            <a:ext cx="833522" cy="866035"/>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21" name="Text Box 26"/>
          <p:cNvSpPr txBox="1">
            <a:spLocks noChangeArrowheads="1"/>
          </p:cNvSpPr>
          <p:nvPr/>
        </p:nvSpPr>
        <p:spPr bwMode="auto">
          <a:xfrm>
            <a:off x="1517777" y="1866220"/>
            <a:ext cx="1905766" cy="323165"/>
          </a:xfrm>
          <a:prstGeom prst="rect">
            <a:avLst/>
          </a:prstGeom>
          <a:noFill/>
          <a:ln w="9525">
            <a:noFill/>
            <a:miter lim="800000"/>
            <a:headEnd/>
            <a:tailEnd/>
          </a:ln>
        </p:spPr>
        <p:txBody>
          <a:bodyPr wrap="square">
            <a:spAutoFit/>
          </a:bodyPr>
          <a:lstStyle/>
          <a:p>
            <a:pPr algn="ctr"/>
            <a:r>
              <a:rPr kumimoji="0" lang="ja-JP" altLang="en-US" sz="1500" b="1" dirty="0">
                <a:solidFill>
                  <a:srgbClr val="EE5500">
                    <a:lumMod val="75000"/>
                  </a:srgbClr>
                </a:solidFill>
                <a:cs typeface="メイリオ" pitchFamily="50" charset="-128"/>
              </a:rPr>
              <a:t>給与システム</a:t>
            </a:r>
            <a:endParaRPr kumimoji="0" lang="en-US" altLang="ja-JP" sz="1500" b="1" dirty="0">
              <a:solidFill>
                <a:srgbClr val="EE5500">
                  <a:lumMod val="75000"/>
                </a:srgbClr>
              </a:solidFill>
              <a:cs typeface="メイリオ" pitchFamily="50" charset="-128"/>
            </a:endParaRPr>
          </a:p>
        </p:txBody>
      </p:sp>
      <p:sp>
        <p:nvSpPr>
          <p:cNvPr id="23" name="右矢印 22"/>
          <p:cNvSpPr/>
          <p:nvPr/>
        </p:nvSpPr>
        <p:spPr>
          <a:xfrm rot="20316575">
            <a:off x="3517432" y="2032684"/>
            <a:ext cx="1306981" cy="187617"/>
          </a:xfrm>
          <a:prstGeom prst="rightArrow">
            <a:avLst/>
          </a:prstGeom>
          <a:solidFill>
            <a:srgbClr val="F9BE00"/>
          </a:solidFill>
          <a:ln w="25400" cap="flat" cmpd="sng" algn="ctr">
            <a:solidFill>
              <a:srgbClr val="F9BE0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grpSp>
        <p:nvGrpSpPr>
          <p:cNvPr id="24" name="グループ化 97"/>
          <p:cNvGrpSpPr/>
          <p:nvPr/>
        </p:nvGrpSpPr>
        <p:grpSpPr>
          <a:xfrm>
            <a:off x="2625367" y="3097455"/>
            <a:ext cx="637827" cy="340995"/>
            <a:chOff x="4726523" y="5229200"/>
            <a:chExt cx="788440" cy="441498"/>
          </a:xfrm>
          <a:solidFill>
            <a:srgbClr val="EE5500">
              <a:lumMod val="60000"/>
              <a:lumOff val="40000"/>
            </a:srgbClr>
          </a:solidFill>
        </p:grpSpPr>
        <p:grpSp>
          <p:nvGrpSpPr>
            <p:cNvPr id="25" name="グループ化 525"/>
            <p:cNvGrpSpPr/>
            <p:nvPr/>
          </p:nvGrpSpPr>
          <p:grpSpPr>
            <a:xfrm>
              <a:off x="5074162" y="5229200"/>
              <a:ext cx="440801" cy="440802"/>
              <a:chOff x="3752906" y="1923678"/>
              <a:chExt cx="381000" cy="381000"/>
            </a:xfrm>
            <a:grpFill/>
          </p:grpSpPr>
          <p:sp>
            <p:nvSpPr>
              <p:cNvPr id="29" name="Freeform 560"/>
              <p:cNvSpPr>
                <a:spLocks/>
              </p:cNvSpPr>
              <p:nvPr/>
            </p:nvSpPr>
            <p:spPr bwMode="auto">
              <a:xfrm>
                <a:off x="3835346" y="2253878"/>
                <a:ext cx="203199"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cs typeface="メイリオ" pitchFamily="50" charset="-128"/>
                </a:endParaRPr>
              </a:p>
            </p:txBody>
          </p:sp>
          <p:sp>
            <p:nvSpPr>
              <p:cNvPr id="30" name="Freeform 561"/>
              <p:cNvSpPr>
                <a:spLocks noEditPoints="1"/>
              </p:cNvSpPr>
              <p:nvPr/>
            </p:nvSpPr>
            <p:spPr bwMode="auto">
              <a:xfrm>
                <a:off x="3752906"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cs typeface="メイリオ" pitchFamily="50" charset="-128"/>
                </a:endParaRPr>
              </a:p>
            </p:txBody>
          </p:sp>
        </p:grpSp>
        <p:grpSp>
          <p:nvGrpSpPr>
            <p:cNvPr id="26" name="グループ化 61"/>
            <p:cNvGrpSpPr/>
            <p:nvPr/>
          </p:nvGrpSpPr>
          <p:grpSpPr>
            <a:xfrm>
              <a:off x="4726523" y="5301208"/>
              <a:ext cx="349533" cy="369490"/>
              <a:chOff x="646113" y="649288"/>
              <a:chExt cx="355600" cy="381000"/>
            </a:xfrm>
            <a:grpFill/>
          </p:grpSpPr>
          <p:sp>
            <p:nvSpPr>
              <p:cNvPr id="27" name="Freeform 105"/>
              <p:cNvSpPr>
                <a:spLocks/>
              </p:cNvSpPr>
              <p:nvPr/>
            </p:nvSpPr>
            <p:spPr bwMode="auto">
              <a:xfrm>
                <a:off x="722313" y="649288"/>
                <a:ext cx="203200" cy="254000"/>
              </a:xfrm>
              <a:custGeom>
                <a:avLst/>
                <a:gdLst/>
                <a:ahLst/>
                <a:cxnLst>
                  <a:cxn ang="0">
                    <a:pos x="16" y="112"/>
                  </a:cxn>
                  <a:cxn ang="0">
                    <a:pos x="16" y="112"/>
                  </a:cxn>
                  <a:cxn ang="0">
                    <a:pos x="18" y="122"/>
                  </a:cxn>
                  <a:cxn ang="0">
                    <a:pos x="22" y="130"/>
                  </a:cxn>
                  <a:cxn ang="0">
                    <a:pos x="28" y="138"/>
                  </a:cxn>
                  <a:cxn ang="0">
                    <a:pos x="34" y="146"/>
                  </a:cxn>
                  <a:cxn ang="0">
                    <a:pos x="40" y="152"/>
                  </a:cxn>
                  <a:cxn ang="0">
                    <a:pos x="48" y="156"/>
                  </a:cxn>
                  <a:cxn ang="0">
                    <a:pos x="56" y="160"/>
                  </a:cxn>
                  <a:cxn ang="0">
                    <a:pos x="64" y="160"/>
                  </a:cxn>
                  <a:cxn ang="0">
                    <a:pos x="64" y="160"/>
                  </a:cxn>
                  <a:cxn ang="0">
                    <a:pos x="72" y="160"/>
                  </a:cxn>
                  <a:cxn ang="0">
                    <a:pos x="80" y="156"/>
                  </a:cxn>
                  <a:cxn ang="0">
                    <a:pos x="88" y="152"/>
                  </a:cxn>
                  <a:cxn ang="0">
                    <a:pos x="94" y="146"/>
                  </a:cxn>
                  <a:cxn ang="0">
                    <a:pos x="100" y="138"/>
                  </a:cxn>
                  <a:cxn ang="0">
                    <a:pos x="106" y="130"/>
                  </a:cxn>
                  <a:cxn ang="0">
                    <a:pos x="110" y="122"/>
                  </a:cxn>
                  <a:cxn ang="0">
                    <a:pos x="112" y="112"/>
                  </a:cxn>
                  <a:cxn ang="0">
                    <a:pos x="112" y="112"/>
                  </a:cxn>
                  <a:cxn ang="0">
                    <a:pos x="118" y="110"/>
                  </a:cxn>
                  <a:cxn ang="0">
                    <a:pos x="122" y="108"/>
                  </a:cxn>
                  <a:cxn ang="0">
                    <a:pos x="126" y="102"/>
                  </a:cxn>
                  <a:cxn ang="0">
                    <a:pos x="128" y="94"/>
                  </a:cxn>
                  <a:cxn ang="0">
                    <a:pos x="128" y="94"/>
                  </a:cxn>
                  <a:cxn ang="0">
                    <a:pos x="128" y="88"/>
                  </a:cxn>
                  <a:cxn ang="0">
                    <a:pos x="126" y="80"/>
                  </a:cxn>
                  <a:cxn ang="0">
                    <a:pos x="122" y="76"/>
                  </a:cxn>
                  <a:cxn ang="0">
                    <a:pos x="116" y="74"/>
                  </a:cxn>
                  <a:cxn ang="0">
                    <a:pos x="120" y="48"/>
                  </a:cxn>
                  <a:cxn ang="0">
                    <a:pos x="120" y="48"/>
                  </a:cxn>
                  <a:cxn ang="0">
                    <a:pos x="120" y="38"/>
                  </a:cxn>
                  <a:cxn ang="0">
                    <a:pos x="118" y="30"/>
                  </a:cxn>
                  <a:cxn ang="0">
                    <a:pos x="112" y="22"/>
                  </a:cxn>
                  <a:cxn ang="0">
                    <a:pos x="106" y="14"/>
                  </a:cxn>
                  <a:cxn ang="0">
                    <a:pos x="98" y="8"/>
                  </a:cxn>
                  <a:cxn ang="0">
                    <a:pos x="88" y="4"/>
                  </a:cxn>
                  <a:cxn ang="0">
                    <a:pos x="76" y="0"/>
                  </a:cxn>
                  <a:cxn ang="0">
                    <a:pos x="64" y="0"/>
                  </a:cxn>
                  <a:cxn ang="0">
                    <a:pos x="64" y="0"/>
                  </a:cxn>
                  <a:cxn ang="0">
                    <a:pos x="52" y="0"/>
                  </a:cxn>
                  <a:cxn ang="0">
                    <a:pos x="40" y="4"/>
                  </a:cxn>
                  <a:cxn ang="0">
                    <a:pos x="30" y="8"/>
                  </a:cxn>
                  <a:cxn ang="0">
                    <a:pos x="22" y="14"/>
                  </a:cxn>
                  <a:cxn ang="0">
                    <a:pos x="16" y="22"/>
                  </a:cxn>
                  <a:cxn ang="0">
                    <a:pos x="10" y="30"/>
                  </a:cxn>
                  <a:cxn ang="0">
                    <a:pos x="8" y="38"/>
                  </a:cxn>
                  <a:cxn ang="0">
                    <a:pos x="8" y="48"/>
                  </a:cxn>
                  <a:cxn ang="0">
                    <a:pos x="12" y="74"/>
                  </a:cxn>
                  <a:cxn ang="0">
                    <a:pos x="12" y="74"/>
                  </a:cxn>
                  <a:cxn ang="0">
                    <a:pos x="6" y="76"/>
                  </a:cxn>
                  <a:cxn ang="0">
                    <a:pos x="2" y="80"/>
                  </a:cxn>
                  <a:cxn ang="0">
                    <a:pos x="0" y="88"/>
                  </a:cxn>
                  <a:cxn ang="0">
                    <a:pos x="0" y="94"/>
                  </a:cxn>
                  <a:cxn ang="0">
                    <a:pos x="0" y="94"/>
                  </a:cxn>
                  <a:cxn ang="0">
                    <a:pos x="2" y="102"/>
                  </a:cxn>
                  <a:cxn ang="0">
                    <a:pos x="6" y="108"/>
                  </a:cxn>
                  <a:cxn ang="0">
                    <a:pos x="10" y="110"/>
                  </a:cxn>
                  <a:cxn ang="0">
                    <a:pos x="16" y="112"/>
                  </a:cxn>
                  <a:cxn ang="0">
                    <a:pos x="16" y="112"/>
                  </a:cxn>
                </a:cxnLst>
                <a:rect l="0" t="0" r="r" b="b"/>
                <a:pathLst>
                  <a:path w="128" h="160">
                    <a:moveTo>
                      <a:pt x="16" y="112"/>
                    </a:moveTo>
                    <a:lnTo>
                      <a:pt x="16" y="112"/>
                    </a:lnTo>
                    <a:lnTo>
                      <a:pt x="18" y="122"/>
                    </a:lnTo>
                    <a:lnTo>
                      <a:pt x="22" y="130"/>
                    </a:lnTo>
                    <a:lnTo>
                      <a:pt x="28" y="138"/>
                    </a:lnTo>
                    <a:lnTo>
                      <a:pt x="34" y="146"/>
                    </a:lnTo>
                    <a:lnTo>
                      <a:pt x="40" y="152"/>
                    </a:lnTo>
                    <a:lnTo>
                      <a:pt x="48" y="156"/>
                    </a:lnTo>
                    <a:lnTo>
                      <a:pt x="56" y="160"/>
                    </a:lnTo>
                    <a:lnTo>
                      <a:pt x="64" y="160"/>
                    </a:lnTo>
                    <a:lnTo>
                      <a:pt x="64" y="160"/>
                    </a:lnTo>
                    <a:lnTo>
                      <a:pt x="72" y="160"/>
                    </a:lnTo>
                    <a:lnTo>
                      <a:pt x="80" y="156"/>
                    </a:lnTo>
                    <a:lnTo>
                      <a:pt x="88" y="152"/>
                    </a:lnTo>
                    <a:lnTo>
                      <a:pt x="94" y="146"/>
                    </a:lnTo>
                    <a:lnTo>
                      <a:pt x="100" y="138"/>
                    </a:lnTo>
                    <a:lnTo>
                      <a:pt x="106" y="130"/>
                    </a:lnTo>
                    <a:lnTo>
                      <a:pt x="110" y="122"/>
                    </a:lnTo>
                    <a:lnTo>
                      <a:pt x="112" y="112"/>
                    </a:lnTo>
                    <a:lnTo>
                      <a:pt x="112" y="112"/>
                    </a:lnTo>
                    <a:lnTo>
                      <a:pt x="118" y="110"/>
                    </a:lnTo>
                    <a:lnTo>
                      <a:pt x="122" y="108"/>
                    </a:lnTo>
                    <a:lnTo>
                      <a:pt x="126" y="102"/>
                    </a:lnTo>
                    <a:lnTo>
                      <a:pt x="128" y="94"/>
                    </a:lnTo>
                    <a:lnTo>
                      <a:pt x="128" y="94"/>
                    </a:lnTo>
                    <a:lnTo>
                      <a:pt x="128" y="88"/>
                    </a:lnTo>
                    <a:lnTo>
                      <a:pt x="126" y="80"/>
                    </a:lnTo>
                    <a:lnTo>
                      <a:pt x="122" y="76"/>
                    </a:lnTo>
                    <a:lnTo>
                      <a:pt x="116" y="74"/>
                    </a:lnTo>
                    <a:lnTo>
                      <a:pt x="120" y="48"/>
                    </a:lnTo>
                    <a:lnTo>
                      <a:pt x="120" y="48"/>
                    </a:lnTo>
                    <a:lnTo>
                      <a:pt x="120" y="38"/>
                    </a:lnTo>
                    <a:lnTo>
                      <a:pt x="118" y="30"/>
                    </a:lnTo>
                    <a:lnTo>
                      <a:pt x="112" y="22"/>
                    </a:lnTo>
                    <a:lnTo>
                      <a:pt x="106" y="14"/>
                    </a:lnTo>
                    <a:lnTo>
                      <a:pt x="98" y="8"/>
                    </a:lnTo>
                    <a:lnTo>
                      <a:pt x="88" y="4"/>
                    </a:lnTo>
                    <a:lnTo>
                      <a:pt x="76" y="0"/>
                    </a:lnTo>
                    <a:lnTo>
                      <a:pt x="64" y="0"/>
                    </a:lnTo>
                    <a:lnTo>
                      <a:pt x="64" y="0"/>
                    </a:lnTo>
                    <a:lnTo>
                      <a:pt x="52" y="0"/>
                    </a:lnTo>
                    <a:lnTo>
                      <a:pt x="40" y="4"/>
                    </a:lnTo>
                    <a:lnTo>
                      <a:pt x="30" y="8"/>
                    </a:lnTo>
                    <a:lnTo>
                      <a:pt x="22" y="14"/>
                    </a:lnTo>
                    <a:lnTo>
                      <a:pt x="16" y="22"/>
                    </a:lnTo>
                    <a:lnTo>
                      <a:pt x="10" y="30"/>
                    </a:lnTo>
                    <a:lnTo>
                      <a:pt x="8" y="38"/>
                    </a:lnTo>
                    <a:lnTo>
                      <a:pt x="8" y="48"/>
                    </a:lnTo>
                    <a:lnTo>
                      <a:pt x="12" y="74"/>
                    </a:lnTo>
                    <a:lnTo>
                      <a:pt x="12" y="74"/>
                    </a:lnTo>
                    <a:lnTo>
                      <a:pt x="6" y="76"/>
                    </a:lnTo>
                    <a:lnTo>
                      <a:pt x="2" y="80"/>
                    </a:lnTo>
                    <a:lnTo>
                      <a:pt x="0" y="88"/>
                    </a:lnTo>
                    <a:lnTo>
                      <a:pt x="0" y="94"/>
                    </a:lnTo>
                    <a:lnTo>
                      <a:pt x="0" y="94"/>
                    </a:lnTo>
                    <a:lnTo>
                      <a:pt x="2" y="102"/>
                    </a:lnTo>
                    <a:lnTo>
                      <a:pt x="6" y="108"/>
                    </a:lnTo>
                    <a:lnTo>
                      <a:pt x="10" y="110"/>
                    </a:lnTo>
                    <a:lnTo>
                      <a:pt x="16" y="112"/>
                    </a:lnTo>
                    <a:lnTo>
                      <a:pt x="16" y="11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28" name="Freeform 106"/>
              <p:cNvSpPr>
                <a:spLocks/>
              </p:cNvSpPr>
              <p:nvPr/>
            </p:nvSpPr>
            <p:spPr bwMode="auto">
              <a:xfrm>
                <a:off x="646113" y="912813"/>
                <a:ext cx="355600" cy="117475"/>
              </a:xfrm>
              <a:custGeom>
                <a:avLst/>
                <a:gdLst/>
                <a:ahLst/>
                <a:cxnLst>
                  <a:cxn ang="0">
                    <a:pos x="192" y="10"/>
                  </a:cxn>
                  <a:cxn ang="0">
                    <a:pos x="192" y="10"/>
                  </a:cxn>
                  <a:cxn ang="0">
                    <a:pos x="172" y="4"/>
                  </a:cxn>
                  <a:cxn ang="0">
                    <a:pos x="158" y="0"/>
                  </a:cxn>
                  <a:cxn ang="0">
                    <a:pos x="112" y="58"/>
                  </a:cxn>
                  <a:cxn ang="0">
                    <a:pos x="68" y="0"/>
                  </a:cxn>
                  <a:cxn ang="0">
                    <a:pos x="68" y="0"/>
                  </a:cxn>
                  <a:cxn ang="0">
                    <a:pos x="52" y="4"/>
                  </a:cxn>
                  <a:cxn ang="0">
                    <a:pos x="32" y="10"/>
                  </a:cxn>
                  <a:cxn ang="0">
                    <a:pos x="32" y="10"/>
                  </a:cxn>
                  <a:cxn ang="0">
                    <a:pos x="20" y="14"/>
                  </a:cxn>
                  <a:cxn ang="0">
                    <a:pos x="10" y="20"/>
                  </a:cxn>
                  <a:cxn ang="0">
                    <a:pos x="2" y="30"/>
                  </a:cxn>
                  <a:cxn ang="0">
                    <a:pos x="0" y="36"/>
                  </a:cxn>
                  <a:cxn ang="0">
                    <a:pos x="0" y="42"/>
                  </a:cxn>
                  <a:cxn ang="0">
                    <a:pos x="0" y="74"/>
                  </a:cxn>
                  <a:cxn ang="0">
                    <a:pos x="32" y="74"/>
                  </a:cxn>
                  <a:cxn ang="0">
                    <a:pos x="192" y="74"/>
                  </a:cxn>
                  <a:cxn ang="0">
                    <a:pos x="224" y="74"/>
                  </a:cxn>
                  <a:cxn ang="0">
                    <a:pos x="224" y="42"/>
                  </a:cxn>
                  <a:cxn ang="0">
                    <a:pos x="224" y="42"/>
                  </a:cxn>
                  <a:cxn ang="0">
                    <a:pos x="224" y="36"/>
                  </a:cxn>
                  <a:cxn ang="0">
                    <a:pos x="222" y="30"/>
                  </a:cxn>
                  <a:cxn ang="0">
                    <a:pos x="214" y="20"/>
                  </a:cxn>
                  <a:cxn ang="0">
                    <a:pos x="204" y="14"/>
                  </a:cxn>
                  <a:cxn ang="0">
                    <a:pos x="192" y="10"/>
                  </a:cxn>
                  <a:cxn ang="0">
                    <a:pos x="192" y="10"/>
                  </a:cxn>
                </a:cxnLst>
                <a:rect l="0" t="0" r="r" b="b"/>
                <a:pathLst>
                  <a:path w="224" h="74">
                    <a:moveTo>
                      <a:pt x="192" y="10"/>
                    </a:moveTo>
                    <a:lnTo>
                      <a:pt x="192" y="10"/>
                    </a:lnTo>
                    <a:lnTo>
                      <a:pt x="172" y="4"/>
                    </a:lnTo>
                    <a:lnTo>
                      <a:pt x="158" y="0"/>
                    </a:lnTo>
                    <a:lnTo>
                      <a:pt x="112" y="58"/>
                    </a:lnTo>
                    <a:lnTo>
                      <a:pt x="68" y="0"/>
                    </a:lnTo>
                    <a:lnTo>
                      <a:pt x="68" y="0"/>
                    </a:lnTo>
                    <a:lnTo>
                      <a:pt x="52" y="4"/>
                    </a:lnTo>
                    <a:lnTo>
                      <a:pt x="32" y="10"/>
                    </a:lnTo>
                    <a:lnTo>
                      <a:pt x="32" y="10"/>
                    </a:lnTo>
                    <a:lnTo>
                      <a:pt x="20" y="14"/>
                    </a:lnTo>
                    <a:lnTo>
                      <a:pt x="10" y="20"/>
                    </a:lnTo>
                    <a:lnTo>
                      <a:pt x="2" y="30"/>
                    </a:lnTo>
                    <a:lnTo>
                      <a:pt x="0" y="36"/>
                    </a:lnTo>
                    <a:lnTo>
                      <a:pt x="0" y="42"/>
                    </a:lnTo>
                    <a:lnTo>
                      <a:pt x="0" y="74"/>
                    </a:lnTo>
                    <a:lnTo>
                      <a:pt x="32" y="74"/>
                    </a:lnTo>
                    <a:lnTo>
                      <a:pt x="192" y="74"/>
                    </a:lnTo>
                    <a:lnTo>
                      <a:pt x="224" y="74"/>
                    </a:lnTo>
                    <a:lnTo>
                      <a:pt x="224" y="42"/>
                    </a:lnTo>
                    <a:lnTo>
                      <a:pt x="224" y="42"/>
                    </a:lnTo>
                    <a:lnTo>
                      <a:pt x="224" y="36"/>
                    </a:lnTo>
                    <a:lnTo>
                      <a:pt x="222" y="30"/>
                    </a:lnTo>
                    <a:lnTo>
                      <a:pt x="214" y="20"/>
                    </a:lnTo>
                    <a:lnTo>
                      <a:pt x="204" y="14"/>
                    </a:lnTo>
                    <a:lnTo>
                      <a:pt x="192" y="10"/>
                    </a:lnTo>
                    <a:lnTo>
                      <a:pt x="192" y="1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grpSp>
      </p:grpSp>
      <p:sp>
        <p:nvSpPr>
          <p:cNvPr id="31" name="Freeform 7"/>
          <p:cNvSpPr>
            <a:spLocks noEditPoints="1"/>
          </p:cNvSpPr>
          <p:nvPr/>
        </p:nvSpPr>
        <p:spPr bwMode="auto">
          <a:xfrm>
            <a:off x="5118068" y="1648534"/>
            <a:ext cx="302915" cy="417424"/>
          </a:xfrm>
          <a:custGeom>
            <a:avLst/>
            <a:gdLst>
              <a:gd name="T0" fmla="*/ 179 w 246"/>
              <a:gd name="T1" fmla="*/ 165 h 401"/>
              <a:gd name="T2" fmla="*/ 145 w 246"/>
              <a:gd name="T3" fmla="*/ 165 h 401"/>
              <a:gd name="T4" fmla="*/ 127 w 246"/>
              <a:gd name="T5" fmla="*/ 198 h 401"/>
              <a:gd name="T6" fmla="*/ 151 w 246"/>
              <a:gd name="T7" fmla="*/ 284 h 401"/>
              <a:gd name="T8" fmla="*/ 123 w 246"/>
              <a:gd name="T9" fmla="*/ 313 h 401"/>
              <a:gd name="T10" fmla="*/ 95 w 246"/>
              <a:gd name="T11" fmla="*/ 284 h 401"/>
              <a:gd name="T12" fmla="*/ 119 w 246"/>
              <a:gd name="T13" fmla="*/ 198 h 401"/>
              <a:gd name="T14" fmla="*/ 101 w 246"/>
              <a:gd name="T15" fmla="*/ 165 h 401"/>
              <a:gd name="T16" fmla="*/ 67 w 246"/>
              <a:gd name="T17" fmla="*/ 165 h 401"/>
              <a:gd name="T18" fmla="*/ 0 w 246"/>
              <a:gd name="T19" fmla="*/ 229 h 401"/>
              <a:gd name="T20" fmla="*/ 0 w 246"/>
              <a:gd name="T21" fmla="*/ 401 h 401"/>
              <a:gd name="T22" fmla="*/ 39 w 246"/>
              <a:gd name="T23" fmla="*/ 401 h 401"/>
              <a:gd name="T24" fmla="*/ 39 w 246"/>
              <a:gd name="T25" fmla="*/ 238 h 401"/>
              <a:gd name="T26" fmla="*/ 48 w 246"/>
              <a:gd name="T27" fmla="*/ 238 h 401"/>
              <a:gd name="T28" fmla="*/ 48 w 246"/>
              <a:gd name="T29" fmla="*/ 401 h 401"/>
              <a:gd name="T30" fmla="*/ 198 w 246"/>
              <a:gd name="T31" fmla="*/ 401 h 401"/>
              <a:gd name="T32" fmla="*/ 198 w 246"/>
              <a:gd name="T33" fmla="*/ 238 h 401"/>
              <a:gd name="T34" fmla="*/ 207 w 246"/>
              <a:gd name="T35" fmla="*/ 238 h 401"/>
              <a:gd name="T36" fmla="*/ 207 w 246"/>
              <a:gd name="T37" fmla="*/ 401 h 401"/>
              <a:gd name="T38" fmla="*/ 246 w 246"/>
              <a:gd name="T39" fmla="*/ 401 h 401"/>
              <a:gd name="T40" fmla="*/ 246 w 246"/>
              <a:gd name="T41" fmla="*/ 229 h 401"/>
              <a:gd name="T42" fmla="*/ 179 w 246"/>
              <a:gd name="T43" fmla="*/ 165 h 401"/>
              <a:gd name="T44" fmla="*/ 123 w 246"/>
              <a:gd name="T45" fmla="*/ 0 h 401"/>
              <a:gd name="T46" fmla="*/ 49 w 246"/>
              <a:gd name="T47" fmla="*/ 74 h 401"/>
              <a:gd name="T48" fmla="*/ 123 w 246"/>
              <a:gd name="T49" fmla="*/ 148 h 401"/>
              <a:gd name="T50" fmla="*/ 197 w 246"/>
              <a:gd name="T51" fmla="*/ 74 h 401"/>
              <a:gd name="T52" fmla="*/ 123 w 246"/>
              <a:gd name="T53" fmla="*/ 0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6" h="401">
                <a:moveTo>
                  <a:pt x="179" y="165"/>
                </a:moveTo>
                <a:cubicBezTo>
                  <a:pt x="145" y="165"/>
                  <a:pt x="145" y="165"/>
                  <a:pt x="145" y="165"/>
                </a:cubicBezTo>
                <a:cubicBezTo>
                  <a:pt x="127" y="198"/>
                  <a:pt x="127" y="198"/>
                  <a:pt x="127" y="198"/>
                </a:cubicBezTo>
                <a:cubicBezTo>
                  <a:pt x="151" y="284"/>
                  <a:pt x="151" y="284"/>
                  <a:pt x="151" y="284"/>
                </a:cubicBezTo>
                <a:cubicBezTo>
                  <a:pt x="123" y="313"/>
                  <a:pt x="123" y="313"/>
                  <a:pt x="123" y="313"/>
                </a:cubicBezTo>
                <a:cubicBezTo>
                  <a:pt x="95" y="284"/>
                  <a:pt x="95" y="284"/>
                  <a:pt x="95" y="284"/>
                </a:cubicBezTo>
                <a:cubicBezTo>
                  <a:pt x="119" y="198"/>
                  <a:pt x="119" y="198"/>
                  <a:pt x="119" y="198"/>
                </a:cubicBezTo>
                <a:cubicBezTo>
                  <a:pt x="101" y="165"/>
                  <a:pt x="101" y="165"/>
                  <a:pt x="101" y="165"/>
                </a:cubicBezTo>
                <a:cubicBezTo>
                  <a:pt x="67" y="165"/>
                  <a:pt x="67" y="165"/>
                  <a:pt x="67" y="165"/>
                </a:cubicBezTo>
                <a:cubicBezTo>
                  <a:pt x="32" y="165"/>
                  <a:pt x="3" y="194"/>
                  <a:pt x="0" y="229"/>
                </a:cubicBezTo>
                <a:cubicBezTo>
                  <a:pt x="0" y="401"/>
                  <a:pt x="0" y="401"/>
                  <a:pt x="0" y="401"/>
                </a:cubicBezTo>
                <a:cubicBezTo>
                  <a:pt x="39" y="401"/>
                  <a:pt x="39" y="401"/>
                  <a:pt x="39" y="401"/>
                </a:cubicBezTo>
                <a:cubicBezTo>
                  <a:pt x="39" y="238"/>
                  <a:pt x="39" y="238"/>
                  <a:pt x="39" y="238"/>
                </a:cubicBezTo>
                <a:cubicBezTo>
                  <a:pt x="48" y="238"/>
                  <a:pt x="48" y="238"/>
                  <a:pt x="48" y="238"/>
                </a:cubicBezTo>
                <a:cubicBezTo>
                  <a:pt x="48" y="401"/>
                  <a:pt x="48" y="401"/>
                  <a:pt x="48" y="401"/>
                </a:cubicBezTo>
                <a:cubicBezTo>
                  <a:pt x="198" y="401"/>
                  <a:pt x="198" y="401"/>
                  <a:pt x="198" y="401"/>
                </a:cubicBezTo>
                <a:cubicBezTo>
                  <a:pt x="198" y="238"/>
                  <a:pt x="198" y="238"/>
                  <a:pt x="198" y="238"/>
                </a:cubicBezTo>
                <a:cubicBezTo>
                  <a:pt x="207" y="238"/>
                  <a:pt x="207" y="238"/>
                  <a:pt x="207" y="238"/>
                </a:cubicBezTo>
                <a:cubicBezTo>
                  <a:pt x="207" y="401"/>
                  <a:pt x="207" y="401"/>
                  <a:pt x="207" y="401"/>
                </a:cubicBezTo>
                <a:cubicBezTo>
                  <a:pt x="246" y="401"/>
                  <a:pt x="246" y="401"/>
                  <a:pt x="246" y="401"/>
                </a:cubicBezTo>
                <a:cubicBezTo>
                  <a:pt x="246" y="229"/>
                  <a:pt x="246" y="229"/>
                  <a:pt x="246" y="229"/>
                </a:cubicBezTo>
                <a:cubicBezTo>
                  <a:pt x="243" y="194"/>
                  <a:pt x="214" y="165"/>
                  <a:pt x="179" y="165"/>
                </a:cubicBezTo>
                <a:moveTo>
                  <a:pt x="123" y="0"/>
                </a:moveTo>
                <a:cubicBezTo>
                  <a:pt x="82" y="0"/>
                  <a:pt x="49" y="34"/>
                  <a:pt x="49" y="74"/>
                </a:cubicBezTo>
                <a:cubicBezTo>
                  <a:pt x="49" y="115"/>
                  <a:pt x="82" y="148"/>
                  <a:pt x="123" y="148"/>
                </a:cubicBezTo>
                <a:cubicBezTo>
                  <a:pt x="164" y="148"/>
                  <a:pt x="197" y="115"/>
                  <a:pt x="197" y="74"/>
                </a:cubicBezTo>
                <a:cubicBezTo>
                  <a:pt x="197" y="34"/>
                  <a:pt x="164" y="0"/>
                  <a:pt x="123" y="0"/>
                </a:cubicBezTo>
              </a:path>
            </a:pathLst>
          </a:custGeom>
          <a:solidFill>
            <a:srgbClr val="FF965C"/>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32" name="Freeform 8"/>
          <p:cNvSpPr>
            <a:spLocks noEditPoints="1"/>
          </p:cNvSpPr>
          <p:nvPr/>
        </p:nvSpPr>
        <p:spPr bwMode="auto">
          <a:xfrm>
            <a:off x="5142406" y="2426164"/>
            <a:ext cx="269262" cy="357673"/>
          </a:xfrm>
          <a:custGeom>
            <a:avLst/>
            <a:gdLst>
              <a:gd name="T0" fmla="*/ 179 w 246"/>
              <a:gd name="T1" fmla="*/ 165 h 401"/>
              <a:gd name="T2" fmla="*/ 175 w 246"/>
              <a:gd name="T3" fmla="*/ 165 h 401"/>
              <a:gd name="T4" fmla="*/ 123 w 246"/>
              <a:gd name="T5" fmla="*/ 181 h 401"/>
              <a:gd name="T6" fmla="*/ 71 w 246"/>
              <a:gd name="T7" fmla="*/ 165 h 401"/>
              <a:gd name="T8" fmla="*/ 67 w 246"/>
              <a:gd name="T9" fmla="*/ 165 h 401"/>
              <a:gd name="T10" fmla="*/ 0 w 246"/>
              <a:gd name="T11" fmla="*/ 229 h 401"/>
              <a:gd name="T12" fmla="*/ 0 w 246"/>
              <a:gd name="T13" fmla="*/ 401 h 401"/>
              <a:gd name="T14" fmla="*/ 38 w 246"/>
              <a:gd name="T15" fmla="*/ 401 h 401"/>
              <a:gd name="T16" fmla="*/ 38 w 246"/>
              <a:gd name="T17" fmla="*/ 238 h 401"/>
              <a:gd name="T18" fmla="*/ 48 w 246"/>
              <a:gd name="T19" fmla="*/ 238 h 401"/>
              <a:gd name="T20" fmla="*/ 48 w 246"/>
              <a:gd name="T21" fmla="*/ 401 h 401"/>
              <a:gd name="T22" fmla="*/ 198 w 246"/>
              <a:gd name="T23" fmla="*/ 401 h 401"/>
              <a:gd name="T24" fmla="*/ 198 w 246"/>
              <a:gd name="T25" fmla="*/ 238 h 401"/>
              <a:gd name="T26" fmla="*/ 207 w 246"/>
              <a:gd name="T27" fmla="*/ 238 h 401"/>
              <a:gd name="T28" fmla="*/ 207 w 246"/>
              <a:gd name="T29" fmla="*/ 401 h 401"/>
              <a:gd name="T30" fmla="*/ 246 w 246"/>
              <a:gd name="T31" fmla="*/ 401 h 401"/>
              <a:gd name="T32" fmla="*/ 246 w 246"/>
              <a:gd name="T33" fmla="*/ 229 h 401"/>
              <a:gd name="T34" fmla="*/ 179 w 246"/>
              <a:gd name="T35" fmla="*/ 165 h 401"/>
              <a:gd name="T36" fmla="*/ 123 w 246"/>
              <a:gd name="T37" fmla="*/ 148 h 401"/>
              <a:gd name="T38" fmla="*/ 168 w 246"/>
              <a:gd name="T39" fmla="*/ 133 h 401"/>
              <a:gd name="T40" fmla="*/ 197 w 246"/>
              <a:gd name="T41" fmla="*/ 145 h 401"/>
              <a:gd name="T42" fmla="*/ 197 w 246"/>
              <a:gd name="T43" fmla="*/ 133 h 401"/>
              <a:gd name="T44" fmla="*/ 197 w 246"/>
              <a:gd name="T45" fmla="*/ 123 h 401"/>
              <a:gd name="T46" fmla="*/ 197 w 246"/>
              <a:gd name="T47" fmla="*/ 74 h 401"/>
              <a:gd name="T48" fmla="*/ 123 w 246"/>
              <a:gd name="T49" fmla="*/ 0 h 401"/>
              <a:gd name="T50" fmla="*/ 49 w 246"/>
              <a:gd name="T51" fmla="*/ 74 h 401"/>
              <a:gd name="T52" fmla="*/ 49 w 246"/>
              <a:gd name="T53" fmla="*/ 123 h 401"/>
              <a:gd name="T54" fmla="*/ 49 w 246"/>
              <a:gd name="T55" fmla="*/ 133 h 401"/>
              <a:gd name="T56" fmla="*/ 49 w 246"/>
              <a:gd name="T57" fmla="*/ 145 h 401"/>
              <a:gd name="T58" fmla="*/ 78 w 246"/>
              <a:gd name="T59" fmla="*/ 133 h 401"/>
              <a:gd name="T60" fmla="*/ 123 w 246"/>
              <a:gd name="T61" fmla="*/ 148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46" h="401">
                <a:moveTo>
                  <a:pt x="179" y="165"/>
                </a:moveTo>
                <a:cubicBezTo>
                  <a:pt x="175" y="165"/>
                  <a:pt x="175" y="165"/>
                  <a:pt x="175" y="165"/>
                </a:cubicBezTo>
                <a:cubicBezTo>
                  <a:pt x="178" y="197"/>
                  <a:pt x="157" y="226"/>
                  <a:pt x="123" y="181"/>
                </a:cubicBezTo>
                <a:cubicBezTo>
                  <a:pt x="89" y="226"/>
                  <a:pt x="68" y="197"/>
                  <a:pt x="71" y="165"/>
                </a:cubicBezTo>
                <a:cubicBezTo>
                  <a:pt x="67" y="165"/>
                  <a:pt x="67" y="165"/>
                  <a:pt x="67" y="165"/>
                </a:cubicBezTo>
                <a:cubicBezTo>
                  <a:pt x="31" y="165"/>
                  <a:pt x="3" y="194"/>
                  <a:pt x="0" y="229"/>
                </a:cubicBezTo>
                <a:cubicBezTo>
                  <a:pt x="0" y="401"/>
                  <a:pt x="0" y="401"/>
                  <a:pt x="0" y="401"/>
                </a:cubicBezTo>
                <a:cubicBezTo>
                  <a:pt x="38" y="401"/>
                  <a:pt x="38" y="401"/>
                  <a:pt x="38" y="401"/>
                </a:cubicBezTo>
                <a:cubicBezTo>
                  <a:pt x="38" y="238"/>
                  <a:pt x="38" y="238"/>
                  <a:pt x="38" y="238"/>
                </a:cubicBezTo>
                <a:cubicBezTo>
                  <a:pt x="48" y="238"/>
                  <a:pt x="48" y="238"/>
                  <a:pt x="48" y="238"/>
                </a:cubicBezTo>
                <a:cubicBezTo>
                  <a:pt x="48" y="401"/>
                  <a:pt x="48" y="401"/>
                  <a:pt x="48" y="401"/>
                </a:cubicBezTo>
                <a:cubicBezTo>
                  <a:pt x="198" y="401"/>
                  <a:pt x="198" y="401"/>
                  <a:pt x="198" y="401"/>
                </a:cubicBezTo>
                <a:cubicBezTo>
                  <a:pt x="198" y="238"/>
                  <a:pt x="198" y="238"/>
                  <a:pt x="198" y="238"/>
                </a:cubicBezTo>
                <a:cubicBezTo>
                  <a:pt x="207" y="238"/>
                  <a:pt x="207" y="238"/>
                  <a:pt x="207" y="238"/>
                </a:cubicBezTo>
                <a:cubicBezTo>
                  <a:pt x="207" y="401"/>
                  <a:pt x="207" y="401"/>
                  <a:pt x="207" y="401"/>
                </a:cubicBezTo>
                <a:cubicBezTo>
                  <a:pt x="246" y="401"/>
                  <a:pt x="246" y="401"/>
                  <a:pt x="246" y="401"/>
                </a:cubicBezTo>
                <a:cubicBezTo>
                  <a:pt x="246" y="229"/>
                  <a:pt x="246" y="229"/>
                  <a:pt x="246" y="229"/>
                </a:cubicBezTo>
                <a:cubicBezTo>
                  <a:pt x="243" y="194"/>
                  <a:pt x="214" y="165"/>
                  <a:pt x="179" y="165"/>
                </a:cubicBezTo>
                <a:moveTo>
                  <a:pt x="123" y="148"/>
                </a:moveTo>
                <a:cubicBezTo>
                  <a:pt x="140" y="148"/>
                  <a:pt x="156" y="142"/>
                  <a:pt x="168" y="133"/>
                </a:cubicBezTo>
                <a:cubicBezTo>
                  <a:pt x="197" y="145"/>
                  <a:pt x="197" y="145"/>
                  <a:pt x="197" y="145"/>
                </a:cubicBezTo>
                <a:cubicBezTo>
                  <a:pt x="197" y="133"/>
                  <a:pt x="197" y="133"/>
                  <a:pt x="197" y="133"/>
                </a:cubicBezTo>
                <a:cubicBezTo>
                  <a:pt x="197" y="123"/>
                  <a:pt x="197" y="123"/>
                  <a:pt x="197" y="123"/>
                </a:cubicBezTo>
                <a:cubicBezTo>
                  <a:pt x="197" y="74"/>
                  <a:pt x="197" y="74"/>
                  <a:pt x="197" y="74"/>
                </a:cubicBezTo>
                <a:cubicBezTo>
                  <a:pt x="197" y="33"/>
                  <a:pt x="164" y="0"/>
                  <a:pt x="123" y="0"/>
                </a:cubicBezTo>
                <a:cubicBezTo>
                  <a:pt x="82" y="0"/>
                  <a:pt x="49" y="33"/>
                  <a:pt x="49" y="74"/>
                </a:cubicBezTo>
                <a:cubicBezTo>
                  <a:pt x="49" y="123"/>
                  <a:pt x="49" y="123"/>
                  <a:pt x="49" y="123"/>
                </a:cubicBezTo>
                <a:cubicBezTo>
                  <a:pt x="49" y="133"/>
                  <a:pt x="49" y="133"/>
                  <a:pt x="49" y="133"/>
                </a:cubicBezTo>
                <a:cubicBezTo>
                  <a:pt x="49" y="145"/>
                  <a:pt x="49" y="145"/>
                  <a:pt x="49" y="145"/>
                </a:cubicBezTo>
                <a:cubicBezTo>
                  <a:pt x="78" y="133"/>
                  <a:pt x="78" y="133"/>
                  <a:pt x="78" y="133"/>
                </a:cubicBezTo>
                <a:cubicBezTo>
                  <a:pt x="90" y="142"/>
                  <a:pt x="106" y="148"/>
                  <a:pt x="123" y="148"/>
                </a:cubicBezTo>
              </a:path>
            </a:pathLst>
          </a:custGeom>
          <a:solidFill>
            <a:srgbClr val="FF965C"/>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33" name="Freeform 23"/>
          <p:cNvSpPr>
            <a:spLocks noEditPoints="1"/>
          </p:cNvSpPr>
          <p:nvPr/>
        </p:nvSpPr>
        <p:spPr bwMode="auto">
          <a:xfrm>
            <a:off x="5124306" y="3100258"/>
            <a:ext cx="297123" cy="408984"/>
          </a:xfrm>
          <a:custGeom>
            <a:avLst/>
            <a:gdLst>
              <a:gd name="T0" fmla="*/ 146 w 246"/>
              <a:gd name="T1" fmla="*/ 165 h 382"/>
              <a:gd name="T2" fmla="*/ 151 w 246"/>
              <a:gd name="T3" fmla="*/ 283 h 382"/>
              <a:gd name="T4" fmla="*/ 95 w 246"/>
              <a:gd name="T5" fmla="*/ 283 h 382"/>
              <a:gd name="T6" fmla="*/ 101 w 246"/>
              <a:gd name="T7" fmla="*/ 165 h 382"/>
              <a:gd name="T8" fmla="*/ 0 w 246"/>
              <a:gd name="T9" fmla="*/ 229 h 382"/>
              <a:gd name="T10" fmla="*/ 39 w 246"/>
              <a:gd name="T11" fmla="*/ 382 h 382"/>
              <a:gd name="T12" fmla="*/ 48 w 246"/>
              <a:gd name="T13" fmla="*/ 237 h 382"/>
              <a:gd name="T14" fmla="*/ 199 w 246"/>
              <a:gd name="T15" fmla="*/ 382 h 382"/>
              <a:gd name="T16" fmla="*/ 208 w 246"/>
              <a:gd name="T17" fmla="*/ 237 h 382"/>
              <a:gd name="T18" fmla="*/ 246 w 246"/>
              <a:gd name="T19" fmla="*/ 382 h 382"/>
              <a:gd name="T20" fmla="*/ 179 w 246"/>
              <a:gd name="T21" fmla="*/ 165 h 382"/>
              <a:gd name="T22" fmla="*/ 49 w 246"/>
              <a:gd name="T23" fmla="*/ 74 h 382"/>
              <a:gd name="T24" fmla="*/ 197 w 246"/>
              <a:gd name="T25" fmla="*/ 74 h 382"/>
              <a:gd name="T26" fmla="*/ 142 w 246"/>
              <a:gd name="T27" fmla="*/ 96 h 382"/>
              <a:gd name="T28" fmla="*/ 142 w 246"/>
              <a:gd name="T29" fmla="*/ 114 h 382"/>
              <a:gd name="T30" fmla="*/ 130 w 246"/>
              <a:gd name="T31" fmla="*/ 114 h 382"/>
              <a:gd name="T32" fmla="*/ 117 w 246"/>
              <a:gd name="T33" fmla="*/ 114 h 382"/>
              <a:gd name="T34" fmla="*/ 105 w 246"/>
              <a:gd name="T35" fmla="*/ 114 h 382"/>
              <a:gd name="T36" fmla="*/ 105 w 246"/>
              <a:gd name="T37" fmla="*/ 96 h 382"/>
              <a:gd name="T38" fmla="*/ 178 w 246"/>
              <a:gd name="T39" fmla="*/ 61 h 382"/>
              <a:gd name="T40" fmla="*/ 166 w 246"/>
              <a:gd name="T41" fmla="*/ 85 h 382"/>
              <a:gd name="T42" fmla="*/ 150 w 246"/>
              <a:gd name="T43" fmla="*/ 86 h 382"/>
              <a:gd name="T44" fmla="*/ 133 w 246"/>
              <a:gd name="T45" fmla="*/ 81 h 382"/>
              <a:gd name="T46" fmla="*/ 118 w 246"/>
              <a:gd name="T47" fmla="*/ 69 h 382"/>
              <a:gd name="T48" fmla="*/ 107 w 246"/>
              <a:gd name="T49" fmla="*/ 85 h 382"/>
              <a:gd name="T50" fmla="*/ 91 w 246"/>
              <a:gd name="T51" fmla="*/ 86 h 382"/>
              <a:gd name="T52" fmla="*/ 74 w 246"/>
              <a:gd name="T53" fmla="*/ 81 h 382"/>
              <a:gd name="T54" fmla="*/ 76 w 246"/>
              <a:gd name="T55" fmla="*/ 50 h 382"/>
              <a:gd name="T56" fmla="*/ 112 w 246"/>
              <a:gd name="T57" fmla="*/ 50 h 382"/>
              <a:gd name="T58" fmla="*/ 118 w 246"/>
              <a:gd name="T59" fmla="*/ 63 h 382"/>
              <a:gd name="T60" fmla="*/ 128 w 246"/>
              <a:gd name="T61" fmla="*/ 61 h 382"/>
              <a:gd name="T62" fmla="*/ 153 w 246"/>
              <a:gd name="T63" fmla="*/ 48 h 382"/>
              <a:gd name="T64" fmla="*/ 178 w 246"/>
              <a:gd name="T65" fmla="*/ 61 h 382"/>
              <a:gd name="T66" fmla="*/ 105 w 246"/>
              <a:gd name="T67" fmla="*/ 79 h 382"/>
              <a:gd name="T68" fmla="*/ 93 w 246"/>
              <a:gd name="T69" fmla="*/ 80 h 382"/>
              <a:gd name="T70" fmla="*/ 78 w 246"/>
              <a:gd name="T71" fmla="*/ 77 h 382"/>
              <a:gd name="T72" fmla="*/ 78 w 246"/>
              <a:gd name="T73" fmla="*/ 56 h 382"/>
              <a:gd name="T74" fmla="*/ 109 w 246"/>
              <a:gd name="T75" fmla="*/ 56 h 382"/>
              <a:gd name="T76" fmla="*/ 109 w 246"/>
              <a:gd name="T77" fmla="*/ 77 h 382"/>
              <a:gd name="T78" fmla="*/ 165 w 246"/>
              <a:gd name="T79" fmla="*/ 79 h 382"/>
              <a:gd name="T80" fmla="*/ 153 w 246"/>
              <a:gd name="T81" fmla="*/ 80 h 382"/>
              <a:gd name="T82" fmla="*/ 138 w 246"/>
              <a:gd name="T83" fmla="*/ 77 h 382"/>
              <a:gd name="T84" fmla="*/ 137 w 246"/>
              <a:gd name="T85" fmla="*/ 56 h 382"/>
              <a:gd name="T86" fmla="*/ 169 w 246"/>
              <a:gd name="T87" fmla="*/ 56 h 382"/>
              <a:gd name="T88" fmla="*/ 168 w 246"/>
              <a:gd name="T89" fmla="*/ 77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6" h="382">
                <a:moveTo>
                  <a:pt x="179" y="165"/>
                </a:moveTo>
                <a:cubicBezTo>
                  <a:pt x="146" y="165"/>
                  <a:pt x="146" y="165"/>
                  <a:pt x="146" y="165"/>
                </a:cubicBezTo>
                <a:cubicBezTo>
                  <a:pt x="127" y="197"/>
                  <a:pt x="127" y="197"/>
                  <a:pt x="127" y="197"/>
                </a:cubicBezTo>
                <a:cubicBezTo>
                  <a:pt x="151" y="283"/>
                  <a:pt x="151" y="283"/>
                  <a:pt x="151" y="283"/>
                </a:cubicBezTo>
                <a:cubicBezTo>
                  <a:pt x="123" y="313"/>
                  <a:pt x="123" y="313"/>
                  <a:pt x="123" y="313"/>
                </a:cubicBezTo>
                <a:cubicBezTo>
                  <a:pt x="95" y="283"/>
                  <a:pt x="95" y="283"/>
                  <a:pt x="95" y="283"/>
                </a:cubicBezTo>
                <a:cubicBezTo>
                  <a:pt x="120" y="197"/>
                  <a:pt x="120" y="197"/>
                  <a:pt x="120" y="197"/>
                </a:cubicBezTo>
                <a:cubicBezTo>
                  <a:pt x="101" y="165"/>
                  <a:pt x="101" y="165"/>
                  <a:pt x="101" y="165"/>
                </a:cubicBezTo>
                <a:cubicBezTo>
                  <a:pt x="67" y="165"/>
                  <a:pt x="67" y="165"/>
                  <a:pt x="67" y="165"/>
                </a:cubicBezTo>
                <a:cubicBezTo>
                  <a:pt x="32" y="165"/>
                  <a:pt x="3" y="193"/>
                  <a:pt x="0" y="229"/>
                </a:cubicBezTo>
                <a:cubicBezTo>
                  <a:pt x="0" y="382"/>
                  <a:pt x="0" y="382"/>
                  <a:pt x="0" y="382"/>
                </a:cubicBezTo>
                <a:cubicBezTo>
                  <a:pt x="39" y="382"/>
                  <a:pt x="39" y="382"/>
                  <a:pt x="39" y="382"/>
                </a:cubicBezTo>
                <a:cubicBezTo>
                  <a:pt x="39" y="237"/>
                  <a:pt x="39" y="237"/>
                  <a:pt x="39" y="237"/>
                </a:cubicBezTo>
                <a:cubicBezTo>
                  <a:pt x="48" y="237"/>
                  <a:pt x="48" y="237"/>
                  <a:pt x="48" y="237"/>
                </a:cubicBezTo>
                <a:cubicBezTo>
                  <a:pt x="48" y="382"/>
                  <a:pt x="48" y="382"/>
                  <a:pt x="48" y="382"/>
                </a:cubicBezTo>
                <a:cubicBezTo>
                  <a:pt x="199" y="382"/>
                  <a:pt x="199" y="382"/>
                  <a:pt x="199" y="382"/>
                </a:cubicBezTo>
                <a:cubicBezTo>
                  <a:pt x="199" y="237"/>
                  <a:pt x="199" y="237"/>
                  <a:pt x="199" y="237"/>
                </a:cubicBezTo>
                <a:cubicBezTo>
                  <a:pt x="208" y="237"/>
                  <a:pt x="208" y="237"/>
                  <a:pt x="208" y="237"/>
                </a:cubicBezTo>
                <a:cubicBezTo>
                  <a:pt x="208" y="382"/>
                  <a:pt x="208" y="382"/>
                  <a:pt x="208" y="382"/>
                </a:cubicBezTo>
                <a:cubicBezTo>
                  <a:pt x="246" y="382"/>
                  <a:pt x="246" y="382"/>
                  <a:pt x="246" y="382"/>
                </a:cubicBezTo>
                <a:cubicBezTo>
                  <a:pt x="246" y="229"/>
                  <a:pt x="246" y="229"/>
                  <a:pt x="246" y="229"/>
                </a:cubicBezTo>
                <a:cubicBezTo>
                  <a:pt x="243" y="193"/>
                  <a:pt x="215" y="165"/>
                  <a:pt x="179" y="165"/>
                </a:cubicBezTo>
                <a:moveTo>
                  <a:pt x="123" y="0"/>
                </a:moveTo>
                <a:cubicBezTo>
                  <a:pt x="82" y="0"/>
                  <a:pt x="49" y="33"/>
                  <a:pt x="49" y="74"/>
                </a:cubicBezTo>
                <a:cubicBezTo>
                  <a:pt x="49" y="115"/>
                  <a:pt x="82" y="148"/>
                  <a:pt x="123" y="148"/>
                </a:cubicBezTo>
                <a:cubicBezTo>
                  <a:pt x="164" y="148"/>
                  <a:pt x="197" y="115"/>
                  <a:pt x="197" y="74"/>
                </a:cubicBezTo>
                <a:cubicBezTo>
                  <a:pt x="197" y="33"/>
                  <a:pt x="164" y="0"/>
                  <a:pt x="123" y="0"/>
                </a:cubicBezTo>
                <a:moveTo>
                  <a:pt x="142" y="96"/>
                </a:moveTo>
                <a:cubicBezTo>
                  <a:pt x="152" y="120"/>
                  <a:pt x="152" y="120"/>
                  <a:pt x="152" y="120"/>
                </a:cubicBezTo>
                <a:cubicBezTo>
                  <a:pt x="142" y="114"/>
                  <a:pt x="142" y="114"/>
                  <a:pt x="142" y="114"/>
                </a:cubicBezTo>
                <a:cubicBezTo>
                  <a:pt x="137" y="120"/>
                  <a:pt x="137" y="120"/>
                  <a:pt x="137" y="120"/>
                </a:cubicBezTo>
                <a:cubicBezTo>
                  <a:pt x="130" y="114"/>
                  <a:pt x="130" y="114"/>
                  <a:pt x="130" y="114"/>
                </a:cubicBezTo>
                <a:cubicBezTo>
                  <a:pt x="123" y="120"/>
                  <a:pt x="123" y="120"/>
                  <a:pt x="123" y="120"/>
                </a:cubicBezTo>
                <a:cubicBezTo>
                  <a:pt x="117" y="114"/>
                  <a:pt x="117" y="114"/>
                  <a:pt x="117" y="114"/>
                </a:cubicBezTo>
                <a:cubicBezTo>
                  <a:pt x="109" y="120"/>
                  <a:pt x="109" y="120"/>
                  <a:pt x="109" y="120"/>
                </a:cubicBezTo>
                <a:cubicBezTo>
                  <a:pt x="105" y="114"/>
                  <a:pt x="105" y="114"/>
                  <a:pt x="105" y="114"/>
                </a:cubicBezTo>
                <a:cubicBezTo>
                  <a:pt x="95" y="120"/>
                  <a:pt x="95" y="120"/>
                  <a:pt x="95" y="120"/>
                </a:cubicBezTo>
                <a:cubicBezTo>
                  <a:pt x="105" y="96"/>
                  <a:pt x="105" y="96"/>
                  <a:pt x="105" y="96"/>
                </a:cubicBezTo>
                <a:lnTo>
                  <a:pt x="142" y="96"/>
                </a:lnTo>
                <a:close/>
                <a:moveTo>
                  <a:pt x="178" y="61"/>
                </a:moveTo>
                <a:cubicBezTo>
                  <a:pt x="178" y="68"/>
                  <a:pt x="176" y="77"/>
                  <a:pt x="173" y="81"/>
                </a:cubicBezTo>
                <a:cubicBezTo>
                  <a:pt x="172" y="82"/>
                  <a:pt x="169" y="84"/>
                  <a:pt x="166" y="85"/>
                </a:cubicBezTo>
                <a:cubicBezTo>
                  <a:pt x="162" y="86"/>
                  <a:pt x="157" y="86"/>
                  <a:pt x="153" y="86"/>
                </a:cubicBezTo>
                <a:cubicBezTo>
                  <a:pt x="152" y="86"/>
                  <a:pt x="151" y="86"/>
                  <a:pt x="150" y="86"/>
                </a:cubicBezTo>
                <a:cubicBezTo>
                  <a:pt x="147" y="86"/>
                  <a:pt x="143" y="85"/>
                  <a:pt x="140" y="85"/>
                </a:cubicBezTo>
                <a:cubicBezTo>
                  <a:pt x="137" y="84"/>
                  <a:pt x="134" y="82"/>
                  <a:pt x="133" y="81"/>
                </a:cubicBezTo>
                <a:cubicBezTo>
                  <a:pt x="131" y="78"/>
                  <a:pt x="130" y="74"/>
                  <a:pt x="129" y="69"/>
                </a:cubicBezTo>
                <a:cubicBezTo>
                  <a:pt x="125" y="68"/>
                  <a:pt x="121" y="68"/>
                  <a:pt x="118" y="69"/>
                </a:cubicBezTo>
                <a:cubicBezTo>
                  <a:pt x="117" y="74"/>
                  <a:pt x="115" y="78"/>
                  <a:pt x="113" y="81"/>
                </a:cubicBezTo>
                <a:cubicBezTo>
                  <a:pt x="112" y="82"/>
                  <a:pt x="110" y="84"/>
                  <a:pt x="107" y="85"/>
                </a:cubicBezTo>
                <a:cubicBezTo>
                  <a:pt x="103" y="86"/>
                  <a:pt x="98" y="86"/>
                  <a:pt x="94" y="86"/>
                </a:cubicBezTo>
                <a:cubicBezTo>
                  <a:pt x="93" y="86"/>
                  <a:pt x="92" y="86"/>
                  <a:pt x="91" y="86"/>
                </a:cubicBezTo>
                <a:cubicBezTo>
                  <a:pt x="87" y="86"/>
                  <a:pt x="83" y="85"/>
                  <a:pt x="80" y="85"/>
                </a:cubicBezTo>
                <a:cubicBezTo>
                  <a:pt x="77" y="84"/>
                  <a:pt x="75" y="82"/>
                  <a:pt x="74" y="81"/>
                </a:cubicBezTo>
                <a:cubicBezTo>
                  <a:pt x="70" y="77"/>
                  <a:pt x="69" y="68"/>
                  <a:pt x="69" y="61"/>
                </a:cubicBezTo>
                <a:cubicBezTo>
                  <a:pt x="69" y="55"/>
                  <a:pt x="72" y="52"/>
                  <a:pt x="76" y="50"/>
                </a:cubicBezTo>
                <a:cubicBezTo>
                  <a:pt x="79" y="49"/>
                  <a:pt x="84" y="48"/>
                  <a:pt x="93" y="48"/>
                </a:cubicBezTo>
                <a:cubicBezTo>
                  <a:pt x="103" y="48"/>
                  <a:pt x="108" y="49"/>
                  <a:pt x="112" y="50"/>
                </a:cubicBezTo>
                <a:cubicBezTo>
                  <a:pt x="115" y="52"/>
                  <a:pt x="118" y="55"/>
                  <a:pt x="118" y="61"/>
                </a:cubicBezTo>
                <a:cubicBezTo>
                  <a:pt x="118" y="62"/>
                  <a:pt x="118" y="62"/>
                  <a:pt x="118" y="63"/>
                </a:cubicBezTo>
                <a:cubicBezTo>
                  <a:pt x="122" y="62"/>
                  <a:pt x="125" y="62"/>
                  <a:pt x="128" y="63"/>
                </a:cubicBezTo>
                <a:cubicBezTo>
                  <a:pt x="128" y="62"/>
                  <a:pt x="128" y="62"/>
                  <a:pt x="128" y="61"/>
                </a:cubicBezTo>
                <a:cubicBezTo>
                  <a:pt x="128" y="55"/>
                  <a:pt x="132" y="52"/>
                  <a:pt x="135" y="50"/>
                </a:cubicBezTo>
                <a:cubicBezTo>
                  <a:pt x="138" y="49"/>
                  <a:pt x="144" y="48"/>
                  <a:pt x="153" y="48"/>
                </a:cubicBezTo>
                <a:cubicBezTo>
                  <a:pt x="162" y="48"/>
                  <a:pt x="168" y="49"/>
                  <a:pt x="171" y="50"/>
                </a:cubicBezTo>
                <a:cubicBezTo>
                  <a:pt x="174" y="52"/>
                  <a:pt x="178" y="55"/>
                  <a:pt x="178" y="61"/>
                </a:cubicBezTo>
                <a:close/>
                <a:moveTo>
                  <a:pt x="109" y="77"/>
                </a:moveTo>
                <a:cubicBezTo>
                  <a:pt x="109" y="78"/>
                  <a:pt x="107" y="79"/>
                  <a:pt x="105" y="79"/>
                </a:cubicBezTo>
                <a:cubicBezTo>
                  <a:pt x="102" y="80"/>
                  <a:pt x="97" y="80"/>
                  <a:pt x="94" y="80"/>
                </a:cubicBezTo>
                <a:cubicBezTo>
                  <a:pt x="93" y="80"/>
                  <a:pt x="93" y="80"/>
                  <a:pt x="93" y="80"/>
                </a:cubicBezTo>
                <a:cubicBezTo>
                  <a:pt x="90" y="80"/>
                  <a:pt x="85" y="80"/>
                  <a:pt x="82" y="79"/>
                </a:cubicBezTo>
                <a:cubicBezTo>
                  <a:pt x="80" y="79"/>
                  <a:pt x="79" y="78"/>
                  <a:pt x="78" y="77"/>
                </a:cubicBezTo>
                <a:cubicBezTo>
                  <a:pt x="76" y="75"/>
                  <a:pt x="74" y="67"/>
                  <a:pt x="74" y="61"/>
                </a:cubicBezTo>
                <a:cubicBezTo>
                  <a:pt x="74" y="57"/>
                  <a:pt x="77" y="56"/>
                  <a:pt x="78" y="56"/>
                </a:cubicBezTo>
                <a:cubicBezTo>
                  <a:pt x="81" y="54"/>
                  <a:pt x="88" y="54"/>
                  <a:pt x="93" y="54"/>
                </a:cubicBezTo>
                <a:cubicBezTo>
                  <a:pt x="99" y="54"/>
                  <a:pt x="106" y="54"/>
                  <a:pt x="109" y="56"/>
                </a:cubicBezTo>
                <a:cubicBezTo>
                  <a:pt x="110" y="56"/>
                  <a:pt x="113" y="57"/>
                  <a:pt x="113" y="61"/>
                </a:cubicBezTo>
                <a:cubicBezTo>
                  <a:pt x="113" y="67"/>
                  <a:pt x="111" y="75"/>
                  <a:pt x="109" y="77"/>
                </a:cubicBezTo>
                <a:close/>
                <a:moveTo>
                  <a:pt x="168" y="77"/>
                </a:moveTo>
                <a:cubicBezTo>
                  <a:pt x="168" y="78"/>
                  <a:pt x="167" y="79"/>
                  <a:pt x="165" y="79"/>
                </a:cubicBezTo>
                <a:cubicBezTo>
                  <a:pt x="162" y="80"/>
                  <a:pt x="157" y="80"/>
                  <a:pt x="153" y="80"/>
                </a:cubicBezTo>
                <a:cubicBezTo>
                  <a:pt x="153" y="80"/>
                  <a:pt x="153" y="80"/>
                  <a:pt x="153" y="80"/>
                </a:cubicBezTo>
                <a:cubicBezTo>
                  <a:pt x="149" y="80"/>
                  <a:pt x="144" y="80"/>
                  <a:pt x="141" y="79"/>
                </a:cubicBezTo>
                <a:cubicBezTo>
                  <a:pt x="139" y="79"/>
                  <a:pt x="138" y="78"/>
                  <a:pt x="138" y="77"/>
                </a:cubicBezTo>
                <a:cubicBezTo>
                  <a:pt x="135" y="75"/>
                  <a:pt x="134" y="67"/>
                  <a:pt x="134" y="61"/>
                </a:cubicBezTo>
                <a:cubicBezTo>
                  <a:pt x="134" y="57"/>
                  <a:pt x="136" y="56"/>
                  <a:pt x="137" y="56"/>
                </a:cubicBezTo>
                <a:cubicBezTo>
                  <a:pt x="141" y="54"/>
                  <a:pt x="148" y="54"/>
                  <a:pt x="153" y="54"/>
                </a:cubicBezTo>
                <a:cubicBezTo>
                  <a:pt x="158" y="54"/>
                  <a:pt x="165" y="54"/>
                  <a:pt x="169" y="56"/>
                </a:cubicBezTo>
                <a:cubicBezTo>
                  <a:pt x="170" y="56"/>
                  <a:pt x="172" y="57"/>
                  <a:pt x="172" y="61"/>
                </a:cubicBezTo>
                <a:cubicBezTo>
                  <a:pt x="172" y="67"/>
                  <a:pt x="171" y="75"/>
                  <a:pt x="168" y="77"/>
                </a:cubicBezTo>
                <a:close/>
              </a:path>
            </a:pathLst>
          </a:custGeom>
          <a:solidFill>
            <a:srgbClr val="FF965C"/>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34" name="右矢印 33"/>
          <p:cNvSpPr/>
          <p:nvPr/>
        </p:nvSpPr>
        <p:spPr>
          <a:xfrm rot="21444864">
            <a:off x="3622644" y="2506011"/>
            <a:ext cx="1306981" cy="187617"/>
          </a:xfrm>
          <a:prstGeom prst="rightArrow">
            <a:avLst/>
          </a:prstGeom>
          <a:solidFill>
            <a:srgbClr val="F9BE00"/>
          </a:solidFill>
          <a:ln w="25400" cap="flat" cmpd="sng" algn="ctr">
            <a:solidFill>
              <a:srgbClr val="F9BE0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35" name="右矢印 34"/>
          <p:cNvSpPr/>
          <p:nvPr/>
        </p:nvSpPr>
        <p:spPr>
          <a:xfrm rot="956054">
            <a:off x="3608523" y="2977304"/>
            <a:ext cx="1306981" cy="187617"/>
          </a:xfrm>
          <a:prstGeom prst="rightArrow">
            <a:avLst/>
          </a:prstGeom>
          <a:solidFill>
            <a:srgbClr val="F9BE00"/>
          </a:solidFill>
          <a:ln w="25400" cap="flat" cmpd="sng" algn="ctr">
            <a:solidFill>
              <a:srgbClr val="F9BE0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36" name="Freeform 408"/>
          <p:cNvSpPr>
            <a:spLocks noEditPoints="1"/>
          </p:cNvSpPr>
          <p:nvPr/>
        </p:nvSpPr>
        <p:spPr bwMode="auto">
          <a:xfrm>
            <a:off x="4218837" y="2119347"/>
            <a:ext cx="247165" cy="173341"/>
          </a:xfrm>
          <a:custGeom>
            <a:avLst/>
            <a:gdLst>
              <a:gd name="T0" fmla="*/ 249 w 853"/>
              <a:gd name="T1" fmla="*/ 280 h 632"/>
              <a:gd name="T2" fmla="*/ 0 w 853"/>
              <a:gd name="T3" fmla="*/ 88 h 632"/>
              <a:gd name="T4" fmla="*/ 0 w 853"/>
              <a:gd name="T5" fmla="*/ 530 h 632"/>
              <a:gd name="T6" fmla="*/ 249 w 853"/>
              <a:gd name="T7" fmla="*/ 280 h 632"/>
              <a:gd name="T8" fmla="*/ 850 w 853"/>
              <a:gd name="T9" fmla="*/ 0 h 632"/>
              <a:gd name="T10" fmla="*/ 3 w 853"/>
              <a:gd name="T11" fmla="*/ 0 h 632"/>
              <a:gd name="T12" fmla="*/ 427 w 853"/>
              <a:gd name="T13" fmla="*/ 325 h 632"/>
              <a:gd name="T14" fmla="*/ 850 w 853"/>
              <a:gd name="T15" fmla="*/ 0 h 632"/>
              <a:gd name="T16" fmla="*/ 546 w 853"/>
              <a:gd name="T17" fmla="*/ 325 h 632"/>
              <a:gd name="T18" fmla="*/ 427 w 853"/>
              <a:gd name="T19" fmla="*/ 416 h 632"/>
              <a:gd name="T20" fmla="*/ 307 w 853"/>
              <a:gd name="T21" fmla="*/ 325 h 632"/>
              <a:gd name="T22" fmla="*/ 1 w 853"/>
              <a:gd name="T23" fmla="*/ 632 h 632"/>
              <a:gd name="T24" fmla="*/ 852 w 853"/>
              <a:gd name="T25" fmla="*/ 632 h 632"/>
              <a:gd name="T26" fmla="*/ 546 w 853"/>
              <a:gd name="T27" fmla="*/ 325 h 632"/>
              <a:gd name="T28" fmla="*/ 603 w 853"/>
              <a:gd name="T29" fmla="*/ 280 h 632"/>
              <a:gd name="T30" fmla="*/ 853 w 853"/>
              <a:gd name="T31" fmla="*/ 531 h 632"/>
              <a:gd name="T32" fmla="*/ 853 w 853"/>
              <a:gd name="T33" fmla="*/ 90 h 632"/>
              <a:gd name="T34" fmla="*/ 603 w 853"/>
              <a:gd name="T35" fmla="*/ 280 h 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53" h="632">
                <a:moveTo>
                  <a:pt x="249" y="280"/>
                </a:moveTo>
                <a:lnTo>
                  <a:pt x="0" y="88"/>
                </a:lnTo>
                <a:lnTo>
                  <a:pt x="0" y="530"/>
                </a:lnTo>
                <a:lnTo>
                  <a:pt x="249" y="280"/>
                </a:lnTo>
                <a:close/>
                <a:moveTo>
                  <a:pt x="850" y="0"/>
                </a:moveTo>
                <a:lnTo>
                  <a:pt x="3" y="0"/>
                </a:lnTo>
                <a:lnTo>
                  <a:pt x="427" y="325"/>
                </a:lnTo>
                <a:lnTo>
                  <a:pt x="850" y="0"/>
                </a:lnTo>
                <a:close/>
                <a:moveTo>
                  <a:pt x="546" y="325"/>
                </a:moveTo>
                <a:lnTo>
                  <a:pt x="427" y="416"/>
                </a:lnTo>
                <a:lnTo>
                  <a:pt x="307" y="325"/>
                </a:lnTo>
                <a:lnTo>
                  <a:pt x="1" y="632"/>
                </a:lnTo>
                <a:lnTo>
                  <a:pt x="852" y="632"/>
                </a:lnTo>
                <a:lnTo>
                  <a:pt x="546" y="325"/>
                </a:lnTo>
                <a:close/>
                <a:moveTo>
                  <a:pt x="603" y="280"/>
                </a:moveTo>
                <a:lnTo>
                  <a:pt x="853" y="531"/>
                </a:lnTo>
                <a:lnTo>
                  <a:pt x="853" y="90"/>
                </a:lnTo>
                <a:lnTo>
                  <a:pt x="603" y="280"/>
                </a:lnTo>
                <a:close/>
              </a:path>
            </a:pathLst>
          </a:custGeom>
          <a:solidFill>
            <a:srgbClr val="FF965C"/>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37" name="Freeform 408"/>
          <p:cNvSpPr>
            <a:spLocks noEditPoints="1"/>
          </p:cNvSpPr>
          <p:nvPr/>
        </p:nvSpPr>
        <p:spPr bwMode="auto">
          <a:xfrm>
            <a:off x="4203418" y="2620563"/>
            <a:ext cx="247165" cy="173341"/>
          </a:xfrm>
          <a:custGeom>
            <a:avLst/>
            <a:gdLst>
              <a:gd name="T0" fmla="*/ 249 w 853"/>
              <a:gd name="T1" fmla="*/ 280 h 632"/>
              <a:gd name="T2" fmla="*/ 0 w 853"/>
              <a:gd name="T3" fmla="*/ 88 h 632"/>
              <a:gd name="T4" fmla="*/ 0 w 853"/>
              <a:gd name="T5" fmla="*/ 530 h 632"/>
              <a:gd name="T6" fmla="*/ 249 w 853"/>
              <a:gd name="T7" fmla="*/ 280 h 632"/>
              <a:gd name="T8" fmla="*/ 850 w 853"/>
              <a:gd name="T9" fmla="*/ 0 h 632"/>
              <a:gd name="T10" fmla="*/ 3 w 853"/>
              <a:gd name="T11" fmla="*/ 0 h 632"/>
              <a:gd name="T12" fmla="*/ 427 w 853"/>
              <a:gd name="T13" fmla="*/ 325 h 632"/>
              <a:gd name="T14" fmla="*/ 850 w 853"/>
              <a:gd name="T15" fmla="*/ 0 h 632"/>
              <a:gd name="T16" fmla="*/ 546 w 853"/>
              <a:gd name="T17" fmla="*/ 325 h 632"/>
              <a:gd name="T18" fmla="*/ 427 w 853"/>
              <a:gd name="T19" fmla="*/ 416 h 632"/>
              <a:gd name="T20" fmla="*/ 307 w 853"/>
              <a:gd name="T21" fmla="*/ 325 h 632"/>
              <a:gd name="T22" fmla="*/ 1 w 853"/>
              <a:gd name="T23" fmla="*/ 632 h 632"/>
              <a:gd name="T24" fmla="*/ 852 w 853"/>
              <a:gd name="T25" fmla="*/ 632 h 632"/>
              <a:gd name="T26" fmla="*/ 546 w 853"/>
              <a:gd name="T27" fmla="*/ 325 h 632"/>
              <a:gd name="T28" fmla="*/ 603 w 853"/>
              <a:gd name="T29" fmla="*/ 280 h 632"/>
              <a:gd name="T30" fmla="*/ 853 w 853"/>
              <a:gd name="T31" fmla="*/ 531 h 632"/>
              <a:gd name="T32" fmla="*/ 853 w 853"/>
              <a:gd name="T33" fmla="*/ 90 h 632"/>
              <a:gd name="T34" fmla="*/ 603 w 853"/>
              <a:gd name="T35" fmla="*/ 280 h 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53" h="632">
                <a:moveTo>
                  <a:pt x="249" y="280"/>
                </a:moveTo>
                <a:lnTo>
                  <a:pt x="0" y="88"/>
                </a:lnTo>
                <a:lnTo>
                  <a:pt x="0" y="530"/>
                </a:lnTo>
                <a:lnTo>
                  <a:pt x="249" y="280"/>
                </a:lnTo>
                <a:close/>
                <a:moveTo>
                  <a:pt x="850" y="0"/>
                </a:moveTo>
                <a:lnTo>
                  <a:pt x="3" y="0"/>
                </a:lnTo>
                <a:lnTo>
                  <a:pt x="427" y="325"/>
                </a:lnTo>
                <a:lnTo>
                  <a:pt x="850" y="0"/>
                </a:lnTo>
                <a:close/>
                <a:moveTo>
                  <a:pt x="546" y="325"/>
                </a:moveTo>
                <a:lnTo>
                  <a:pt x="427" y="416"/>
                </a:lnTo>
                <a:lnTo>
                  <a:pt x="307" y="325"/>
                </a:lnTo>
                <a:lnTo>
                  <a:pt x="1" y="632"/>
                </a:lnTo>
                <a:lnTo>
                  <a:pt x="852" y="632"/>
                </a:lnTo>
                <a:lnTo>
                  <a:pt x="546" y="325"/>
                </a:lnTo>
                <a:close/>
                <a:moveTo>
                  <a:pt x="603" y="280"/>
                </a:moveTo>
                <a:lnTo>
                  <a:pt x="853" y="531"/>
                </a:lnTo>
                <a:lnTo>
                  <a:pt x="853" y="90"/>
                </a:lnTo>
                <a:lnTo>
                  <a:pt x="603" y="280"/>
                </a:lnTo>
                <a:close/>
              </a:path>
            </a:pathLst>
          </a:custGeom>
          <a:solidFill>
            <a:srgbClr val="FF965C"/>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38" name="Freeform 408"/>
          <p:cNvSpPr>
            <a:spLocks noEditPoints="1"/>
          </p:cNvSpPr>
          <p:nvPr/>
        </p:nvSpPr>
        <p:spPr bwMode="auto">
          <a:xfrm>
            <a:off x="4173931" y="3237260"/>
            <a:ext cx="247165" cy="173341"/>
          </a:xfrm>
          <a:custGeom>
            <a:avLst/>
            <a:gdLst>
              <a:gd name="T0" fmla="*/ 249 w 853"/>
              <a:gd name="T1" fmla="*/ 280 h 632"/>
              <a:gd name="T2" fmla="*/ 0 w 853"/>
              <a:gd name="T3" fmla="*/ 88 h 632"/>
              <a:gd name="T4" fmla="*/ 0 w 853"/>
              <a:gd name="T5" fmla="*/ 530 h 632"/>
              <a:gd name="T6" fmla="*/ 249 w 853"/>
              <a:gd name="T7" fmla="*/ 280 h 632"/>
              <a:gd name="T8" fmla="*/ 850 w 853"/>
              <a:gd name="T9" fmla="*/ 0 h 632"/>
              <a:gd name="T10" fmla="*/ 3 w 853"/>
              <a:gd name="T11" fmla="*/ 0 h 632"/>
              <a:gd name="T12" fmla="*/ 427 w 853"/>
              <a:gd name="T13" fmla="*/ 325 h 632"/>
              <a:gd name="T14" fmla="*/ 850 w 853"/>
              <a:gd name="T15" fmla="*/ 0 h 632"/>
              <a:gd name="T16" fmla="*/ 546 w 853"/>
              <a:gd name="T17" fmla="*/ 325 h 632"/>
              <a:gd name="T18" fmla="*/ 427 w 853"/>
              <a:gd name="T19" fmla="*/ 416 h 632"/>
              <a:gd name="T20" fmla="*/ 307 w 853"/>
              <a:gd name="T21" fmla="*/ 325 h 632"/>
              <a:gd name="T22" fmla="*/ 1 w 853"/>
              <a:gd name="T23" fmla="*/ 632 h 632"/>
              <a:gd name="T24" fmla="*/ 852 w 853"/>
              <a:gd name="T25" fmla="*/ 632 h 632"/>
              <a:gd name="T26" fmla="*/ 546 w 853"/>
              <a:gd name="T27" fmla="*/ 325 h 632"/>
              <a:gd name="T28" fmla="*/ 603 w 853"/>
              <a:gd name="T29" fmla="*/ 280 h 632"/>
              <a:gd name="T30" fmla="*/ 853 w 853"/>
              <a:gd name="T31" fmla="*/ 531 h 632"/>
              <a:gd name="T32" fmla="*/ 853 w 853"/>
              <a:gd name="T33" fmla="*/ 90 h 632"/>
              <a:gd name="T34" fmla="*/ 603 w 853"/>
              <a:gd name="T35" fmla="*/ 280 h 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53" h="632">
                <a:moveTo>
                  <a:pt x="249" y="280"/>
                </a:moveTo>
                <a:lnTo>
                  <a:pt x="0" y="88"/>
                </a:lnTo>
                <a:lnTo>
                  <a:pt x="0" y="530"/>
                </a:lnTo>
                <a:lnTo>
                  <a:pt x="249" y="280"/>
                </a:lnTo>
                <a:close/>
                <a:moveTo>
                  <a:pt x="850" y="0"/>
                </a:moveTo>
                <a:lnTo>
                  <a:pt x="3" y="0"/>
                </a:lnTo>
                <a:lnTo>
                  <a:pt x="427" y="325"/>
                </a:lnTo>
                <a:lnTo>
                  <a:pt x="850" y="0"/>
                </a:lnTo>
                <a:close/>
                <a:moveTo>
                  <a:pt x="546" y="325"/>
                </a:moveTo>
                <a:lnTo>
                  <a:pt x="427" y="416"/>
                </a:lnTo>
                <a:lnTo>
                  <a:pt x="307" y="325"/>
                </a:lnTo>
                <a:lnTo>
                  <a:pt x="1" y="632"/>
                </a:lnTo>
                <a:lnTo>
                  <a:pt x="852" y="632"/>
                </a:lnTo>
                <a:lnTo>
                  <a:pt x="546" y="325"/>
                </a:lnTo>
                <a:close/>
                <a:moveTo>
                  <a:pt x="603" y="280"/>
                </a:moveTo>
                <a:lnTo>
                  <a:pt x="853" y="531"/>
                </a:lnTo>
                <a:lnTo>
                  <a:pt x="853" y="90"/>
                </a:lnTo>
                <a:lnTo>
                  <a:pt x="603" y="280"/>
                </a:lnTo>
                <a:close/>
              </a:path>
            </a:pathLst>
          </a:custGeom>
          <a:solidFill>
            <a:srgbClr val="FF965C"/>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39" name="Freeform 376"/>
          <p:cNvSpPr>
            <a:spLocks/>
          </p:cNvSpPr>
          <p:nvPr/>
        </p:nvSpPr>
        <p:spPr bwMode="auto">
          <a:xfrm>
            <a:off x="4326847" y="3294704"/>
            <a:ext cx="210323" cy="229591"/>
          </a:xfrm>
          <a:custGeom>
            <a:avLst/>
            <a:gdLst>
              <a:gd name="T0" fmla="*/ 362 w 832"/>
              <a:gd name="T1" fmla="*/ 791 h 922"/>
              <a:gd name="T2" fmla="*/ 308 w 832"/>
              <a:gd name="T3" fmla="*/ 825 h 922"/>
              <a:gd name="T4" fmla="*/ 246 w 832"/>
              <a:gd name="T5" fmla="*/ 835 h 922"/>
              <a:gd name="T6" fmla="*/ 184 w 832"/>
              <a:gd name="T7" fmla="*/ 821 h 922"/>
              <a:gd name="T8" fmla="*/ 144 w 832"/>
              <a:gd name="T9" fmla="*/ 795 h 922"/>
              <a:gd name="T10" fmla="*/ 104 w 832"/>
              <a:gd name="T11" fmla="*/ 743 h 922"/>
              <a:gd name="T12" fmla="*/ 87 w 832"/>
              <a:gd name="T13" fmla="*/ 683 h 922"/>
              <a:gd name="T14" fmla="*/ 95 w 832"/>
              <a:gd name="T15" fmla="*/ 621 h 922"/>
              <a:gd name="T16" fmla="*/ 127 w 832"/>
              <a:gd name="T17" fmla="*/ 564 h 922"/>
              <a:gd name="T18" fmla="*/ 526 w 832"/>
              <a:gd name="T19" fmla="*/ 108 h 922"/>
              <a:gd name="T20" fmla="*/ 561 w 832"/>
              <a:gd name="T21" fmla="*/ 91 h 922"/>
              <a:gd name="T22" fmla="*/ 598 w 832"/>
              <a:gd name="T23" fmla="*/ 88 h 922"/>
              <a:gd name="T24" fmla="*/ 636 w 832"/>
              <a:gd name="T25" fmla="*/ 100 h 922"/>
              <a:gd name="T26" fmla="*/ 660 w 832"/>
              <a:gd name="T27" fmla="*/ 119 h 922"/>
              <a:gd name="T28" fmla="*/ 680 w 832"/>
              <a:gd name="T29" fmla="*/ 151 h 922"/>
              <a:gd name="T30" fmla="*/ 686 w 832"/>
              <a:gd name="T31" fmla="*/ 190 h 922"/>
              <a:gd name="T32" fmla="*/ 678 w 832"/>
              <a:gd name="T33" fmla="*/ 227 h 922"/>
              <a:gd name="T34" fmla="*/ 369 w 832"/>
              <a:gd name="T35" fmla="*/ 588 h 922"/>
              <a:gd name="T36" fmla="*/ 352 w 832"/>
              <a:gd name="T37" fmla="*/ 598 h 922"/>
              <a:gd name="T38" fmla="*/ 327 w 832"/>
              <a:gd name="T39" fmla="*/ 595 h 922"/>
              <a:gd name="T40" fmla="*/ 313 w 832"/>
              <a:gd name="T41" fmla="*/ 580 h 922"/>
              <a:gd name="T42" fmla="*/ 312 w 832"/>
              <a:gd name="T43" fmla="*/ 555 h 922"/>
              <a:gd name="T44" fmla="*/ 478 w 832"/>
              <a:gd name="T45" fmla="*/ 226 h 922"/>
              <a:gd name="T46" fmla="*/ 237 w 832"/>
              <a:gd name="T47" fmla="*/ 505 h 922"/>
              <a:gd name="T48" fmla="*/ 223 w 832"/>
              <a:gd name="T49" fmla="*/ 550 h 922"/>
              <a:gd name="T50" fmla="*/ 226 w 832"/>
              <a:gd name="T51" fmla="*/ 597 h 922"/>
              <a:gd name="T52" fmla="*/ 247 w 832"/>
              <a:gd name="T53" fmla="*/ 639 h 922"/>
              <a:gd name="T54" fmla="*/ 273 w 832"/>
              <a:gd name="T55" fmla="*/ 665 h 922"/>
              <a:gd name="T56" fmla="*/ 316 w 832"/>
              <a:gd name="T57" fmla="*/ 684 h 922"/>
              <a:gd name="T58" fmla="*/ 363 w 832"/>
              <a:gd name="T59" fmla="*/ 685 h 922"/>
              <a:gd name="T60" fmla="*/ 408 w 832"/>
              <a:gd name="T61" fmla="*/ 669 h 922"/>
              <a:gd name="T62" fmla="*/ 728 w 832"/>
              <a:gd name="T63" fmla="*/ 310 h 922"/>
              <a:gd name="T64" fmla="*/ 758 w 832"/>
              <a:gd name="T65" fmla="*/ 262 h 922"/>
              <a:gd name="T66" fmla="*/ 774 w 832"/>
              <a:gd name="T67" fmla="*/ 192 h 922"/>
              <a:gd name="T68" fmla="*/ 762 w 832"/>
              <a:gd name="T69" fmla="*/ 121 h 922"/>
              <a:gd name="T70" fmla="*/ 723 w 832"/>
              <a:gd name="T71" fmla="*/ 59 h 922"/>
              <a:gd name="T72" fmla="*/ 679 w 832"/>
              <a:gd name="T73" fmla="*/ 24 h 922"/>
              <a:gd name="T74" fmla="*/ 609 w 832"/>
              <a:gd name="T75" fmla="*/ 1 h 922"/>
              <a:gd name="T76" fmla="*/ 538 w 832"/>
              <a:gd name="T77" fmla="*/ 6 h 922"/>
              <a:gd name="T78" fmla="*/ 474 w 832"/>
              <a:gd name="T79" fmla="*/ 39 h 922"/>
              <a:gd name="T80" fmla="*/ 61 w 832"/>
              <a:gd name="T81" fmla="*/ 507 h 922"/>
              <a:gd name="T82" fmla="*/ 12 w 832"/>
              <a:gd name="T83" fmla="*/ 593 h 922"/>
              <a:gd name="T84" fmla="*/ 0 w 832"/>
              <a:gd name="T85" fmla="*/ 689 h 922"/>
              <a:gd name="T86" fmla="*/ 25 w 832"/>
              <a:gd name="T87" fmla="*/ 781 h 922"/>
              <a:gd name="T88" fmla="*/ 86 w 832"/>
              <a:gd name="T89" fmla="*/ 861 h 922"/>
              <a:gd name="T90" fmla="*/ 150 w 832"/>
              <a:gd name="T91" fmla="*/ 901 h 922"/>
              <a:gd name="T92" fmla="*/ 243 w 832"/>
              <a:gd name="T93" fmla="*/ 922 h 922"/>
              <a:gd name="T94" fmla="*/ 338 w 832"/>
              <a:gd name="T95" fmla="*/ 906 h 922"/>
              <a:gd name="T96" fmla="*/ 422 w 832"/>
              <a:gd name="T97" fmla="*/ 855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32" h="922">
                <a:moveTo>
                  <a:pt x="765" y="329"/>
                </a:moveTo>
                <a:lnTo>
                  <a:pt x="374" y="779"/>
                </a:lnTo>
                <a:lnTo>
                  <a:pt x="374" y="779"/>
                </a:lnTo>
                <a:lnTo>
                  <a:pt x="362" y="791"/>
                </a:lnTo>
                <a:lnTo>
                  <a:pt x="350" y="802"/>
                </a:lnTo>
                <a:lnTo>
                  <a:pt x="337" y="810"/>
                </a:lnTo>
                <a:lnTo>
                  <a:pt x="322" y="819"/>
                </a:lnTo>
                <a:lnTo>
                  <a:pt x="308" y="825"/>
                </a:lnTo>
                <a:lnTo>
                  <a:pt x="292" y="829"/>
                </a:lnTo>
                <a:lnTo>
                  <a:pt x="277" y="833"/>
                </a:lnTo>
                <a:lnTo>
                  <a:pt x="261" y="834"/>
                </a:lnTo>
                <a:lnTo>
                  <a:pt x="246" y="835"/>
                </a:lnTo>
                <a:lnTo>
                  <a:pt x="230" y="834"/>
                </a:lnTo>
                <a:lnTo>
                  <a:pt x="214" y="831"/>
                </a:lnTo>
                <a:lnTo>
                  <a:pt x="200" y="827"/>
                </a:lnTo>
                <a:lnTo>
                  <a:pt x="184" y="821"/>
                </a:lnTo>
                <a:lnTo>
                  <a:pt x="170" y="814"/>
                </a:lnTo>
                <a:lnTo>
                  <a:pt x="156" y="805"/>
                </a:lnTo>
                <a:lnTo>
                  <a:pt x="144" y="795"/>
                </a:lnTo>
                <a:lnTo>
                  <a:pt x="144" y="795"/>
                </a:lnTo>
                <a:lnTo>
                  <a:pt x="130" y="783"/>
                </a:lnTo>
                <a:lnTo>
                  <a:pt x="121" y="771"/>
                </a:lnTo>
                <a:lnTo>
                  <a:pt x="111" y="757"/>
                </a:lnTo>
                <a:lnTo>
                  <a:pt x="104" y="743"/>
                </a:lnTo>
                <a:lnTo>
                  <a:pt x="97" y="729"/>
                </a:lnTo>
                <a:lnTo>
                  <a:pt x="92" y="714"/>
                </a:lnTo>
                <a:lnTo>
                  <a:pt x="90" y="699"/>
                </a:lnTo>
                <a:lnTo>
                  <a:pt x="87" y="683"/>
                </a:lnTo>
                <a:lnTo>
                  <a:pt x="87" y="667"/>
                </a:lnTo>
                <a:lnTo>
                  <a:pt x="89" y="651"/>
                </a:lnTo>
                <a:lnTo>
                  <a:pt x="91" y="636"/>
                </a:lnTo>
                <a:lnTo>
                  <a:pt x="95" y="621"/>
                </a:lnTo>
                <a:lnTo>
                  <a:pt x="100" y="605"/>
                </a:lnTo>
                <a:lnTo>
                  <a:pt x="108" y="591"/>
                </a:lnTo>
                <a:lnTo>
                  <a:pt x="117" y="577"/>
                </a:lnTo>
                <a:lnTo>
                  <a:pt x="127" y="564"/>
                </a:lnTo>
                <a:lnTo>
                  <a:pt x="512" y="121"/>
                </a:lnTo>
                <a:lnTo>
                  <a:pt x="512" y="121"/>
                </a:lnTo>
                <a:lnTo>
                  <a:pt x="519" y="114"/>
                </a:lnTo>
                <a:lnTo>
                  <a:pt x="526" y="108"/>
                </a:lnTo>
                <a:lnTo>
                  <a:pt x="535" y="102"/>
                </a:lnTo>
                <a:lnTo>
                  <a:pt x="543" y="97"/>
                </a:lnTo>
                <a:lnTo>
                  <a:pt x="552" y="94"/>
                </a:lnTo>
                <a:lnTo>
                  <a:pt x="561" y="91"/>
                </a:lnTo>
                <a:lnTo>
                  <a:pt x="571" y="89"/>
                </a:lnTo>
                <a:lnTo>
                  <a:pt x="580" y="88"/>
                </a:lnTo>
                <a:lnTo>
                  <a:pt x="590" y="88"/>
                </a:lnTo>
                <a:lnTo>
                  <a:pt x="598" y="88"/>
                </a:lnTo>
                <a:lnTo>
                  <a:pt x="608" y="90"/>
                </a:lnTo>
                <a:lnTo>
                  <a:pt x="618" y="93"/>
                </a:lnTo>
                <a:lnTo>
                  <a:pt x="627" y="96"/>
                </a:lnTo>
                <a:lnTo>
                  <a:pt x="636" y="100"/>
                </a:lnTo>
                <a:lnTo>
                  <a:pt x="644" y="106"/>
                </a:lnTo>
                <a:lnTo>
                  <a:pt x="652" y="112"/>
                </a:lnTo>
                <a:lnTo>
                  <a:pt x="652" y="112"/>
                </a:lnTo>
                <a:lnTo>
                  <a:pt x="660" y="119"/>
                </a:lnTo>
                <a:lnTo>
                  <a:pt x="666" y="126"/>
                </a:lnTo>
                <a:lnTo>
                  <a:pt x="672" y="135"/>
                </a:lnTo>
                <a:lnTo>
                  <a:pt x="675" y="143"/>
                </a:lnTo>
                <a:lnTo>
                  <a:pt x="680" y="151"/>
                </a:lnTo>
                <a:lnTo>
                  <a:pt x="682" y="161"/>
                </a:lnTo>
                <a:lnTo>
                  <a:pt x="685" y="171"/>
                </a:lnTo>
                <a:lnTo>
                  <a:pt x="686" y="180"/>
                </a:lnTo>
                <a:lnTo>
                  <a:pt x="686" y="190"/>
                </a:lnTo>
                <a:lnTo>
                  <a:pt x="685" y="199"/>
                </a:lnTo>
                <a:lnTo>
                  <a:pt x="684" y="208"/>
                </a:lnTo>
                <a:lnTo>
                  <a:pt x="681" y="217"/>
                </a:lnTo>
                <a:lnTo>
                  <a:pt x="678" y="227"/>
                </a:lnTo>
                <a:lnTo>
                  <a:pt x="673" y="235"/>
                </a:lnTo>
                <a:lnTo>
                  <a:pt x="668" y="244"/>
                </a:lnTo>
                <a:lnTo>
                  <a:pt x="662" y="252"/>
                </a:lnTo>
                <a:lnTo>
                  <a:pt x="369" y="588"/>
                </a:lnTo>
                <a:lnTo>
                  <a:pt x="369" y="588"/>
                </a:lnTo>
                <a:lnTo>
                  <a:pt x="364" y="593"/>
                </a:lnTo>
                <a:lnTo>
                  <a:pt x="358" y="595"/>
                </a:lnTo>
                <a:lnTo>
                  <a:pt x="352" y="598"/>
                </a:lnTo>
                <a:lnTo>
                  <a:pt x="346" y="599"/>
                </a:lnTo>
                <a:lnTo>
                  <a:pt x="339" y="599"/>
                </a:lnTo>
                <a:lnTo>
                  <a:pt x="333" y="598"/>
                </a:lnTo>
                <a:lnTo>
                  <a:pt x="327" y="595"/>
                </a:lnTo>
                <a:lnTo>
                  <a:pt x="321" y="591"/>
                </a:lnTo>
                <a:lnTo>
                  <a:pt x="321" y="591"/>
                </a:lnTo>
                <a:lnTo>
                  <a:pt x="316" y="586"/>
                </a:lnTo>
                <a:lnTo>
                  <a:pt x="313" y="580"/>
                </a:lnTo>
                <a:lnTo>
                  <a:pt x="310" y="574"/>
                </a:lnTo>
                <a:lnTo>
                  <a:pt x="309" y="568"/>
                </a:lnTo>
                <a:lnTo>
                  <a:pt x="310" y="561"/>
                </a:lnTo>
                <a:lnTo>
                  <a:pt x="312" y="555"/>
                </a:lnTo>
                <a:lnTo>
                  <a:pt x="314" y="549"/>
                </a:lnTo>
                <a:lnTo>
                  <a:pt x="318" y="543"/>
                </a:lnTo>
                <a:lnTo>
                  <a:pt x="544" y="282"/>
                </a:lnTo>
                <a:lnTo>
                  <a:pt x="478" y="226"/>
                </a:lnTo>
                <a:lnTo>
                  <a:pt x="252" y="485"/>
                </a:lnTo>
                <a:lnTo>
                  <a:pt x="252" y="485"/>
                </a:lnTo>
                <a:lnTo>
                  <a:pt x="244" y="496"/>
                </a:lnTo>
                <a:lnTo>
                  <a:pt x="237" y="505"/>
                </a:lnTo>
                <a:lnTo>
                  <a:pt x="232" y="516"/>
                </a:lnTo>
                <a:lnTo>
                  <a:pt x="228" y="527"/>
                </a:lnTo>
                <a:lnTo>
                  <a:pt x="225" y="539"/>
                </a:lnTo>
                <a:lnTo>
                  <a:pt x="223" y="550"/>
                </a:lnTo>
                <a:lnTo>
                  <a:pt x="222" y="562"/>
                </a:lnTo>
                <a:lnTo>
                  <a:pt x="223" y="574"/>
                </a:lnTo>
                <a:lnTo>
                  <a:pt x="224" y="586"/>
                </a:lnTo>
                <a:lnTo>
                  <a:pt x="226" y="597"/>
                </a:lnTo>
                <a:lnTo>
                  <a:pt x="230" y="607"/>
                </a:lnTo>
                <a:lnTo>
                  <a:pt x="235" y="618"/>
                </a:lnTo>
                <a:lnTo>
                  <a:pt x="240" y="629"/>
                </a:lnTo>
                <a:lnTo>
                  <a:pt x="247" y="639"/>
                </a:lnTo>
                <a:lnTo>
                  <a:pt x="255" y="648"/>
                </a:lnTo>
                <a:lnTo>
                  <a:pt x="264" y="657"/>
                </a:lnTo>
                <a:lnTo>
                  <a:pt x="264" y="657"/>
                </a:lnTo>
                <a:lnTo>
                  <a:pt x="273" y="665"/>
                </a:lnTo>
                <a:lnTo>
                  <a:pt x="284" y="671"/>
                </a:lnTo>
                <a:lnTo>
                  <a:pt x="295" y="677"/>
                </a:lnTo>
                <a:lnTo>
                  <a:pt x="306" y="681"/>
                </a:lnTo>
                <a:lnTo>
                  <a:pt x="316" y="684"/>
                </a:lnTo>
                <a:lnTo>
                  <a:pt x="328" y="685"/>
                </a:lnTo>
                <a:lnTo>
                  <a:pt x="340" y="687"/>
                </a:lnTo>
                <a:lnTo>
                  <a:pt x="352" y="687"/>
                </a:lnTo>
                <a:lnTo>
                  <a:pt x="363" y="685"/>
                </a:lnTo>
                <a:lnTo>
                  <a:pt x="375" y="683"/>
                </a:lnTo>
                <a:lnTo>
                  <a:pt x="386" y="679"/>
                </a:lnTo>
                <a:lnTo>
                  <a:pt x="397" y="675"/>
                </a:lnTo>
                <a:lnTo>
                  <a:pt x="408" y="669"/>
                </a:lnTo>
                <a:lnTo>
                  <a:pt x="417" y="663"/>
                </a:lnTo>
                <a:lnTo>
                  <a:pt x="427" y="654"/>
                </a:lnTo>
                <a:lnTo>
                  <a:pt x="435" y="645"/>
                </a:lnTo>
                <a:lnTo>
                  <a:pt x="728" y="310"/>
                </a:lnTo>
                <a:lnTo>
                  <a:pt x="728" y="310"/>
                </a:lnTo>
                <a:lnTo>
                  <a:pt x="740" y="294"/>
                </a:lnTo>
                <a:lnTo>
                  <a:pt x="750" y="279"/>
                </a:lnTo>
                <a:lnTo>
                  <a:pt x="758" y="262"/>
                </a:lnTo>
                <a:lnTo>
                  <a:pt x="764" y="245"/>
                </a:lnTo>
                <a:lnTo>
                  <a:pt x="769" y="227"/>
                </a:lnTo>
                <a:lnTo>
                  <a:pt x="772" y="210"/>
                </a:lnTo>
                <a:lnTo>
                  <a:pt x="774" y="192"/>
                </a:lnTo>
                <a:lnTo>
                  <a:pt x="772" y="174"/>
                </a:lnTo>
                <a:lnTo>
                  <a:pt x="771" y="156"/>
                </a:lnTo>
                <a:lnTo>
                  <a:pt x="768" y="138"/>
                </a:lnTo>
                <a:lnTo>
                  <a:pt x="762" y="121"/>
                </a:lnTo>
                <a:lnTo>
                  <a:pt x="754" y="105"/>
                </a:lnTo>
                <a:lnTo>
                  <a:pt x="746" y="89"/>
                </a:lnTo>
                <a:lnTo>
                  <a:pt x="735" y="73"/>
                </a:lnTo>
                <a:lnTo>
                  <a:pt x="723" y="59"/>
                </a:lnTo>
                <a:lnTo>
                  <a:pt x="709" y="46"/>
                </a:lnTo>
                <a:lnTo>
                  <a:pt x="709" y="46"/>
                </a:lnTo>
                <a:lnTo>
                  <a:pt x="694" y="34"/>
                </a:lnTo>
                <a:lnTo>
                  <a:pt x="679" y="24"/>
                </a:lnTo>
                <a:lnTo>
                  <a:pt x="662" y="16"/>
                </a:lnTo>
                <a:lnTo>
                  <a:pt x="645" y="10"/>
                </a:lnTo>
                <a:lnTo>
                  <a:pt x="627" y="5"/>
                </a:lnTo>
                <a:lnTo>
                  <a:pt x="609" y="1"/>
                </a:lnTo>
                <a:lnTo>
                  <a:pt x="592" y="0"/>
                </a:lnTo>
                <a:lnTo>
                  <a:pt x="574" y="0"/>
                </a:lnTo>
                <a:lnTo>
                  <a:pt x="556" y="3"/>
                </a:lnTo>
                <a:lnTo>
                  <a:pt x="538" y="6"/>
                </a:lnTo>
                <a:lnTo>
                  <a:pt x="522" y="12"/>
                </a:lnTo>
                <a:lnTo>
                  <a:pt x="505" y="19"/>
                </a:lnTo>
                <a:lnTo>
                  <a:pt x="489" y="28"/>
                </a:lnTo>
                <a:lnTo>
                  <a:pt x="474" y="39"/>
                </a:lnTo>
                <a:lnTo>
                  <a:pt x="459" y="51"/>
                </a:lnTo>
                <a:lnTo>
                  <a:pt x="446" y="64"/>
                </a:lnTo>
                <a:lnTo>
                  <a:pt x="61" y="507"/>
                </a:lnTo>
                <a:lnTo>
                  <a:pt x="61" y="507"/>
                </a:lnTo>
                <a:lnTo>
                  <a:pt x="45" y="526"/>
                </a:lnTo>
                <a:lnTo>
                  <a:pt x="32" y="547"/>
                </a:lnTo>
                <a:lnTo>
                  <a:pt x="20" y="570"/>
                </a:lnTo>
                <a:lnTo>
                  <a:pt x="12" y="593"/>
                </a:lnTo>
                <a:lnTo>
                  <a:pt x="6" y="617"/>
                </a:lnTo>
                <a:lnTo>
                  <a:pt x="1" y="640"/>
                </a:lnTo>
                <a:lnTo>
                  <a:pt x="0" y="665"/>
                </a:lnTo>
                <a:lnTo>
                  <a:pt x="0" y="689"/>
                </a:lnTo>
                <a:lnTo>
                  <a:pt x="3" y="713"/>
                </a:lnTo>
                <a:lnTo>
                  <a:pt x="8" y="736"/>
                </a:lnTo>
                <a:lnTo>
                  <a:pt x="15" y="760"/>
                </a:lnTo>
                <a:lnTo>
                  <a:pt x="25" y="781"/>
                </a:lnTo>
                <a:lnTo>
                  <a:pt x="37" y="803"/>
                </a:lnTo>
                <a:lnTo>
                  <a:pt x="51" y="823"/>
                </a:lnTo>
                <a:lnTo>
                  <a:pt x="67" y="843"/>
                </a:lnTo>
                <a:lnTo>
                  <a:pt x="86" y="861"/>
                </a:lnTo>
                <a:lnTo>
                  <a:pt x="86" y="861"/>
                </a:lnTo>
                <a:lnTo>
                  <a:pt x="105" y="876"/>
                </a:lnTo>
                <a:lnTo>
                  <a:pt x="127" y="891"/>
                </a:lnTo>
                <a:lnTo>
                  <a:pt x="150" y="901"/>
                </a:lnTo>
                <a:lnTo>
                  <a:pt x="172" y="910"/>
                </a:lnTo>
                <a:lnTo>
                  <a:pt x="195" y="917"/>
                </a:lnTo>
                <a:lnTo>
                  <a:pt x="219" y="921"/>
                </a:lnTo>
                <a:lnTo>
                  <a:pt x="243" y="922"/>
                </a:lnTo>
                <a:lnTo>
                  <a:pt x="268" y="922"/>
                </a:lnTo>
                <a:lnTo>
                  <a:pt x="292" y="919"/>
                </a:lnTo>
                <a:lnTo>
                  <a:pt x="315" y="913"/>
                </a:lnTo>
                <a:lnTo>
                  <a:pt x="338" y="906"/>
                </a:lnTo>
                <a:lnTo>
                  <a:pt x="361" y="897"/>
                </a:lnTo>
                <a:lnTo>
                  <a:pt x="382" y="885"/>
                </a:lnTo>
                <a:lnTo>
                  <a:pt x="403" y="871"/>
                </a:lnTo>
                <a:lnTo>
                  <a:pt x="422" y="855"/>
                </a:lnTo>
                <a:lnTo>
                  <a:pt x="440" y="837"/>
                </a:lnTo>
                <a:lnTo>
                  <a:pt x="832" y="387"/>
                </a:lnTo>
                <a:lnTo>
                  <a:pt x="765" y="329"/>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40" name="Freeform 376"/>
          <p:cNvSpPr>
            <a:spLocks/>
          </p:cNvSpPr>
          <p:nvPr/>
        </p:nvSpPr>
        <p:spPr bwMode="auto">
          <a:xfrm>
            <a:off x="4360712" y="2177633"/>
            <a:ext cx="210323" cy="229591"/>
          </a:xfrm>
          <a:custGeom>
            <a:avLst/>
            <a:gdLst>
              <a:gd name="T0" fmla="*/ 362 w 832"/>
              <a:gd name="T1" fmla="*/ 791 h 922"/>
              <a:gd name="T2" fmla="*/ 308 w 832"/>
              <a:gd name="T3" fmla="*/ 825 h 922"/>
              <a:gd name="T4" fmla="*/ 246 w 832"/>
              <a:gd name="T5" fmla="*/ 835 h 922"/>
              <a:gd name="T6" fmla="*/ 184 w 832"/>
              <a:gd name="T7" fmla="*/ 821 h 922"/>
              <a:gd name="T8" fmla="*/ 144 w 832"/>
              <a:gd name="T9" fmla="*/ 795 h 922"/>
              <a:gd name="T10" fmla="*/ 104 w 832"/>
              <a:gd name="T11" fmla="*/ 743 h 922"/>
              <a:gd name="T12" fmla="*/ 87 w 832"/>
              <a:gd name="T13" fmla="*/ 683 h 922"/>
              <a:gd name="T14" fmla="*/ 95 w 832"/>
              <a:gd name="T15" fmla="*/ 621 h 922"/>
              <a:gd name="T16" fmla="*/ 127 w 832"/>
              <a:gd name="T17" fmla="*/ 564 h 922"/>
              <a:gd name="T18" fmla="*/ 526 w 832"/>
              <a:gd name="T19" fmla="*/ 108 h 922"/>
              <a:gd name="T20" fmla="*/ 561 w 832"/>
              <a:gd name="T21" fmla="*/ 91 h 922"/>
              <a:gd name="T22" fmla="*/ 598 w 832"/>
              <a:gd name="T23" fmla="*/ 88 h 922"/>
              <a:gd name="T24" fmla="*/ 636 w 832"/>
              <a:gd name="T25" fmla="*/ 100 h 922"/>
              <a:gd name="T26" fmla="*/ 660 w 832"/>
              <a:gd name="T27" fmla="*/ 119 h 922"/>
              <a:gd name="T28" fmla="*/ 680 w 832"/>
              <a:gd name="T29" fmla="*/ 151 h 922"/>
              <a:gd name="T30" fmla="*/ 686 w 832"/>
              <a:gd name="T31" fmla="*/ 190 h 922"/>
              <a:gd name="T32" fmla="*/ 678 w 832"/>
              <a:gd name="T33" fmla="*/ 227 h 922"/>
              <a:gd name="T34" fmla="*/ 369 w 832"/>
              <a:gd name="T35" fmla="*/ 588 h 922"/>
              <a:gd name="T36" fmla="*/ 352 w 832"/>
              <a:gd name="T37" fmla="*/ 598 h 922"/>
              <a:gd name="T38" fmla="*/ 327 w 832"/>
              <a:gd name="T39" fmla="*/ 595 h 922"/>
              <a:gd name="T40" fmla="*/ 313 w 832"/>
              <a:gd name="T41" fmla="*/ 580 h 922"/>
              <a:gd name="T42" fmla="*/ 312 w 832"/>
              <a:gd name="T43" fmla="*/ 555 h 922"/>
              <a:gd name="T44" fmla="*/ 478 w 832"/>
              <a:gd name="T45" fmla="*/ 226 h 922"/>
              <a:gd name="T46" fmla="*/ 237 w 832"/>
              <a:gd name="T47" fmla="*/ 505 h 922"/>
              <a:gd name="T48" fmla="*/ 223 w 832"/>
              <a:gd name="T49" fmla="*/ 550 h 922"/>
              <a:gd name="T50" fmla="*/ 226 w 832"/>
              <a:gd name="T51" fmla="*/ 597 h 922"/>
              <a:gd name="T52" fmla="*/ 247 w 832"/>
              <a:gd name="T53" fmla="*/ 639 h 922"/>
              <a:gd name="T54" fmla="*/ 273 w 832"/>
              <a:gd name="T55" fmla="*/ 665 h 922"/>
              <a:gd name="T56" fmla="*/ 316 w 832"/>
              <a:gd name="T57" fmla="*/ 684 h 922"/>
              <a:gd name="T58" fmla="*/ 363 w 832"/>
              <a:gd name="T59" fmla="*/ 685 h 922"/>
              <a:gd name="T60" fmla="*/ 408 w 832"/>
              <a:gd name="T61" fmla="*/ 669 h 922"/>
              <a:gd name="T62" fmla="*/ 728 w 832"/>
              <a:gd name="T63" fmla="*/ 310 h 922"/>
              <a:gd name="T64" fmla="*/ 758 w 832"/>
              <a:gd name="T65" fmla="*/ 262 h 922"/>
              <a:gd name="T66" fmla="*/ 774 w 832"/>
              <a:gd name="T67" fmla="*/ 192 h 922"/>
              <a:gd name="T68" fmla="*/ 762 w 832"/>
              <a:gd name="T69" fmla="*/ 121 h 922"/>
              <a:gd name="T70" fmla="*/ 723 w 832"/>
              <a:gd name="T71" fmla="*/ 59 h 922"/>
              <a:gd name="T72" fmla="*/ 679 w 832"/>
              <a:gd name="T73" fmla="*/ 24 h 922"/>
              <a:gd name="T74" fmla="*/ 609 w 832"/>
              <a:gd name="T75" fmla="*/ 1 h 922"/>
              <a:gd name="T76" fmla="*/ 538 w 832"/>
              <a:gd name="T77" fmla="*/ 6 h 922"/>
              <a:gd name="T78" fmla="*/ 474 w 832"/>
              <a:gd name="T79" fmla="*/ 39 h 922"/>
              <a:gd name="T80" fmla="*/ 61 w 832"/>
              <a:gd name="T81" fmla="*/ 507 h 922"/>
              <a:gd name="T82" fmla="*/ 12 w 832"/>
              <a:gd name="T83" fmla="*/ 593 h 922"/>
              <a:gd name="T84" fmla="*/ 0 w 832"/>
              <a:gd name="T85" fmla="*/ 689 h 922"/>
              <a:gd name="T86" fmla="*/ 25 w 832"/>
              <a:gd name="T87" fmla="*/ 781 h 922"/>
              <a:gd name="T88" fmla="*/ 86 w 832"/>
              <a:gd name="T89" fmla="*/ 861 h 922"/>
              <a:gd name="T90" fmla="*/ 150 w 832"/>
              <a:gd name="T91" fmla="*/ 901 h 922"/>
              <a:gd name="T92" fmla="*/ 243 w 832"/>
              <a:gd name="T93" fmla="*/ 922 h 922"/>
              <a:gd name="T94" fmla="*/ 338 w 832"/>
              <a:gd name="T95" fmla="*/ 906 h 922"/>
              <a:gd name="T96" fmla="*/ 422 w 832"/>
              <a:gd name="T97" fmla="*/ 855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32" h="922">
                <a:moveTo>
                  <a:pt x="765" y="329"/>
                </a:moveTo>
                <a:lnTo>
                  <a:pt x="374" y="779"/>
                </a:lnTo>
                <a:lnTo>
                  <a:pt x="374" y="779"/>
                </a:lnTo>
                <a:lnTo>
                  <a:pt x="362" y="791"/>
                </a:lnTo>
                <a:lnTo>
                  <a:pt x="350" y="802"/>
                </a:lnTo>
                <a:lnTo>
                  <a:pt x="337" y="810"/>
                </a:lnTo>
                <a:lnTo>
                  <a:pt x="322" y="819"/>
                </a:lnTo>
                <a:lnTo>
                  <a:pt x="308" y="825"/>
                </a:lnTo>
                <a:lnTo>
                  <a:pt x="292" y="829"/>
                </a:lnTo>
                <a:lnTo>
                  <a:pt x="277" y="833"/>
                </a:lnTo>
                <a:lnTo>
                  <a:pt x="261" y="834"/>
                </a:lnTo>
                <a:lnTo>
                  <a:pt x="246" y="835"/>
                </a:lnTo>
                <a:lnTo>
                  <a:pt x="230" y="834"/>
                </a:lnTo>
                <a:lnTo>
                  <a:pt x="214" y="831"/>
                </a:lnTo>
                <a:lnTo>
                  <a:pt x="200" y="827"/>
                </a:lnTo>
                <a:lnTo>
                  <a:pt x="184" y="821"/>
                </a:lnTo>
                <a:lnTo>
                  <a:pt x="170" y="814"/>
                </a:lnTo>
                <a:lnTo>
                  <a:pt x="156" y="805"/>
                </a:lnTo>
                <a:lnTo>
                  <a:pt x="144" y="795"/>
                </a:lnTo>
                <a:lnTo>
                  <a:pt x="144" y="795"/>
                </a:lnTo>
                <a:lnTo>
                  <a:pt x="130" y="783"/>
                </a:lnTo>
                <a:lnTo>
                  <a:pt x="121" y="771"/>
                </a:lnTo>
                <a:lnTo>
                  <a:pt x="111" y="757"/>
                </a:lnTo>
                <a:lnTo>
                  <a:pt x="104" y="743"/>
                </a:lnTo>
                <a:lnTo>
                  <a:pt x="97" y="729"/>
                </a:lnTo>
                <a:lnTo>
                  <a:pt x="92" y="714"/>
                </a:lnTo>
                <a:lnTo>
                  <a:pt x="90" y="699"/>
                </a:lnTo>
                <a:lnTo>
                  <a:pt x="87" y="683"/>
                </a:lnTo>
                <a:lnTo>
                  <a:pt x="87" y="667"/>
                </a:lnTo>
                <a:lnTo>
                  <a:pt x="89" y="651"/>
                </a:lnTo>
                <a:lnTo>
                  <a:pt x="91" y="636"/>
                </a:lnTo>
                <a:lnTo>
                  <a:pt x="95" y="621"/>
                </a:lnTo>
                <a:lnTo>
                  <a:pt x="100" y="605"/>
                </a:lnTo>
                <a:lnTo>
                  <a:pt x="108" y="591"/>
                </a:lnTo>
                <a:lnTo>
                  <a:pt x="117" y="577"/>
                </a:lnTo>
                <a:lnTo>
                  <a:pt x="127" y="564"/>
                </a:lnTo>
                <a:lnTo>
                  <a:pt x="512" y="121"/>
                </a:lnTo>
                <a:lnTo>
                  <a:pt x="512" y="121"/>
                </a:lnTo>
                <a:lnTo>
                  <a:pt x="519" y="114"/>
                </a:lnTo>
                <a:lnTo>
                  <a:pt x="526" y="108"/>
                </a:lnTo>
                <a:lnTo>
                  <a:pt x="535" y="102"/>
                </a:lnTo>
                <a:lnTo>
                  <a:pt x="543" y="97"/>
                </a:lnTo>
                <a:lnTo>
                  <a:pt x="552" y="94"/>
                </a:lnTo>
                <a:lnTo>
                  <a:pt x="561" y="91"/>
                </a:lnTo>
                <a:lnTo>
                  <a:pt x="571" y="89"/>
                </a:lnTo>
                <a:lnTo>
                  <a:pt x="580" y="88"/>
                </a:lnTo>
                <a:lnTo>
                  <a:pt x="590" y="88"/>
                </a:lnTo>
                <a:lnTo>
                  <a:pt x="598" y="88"/>
                </a:lnTo>
                <a:lnTo>
                  <a:pt x="608" y="90"/>
                </a:lnTo>
                <a:lnTo>
                  <a:pt x="618" y="93"/>
                </a:lnTo>
                <a:lnTo>
                  <a:pt x="627" y="96"/>
                </a:lnTo>
                <a:lnTo>
                  <a:pt x="636" y="100"/>
                </a:lnTo>
                <a:lnTo>
                  <a:pt x="644" y="106"/>
                </a:lnTo>
                <a:lnTo>
                  <a:pt x="652" y="112"/>
                </a:lnTo>
                <a:lnTo>
                  <a:pt x="652" y="112"/>
                </a:lnTo>
                <a:lnTo>
                  <a:pt x="660" y="119"/>
                </a:lnTo>
                <a:lnTo>
                  <a:pt x="666" y="126"/>
                </a:lnTo>
                <a:lnTo>
                  <a:pt x="672" y="135"/>
                </a:lnTo>
                <a:lnTo>
                  <a:pt x="675" y="143"/>
                </a:lnTo>
                <a:lnTo>
                  <a:pt x="680" y="151"/>
                </a:lnTo>
                <a:lnTo>
                  <a:pt x="682" y="161"/>
                </a:lnTo>
                <a:lnTo>
                  <a:pt x="685" y="171"/>
                </a:lnTo>
                <a:lnTo>
                  <a:pt x="686" y="180"/>
                </a:lnTo>
                <a:lnTo>
                  <a:pt x="686" y="190"/>
                </a:lnTo>
                <a:lnTo>
                  <a:pt x="685" y="199"/>
                </a:lnTo>
                <a:lnTo>
                  <a:pt x="684" y="208"/>
                </a:lnTo>
                <a:lnTo>
                  <a:pt x="681" y="217"/>
                </a:lnTo>
                <a:lnTo>
                  <a:pt x="678" y="227"/>
                </a:lnTo>
                <a:lnTo>
                  <a:pt x="673" y="235"/>
                </a:lnTo>
                <a:lnTo>
                  <a:pt x="668" y="244"/>
                </a:lnTo>
                <a:lnTo>
                  <a:pt x="662" y="252"/>
                </a:lnTo>
                <a:lnTo>
                  <a:pt x="369" y="588"/>
                </a:lnTo>
                <a:lnTo>
                  <a:pt x="369" y="588"/>
                </a:lnTo>
                <a:lnTo>
                  <a:pt x="364" y="593"/>
                </a:lnTo>
                <a:lnTo>
                  <a:pt x="358" y="595"/>
                </a:lnTo>
                <a:lnTo>
                  <a:pt x="352" y="598"/>
                </a:lnTo>
                <a:lnTo>
                  <a:pt x="346" y="599"/>
                </a:lnTo>
                <a:lnTo>
                  <a:pt x="339" y="599"/>
                </a:lnTo>
                <a:lnTo>
                  <a:pt x="333" y="598"/>
                </a:lnTo>
                <a:lnTo>
                  <a:pt x="327" y="595"/>
                </a:lnTo>
                <a:lnTo>
                  <a:pt x="321" y="591"/>
                </a:lnTo>
                <a:lnTo>
                  <a:pt x="321" y="591"/>
                </a:lnTo>
                <a:lnTo>
                  <a:pt x="316" y="586"/>
                </a:lnTo>
                <a:lnTo>
                  <a:pt x="313" y="580"/>
                </a:lnTo>
                <a:lnTo>
                  <a:pt x="310" y="574"/>
                </a:lnTo>
                <a:lnTo>
                  <a:pt x="309" y="568"/>
                </a:lnTo>
                <a:lnTo>
                  <a:pt x="310" y="561"/>
                </a:lnTo>
                <a:lnTo>
                  <a:pt x="312" y="555"/>
                </a:lnTo>
                <a:lnTo>
                  <a:pt x="314" y="549"/>
                </a:lnTo>
                <a:lnTo>
                  <a:pt x="318" y="543"/>
                </a:lnTo>
                <a:lnTo>
                  <a:pt x="544" y="282"/>
                </a:lnTo>
                <a:lnTo>
                  <a:pt x="478" y="226"/>
                </a:lnTo>
                <a:lnTo>
                  <a:pt x="252" y="485"/>
                </a:lnTo>
                <a:lnTo>
                  <a:pt x="252" y="485"/>
                </a:lnTo>
                <a:lnTo>
                  <a:pt x="244" y="496"/>
                </a:lnTo>
                <a:lnTo>
                  <a:pt x="237" y="505"/>
                </a:lnTo>
                <a:lnTo>
                  <a:pt x="232" y="516"/>
                </a:lnTo>
                <a:lnTo>
                  <a:pt x="228" y="527"/>
                </a:lnTo>
                <a:lnTo>
                  <a:pt x="225" y="539"/>
                </a:lnTo>
                <a:lnTo>
                  <a:pt x="223" y="550"/>
                </a:lnTo>
                <a:lnTo>
                  <a:pt x="222" y="562"/>
                </a:lnTo>
                <a:lnTo>
                  <a:pt x="223" y="574"/>
                </a:lnTo>
                <a:lnTo>
                  <a:pt x="224" y="586"/>
                </a:lnTo>
                <a:lnTo>
                  <a:pt x="226" y="597"/>
                </a:lnTo>
                <a:lnTo>
                  <a:pt x="230" y="607"/>
                </a:lnTo>
                <a:lnTo>
                  <a:pt x="235" y="618"/>
                </a:lnTo>
                <a:lnTo>
                  <a:pt x="240" y="629"/>
                </a:lnTo>
                <a:lnTo>
                  <a:pt x="247" y="639"/>
                </a:lnTo>
                <a:lnTo>
                  <a:pt x="255" y="648"/>
                </a:lnTo>
                <a:lnTo>
                  <a:pt x="264" y="657"/>
                </a:lnTo>
                <a:lnTo>
                  <a:pt x="264" y="657"/>
                </a:lnTo>
                <a:lnTo>
                  <a:pt x="273" y="665"/>
                </a:lnTo>
                <a:lnTo>
                  <a:pt x="284" y="671"/>
                </a:lnTo>
                <a:lnTo>
                  <a:pt x="295" y="677"/>
                </a:lnTo>
                <a:lnTo>
                  <a:pt x="306" y="681"/>
                </a:lnTo>
                <a:lnTo>
                  <a:pt x="316" y="684"/>
                </a:lnTo>
                <a:lnTo>
                  <a:pt x="328" y="685"/>
                </a:lnTo>
                <a:lnTo>
                  <a:pt x="340" y="687"/>
                </a:lnTo>
                <a:lnTo>
                  <a:pt x="352" y="687"/>
                </a:lnTo>
                <a:lnTo>
                  <a:pt x="363" y="685"/>
                </a:lnTo>
                <a:lnTo>
                  <a:pt x="375" y="683"/>
                </a:lnTo>
                <a:lnTo>
                  <a:pt x="386" y="679"/>
                </a:lnTo>
                <a:lnTo>
                  <a:pt x="397" y="675"/>
                </a:lnTo>
                <a:lnTo>
                  <a:pt x="408" y="669"/>
                </a:lnTo>
                <a:lnTo>
                  <a:pt x="417" y="663"/>
                </a:lnTo>
                <a:lnTo>
                  <a:pt x="427" y="654"/>
                </a:lnTo>
                <a:lnTo>
                  <a:pt x="435" y="645"/>
                </a:lnTo>
                <a:lnTo>
                  <a:pt x="728" y="310"/>
                </a:lnTo>
                <a:lnTo>
                  <a:pt x="728" y="310"/>
                </a:lnTo>
                <a:lnTo>
                  <a:pt x="740" y="294"/>
                </a:lnTo>
                <a:lnTo>
                  <a:pt x="750" y="279"/>
                </a:lnTo>
                <a:lnTo>
                  <a:pt x="758" y="262"/>
                </a:lnTo>
                <a:lnTo>
                  <a:pt x="764" y="245"/>
                </a:lnTo>
                <a:lnTo>
                  <a:pt x="769" y="227"/>
                </a:lnTo>
                <a:lnTo>
                  <a:pt x="772" y="210"/>
                </a:lnTo>
                <a:lnTo>
                  <a:pt x="774" y="192"/>
                </a:lnTo>
                <a:lnTo>
                  <a:pt x="772" y="174"/>
                </a:lnTo>
                <a:lnTo>
                  <a:pt x="771" y="156"/>
                </a:lnTo>
                <a:lnTo>
                  <a:pt x="768" y="138"/>
                </a:lnTo>
                <a:lnTo>
                  <a:pt x="762" y="121"/>
                </a:lnTo>
                <a:lnTo>
                  <a:pt x="754" y="105"/>
                </a:lnTo>
                <a:lnTo>
                  <a:pt x="746" y="89"/>
                </a:lnTo>
                <a:lnTo>
                  <a:pt x="735" y="73"/>
                </a:lnTo>
                <a:lnTo>
                  <a:pt x="723" y="59"/>
                </a:lnTo>
                <a:lnTo>
                  <a:pt x="709" y="46"/>
                </a:lnTo>
                <a:lnTo>
                  <a:pt x="709" y="46"/>
                </a:lnTo>
                <a:lnTo>
                  <a:pt x="694" y="34"/>
                </a:lnTo>
                <a:lnTo>
                  <a:pt x="679" y="24"/>
                </a:lnTo>
                <a:lnTo>
                  <a:pt x="662" y="16"/>
                </a:lnTo>
                <a:lnTo>
                  <a:pt x="645" y="10"/>
                </a:lnTo>
                <a:lnTo>
                  <a:pt x="627" y="5"/>
                </a:lnTo>
                <a:lnTo>
                  <a:pt x="609" y="1"/>
                </a:lnTo>
                <a:lnTo>
                  <a:pt x="592" y="0"/>
                </a:lnTo>
                <a:lnTo>
                  <a:pt x="574" y="0"/>
                </a:lnTo>
                <a:lnTo>
                  <a:pt x="556" y="3"/>
                </a:lnTo>
                <a:lnTo>
                  <a:pt x="538" y="6"/>
                </a:lnTo>
                <a:lnTo>
                  <a:pt x="522" y="12"/>
                </a:lnTo>
                <a:lnTo>
                  <a:pt x="505" y="19"/>
                </a:lnTo>
                <a:lnTo>
                  <a:pt x="489" y="28"/>
                </a:lnTo>
                <a:lnTo>
                  <a:pt x="474" y="39"/>
                </a:lnTo>
                <a:lnTo>
                  <a:pt x="459" y="51"/>
                </a:lnTo>
                <a:lnTo>
                  <a:pt x="446" y="64"/>
                </a:lnTo>
                <a:lnTo>
                  <a:pt x="61" y="507"/>
                </a:lnTo>
                <a:lnTo>
                  <a:pt x="61" y="507"/>
                </a:lnTo>
                <a:lnTo>
                  <a:pt x="45" y="526"/>
                </a:lnTo>
                <a:lnTo>
                  <a:pt x="32" y="547"/>
                </a:lnTo>
                <a:lnTo>
                  <a:pt x="20" y="570"/>
                </a:lnTo>
                <a:lnTo>
                  <a:pt x="12" y="593"/>
                </a:lnTo>
                <a:lnTo>
                  <a:pt x="6" y="617"/>
                </a:lnTo>
                <a:lnTo>
                  <a:pt x="1" y="640"/>
                </a:lnTo>
                <a:lnTo>
                  <a:pt x="0" y="665"/>
                </a:lnTo>
                <a:lnTo>
                  <a:pt x="0" y="689"/>
                </a:lnTo>
                <a:lnTo>
                  <a:pt x="3" y="713"/>
                </a:lnTo>
                <a:lnTo>
                  <a:pt x="8" y="736"/>
                </a:lnTo>
                <a:lnTo>
                  <a:pt x="15" y="760"/>
                </a:lnTo>
                <a:lnTo>
                  <a:pt x="25" y="781"/>
                </a:lnTo>
                <a:lnTo>
                  <a:pt x="37" y="803"/>
                </a:lnTo>
                <a:lnTo>
                  <a:pt x="51" y="823"/>
                </a:lnTo>
                <a:lnTo>
                  <a:pt x="67" y="843"/>
                </a:lnTo>
                <a:lnTo>
                  <a:pt x="86" y="861"/>
                </a:lnTo>
                <a:lnTo>
                  <a:pt x="86" y="861"/>
                </a:lnTo>
                <a:lnTo>
                  <a:pt x="105" y="876"/>
                </a:lnTo>
                <a:lnTo>
                  <a:pt x="127" y="891"/>
                </a:lnTo>
                <a:lnTo>
                  <a:pt x="150" y="901"/>
                </a:lnTo>
                <a:lnTo>
                  <a:pt x="172" y="910"/>
                </a:lnTo>
                <a:lnTo>
                  <a:pt x="195" y="917"/>
                </a:lnTo>
                <a:lnTo>
                  <a:pt x="219" y="921"/>
                </a:lnTo>
                <a:lnTo>
                  <a:pt x="243" y="922"/>
                </a:lnTo>
                <a:lnTo>
                  <a:pt x="268" y="922"/>
                </a:lnTo>
                <a:lnTo>
                  <a:pt x="292" y="919"/>
                </a:lnTo>
                <a:lnTo>
                  <a:pt x="315" y="913"/>
                </a:lnTo>
                <a:lnTo>
                  <a:pt x="338" y="906"/>
                </a:lnTo>
                <a:lnTo>
                  <a:pt x="361" y="897"/>
                </a:lnTo>
                <a:lnTo>
                  <a:pt x="382" y="885"/>
                </a:lnTo>
                <a:lnTo>
                  <a:pt x="403" y="871"/>
                </a:lnTo>
                <a:lnTo>
                  <a:pt x="422" y="855"/>
                </a:lnTo>
                <a:lnTo>
                  <a:pt x="440" y="837"/>
                </a:lnTo>
                <a:lnTo>
                  <a:pt x="832" y="387"/>
                </a:lnTo>
                <a:lnTo>
                  <a:pt x="765" y="329"/>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41" name="Freeform 376"/>
          <p:cNvSpPr>
            <a:spLocks/>
          </p:cNvSpPr>
          <p:nvPr/>
        </p:nvSpPr>
        <p:spPr bwMode="auto">
          <a:xfrm>
            <a:off x="4371753" y="2704369"/>
            <a:ext cx="210323" cy="229591"/>
          </a:xfrm>
          <a:custGeom>
            <a:avLst/>
            <a:gdLst>
              <a:gd name="T0" fmla="*/ 362 w 832"/>
              <a:gd name="T1" fmla="*/ 791 h 922"/>
              <a:gd name="T2" fmla="*/ 308 w 832"/>
              <a:gd name="T3" fmla="*/ 825 h 922"/>
              <a:gd name="T4" fmla="*/ 246 w 832"/>
              <a:gd name="T5" fmla="*/ 835 h 922"/>
              <a:gd name="T6" fmla="*/ 184 w 832"/>
              <a:gd name="T7" fmla="*/ 821 h 922"/>
              <a:gd name="T8" fmla="*/ 144 w 832"/>
              <a:gd name="T9" fmla="*/ 795 h 922"/>
              <a:gd name="T10" fmla="*/ 104 w 832"/>
              <a:gd name="T11" fmla="*/ 743 h 922"/>
              <a:gd name="T12" fmla="*/ 87 w 832"/>
              <a:gd name="T13" fmla="*/ 683 h 922"/>
              <a:gd name="T14" fmla="*/ 95 w 832"/>
              <a:gd name="T15" fmla="*/ 621 h 922"/>
              <a:gd name="T16" fmla="*/ 127 w 832"/>
              <a:gd name="T17" fmla="*/ 564 h 922"/>
              <a:gd name="T18" fmla="*/ 526 w 832"/>
              <a:gd name="T19" fmla="*/ 108 h 922"/>
              <a:gd name="T20" fmla="*/ 561 w 832"/>
              <a:gd name="T21" fmla="*/ 91 h 922"/>
              <a:gd name="T22" fmla="*/ 598 w 832"/>
              <a:gd name="T23" fmla="*/ 88 h 922"/>
              <a:gd name="T24" fmla="*/ 636 w 832"/>
              <a:gd name="T25" fmla="*/ 100 h 922"/>
              <a:gd name="T26" fmla="*/ 660 w 832"/>
              <a:gd name="T27" fmla="*/ 119 h 922"/>
              <a:gd name="T28" fmla="*/ 680 w 832"/>
              <a:gd name="T29" fmla="*/ 151 h 922"/>
              <a:gd name="T30" fmla="*/ 686 w 832"/>
              <a:gd name="T31" fmla="*/ 190 h 922"/>
              <a:gd name="T32" fmla="*/ 678 w 832"/>
              <a:gd name="T33" fmla="*/ 227 h 922"/>
              <a:gd name="T34" fmla="*/ 369 w 832"/>
              <a:gd name="T35" fmla="*/ 588 h 922"/>
              <a:gd name="T36" fmla="*/ 352 w 832"/>
              <a:gd name="T37" fmla="*/ 598 h 922"/>
              <a:gd name="T38" fmla="*/ 327 w 832"/>
              <a:gd name="T39" fmla="*/ 595 h 922"/>
              <a:gd name="T40" fmla="*/ 313 w 832"/>
              <a:gd name="T41" fmla="*/ 580 h 922"/>
              <a:gd name="T42" fmla="*/ 312 w 832"/>
              <a:gd name="T43" fmla="*/ 555 h 922"/>
              <a:gd name="T44" fmla="*/ 478 w 832"/>
              <a:gd name="T45" fmla="*/ 226 h 922"/>
              <a:gd name="T46" fmla="*/ 237 w 832"/>
              <a:gd name="T47" fmla="*/ 505 h 922"/>
              <a:gd name="T48" fmla="*/ 223 w 832"/>
              <a:gd name="T49" fmla="*/ 550 h 922"/>
              <a:gd name="T50" fmla="*/ 226 w 832"/>
              <a:gd name="T51" fmla="*/ 597 h 922"/>
              <a:gd name="T52" fmla="*/ 247 w 832"/>
              <a:gd name="T53" fmla="*/ 639 h 922"/>
              <a:gd name="T54" fmla="*/ 273 w 832"/>
              <a:gd name="T55" fmla="*/ 665 h 922"/>
              <a:gd name="T56" fmla="*/ 316 w 832"/>
              <a:gd name="T57" fmla="*/ 684 h 922"/>
              <a:gd name="T58" fmla="*/ 363 w 832"/>
              <a:gd name="T59" fmla="*/ 685 h 922"/>
              <a:gd name="T60" fmla="*/ 408 w 832"/>
              <a:gd name="T61" fmla="*/ 669 h 922"/>
              <a:gd name="T62" fmla="*/ 728 w 832"/>
              <a:gd name="T63" fmla="*/ 310 h 922"/>
              <a:gd name="T64" fmla="*/ 758 w 832"/>
              <a:gd name="T65" fmla="*/ 262 h 922"/>
              <a:gd name="T66" fmla="*/ 774 w 832"/>
              <a:gd name="T67" fmla="*/ 192 h 922"/>
              <a:gd name="T68" fmla="*/ 762 w 832"/>
              <a:gd name="T69" fmla="*/ 121 h 922"/>
              <a:gd name="T70" fmla="*/ 723 w 832"/>
              <a:gd name="T71" fmla="*/ 59 h 922"/>
              <a:gd name="T72" fmla="*/ 679 w 832"/>
              <a:gd name="T73" fmla="*/ 24 h 922"/>
              <a:gd name="T74" fmla="*/ 609 w 832"/>
              <a:gd name="T75" fmla="*/ 1 h 922"/>
              <a:gd name="T76" fmla="*/ 538 w 832"/>
              <a:gd name="T77" fmla="*/ 6 h 922"/>
              <a:gd name="T78" fmla="*/ 474 w 832"/>
              <a:gd name="T79" fmla="*/ 39 h 922"/>
              <a:gd name="T80" fmla="*/ 61 w 832"/>
              <a:gd name="T81" fmla="*/ 507 h 922"/>
              <a:gd name="T82" fmla="*/ 12 w 832"/>
              <a:gd name="T83" fmla="*/ 593 h 922"/>
              <a:gd name="T84" fmla="*/ 0 w 832"/>
              <a:gd name="T85" fmla="*/ 689 h 922"/>
              <a:gd name="T86" fmla="*/ 25 w 832"/>
              <a:gd name="T87" fmla="*/ 781 h 922"/>
              <a:gd name="T88" fmla="*/ 86 w 832"/>
              <a:gd name="T89" fmla="*/ 861 h 922"/>
              <a:gd name="T90" fmla="*/ 150 w 832"/>
              <a:gd name="T91" fmla="*/ 901 h 922"/>
              <a:gd name="T92" fmla="*/ 243 w 832"/>
              <a:gd name="T93" fmla="*/ 922 h 922"/>
              <a:gd name="T94" fmla="*/ 338 w 832"/>
              <a:gd name="T95" fmla="*/ 906 h 922"/>
              <a:gd name="T96" fmla="*/ 422 w 832"/>
              <a:gd name="T97" fmla="*/ 855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32" h="922">
                <a:moveTo>
                  <a:pt x="765" y="329"/>
                </a:moveTo>
                <a:lnTo>
                  <a:pt x="374" y="779"/>
                </a:lnTo>
                <a:lnTo>
                  <a:pt x="374" y="779"/>
                </a:lnTo>
                <a:lnTo>
                  <a:pt x="362" y="791"/>
                </a:lnTo>
                <a:lnTo>
                  <a:pt x="350" y="802"/>
                </a:lnTo>
                <a:lnTo>
                  <a:pt x="337" y="810"/>
                </a:lnTo>
                <a:lnTo>
                  <a:pt x="322" y="819"/>
                </a:lnTo>
                <a:lnTo>
                  <a:pt x="308" y="825"/>
                </a:lnTo>
                <a:lnTo>
                  <a:pt x="292" y="829"/>
                </a:lnTo>
                <a:lnTo>
                  <a:pt x="277" y="833"/>
                </a:lnTo>
                <a:lnTo>
                  <a:pt x="261" y="834"/>
                </a:lnTo>
                <a:lnTo>
                  <a:pt x="246" y="835"/>
                </a:lnTo>
                <a:lnTo>
                  <a:pt x="230" y="834"/>
                </a:lnTo>
                <a:lnTo>
                  <a:pt x="214" y="831"/>
                </a:lnTo>
                <a:lnTo>
                  <a:pt x="200" y="827"/>
                </a:lnTo>
                <a:lnTo>
                  <a:pt x="184" y="821"/>
                </a:lnTo>
                <a:lnTo>
                  <a:pt x="170" y="814"/>
                </a:lnTo>
                <a:lnTo>
                  <a:pt x="156" y="805"/>
                </a:lnTo>
                <a:lnTo>
                  <a:pt x="144" y="795"/>
                </a:lnTo>
                <a:lnTo>
                  <a:pt x="144" y="795"/>
                </a:lnTo>
                <a:lnTo>
                  <a:pt x="130" y="783"/>
                </a:lnTo>
                <a:lnTo>
                  <a:pt x="121" y="771"/>
                </a:lnTo>
                <a:lnTo>
                  <a:pt x="111" y="757"/>
                </a:lnTo>
                <a:lnTo>
                  <a:pt x="104" y="743"/>
                </a:lnTo>
                <a:lnTo>
                  <a:pt x="97" y="729"/>
                </a:lnTo>
                <a:lnTo>
                  <a:pt x="92" y="714"/>
                </a:lnTo>
                <a:lnTo>
                  <a:pt x="90" y="699"/>
                </a:lnTo>
                <a:lnTo>
                  <a:pt x="87" y="683"/>
                </a:lnTo>
                <a:lnTo>
                  <a:pt x="87" y="667"/>
                </a:lnTo>
                <a:lnTo>
                  <a:pt x="89" y="651"/>
                </a:lnTo>
                <a:lnTo>
                  <a:pt x="91" y="636"/>
                </a:lnTo>
                <a:lnTo>
                  <a:pt x="95" y="621"/>
                </a:lnTo>
                <a:lnTo>
                  <a:pt x="100" y="605"/>
                </a:lnTo>
                <a:lnTo>
                  <a:pt x="108" y="591"/>
                </a:lnTo>
                <a:lnTo>
                  <a:pt x="117" y="577"/>
                </a:lnTo>
                <a:lnTo>
                  <a:pt x="127" y="564"/>
                </a:lnTo>
                <a:lnTo>
                  <a:pt x="512" y="121"/>
                </a:lnTo>
                <a:lnTo>
                  <a:pt x="512" y="121"/>
                </a:lnTo>
                <a:lnTo>
                  <a:pt x="519" y="114"/>
                </a:lnTo>
                <a:lnTo>
                  <a:pt x="526" y="108"/>
                </a:lnTo>
                <a:lnTo>
                  <a:pt x="535" y="102"/>
                </a:lnTo>
                <a:lnTo>
                  <a:pt x="543" y="97"/>
                </a:lnTo>
                <a:lnTo>
                  <a:pt x="552" y="94"/>
                </a:lnTo>
                <a:lnTo>
                  <a:pt x="561" y="91"/>
                </a:lnTo>
                <a:lnTo>
                  <a:pt x="571" y="89"/>
                </a:lnTo>
                <a:lnTo>
                  <a:pt x="580" y="88"/>
                </a:lnTo>
                <a:lnTo>
                  <a:pt x="590" y="88"/>
                </a:lnTo>
                <a:lnTo>
                  <a:pt x="598" y="88"/>
                </a:lnTo>
                <a:lnTo>
                  <a:pt x="608" y="90"/>
                </a:lnTo>
                <a:lnTo>
                  <a:pt x="618" y="93"/>
                </a:lnTo>
                <a:lnTo>
                  <a:pt x="627" y="96"/>
                </a:lnTo>
                <a:lnTo>
                  <a:pt x="636" y="100"/>
                </a:lnTo>
                <a:lnTo>
                  <a:pt x="644" y="106"/>
                </a:lnTo>
                <a:lnTo>
                  <a:pt x="652" y="112"/>
                </a:lnTo>
                <a:lnTo>
                  <a:pt x="652" y="112"/>
                </a:lnTo>
                <a:lnTo>
                  <a:pt x="660" y="119"/>
                </a:lnTo>
                <a:lnTo>
                  <a:pt x="666" y="126"/>
                </a:lnTo>
                <a:lnTo>
                  <a:pt x="672" y="135"/>
                </a:lnTo>
                <a:lnTo>
                  <a:pt x="675" y="143"/>
                </a:lnTo>
                <a:lnTo>
                  <a:pt x="680" y="151"/>
                </a:lnTo>
                <a:lnTo>
                  <a:pt x="682" y="161"/>
                </a:lnTo>
                <a:lnTo>
                  <a:pt x="685" y="171"/>
                </a:lnTo>
                <a:lnTo>
                  <a:pt x="686" y="180"/>
                </a:lnTo>
                <a:lnTo>
                  <a:pt x="686" y="190"/>
                </a:lnTo>
                <a:lnTo>
                  <a:pt x="685" y="199"/>
                </a:lnTo>
                <a:lnTo>
                  <a:pt x="684" y="208"/>
                </a:lnTo>
                <a:lnTo>
                  <a:pt x="681" y="217"/>
                </a:lnTo>
                <a:lnTo>
                  <a:pt x="678" y="227"/>
                </a:lnTo>
                <a:lnTo>
                  <a:pt x="673" y="235"/>
                </a:lnTo>
                <a:lnTo>
                  <a:pt x="668" y="244"/>
                </a:lnTo>
                <a:lnTo>
                  <a:pt x="662" y="252"/>
                </a:lnTo>
                <a:lnTo>
                  <a:pt x="369" y="588"/>
                </a:lnTo>
                <a:lnTo>
                  <a:pt x="369" y="588"/>
                </a:lnTo>
                <a:lnTo>
                  <a:pt x="364" y="593"/>
                </a:lnTo>
                <a:lnTo>
                  <a:pt x="358" y="595"/>
                </a:lnTo>
                <a:lnTo>
                  <a:pt x="352" y="598"/>
                </a:lnTo>
                <a:lnTo>
                  <a:pt x="346" y="599"/>
                </a:lnTo>
                <a:lnTo>
                  <a:pt x="339" y="599"/>
                </a:lnTo>
                <a:lnTo>
                  <a:pt x="333" y="598"/>
                </a:lnTo>
                <a:lnTo>
                  <a:pt x="327" y="595"/>
                </a:lnTo>
                <a:lnTo>
                  <a:pt x="321" y="591"/>
                </a:lnTo>
                <a:lnTo>
                  <a:pt x="321" y="591"/>
                </a:lnTo>
                <a:lnTo>
                  <a:pt x="316" y="586"/>
                </a:lnTo>
                <a:lnTo>
                  <a:pt x="313" y="580"/>
                </a:lnTo>
                <a:lnTo>
                  <a:pt x="310" y="574"/>
                </a:lnTo>
                <a:lnTo>
                  <a:pt x="309" y="568"/>
                </a:lnTo>
                <a:lnTo>
                  <a:pt x="310" y="561"/>
                </a:lnTo>
                <a:lnTo>
                  <a:pt x="312" y="555"/>
                </a:lnTo>
                <a:lnTo>
                  <a:pt x="314" y="549"/>
                </a:lnTo>
                <a:lnTo>
                  <a:pt x="318" y="543"/>
                </a:lnTo>
                <a:lnTo>
                  <a:pt x="544" y="282"/>
                </a:lnTo>
                <a:lnTo>
                  <a:pt x="478" y="226"/>
                </a:lnTo>
                <a:lnTo>
                  <a:pt x="252" y="485"/>
                </a:lnTo>
                <a:lnTo>
                  <a:pt x="252" y="485"/>
                </a:lnTo>
                <a:lnTo>
                  <a:pt x="244" y="496"/>
                </a:lnTo>
                <a:lnTo>
                  <a:pt x="237" y="505"/>
                </a:lnTo>
                <a:lnTo>
                  <a:pt x="232" y="516"/>
                </a:lnTo>
                <a:lnTo>
                  <a:pt x="228" y="527"/>
                </a:lnTo>
                <a:lnTo>
                  <a:pt x="225" y="539"/>
                </a:lnTo>
                <a:lnTo>
                  <a:pt x="223" y="550"/>
                </a:lnTo>
                <a:lnTo>
                  <a:pt x="222" y="562"/>
                </a:lnTo>
                <a:lnTo>
                  <a:pt x="223" y="574"/>
                </a:lnTo>
                <a:lnTo>
                  <a:pt x="224" y="586"/>
                </a:lnTo>
                <a:lnTo>
                  <a:pt x="226" y="597"/>
                </a:lnTo>
                <a:lnTo>
                  <a:pt x="230" y="607"/>
                </a:lnTo>
                <a:lnTo>
                  <a:pt x="235" y="618"/>
                </a:lnTo>
                <a:lnTo>
                  <a:pt x="240" y="629"/>
                </a:lnTo>
                <a:lnTo>
                  <a:pt x="247" y="639"/>
                </a:lnTo>
                <a:lnTo>
                  <a:pt x="255" y="648"/>
                </a:lnTo>
                <a:lnTo>
                  <a:pt x="264" y="657"/>
                </a:lnTo>
                <a:lnTo>
                  <a:pt x="264" y="657"/>
                </a:lnTo>
                <a:lnTo>
                  <a:pt x="273" y="665"/>
                </a:lnTo>
                <a:lnTo>
                  <a:pt x="284" y="671"/>
                </a:lnTo>
                <a:lnTo>
                  <a:pt x="295" y="677"/>
                </a:lnTo>
                <a:lnTo>
                  <a:pt x="306" y="681"/>
                </a:lnTo>
                <a:lnTo>
                  <a:pt x="316" y="684"/>
                </a:lnTo>
                <a:lnTo>
                  <a:pt x="328" y="685"/>
                </a:lnTo>
                <a:lnTo>
                  <a:pt x="340" y="687"/>
                </a:lnTo>
                <a:lnTo>
                  <a:pt x="352" y="687"/>
                </a:lnTo>
                <a:lnTo>
                  <a:pt x="363" y="685"/>
                </a:lnTo>
                <a:lnTo>
                  <a:pt x="375" y="683"/>
                </a:lnTo>
                <a:lnTo>
                  <a:pt x="386" y="679"/>
                </a:lnTo>
                <a:lnTo>
                  <a:pt x="397" y="675"/>
                </a:lnTo>
                <a:lnTo>
                  <a:pt x="408" y="669"/>
                </a:lnTo>
                <a:lnTo>
                  <a:pt x="417" y="663"/>
                </a:lnTo>
                <a:lnTo>
                  <a:pt x="427" y="654"/>
                </a:lnTo>
                <a:lnTo>
                  <a:pt x="435" y="645"/>
                </a:lnTo>
                <a:lnTo>
                  <a:pt x="728" y="310"/>
                </a:lnTo>
                <a:lnTo>
                  <a:pt x="728" y="310"/>
                </a:lnTo>
                <a:lnTo>
                  <a:pt x="740" y="294"/>
                </a:lnTo>
                <a:lnTo>
                  <a:pt x="750" y="279"/>
                </a:lnTo>
                <a:lnTo>
                  <a:pt x="758" y="262"/>
                </a:lnTo>
                <a:lnTo>
                  <a:pt x="764" y="245"/>
                </a:lnTo>
                <a:lnTo>
                  <a:pt x="769" y="227"/>
                </a:lnTo>
                <a:lnTo>
                  <a:pt x="772" y="210"/>
                </a:lnTo>
                <a:lnTo>
                  <a:pt x="774" y="192"/>
                </a:lnTo>
                <a:lnTo>
                  <a:pt x="772" y="174"/>
                </a:lnTo>
                <a:lnTo>
                  <a:pt x="771" y="156"/>
                </a:lnTo>
                <a:lnTo>
                  <a:pt x="768" y="138"/>
                </a:lnTo>
                <a:lnTo>
                  <a:pt x="762" y="121"/>
                </a:lnTo>
                <a:lnTo>
                  <a:pt x="754" y="105"/>
                </a:lnTo>
                <a:lnTo>
                  <a:pt x="746" y="89"/>
                </a:lnTo>
                <a:lnTo>
                  <a:pt x="735" y="73"/>
                </a:lnTo>
                <a:lnTo>
                  <a:pt x="723" y="59"/>
                </a:lnTo>
                <a:lnTo>
                  <a:pt x="709" y="46"/>
                </a:lnTo>
                <a:lnTo>
                  <a:pt x="709" y="46"/>
                </a:lnTo>
                <a:lnTo>
                  <a:pt x="694" y="34"/>
                </a:lnTo>
                <a:lnTo>
                  <a:pt x="679" y="24"/>
                </a:lnTo>
                <a:lnTo>
                  <a:pt x="662" y="16"/>
                </a:lnTo>
                <a:lnTo>
                  <a:pt x="645" y="10"/>
                </a:lnTo>
                <a:lnTo>
                  <a:pt x="627" y="5"/>
                </a:lnTo>
                <a:lnTo>
                  <a:pt x="609" y="1"/>
                </a:lnTo>
                <a:lnTo>
                  <a:pt x="592" y="0"/>
                </a:lnTo>
                <a:lnTo>
                  <a:pt x="574" y="0"/>
                </a:lnTo>
                <a:lnTo>
                  <a:pt x="556" y="3"/>
                </a:lnTo>
                <a:lnTo>
                  <a:pt x="538" y="6"/>
                </a:lnTo>
                <a:lnTo>
                  <a:pt x="522" y="12"/>
                </a:lnTo>
                <a:lnTo>
                  <a:pt x="505" y="19"/>
                </a:lnTo>
                <a:lnTo>
                  <a:pt x="489" y="28"/>
                </a:lnTo>
                <a:lnTo>
                  <a:pt x="474" y="39"/>
                </a:lnTo>
                <a:lnTo>
                  <a:pt x="459" y="51"/>
                </a:lnTo>
                <a:lnTo>
                  <a:pt x="446" y="64"/>
                </a:lnTo>
                <a:lnTo>
                  <a:pt x="61" y="507"/>
                </a:lnTo>
                <a:lnTo>
                  <a:pt x="61" y="507"/>
                </a:lnTo>
                <a:lnTo>
                  <a:pt x="45" y="526"/>
                </a:lnTo>
                <a:lnTo>
                  <a:pt x="32" y="547"/>
                </a:lnTo>
                <a:lnTo>
                  <a:pt x="20" y="570"/>
                </a:lnTo>
                <a:lnTo>
                  <a:pt x="12" y="593"/>
                </a:lnTo>
                <a:lnTo>
                  <a:pt x="6" y="617"/>
                </a:lnTo>
                <a:lnTo>
                  <a:pt x="1" y="640"/>
                </a:lnTo>
                <a:lnTo>
                  <a:pt x="0" y="665"/>
                </a:lnTo>
                <a:lnTo>
                  <a:pt x="0" y="689"/>
                </a:lnTo>
                <a:lnTo>
                  <a:pt x="3" y="713"/>
                </a:lnTo>
                <a:lnTo>
                  <a:pt x="8" y="736"/>
                </a:lnTo>
                <a:lnTo>
                  <a:pt x="15" y="760"/>
                </a:lnTo>
                <a:lnTo>
                  <a:pt x="25" y="781"/>
                </a:lnTo>
                <a:lnTo>
                  <a:pt x="37" y="803"/>
                </a:lnTo>
                <a:lnTo>
                  <a:pt x="51" y="823"/>
                </a:lnTo>
                <a:lnTo>
                  <a:pt x="67" y="843"/>
                </a:lnTo>
                <a:lnTo>
                  <a:pt x="86" y="861"/>
                </a:lnTo>
                <a:lnTo>
                  <a:pt x="86" y="861"/>
                </a:lnTo>
                <a:lnTo>
                  <a:pt x="105" y="876"/>
                </a:lnTo>
                <a:lnTo>
                  <a:pt x="127" y="891"/>
                </a:lnTo>
                <a:lnTo>
                  <a:pt x="150" y="901"/>
                </a:lnTo>
                <a:lnTo>
                  <a:pt x="172" y="910"/>
                </a:lnTo>
                <a:lnTo>
                  <a:pt x="195" y="917"/>
                </a:lnTo>
                <a:lnTo>
                  <a:pt x="219" y="921"/>
                </a:lnTo>
                <a:lnTo>
                  <a:pt x="243" y="922"/>
                </a:lnTo>
                <a:lnTo>
                  <a:pt x="268" y="922"/>
                </a:lnTo>
                <a:lnTo>
                  <a:pt x="292" y="919"/>
                </a:lnTo>
                <a:lnTo>
                  <a:pt x="315" y="913"/>
                </a:lnTo>
                <a:lnTo>
                  <a:pt x="338" y="906"/>
                </a:lnTo>
                <a:lnTo>
                  <a:pt x="361" y="897"/>
                </a:lnTo>
                <a:lnTo>
                  <a:pt x="382" y="885"/>
                </a:lnTo>
                <a:lnTo>
                  <a:pt x="403" y="871"/>
                </a:lnTo>
                <a:lnTo>
                  <a:pt x="422" y="855"/>
                </a:lnTo>
                <a:lnTo>
                  <a:pt x="440" y="837"/>
                </a:lnTo>
                <a:lnTo>
                  <a:pt x="832" y="387"/>
                </a:lnTo>
                <a:lnTo>
                  <a:pt x="765" y="329"/>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grpSp>
        <p:nvGrpSpPr>
          <p:cNvPr id="42" name="グループ化 41"/>
          <p:cNvGrpSpPr/>
          <p:nvPr/>
        </p:nvGrpSpPr>
        <p:grpSpPr>
          <a:xfrm>
            <a:off x="5533690" y="1856160"/>
            <a:ext cx="266832" cy="336388"/>
            <a:chOff x="755650" y="3768725"/>
            <a:chExt cx="287338" cy="379413"/>
          </a:xfrm>
        </p:grpSpPr>
        <p:sp>
          <p:nvSpPr>
            <p:cNvPr id="43" name="Freeform 29"/>
            <p:cNvSpPr>
              <a:spLocks noEditPoints="1"/>
            </p:cNvSpPr>
            <p:nvPr/>
          </p:nvSpPr>
          <p:spPr bwMode="auto">
            <a:xfrm>
              <a:off x="755650"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E7B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44" name="Freeform 30"/>
            <p:cNvSpPr>
              <a:spLocks/>
            </p:cNvSpPr>
            <p:nvPr/>
          </p:nvSpPr>
          <p:spPr bwMode="auto">
            <a:xfrm>
              <a:off x="785813"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45" name="Freeform 31"/>
            <p:cNvSpPr>
              <a:spLocks noEditPoints="1"/>
            </p:cNvSpPr>
            <p:nvPr/>
          </p:nvSpPr>
          <p:spPr bwMode="auto">
            <a:xfrm>
              <a:off x="819150" y="3924300"/>
              <a:ext cx="49213" cy="68263"/>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E7B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46" name="Freeform 32"/>
            <p:cNvSpPr>
              <a:spLocks noEditPoints="1"/>
            </p:cNvSpPr>
            <p:nvPr/>
          </p:nvSpPr>
          <p:spPr bwMode="auto">
            <a:xfrm>
              <a:off x="876300" y="3924300"/>
              <a:ext cx="57150" cy="68263"/>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E7B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47" name="Freeform 33"/>
            <p:cNvSpPr>
              <a:spLocks/>
            </p:cNvSpPr>
            <p:nvPr/>
          </p:nvSpPr>
          <p:spPr bwMode="auto">
            <a:xfrm>
              <a:off x="944563" y="3924300"/>
              <a:ext cx="39688" cy="68263"/>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E7B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grpSp>
      <p:grpSp>
        <p:nvGrpSpPr>
          <p:cNvPr id="48" name="グループ化 47"/>
          <p:cNvGrpSpPr/>
          <p:nvPr/>
        </p:nvGrpSpPr>
        <p:grpSpPr>
          <a:xfrm>
            <a:off x="5533690" y="2472237"/>
            <a:ext cx="266832" cy="336388"/>
            <a:chOff x="755650" y="3768725"/>
            <a:chExt cx="287338" cy="379413"/>
          </a:xfrm>
        </p:grpSpPr>
        <p:sp>
          <p:nvSpPr>
            <p:cNvPr id="49" name="Freeform 29"/>
            <p:cNvSpPr>
              <a:spLocks noEditPoints="1"/>
            </p:cNvSpPr>
            <p:nvPr/>
          </p:nvSpPr>
          <p:spPr bwMode="auto">
            <a:xfrm>
              <a:off x="755650"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E7B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50" name="Freeform 30"/>
            <p:cNvSpPr>
              <a:spLocks/>
            </p:cNvSpPr>
            <p:nvPr/>
          </p:nvSpPr>
          <p:spPr bwMode="auto">
            <a:xfrm>
              <a:off x="785813"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51" name="Freeform 31"/>
            <p:cNvSpPr>
              <a:spLocks noEditPoints="1"/>
            </p:cNvSpPr>
            <p:nvPr/>
          </p:nvSpPr>
          <p:spPr bwMode="auto">
            <a:xfrm>
              <a:off x="819150" y="3924300"/>
              <a:ext cx="49213" cy="68263"/>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E7B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52" name="Freeform 32"/>
            <p:cNvSpPr>
              <a:spLocks noEditPoints="1"/>
            </p:cNvSpPr>
            <p:nvPr/>
          </p:nvSpPr>
          <p:spPr bwMode="auto">
            <a:xfrm>
              <a:off x="876300" y="3924300"/>
              <a:ext cx="57150" cy="68263"/>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E7B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53" name="Freeform 33"/>
            <p:cNvSpPr>
              <a:spLocks/>
            </p:cNvSpPr>
            <p:nvPr/>
          </p:nvSpPr>
          <p:spPr bwMode="auto">
            <a:xfrm>
              <a:off x="944563" y="3924300"/>
              <a:ext cx="39688" cy="68263"/>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E7B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grpSp>
      <p:grpSp>
        <p:nvGrpSpPr>
          <p:cNvPr id="54" name="グループ化 53"/>
          <p:cNvGrpSpPr/>
          <p:nvPr/>
        </p:nvGrpSpPr>
        <p:grpSpPr>
          <a:xfrm>
            <a:off x="5533690" y="3220571"/>
            <a:ext cx="266832" cy="336388"/>
            <a:chOff x="755650" y="3768725"/>
            <a:chExt cx="287338" cy="379413"/>
          </a:xfrm>
        </p:grpSpPr>
        <p:sp>
          <p:nvSpPr>
            <p:cNvPr id="55" name="Freeform 29"/>
            <p:cNvSpPr>
              <a:spLocks noEditPoints="1"/>
            </p:cNvSpPr>
            <p:nvPr/>
          </p:nvSpPr>
          <p:spPr bwMode="auto">
            <a:xfrm>
              <a:off x="755650"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E7B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56" name="Freeform 30"/>
            <p:cNvSpPr>
              <a:spLocks/>
            </p:cNvSpPr>
            <p:nvPr/>
          </p:nvSpPr>
          <p:spPr bwMode="auto">
            <a:xfrm>
              <a:off x="785813"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57" name="Freeform 31"/>
            <p:cNvSpPr>
              <a:spLocks noEditPoints="1"/>
            </p:cNvSpPr>
            <p:nvPr/>
          </p:nvSpPr>
          <p:spPr bwMode="auto">
            <a:xfrm>
              <a:off x="819150" y="3924300"/>
              <a:ext cx="49213" cy="68263"/>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E7B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58" name="Freeform 32"/>
            <p:cNvSpPr>
              <a:spLocks noEditPoints="1"/>
            </p:cNvSpPr>
            <p:nvPr/>
          </p:nvSpPr>
          <p:spPr bwMode="auto">
            <a:xfrm>
              <a:off x="876300" y="3924300"/>
              <a:ext cx="57150" cy="68263"/>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E7B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59" name="Freeform 33"/>
            <p:cNvSpPr>
              <a:spLocks/>
            </p:cNvSpPr>
            <p:nvPr/>
          </p:nvSpPr>
          <p:spPr bwMode="auto">
            <a:xfrm>
              <a:off x="944563" y="3924300"/>
              <a:ext cx="39688" cy="68263"/>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E7B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grpSp>
      <p:sp>
        <p:nvSpPr>
          <p:cNvPr id="60" name="テキスト ボックス 59"/>
          <p:cNvSpPr txBox="1"/>
          <p:nvPr/>
        </p:nvSpPr>
        <p:spPr>
          <a:xfrm>
            <a:off x="5399956" y="2199732"/>
            <a:ext cx="1246751"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rPr>
              <a:t>給与明細書</a:t>
            </a:r>
          </a:p>
        </p:txBody>
      </p:sp>
      <p:sp>
        <p:nvSpPr>
          <p:cNvPr id="61" name="テキスト ボックス 60"/>
          <p:cNvSpPr txBox="1"/>
          <p:nvPr/>
        </p:nvSpPr>
        <p:spPr>
          <a:xfrm>
            <a:off x="5399956" y="2823778"/>
            <a:ext cx="1246751"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rPr>
              <a:t>給与明細書</a:t>
            </a:r>
          </a:p>
        </p:txBody>
      </p:sp>
      <p:sp>
        <p:nvSpPr>
          <p:cNvPr id="62" name="テキスト ボックス 61"/>
          <p:cNvSpPr txBox="1"/>
          <p:nvPr/>
        </p:nvSpPr>
        <p:spPr>
          <a:xfrm>
            <a:off x="5399956" y="3557067"/>
            <a:ext cx="1246751"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rPr>
              <a:t>給与明細書</a:t>
            </a:r>
          </a:p>
        </p:txBody>
      </p:sp>
      <p:sp>
        <p:nvSpPr>
          <p:cNvPr id="63" name="Freeform 24"/>
          <p:cNvSpPr>
            <a:spLocks noEditPoints="1"/>
          </p:cNvSpPr>
          <p:nvPr/>
        </p:nvSpPr>
        <p:spPr bwMode="auto">
          <a:xfrm>
            <a:off x="5850950" y="1954344"/>
            <a:ext cx="132624" cy="166345"/>
          </a:xfrm>
          <a:custGeom>
            <a:avLst/>
            <a:gdLst>
              <a:gd name="T0" fmla="*/ 276 w 340"/>
              <a:gd name="T1" fmla="*/ 176 h 446"/>
              <a:gd name="T2" fmla="*/ 276 w 340"/>
              <a:gd name="T3" fmla="*/ 107 h 446"/>
              <a:gd name="T4" fmla="*/ 170 w 340"/>
              <a:gd name="T5" fmla="*/ 0 h 446"/>
              <a:gd name="T6" fmla="*/ 63 w 340"/>
              <a:gd name="T7" fmla="*/ 107 h 446"/>
              <a:gd name="T8" fmla="*/ 63 w 340"/>
              <a:gd name="T9" fmla="*/ 176 h 446"/>
              <a:gd name="T10" fmla="*/ 0 w 340"/>
              <a:gd name="T11" fmla="*/ 176 h 446"/>
              <a:gd name="T12" fmla="*/ 0 w 340"/>
              <a:gd name="T13" fmla="*/ 446 h 446"/>
              <a:gd name="T14" fmla="*/ 340 w 340"/>
              <a:gd name="T15" fmla="*/ 446 h 446"/>
              <a:gd name="T16" fmla="*/ 340 w 340"/>
              <a:gd name="T17" fmla="*/ 176 h 446"/>
              <a:gd name="T18" fmla="*/ 276 w 340"/>
              <a:gd name="T19" fmla="*/ 176 h 446"/>
              <a:gd name="T20" fmla="*/ 100 w 340"/>
              <a:gd name="T21" fmla="*/ 107 h 446"/>
              <a:gd name="T22" fmla="*/ 170 w 340"/>
              <a:gd name="T23" fmla="*/ 37 h 446"/>
              <a:gd name="T24" fmla="*/ 240 w 340"/>
              <a:gd name="T25" fmla="*/ 107 h 446"/>
              <a:gd name="T26" fmla="*/ 240 w 340"/>
              <a:gd name="T27" fmla="*/ 176 h 446"/>
              <a:gd name="T28" fmla="*/ 100 w 340"/>
              <a:gd name="T29" fmla="*/ 176 h 446"/>
              <a:gd name="T30" fmla="*/ 100 w 340"/>
              <a:gd name="T31" fmla="*/ 107 h 446"/>
              <a:gd name="T32" fmla="*/ 184 w 340"/>
              <a:gd name="T33" fmla="*/ 315 h 446"/>
              <a:gd name="T34" fmla="*/ 196 w 340"/>
              <a:gd name="T35" fmla="*/ 370 h 446"/>
              <a:gd name="T36" fmla="*/ 143 w 340"/>
              <a:gd name="T37" fmla="*/ 370 h 446"/>
              <a:gd name="T38" fmla="*/ 156 w 340"/>
              <a:gd name="T39" fmla="*/ 315 h 446"/>
              <a:gd name="T40" fmla="*/ 137 w 340"/>
              <a:gd name="T41" fmla="*/ 285 h 446"/>
              <a:gd name="T42" fmla="*/ 170 w 340"/>
              <a:gd name="T43" fmla="*/ 252 h 446"/>
              <a:gd name="T44" fmla="*/ 203 w 340"/>
              <a:gd name="T45" fmla="*/ 285 h 446"/>
              <a:gd name="T46" fmla="*/ 184 w 340"/>
              <a:gd name="T47" fmla="*/ 315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0" h="446">
                <a:moveTo>
                  <a:pt x="276" y="176"/>
                </a:moveTo>
                <a:cubicBezTo>
                  <a:pt x="276" y="107"/>
                  <a:pt x="276" y="107"/>
                  <a:pt x="276" y="107"/>
                </a:cubicBezTo>
                <a:cubicBezTo>
                  <a:pt x="276" y="48"/>
                  <a:pt x="229" y="0"/>
                  <a:pt x="170" y="0"/>
                </a:cubicBezTo>
                <a:cubicBezTo>
                  <a:pt x="111" y="0"/>
                  <a:pt x="63" y="48"/>
                  <a:pt x="63" y="107"/>
                </a:cubicBezTo>
                <a:cubicBezTo>
                  <a:pt x="63" y="176"/>
                  <a:pt x="63" y="176"/>
                  <a:pt x="63" y="176"/>
                </a:cubicBezTo>
                <a:cubicBezTo>
                  <a:pt x="0" y="176"/>
                  <a:pt x="0" y="176"/>
                  <a:pt x="0" y="176"/>
                </a:cubicBezTo>
                <a:cubicBezTo>
                  <a:pt x="0" y="446"/>
                  <a:pt x="0" y="446"/>
                  <a:pt x="0" y="446"/>
                </a:cubicBezTo>
                <a:cubicBezTo>
                  <a:pt x="340" y="446"/>
                  <a:pt x="340" y="446"/>
                  <a:pt x="340" y="446"/>
                </a:cubicBezTo>
                <a:cubicBezTo>
                  <a:pt x="340" y="176"/>
                  <a:pt x="340" y="176"/>
                  <a:pt x="340" y="176"/>
                </a:cubicBezTo>
                <a:lnTo>
                  <a:pt x="276" y="176"/>
                </a:lnTo>
                <a:close/>
                <a:moveTo>
                  <a:pt x="100" y="107"/>
                </a:moveTo>
                <a:cubicBezTo>
                  <a:pt x="100" y="68"/>
                  <a:pt x="131" y="37"/>
                  <a:pt x="170" y="37"/>
                </a:cubicBezTo>
                <a:cubicBezTo>
                  <a:pt x="209" y="37"/>
                  <a:pt x="240" y="68"/>
                  <a:pt x="240" y="107"/>
                </a:cubicBezTo>
                <a:cubicBezTo>
                  <a:pt x="240" y="176"/>
                  <a:pt x="240" y="176"/>
                  <a:pt x="240" y="176"/>
                </a:cubicBezTo>
                <a:cubicBezTo>
                  <a:pt x="100" y="176"/>
                  <a:pt x="100" y="176"/>
                  <a:pt x="100" y="176"/>
                </a:cubicBezTo>
                <a:lnTo>
                  <a:pt x="100" y="107"/>
                </a:lnTo>
                <a:close/>
                <a:moveTo>
                  <a:pt x="184" y="315"/>
                </a:moveTo>
                <a:cubicBezTo>
                  <a:pt x="196" y="370"/>
                  <a:pt x="196" y="370"/>
                  <a:pt x="196" y="370"/>
                </a:cubicBezTo>
                <a:cubicBezTo>
                  <a:pt x="143" y="370"/>
                  <a:pt x="143" y="370"/>
                  <a:pt x="143" y="370"/>
                </a:cubicBezTo>
                <a:cubicBezTo>
                  <a:pt x="156" y="315"/>
                  <a:pt x="156" y="315"/>
                  <a:pt x="156" y="315"/>
                </a:cubicBezTo>
                <a:cubicBezTo>
                  <a:pt x="145" y="310"/>
                  <a:pt x="137" y="299"/>
                  <a:pt x="137" y="285"/>
                </a:cubicBezTo>
                <a:cubicBezTo>
                  <a:pt x="137" y="267"/>
                  <a:pt x="152" y="252"/>
                  <a:pt x="170" y="252"/>
                </a:cubicBezTo>
                <a:cubicBezTo>
                  <a:pt x="188" y="252"/>
                  <a:pt x="203" y="267"/>
                  <a:pt x="203" y="285"/>
                </a:cubicBezTo>
                <a:cubicBezTo>
                  <a:pt x="203" y="299"/>
                  <a:pt x="195" y="310"/>
                  <a:pt x="184" y="315"/>
                </a:cubicBez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64" name="Freeform 24"/>
          <p:cNvSpPr>
            <a:spLocks noEditPoints="1"/>
          </p:cNvSpPr>
          <p:nvPr/>
        </p:nvSpPr>
        <p:spPr bwMode="auto">
          <a:xfrm>
            <a:off x="5850950" y="2570421"/>
            <a:ext cx="132624" cy="166345"/>
          </a:xfrm>
          <a:custGeom>
            <a:avLst/>
            <a:gdLst>
              <a:gd name="T0" fmla="*/ 276 w 340"/>
              <a:gd name="T1" fmla="*/ 176 h 446"/>
              <a:gd name="T2" fmla="*/ 276 w 340"/>
              <a:gd name="T3" fmla="*/ 107 h 446"/>
              <a:gd name="T4" fmla="*/ 170 w 340"/>
              <a:gd name="T5" fmla="*/ 0 h 446"/>
              <a:gd name="T6" fmla="*/ 63 w 340"/>
              <a:gd name="T7" fmla="*/ 107 h 446"/>
              <a:gd name="T8" fmla="*/ 63 w 340"/>
              <a:gd name="T9" fmla="*/ 176 h 446"/>
              <a:gd name="T10" fmla="*/ 0 w 340"/>
              <a:gd name="T11" fmla="*/ 176 h 446"/>
              <a:gd name="T12" fmla="*/ 0 w 340"/>
              <a:gd name="T13" fmla="*/ 446 h 446"/>
              <a:gd name="T14" fmla="*/ 340 w 340"/>
              <a:gd name="T15" fmla="*/ 446 h 446"/>
              <a:gd name="T16" fmla="*/ 340 w 340"/>
              <a:gd name="T17" fmla="*/ 176 h 446"/>
              <a:gd name="T18" fmla="*/ 276 w 340"/>
              <a:gd name="T19" fmla="*/ 176 h 446"/>
              <a:gd name="T20" fmla="*/ 100 w 340"/>
              <a:gd name="T21" fmla="*/ 107 h 446"/>
              <a:gd name="T22" fmla="*/ 170 w 340"/>
              <a:gd name="T23" fmla="*/ 37 h 446"/>
              <a:gd name="T24" fmla="*/ 240 w 340"/>
              <a:gd name="T25" fmla="*/ 107 h 446"/>
              <a:gd name="T26" fmla="*/ 240 w 340"/>
              <a:gd name="T27" fmla="*/ 176 h 446"/>
              <a:gd name="T28" fmla="*/ 100 w 340"/>
              <a:gd name="T29" fmla="*/ 176 h 446"/>
              <a:gd name="T30" fmla="*/ 100 w 340"/>
              <a:gd name="T31" fmla="*/ 107 h 446"/>
              <a:gd name="T32" fmla="*/ 184 w 340"/>
              <a:gd name="T33" fmla="*/ 315 h 446"/>
              <a:gd name="T34" fmla="*/ 196 w 340"/>
              <a:gd name="T35" fmla="*/ 370 h 446"/>
              <a:gd name="T36" fmla="*/ 143 w 340"/>
              <a:gd name="T37" fmla="*/ 370 h 446"/>
              <a:gd name="T38" fmla="*/ 156 w 340"/>
              <a:gd name="T39" fmla="*/ 315 h 446"/>
              <a:gd name="T40" fmla="*/ 137 w 340"/>
              <a:gd name="T41" fmla="*/ 285 h 446"/>
              <a:gd name="T42" fmla="*/ 170 w 340"/>
              <a:gd name="T43" fmla="*/ 252 h 446"/>
              <a:gd name="T44" fmla="*/ 203 w 340"/>
              <a:gd name="T45" fmla="*/ 285 h 446"/>
              <a:gd name="T46" fmla="*/ 184 w 340"/>
              <a:gd name="T47" fmla="*/ 315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0" h="446">
                <a:moveTo>
                  <a:pt x="276" y="176"/>
                </a:moveTo>
                <a:cubicBezTo>
                  <a:pt x="276" y="107"/>
                  <a:pt x="276" y="107"/>
                  <a:pt x="276" y="107"/>
                </a:cubicBezTo>
                <a:cubicBezTo>
                  <a:pt x="276" y="48"/>
                  <a:pt x="229" y="0"/>
                  <a:pt x="170" y="0"/>
                </a:cubicBezTo>
                <a:cubicBezTo>
                  <a:pt x="111" y="0"/>
                  <a:pt x="63" y="48"/>
                  <a:pt x="63" y="107"/>
                </a:cubicBezTo>
                <a:cubicBezTo>
                  <a:pt x="63" y="176"/>
                  <a:pt x="63" y="176"/>
                  <a:pt x="63" y="176"/>
                </a:cubicBezTo>
                <a:cubicBezTo>
                  <a:pt x="0" y="176"/>
                  <a:pt x="0" y="176"/>
                  <a:pt x="0" y="176"/>
                </a:cubicBezTo>
                <a:cubicBezTo>
                  <a:pt x="0" y="446"/>
                  <a:pt x="0" y="446"/>
                  <a:pt x="0" y="446"/>
                </a:cubicBezTo>
                <a:cubicBezTo>
                  <a:pt x="340" y="446"/>
                  <a:pt x="340" y="446"/>
                  <a:pt x="340" y="446"/>
                </a:cubicBezTo>
                <a:cubicBezTo>
                  <a:pt x="340" y="176"/>
                  <a:pt x="340" y="176"/>
                  <a:pt x="340" y="176"/>
                </a:cubicBezTo>
                <a:lnTo>
                  <a:pt x="276" y="176"/>
                </a:lnTo>
                <a:close/>
                <a:moveTo>
                  <a:pt x="100" y="107"/>
                </a:moveTo>
                <a:cubicBezTo>
                  <a:pt x="100" y="68"/>
                  <a:pt x="131" y="37"/>
                  <a:pt x="170" y="37"/>
                </a:cubicBezTo>
                <a:cubicBezTo>
                  <a:pt x="209" y="37"/>
                  <a:pt x="240" y="68"/>
                  <a:pt x="240" y="107"/>
                </a:cubicBezTo>
                <a:cubicBezTo>
                  <a:pt x="240" y="176"/>
                  <a:pt x="240" y="176"/>
                  <a:pt x="240" y="176"/>
                </a:cubicBezTo>
                <a:cubicBezTo>
                  <a:pt x="100" y="176"/>
                  <a:pt x="100" y="176"/>
                  <a:pt x="100" y="176"/>
                </a:cubicBezTo>
                <a:lnTo>
                  <a:pt x="100" y="107"/>
                </a:lnTo>
                <a:close/>
                <a:moveTo>
                  <a:pt x="184" y="315"/>
                </a:moveTo>
                <a:cubicBezTo>
                  <a:pt x="196" y="370"/>
                  <a:pt x="196" y="370"/>
                  <a:pt x="196" y="370"/>
                </a:cubicBezTo>
                <a:cubicBezTo>
                  <a:pt x="143" y="370"/>
                  <a:pt x="143" y="370"/>
                  <a:pt x="143" y="370"/>
                </a:cubicBezTo>
                <a:cubicBezTo>
                  <a:pt x="156" y="315"/>
                  <a:pt x="156" y="315"/>
                  <a:pt x="156" y="315"/>
                </a:cubicBezTo>
                <a:cubicBezTo>
                  <a:pt x="145" y="310"/>
                  <a:pt x="137" y="299"/>
                  <a:pt x="137" y="285"/>
                </a:cubicBezTo>
                <a:cubicBezTo>
                  <a:pt x="137" y="267"/>
                  <a:pt x="152" y="252"/>
                  <a:pt x="170" y="252"/>
                </a:cubicBezTo>
                <a:cubicBezTo>
                  <a:pt x="188" y="252"/>
                  <a:pt x="203" y="267"/>
                  <a:pt x="203" y="285"/>
                </a:cubicBezTo>
                <a:cubicBezTo>
                  <a:pt x="203" y="299"/>
                  <a:pt x="195" y="310"/>
                  <a:pt x="184" y="315"/>
                </a:cubicBez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65" name="Freeform 24"/>
          <p:cNvSpPr>
            <a:spLocks noEditPoints="1"/>
          </p:cNvSpPr>
          <p:nvPr/>
        </p:nvSpPr>
        <p:spPr bwMode="auto">
          <a:xfrm>
            <a:off x="5850950" y="3316466"/>
            <a:ext cx="132624" cy="166345"/>
          </a:xfrm>
          <a:custGeom>
            <a:avLst/>
            <a:gdLst>
              <a:gd name="T0" fmla="*/ 276 w 340"/>
              <a:gd name="T1" fmla="*/ 176 h 446"/>
              <a:gd name="T2" fmla="*/ 276 w 340"/>
              <a:gd name="T3" fmla="*/ 107 h 446"/>
              <a:gd name="T4" fmla="*/ 170 w 340"/>
              <a:gd name="T5" fmla="*/ 0 h 446"/>
              <a:gd name="T6" fmla="*/ 63 w 340"/>
              <a:gd name="T7" fmla="*/ 107 h 446"/>
              <a:gd name="T8" fmla="*/ 63 w 340"/>
              <a:gd name="T9" fmla="*/ 176 h 446"/>
              <a:gd name="T10" fmla="*/ 0 w 340"/>
              <a:gd name="T11" fmla="*/ 176 h 446"/>
              <a:gd name="T12" fmla="*/ 0 w 340"/>
              <a:gd name="T13" fmla="*/ 446 h 446"/>
              <a:gd name="T14" fmla="*/ 340 w 340"/>
              <a:gd name="T15" fmla="*/ 446 h 446"/>
              <a:gd name="T16" fmla="*/ 340 w 340"/>
              <a:gd name="T17" fmla="*/ 176 h 446"/>
              <a:gd name="T18" fmla="*/ 276 w 340"/>
              <a:gd name="T19" fmla="*/ 176 h 446"/>
              <a:gd name="T20" fmla="*/ 100 w 340"/>
              <a:gd name="T21" fmla="*/ 107 h 446"/>
              <a:gd name="T22" fmla="*/ 170 w 340"/>
              <a:gd name="T23" fmla="*/ 37 h 446"/>
              <a:gd name="T24" fmla="*/ 240 w 340"/>
              <a:gd name="T25" fmla="*/ 107 h 446"/>
              <a:gd name="T26" fmla="*/ 240 w 340"/>
              <a:gd name="T27" fmla="*/ 176 h 446"/>
              <a:gd name="T28" fmla="*/ 100 w 340"/>
              <a:gd name="T29" fmla="*/ 176 h 446"/>
              <a:gd name="T30" fmla="*/ 100 w 340"/>
              <a:gd name="T31" fmla="*/ 107 h 446"/>
              <a:gd name="T32" fmla="*/ 184 w 340"/>
              <a:gd name="T33" fmla="*/ 315 h 446"/>
              <a:gd name="T34" fmla="*/ 196 w 340"/>
              <a:gd name="T35" fmla="*/ 370 h 446"/>
              <a:gd name="T36" fmla="*/ 143 w 340"/>
              <a:gd name="T37" fmla="*/ 370 h 446"/>
              <a:gd name="T38" fmla="*/ 156 w 340"/>
              <a:gd name="T39" fmla="*/ 315 h 446"/>
              <a:gd name="T40" fmla="*/ 137 w 340"/>
              <a:gd name="T41" fmla="*/ 285 h 446"/>
              <a:gd name="T42" fmla="*/ 170 w 340"/>
              <a:gd name="T43" fmla="*/ 252 h 446"/>
              <a:gd name="T44" fmla="*/ 203 w 340"/>
              <a:gd name="T45" fmla="*/ 285 h 446"/>
              <a:gd name="T46" fmla="*/ 184 w 340"/>
              <a:gd name="T47" fmla="*/ 315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0" h="446">
                <a:moveTo>
                  <a:pt x="276" y="176"/>
                </a:moveTo>
                <a:cubicBezTo>
                  <a:pt x="276" y="107"/>
                  <a:pt x="276" y="107"/>
                  <a:pt x="276" y="107"/>
                </a:cubicBezTo>
                <a:cubicBezTo>
                  <a:pt x="276" y="48"/>
                  <a:pt x="229" y="0"/>
                  <a:pt x="170" y="0"/>
                </a:cubicBezTo>
                <a:cubicBezTo>
                  <a:pt x="111" y="0"/>
                  <a:pt x="63" y="48"/>
                  <a:pt x="63" y="107"/>
                </a:cubicBezTo>
                <a:cubicBezTo>
                  <a:pt x="63" y="176"/>
                  <a:pt x="63" y="176"/>
                  <a:pt x="63" y="176"/>
                </a:cubicBezTo>
                <a:cubicBezTo>
                  <a:pt x="0" y="176"/>
                  <a:pt x="0" y="176"/>
                  <a:pt x="0" y="176"/>
                </a:cubicBezTo>
                <a:cubicBezTo>
                  <a:pt x="0" y="446"/>
                  <a:pt x="0" y="446"/>
                  <a:pt x="0" y="446"/>
                </a:cubicBezTo>
                <a:cubicBezTo>
                  <a:pt x="340" y="446"/>
                  <a:pt x="340" y="446"/>
                  <a:pt x="340" y="446"/>
                </a:cubicBezTo>
                <a:cubicBezTo>
                  <a:pt x="340" y="176"/>
                  <a:pt x="340" y="176"/>
                  <a:pt x="340" y="176"/>
                </a:cubicBezTo>
                <a:lnTo>
                  <a:pt x="276" y="176"/>
                </a:lnTo>
                <a:close/>
                <a:moveTo>
                  <a:pt x="100" y="107"/>
                </a:moveTo>
                <a:cubicBezTo>
                  <a:pt x="100" y="68"/>
                  <a:pt x="131" y="37"/>
                  <a:pt x="170" y="37"/>
                </a:cubicBezTo>
                <a:cubicBezTo>
                  <a:pt x="209" y="37"/>
                  <a:pt x="240" y="68"/>
                  <a:pt x="240" y="107"/>
                </a:cubicBezTo>
                <a:cubicBezTo>
                  <a:pt x="240" y="176"/>
                  <a:pt x="240" y="176"/>
                  <a:pt x="240" y="176"/>
                </a:cubicBezTo>
                <a:cubicBezTo>
                  <a:pt x="100" y="176"/>
                  <a:pt x="100" y="176"/>
                  <a:pt x="100" y="176"/>
                </a:cubicBezTo>
                <a:lnTo>
                  <a:pt x="100" y="107"/>
                </a:lnTo>
                <a:close/>
                <a:moveTo>
                  <a:pt x="184" y="315"/>
                </a:moveTo>
                <a:cubicBezTo>
                  <a:pt x="196" y="370"/>
                  <a:pt x="196" y="370"/>
                  <a:pt x="196" y="370"/>
                </a:cubicBezTo>
                <a:cubicBezTo>
                  <a:pt x="143" y="370"/>
                  <a:pt x="143" y="370"/>
                  <a:pt x="143" y="370"/>
                </a:cubicBezTo>
                <a:cubicBezTo>
                  <a:pt x="156" y="315"/>
                  <a:pt x="156" y="315"/>
                  <a:pt x="156" y="315"/>
                </a:cubicBezTo>
                <a:cubicBezTo>
                  <a:pt x="145" y="310"/>
                  <a:pt x="137" y="299"/>
                  <a:pt x="137" y="285"/>
                </a:cubicBezTo>
                <a:cubicBezTo>
                  <a:pt x="137" y="267"/>
                  <a:pt x="152" y="252"/>
                  <a:pt x="170" y="252"/>
                </a:cubicBezTo>
                <a:cubicBezTo>
                  <a:pt x="188" y="252"/>
                  <a:pt x="203" y="267"/>
                  <a:pt x="203" y="285"/>
                </a:cubicBezTo>
                <a:cubicBezTo>
                  <a:pt x="203" y="299"/>
                  <a:pt x="195" y="310"/>
                  <a:pt x="184" y="315"/>
                </a:cubicBez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66" name="テキスト ボックス 65"/>
          <p:cNvSpPr txBox="1"/>
          <p:nvPr/>
        </p:nvSpPr>
        <p:spPr>
          <a:xfrm>
            <a:off x="6228184" y="3300890"/>
            <a:ext cx="1620179" cy="261610"/>
          </a:xfrm>
          <a:prstGeom prst="rect">
            <a:avLst/>
          </a:prstGeom>
          <a:noFill/>
        </p:spPr>
        <p:txBody>
          <a:bodyPr wrap="square" rtlCol="0">
            <a:spAutoFit/>
          </a:bodyPr>
          <a:lstStyle/>
          <a:p>
            <a:r>
              <a:rPr kumimoji="1" lang="ja-JP" altLang="en-US" sz="1100" dirty="0"/>
              <a:t>パート・アルバイト</a:t>
            </a:r>
          </a:p>
        </p:txBody>
      </p:sp>
      <p:sp>
        <p:nvSpPr>
          <p:cNvPr id="67" name="テキスト ボックス 66"/>
          <p:cNvSpPr txBox="1"/>
          <p:nvPr/>
        </p:nvSpPr>
        <p:spPr>
          <a:xfrm>
            <a:off x="6228185" y="1947572"/>
            <a:ext cx="1437142" cy="261610"/>
          </a:xfrm>
          <a:prstGeom prst="rect">
            <a:avLst/>
          </a:prstGeom>
          <a:noFill/>
        </p:spPr>
        <p:txBody>
          <a:bodyPr wrap="square" rtlCol="0">
            <a:spAutoFit/>
          </a:bodyPr>
          <a:lstStyle/>
          <a:p>
            <a:r>
              <a:rPr lang="ja-JP" altLang="en-US" sz="1100" dirty="0"/>
              <a:t>正社員</a:t>
            </a:r>
            <a:endParaRPr kumimoji="1" lang="ja-JP" altLang="en-US" sz="1100" dirty="0"/>
          </a:p>
        </p:txBody>
      </p:sp>
      <p:sp>
        <p:nvSpPr>
          <p:cNvPr id="68" name="テキスト ボックス 67"/>
          <p:cNvSpPr txBox="1"/>
          <p:nvPr/>
        </p:nvSpPr>
        <p:spPr>
          <a:xfrm>
            <a:off x="6228185" y="2561997"/>
            <a:ext cx="1437142" cy="261610"/>
          </a:xfrm>
          <a:prstGeom prst="rect">
            <a:avLst/>
          </a:prstGeom>
          <a:noFill/>
        </p:spPr>
        <p:txBody>
          <a:bodyPr wrap="square" rtlCol="0">
            <a:spAutoFit/>
          </a:bodyPr>
          <a:lstStyle/>
          <a:p>
            <a:r>
              <a:rPr lang="ja-JP" altLang="en-US" sz="1100" dirty="0"/>
              <a:t>嘱託社員</a:t>
            </a:r>
            <a:endParaRPr kumimoji="1" lang="ja-JP" altLang="en-US" sz="1100" dirty="0"/>
          </a:p>
        </p:txBody>
      </p:sp>
      <p:sp>
        <p:nvSpPr>
          <p:cNvPr id="69" name="Freeform 7">
            <a:extLst>
              <a:ext uri="{FF2B5EF4-FFF2-40B4-BE49-F238E27FC236}">
                <a16:creationId xmlns:a16="http://schemas.microsoft.com/office/drawing/2014/main" id="{3F3273BC-1EAB-D7AD-6D90-1B14F1BBA277}"/>
              </a:ext>
            </a:extLst>
          </p:cNvPr>
          <p:cNvSpPr>
            <a:spLocks noEditPoints="1"/>
          </p:cNvSpPr>
          <p:nvPr/>
        </p:nvSpPr>
        <p:spPr bwMode="auto">
          <a:xfrm rot="16200000" flipV="1">
            <a:off x="7541333" y="3781654"/>
            <a:ext cx="744198" cy="1134190"/>
          </a:xfrm>
          <a:custGeom>
            <a:avLst/>
            <a:gdLst>
              <a:gd name="T0" fmla="*/ 136 w 181"/>
              <a:gd name="T1" fmla="*/ 45 h 238"/>
              <a:gd name="T2" fmla="*/ 181 w 181"/>
              <a:gd name="T3" fmla="*/ 45 h 238"/>
              <a:gd name="T4" fmla="*/ 181 w 181"/>
              <a:gd name="T5" fmla="*/ 238 h 238"/>
              <a:gd name="T6" fmla="*/ 0 w 181"/>
              <a:gd name="T7" fmla="*/ 238 h 238"/>
              <a:gd name="T8" fmla="*/ 0 w 181"/>
              <a:gd name="T9" fmla="*/ 0 h 238"/>
              <a:gd name="T10" fmla="*/ 136 w 181"/>
              <a:gd name="T11" fmla="*/ 0 h 238"/>
              <a:gd name="T12" fmla="*/ 136 w 181"/>
              <a:gd name="T13" fmla="*/ 45 h 238"/>
              <a:gd name="T14" fmla="*/ 141 w 181"/>
              <a:gd name="T15" fmla="*/ 0 h 238"/>
              <a:gd name="T16" fmla="*/ 141 w 181"/>
              <a:gd name="T17" fmla="*/ 41 h 238"/>
              <a:gd name="T18" fmla="*/ 181 w 181"/>
              <a:gd name="T19" fmla="*/ 41 h 238"/>
              <a:gd name="T20" fmla="*/ 141 w 181"/>
              <a:gd name="T21"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8">
                <a:moveTo>
                  <a:pt x="136" y="45"/>
                </a:moveTo>
                <a:lnTo>
                  <a:pt x="181" y="45"/>
                </a:lnTo>
                <a:lnTo>
                  <a:pt x="181" y="238"/>
                </a:lnTo>
                <a:lnTo>
                  <a:pt x="0" y="238"/>
                </a:lnTo>
                <a:lnTo>
                  <a:pt x="0" y="0"/>
                </a:lnTo>
                <a:lnTo>
                  <a:pt x="136" y="0"/>
                </a:lnTo>
                <a:lnTo>
                  <a:pt x="136" y="45"/>
                </a:lnTo>
                <a:close/>
                <a:moveTo>
                  <a:pt x="141" y="0"/>
                </a:moveTo>
                <a:lnTo>
                  <a:pt x="141" y="41"/>
                </a:lnTo>
                <a:lnTo>
                  <a:pt x="181" y="41"/>
                </a:lnTo>
                <a:lnTo>
                  <a:pt x="141" y="0"/>
                </a:lnTo>
                <a:close/>
              </a:path>
            </a:pathLst>
          </a:custGeom>
          <a:solidFill>
            <a:schemeClr val="accent2"/>
          </a:solidFill>
          <a:ln>
            <a:noFill/>
          </a:ln>
        </p:spPr>
        <p:txBody>
          <a:bodyPr vert="vert270"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white"/>
              </a:solidFill>
              <a:effectLst/>
              <a:uLnTx/>
              <a:uFillTx/>
              <a:latin typeface="メイリオ"/>
              <a:ea typeface="メイリオ"/>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メイリオ"/>
                <a:ea typeface="メイリオ"/>
                <a:cs typeface="+mn-cs"/>
              </a:rPr>
              <a:t>住民税 </a:t>
            </a:r>
            <a:endParaRPr kumimoji="1" lang="en-US" altLang="ja-JP" sz="1600" b="1" i="0" u="none" strike="noStrike" kern="1200" cap="none" spc="0" normalizeH="0" baseline="0" noProof="0" dirty="0">
              <a:ln>
                <a:noFill/>
              </a:ln>
              <a:solidFill>
                <a:prstClr val="white"/>
              </a:solidFill>
              <a:effectLst/>
              <a:uLnTx/>
              <a:uFillTx/>
              <a:latin typeface="メイリオ"/>
              <a:ea typeface="メイリオ"/>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メイリオ"/>
                <a:ea typeface="メイリオ"/>
                <a:cs typeface="+mn-cs"/>
              </a:rPr>
              <a:t>税額通知書</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1" i="0" u="none" strike="noStrike" kern="1200" cap="none" spc="0" normalizeH="0" baseline="0" noProof="0" dirty="0">
              <a:ln>
                <a:noFill/>
              </a:ln>
              <a:solidFill>
                <a:prstClr val="white"/>
              </a:solidFill>
              <a:effectLst/>
              <a:uLnTx/>
              <a:uFillTx/>
              <a:latin typeface="メイリオ"/>
              <a:ea typeface="メイリオ"/>
              <a:cs typeface="+mn-cs"/>
            </a:endParaRPr>
          </a:p>
        </p:txBody>
      </p:sp>
      <p:pic>
        <p:nvPicPr>
          <p:cNvPr id="70" name="図 69">
            <a:extLst>
              <a:ext uri="{FF2B5EF4-FFF2-40B4-BE49-F238E27FC236}">
                <a16:creationId xmlns:a16="http://schemas.microsoft.com/office/drawing/2014/main" id="{7B2519C3-9CC3-2EB9-622F-C849227A26E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3089" y="1498968"/>
            <a:ext cx="2115143" cy="405000"/>
          </a:xfrm>
          <a:prstGeom prst="rect">
            <a:avLst/>
          </a:prstGeom>
        </p:spPr>
      </p:pic>
    </p:spTree>
    <p:extLst>
      <p:ext uri="{BB962C8B-B14F-4D97-AF65-F5344CB8AC3E}">
        <p14:creationId xmlns:p14="http://schemas.microsoft.com/office/powerpoint/2010/main" val="39834633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SuperStream-NX 給与管理 専用帳票用紙">
            <a:extLst>
              <a:ext uri="{FF2B5EF4-FFF2-40B4-BE49-F238E27FC236}">
                <a16:creationId xmlns:a16="http://schemas.microsoft.com/office/drawing/2014/main" id="{040EA2BE-16E6-8419-AC68-5C9446D025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000" y="3988416"/>
            <a:ext cx="1678935" cy="733159"/>
          </a:xfrm>
          <a:prstGeom prst="rect">
            <a:avLst/>
          </a:prstGeom>
          <a:noFill/>
          <a:extLst>
            <a:ext uri="{909E8E84-426E-40DD-AFC4-6F175D3DCCD1}">
              <a14:hiddenFill xmlns:a14="http://schemas.microsoft.com/office/drawing/2010/main">
                <a:solidFill>
                  <a:srgbClr val="FFFFFF"/>
                </a:solidFill>
              </a14:hiddenFill>
            </a:ext>
          </a:extLst>
        </p:spPr>
      </p:pic>
      <p:sp>
        <p:nvSpPr>
          <p:cNvPr id="3" name="フッター プレースホルダー 2"/>
          <p:cNvSpPr>
            <a:spLocks noGrp="1"/>
          </p:cNvSpPr>
          <p:nvPr>
            <p:ph type="ftr" sz="quarter" idx="3"/>
          </p:nvPr>
        </p:nvSpPr>
        <p:spPr/>
        <p:txBody>
          <a:bodyPr/>
          <a:lstStyle/>
          <a:p>
            <a:r>
              <a:rPr lang="en-US" altLang="ja-JP" dirty="0"/>
              <a:t>©Canon IT Solutions Inc.  All rights reserved.</a:t>
            </a:r>
            <a:endParaRPr lang="ja-JP" altLang="en-US" dirty="0"/>
          </a:p>
        </p:txBody>
      </p:sp>
      <p:sp>
        <p:nvSpPr>
          <p:cNvPr id="4" name="テキスト プレースホルダー 3"/>
          <p:cNvSpPr>
            <a:spLocks noGrp="1"/>
          </p:cNvSpPr>
          <p:nvPr>
            <p:ph type="body" sz="quarter" idx="16"/>
          </p:nvPr>
        </p:nvSpPr>
        <p:spPr>
          <a:xfrm>
            <a:off x="179512" y="591530"/>
            <a:ext cx="7452828" cy="315310"/>
          </a:xfrm>
        </p:spPr>
        <p:txBody>
          <a:bodyPr/>
          <a:lstStyle/>
          <a:p>
            <a:r>
              <a:rPr kumimoji="1" lang="ja-JP" altLang="en-US" dirty="0"/>
              <a:t>給与管理システムに対応した「</a:t>
            </a:r>
            <a:r>
              <a:rPr kumimoji="1" lang="en-US" altLang="ja-JP" dirty="0"/>
              <a:t>Z</a:t>
            </a:r>
            <a:r>
              <a:rPr kumimoji="1" lang="ja-JP" altLang="en-US" dirty="0"/>
              <a:t>折圧着方式給与明細書」</a:t>
            </a:r>
          </a:p>
        </p:txBody>
      </p:sp>
      <p:sp>
        <p:nvSpPr>
          <p:cNvPr id="5" name="テキスト プレースホルダー 4"/>
          <p:cNvSpPr>
            <a:spLocks noGrp="1"/>
          </p:cNvSpPr>
          <p:nvPr>
            <p:ph type="body" sz="quarter" idx="17"/>
          </p:nvPr>
        </p:nvSpPr>
        <p:spPr/>
        <p:txBody>
          <a:bodyPr/>
          <a:lstStyle/>
          <a:p>
            <a:r>
              <a:rPr kumimoji="1" lang="ja-JP" altLang="en-US" dirty="0"/>
              <a:t>一枚の用紙で、給与明細書と封筒の役割を担い、</a:t>
            </a:r>
            <a:endParaRPr kumimoji="1" lang="en-US" altLang="ja-JP" dirty="0"/>
          </a:p>
          <a:p>
            <a:r>
              <a:rPr lang="ja-JP" altLang="en-US" dirty="0"/>
              <a:t>さらに</a:t>
            </a:r>
            <a:r>
              <a:rPr kumimoji="1" lang="ja-JP" altLang="en-US" dirty="0"/>
              <a:t>給与明細書以外にも</a:t>
            </a:r>
            <a:r>
              <a:rPr kumimoji="1" lang="en-US" altLang="ja-JP" dirty="0" err="1"/>
              <a:t>SuperStream</a:t>
            </a:r>
            <a:r>
              <a:rPr kumimoji="1" lang="en-US" altLang="ja-JP" dirty="0"/>
              <a:t>-NX </a:t>
            </a:r>
            <a:r>
              <a:rPr kumimoji="1" lang="ja-JP" altLang="en-US" dirty="0"/>
              <a:t>給与管理 各種専用帳票をご用意しております</a:t>
            </a:r>
          </a:p>
        </p:txBody>
      </p:sp>
      <p:sp>
        <p:nvSpPr>
          <p:cNvPr id="6" name="タイトル 5"/>
          <p:cNvSpPr>
            <a:spLocks noGrp="1"/>
          </p:cNvSpPr>
          <p:nvPr>
            <p:ph type="title"/>
          </p:nvPr>
        </p:nvSpPr>
        <p:spPr/>
        <p:txBody>
          <a:bodyPr/>
          <a:lstStyle/>
          <a:p>
            <a:r>
              <a:rPr kumimoji="1" lang="en-US" altLang="ja-JP" dirty="0" err="1"/>
              <a:t>SuperStream</a:t>
            </a:r>
            <a:r>
              <a:rPr kumimoji="1" lang="en-US" altLang="ja-JP" dirty="0"/>
              <a:t>-NX </a:t>
            </a:r>
            <a:r>
              <a:rPr kumimoji="1" lang="ja-JP" altLang="en-US" dirty="0"/>
              <a:t>給与管理 専用帳票用紙</a:t>
            </a:r>
          </a:p>
        </p:txBody>
      </p:sp>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12</a:t>
            </a:fld>
            <a:endParaRPr kumimoji="1" lang="ja-JP" altLang="en-US" dirty="0"/>
          </a:p>
        </p:txBody>
      </p:sp>
      <p:sp>
        <p:nvSpPr>
          <p:cNvPr id="39" name="テキスト ボックス 38">
            <a:extLst>
              <a:ext uri="{FF2B5EF4-FFF2-40B4-BE49-F238E27FC236}">
                <a16:creationId xmlns:a16="http://schemas.microsoft.com/office/drawing/2014/main" id="{305B623A-9A47-4B02-3585-3B7E6A625357}"/>
              </a:ext>
            </a:extLst>
          </p:cNvPr>
          <p:cNvSpPr txBox="1"/>
          <p:nvPr/>
        </p:nvSpPr>
        <p:spPr>
          <a:xfrm>
            <a:off x="534664" y="4518688"/>
            <a:ext cx="3519311" cy="261610"/>
          </a:xfrm>
          <a:prstGeom prst="rect">
            <a:avLst/>
          </a:prstGeom>
          <a:noFill/>
        </p:spPr>
        <p:txBody>
          <a:bodyPr wrap="square">
            <a:spAutoFit/>
          </a:bodyPr>
          <a:lstStyle/>
          <a:p>
            <a:r>
              <a:rPr lang="en-US" altLang="ja-JP" sz="1050" dirty="0">
                <a:hlinkClick r:id="rId3"/>
              </a:rPr>
              <a:t>https://www.horei.co.jp/ss-supply/index.html</a:t>
            </a:r>
            <a:endParaRPr lang="ja-JP" altLang="en-US" sz="1050" dirty="0"/>
          </a:p>
        </p:txBody>
      </p:sp>
      <p:pic>
        <p:nvPicPr>
          <p:cNvPr id="20" name="図 19">
            <a:extLst>
              <a:ext uri="{FF2B5EF4-FFF2-40B4-BE49-F238E27FC236}">
                <a16:creationId xmlns:a16="http://schemas.microsoft.com/office/drawing/2014/main" id="{317410BC-E164-D931-5BD4-55581CE95B46}"/>
              </a:ext>
            </a:extLst>
          </p:cNvPr>
          <p:cNvPicPr>
            <a:picLocks noChangeAspect="1"/>
          </p:cNvPicPr>
          <p:nvPr/>
        </p:nvPicPr>
        <p:blipFill>
          <a:blip r:embed="rId4"/>
          <a:stretch>
            <a:fillRect/>
          </a:stretch>
        </p:blipFill>
        <p:spPr>
          <a:xfrm>
            <a:off x="6610883" y="1927840"/>
            <a:ext cx="1808000" cy="1239913"/>
          </a:xfrm>
          <a:prstGeom prst="rect">
            <a:avLst/>
          </a:prstGeom>
        </p:spPr>
      </p:pic>
      <p:pic>
        <p:nvPicPr>
          <p:cNvPr id="13" name="図 12">
            <a:extLst>
              <a:ext uri="{FF2B5EF4-FFF2-40B4-BE49-F238E27FC236}">
                <a16:creationId xmlns:a16="http://schemas.microsoft.com/office/drawing/2014/main" id="{AE160C83-E87C-1E11-D50C-F2987222DD2C}"/>
              </a:ext>
            </a:extLst>
          </p:cNvPr>
          <p:cNvPicPr>
            <a:picLocks noChangeAspect="1"/>
          </p:cNvPicPr>
          <p:nvPr/>
        </p:nvPicPr>
        <p:blipFill>
          <a:blip r:embed="rId5"/>
          <a:stretch>
            <a:fillRect/>
          </a:stretch>
        </p:blipFill>
        <p:spPr>
          <a:xfrm>
            <a:off x="4894072" y="3326500"/>
            <a:ext cx="1758895" cy="1323833"/>
          </a:xfrm>
          <a:prstGeom prst="rect">
            <a:avLst/>
          </a:prstGeom>
        </p:spPr>
      </p:pic>
      <p:pic>
        <p:nvPicPr>
          <p:cNvPr id="15" name="図 14">
            <a:extLst>
              <a:ext uri="{FF2B5EF4-FFF2-40B4-BE49-F238E27FC236}">
                <a16:creationId xmlns:a16="http://schemas.microsoft.com/office/drawing/2014/main" id="{4DB292F0-6E88-6FE9-C9C4-06003A784F59}"/>
              </a:ext>
            </a:extLst>
          </p:cNvPr>
          <p:cNvPicPr>
            <a:picLocks noChangeAspect="1"/>
          </p:cNvPicPr>
          <p:nvPr/>
        </p:nvPicPr>
        <p:blipFill>
          <a:blip r:embed="rId6"/>
          <a:stretch>
            <a:fillRect/>
          </a:stretch>
        </p:blipFill>
        <p:spPr>
          <a:xfrm>
            <a:off x="6755402" y="3290479"/>
            <a:ext cx="1669025" cy="1352592"/>
          </a:xfrm>
          <a:prstGeom prst="rect">
            <a:avLst/>
          </a:prstGeom>
        </p:spPr>
      </p:pic>
      <p:pic>
        <p:nvPicPr>
          <p:cNvPr id="22" name="Picture 15" descr="圧着シーラー IS-200i">
            <a:extLst>
              <a:ext uri="{FF2B5EF4-FFF2-40B4-BE49-F238E27FC236}">
                <a16:creationId xmlns:a16="http://schemas.microsoft.com/office/drawing/2014/main" id="{F0B6C2EC-DBD7-D8C2-90CC-D13F9A3698A6}"/>
              </a:ext>
            </a:extLst>
          </p:cNvPr>
          <p:cNvPicPr>
            <a:picLocks noChangeAspect="1" noChangeArrowheads="1"/>
          </p:cNvPicPr>
          <p:nvPr/>
        </p:nvPicPr>
        <p:blipFill>
          <a:blip r:embed="rId7" cstate="print"/>
          <a:srcRect/>
          <a:stretch>
            <a:fillRect/>
          </a:stretch>
        </p:blipFill>
        <p:spPr bwMode="auto">
          <a:xfrm>
            <a:off x="5414394" y="2125210"/>
            <a:ext cx="1341008" cy="884830"/>
          </a:xfrm>
          <a:prstGeom prst="rect">
            <a:avLst/>
          </a:prstGeom>
          <a:noFill/>
        </p:spPr>
      </p:pic>
      <p:sp>
        <p:nvSpPr>
          <p:cNvPr id="26" name="テキスト ボックス 25">
            <a:extLst>
              <a:ext uri="{FF2B5EF4-FFF2-40B4-BE49-F238E27FC236}">
                <a16:creationId xmlns:a16="http://schemas.microsoft.com/office/drawing/2014/main" id="{3356933A-BBCA-B322-C2FB-B90181B6BC7E}"/>
              </a:ext>
            </a:extLst>
          </p:cNvPr>
          <p:cNvSpPr txBox="1"/>
          <p:nvPr/>
        </p:nvSpPr>
        <p:spPr>
          <a:xfrm>
            <a:off x="5255464" y="2960503"/>
            <a:ext cx="1669025" cy="215444"/>
          </a:xfrm>
          <a:prstGeom prst="rect">
            <a:avLst/>
          </a:prstGeom>
          <a:solidFill>
            <a:schemeClr val="bg1"/>
          </a:solidFill>
          <a:effectLst>
            <a:softEdge rad="31750"/>
          </a:effectLst>
        </p:spPr>
        <p:txBody>
          <a:bodyPr wrap="square" rtlCol="0">
            <a:spAutoFit/>
          </a:bodyPr>
          <a:lstStyle/>
          <a:p>
            <a:pPr algn="ctr"/>
            <a:r>
              <a:rPr kumimoji="1" lang="en-US" altLang="ja-JP" sz="800" b="1" dirty="0">
                <a:solidFill>
                  <a:srgbClr val="C00000"/>
                </a:solidFill>
                <a:latin typeface="メイリオ" pitchFamily="50" charset="-128"/>
                <a:ea typeface="メイリオ" pitchFamily="50" charset="-128"/>
              </a:rPr>
              <a:t>【</a:t>
            </a:r>
            <a:r>
              <a:rPr lang="ja-JP" altLang="en-US" sz="800" b="1" dirty="0">
                <a:solidFill>
                  <a:srgbClr val="C00000"/>
                </a:solidFill>
                <a:latin typeface="メイリオ" pitchFamily="50" charset="-128"/>
                <a:ea typeface="メイリオ" pitchFamily="50" charset="-128"/>
              </a:rPr>
              <a:t>圧着シーラー </a:t>
            </a:r>
            <a:r>
              <a:rPr lang="en-US" altLang="ja-JP" sz="800" b="1" dirty="0">
                <a:solidFill>
                  <a:srgbClr val="C00000"/>
                </a:solidFill>
                <a:latin typeface="メイリオ" pitchFamily="50" charset="-128"/>
                <a:ea typeface="メイリオ" pitchFamily="50" charset="-128"/>
              </a:rPr>
              <a:t>IS-200i </a:t>
            </a:r>
            <a:r>
              <a:rPr kumimoji="1" lang="en-US" altLang="ja-JP" sz="800" b="1" dirty="0">
                <a:solidFill>
                  <a:srgbClr val="C00000"/>
                </a:solidFill>
                <a:latin typeface="メイリオ" pitchFamily="50" charset="-128"/>
                <a:ea typeface="メイリオ" pitchFamily="50" charset="-128"/>
              </a:rPr>
              <a:t>】</a:t>
            </a:r>
            <a:endParaRPr kumimoji="1" lang="ja-JP" altLang="en-US" sz="800" b="1" dirty="0">
              <a:solidFill>
                <a:srgbClr val="C00000"/>
              </a:solidFill>
              <a:latin typeface="メイリオ" pitchFamily="50" charset="-128"/>
              <a:ea typeface="メイリオ" pitchFamily="50" charset="-128"/>
            </a:endParaRPr>
          </a:p>
        </p:txBody>
      </p:sp>
      <p:pic>
        <p:nvPicPr>
          <p:cNvPr id="9" name="Picture 2" descr="SS-1の画像（大）">
            <a:extLst>
              <a:ext uri="{FF2B5EF4-FFF2-40B4-BE49-F238E27FC236}">
                <a16:creationId xmlns:a16="http://schemas.microsoft.com/office/drawing/2014/main" id="{D240F1B9-0E2A-420E-49AA-BEB221F73DC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053975" y="1617039"/>
            <a:ext cx="1507902" cy="1324730"/>
          </a:xfrm>
          <a:prstGeom prst="rect">
            <a:avLst/>
          </a:prstGeom>
          <a:noFill/>
          <a:extLst>
            <a:ext uri="{909E8E84-426E-40DD-AFC4-6F175D3DCCD1}">
              <a14:hiddenFill xmlns:a14="http://schemas.microsoft.com/office/drawing/2010/main">
                <a:solidFill>
                  <a:srgbClr val="FFFFFF"/>
                </a:solidFill>
              </a14:hiddenFill>
            </a:ext>
          </a:extLst>
        </p:spPr>
      </p:pic>
      <p:grpSp>
        <p:nvGrpSpPr>
          <p:cNvPr id="7" name="グループ化 6">
            <a:extLst>
              <a:ext uri="{FF2B5EF4-FFF2-40B4-BE49-F238E27FC236}">
                <a16:creationId xmlns:a16="http://schemas.microsoft.com/office/drawing/2014/main" id="{E52B8B26-569F-667A-C503-A6CFF03156CF}"/>
              </a:ext>
            </a:extLst>
          </p:cNvPr>
          <p:cNvGrpSpPr/>
          <p:nvPr/>
        </p:nvGrpSpPr>
        <p:grpSpPr>
          <a:xfrm>
            <a:off x="977576" y="1825034"/>
            <a:ext cx="3445449" cy="2270937"/>
            <a:chOff x="487449" y="1667998"/>
            <a:chExt cx="3445449" cy="2270937"/>
          </a:xfrm>
        </p:grpSpPr>
        <p:grpSp>
          <p:nvGrpSpPr>
            <p:cNvPr id="12" name="グループ化 11">
              <a:extLst>
                <a:ext uri="{FF2B5EF4-FFF2-40B4-BE49-F238E27FC236}">
                  <a16:creationId xmlns:a16="http://schemas.microsoft.com/office/drawing/2014/main" id="{0AB5FD16-A4E4-0D6B-6293-EF0FF96420D1}"/>
                </a:ext>
              </a:extLst>
            </p:cNvPr>
            <p:cNvGrpSpPr/>
            <p:nvPr/>
          </p:nvGrpSpPr>
          <p:grpSpPr>
            <a:xfrm>
              <a:off x="487449" y="1667998"/>
              <a:ext cx="2484276" cy="2119235"/>
              <a:chOff x="915402" y="1870301"/>
              <a:chExt cx="2484276" cy="2119235"/>
            </a:xfrm>
          </p:grpSpPr>
          <p:grpSp>
            <p:nvGrpSpPr>
              <p:cNvPr id="24" name="グループ化 23">
                <a:extLst>
                  <a:ext uri="{FF2B5EF4-FFF2-40B4-BE49-F238E27FC236}">
                    <a16:creationId xmlns:a16="http://schemas.microsoft.com/office/drawing/2014/main" id="{D3E0C56F-E0D1-4CDA-E28B-DDBCCB06C19E}"/>
                  </a:ext>
                </a:extLst>
              </p:cNvPr>
              <p:cNvGrpSpPr/>
              <p:nvPr/>
            </p:nvGrpSpPr>
            <p:grpSpPr>
              <a:xfrm>
                <a:off x="915402" y="1870301"/>
                <a:ext cx="2484276" cy="483267"/>
                <a:chOff x="566407" y="1942621"/>
                <a:chExt cx="2460657" cy="396045"/>
              </a:xfrm>
            </p:grpSpPr>
            <p:sp>
              <p:nvSpPr>
                <p:cNvPr id="23" name="正方形/長方形 22">
                  <a:extLst>
                    <a:ext uri="{FF2B5EF4-FFF2-40B4-BE49-F238E27FC236}">
                      <a16:creationId xmlns:a16="http://schemas.microsoft.com/office/drawing/2014/main" id="{6CABA932-A670-6141-A5E1-A31090B85F1F}"/>
                    </a:ext>
                  </a:extLst>
                </p:cNvPr>
                <p:cNvSpPr/>
                <p:nvPr/>
              </p:nvSpPr>
              <p:spPr>
                <a:xfrm>
                  <a:off x="566407" y="1942621"/>
                  <a:ext cx="2460657" cy="396044"/>
                </a:xfrm>
                <a:prstGeom prst="rect">
                  <a:avLst/>
                </a:prstGeom>
                <a:solidFill>
                  <a:srgbClr val="F6B8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t>圧着式給与明細書</a:t>
                  </a:r>
                  <a:endParaRPr kumimoji="1" lang="ja-JP" altLang="en-US" sz="1400" b="1" dirty="0"/>
                </a:p>
              </p:txBody>
            </p:sp>
            <p:sp>
              <p:nvSpPr>
                <p:cNvPr id="21" name="正方形/長方形 20">
                  <a:extLst>
                    <a:ext uri="{FF2B5EF4-FFF2-40B4-BE49-F238E27FC236}">
                      <a16:creationId xmlns:a16="http://schemas.microsoft.com/office/drawing/2014/main" id="{AB5E1BF7-FF3F-3998-3755-3914A896D387}"/>
                    </a:ext>
                  </a:extLst>
                </p:cNvPr>
                <p:cNvSpPr/>
                <p:nvPr/>
              </p:nvSpPr>
              <p:spPr>
                <a:xfrm>
                  <a:off x="566407" y="1942622"/>
                  <a:ext cx="144016" cy="396044"/>
                </a:xfrm>
                <a:prstGeom prst="rect">
                  <a:avLst/>
                </a:prstGeom>
                <a:solidFill>
                  <a:srgbClr val="EF83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b="1"/>
                </a:p>
              </p:txBody>
            </p:sp>
          </p:grpSp>
          <p:grpSp>
            <p:nvGrpSpPr>
              <p:cNvPr id="25" name="グループ化 24">
                <a:extLst>
                  <a:ext uri="{FF2B5EF4-FFF2-40B4-BE49-F238E27FC236}">
                    <a16:creationId xmlns:a16="http://schemas.microsoft.com/office/drawing/2014/main" id="{B0F98005-2462-06E7-66C4-027536BA70A1}"/>
                  </a:ext>
                </a:extLst>
              </p:cNvPr>
              <p:cNvGrpSpPr/>
              <p:nvPr/>
            </p:nvGrpSpPr>
            <p:grpSpPr>
              <a:xfrm>
                <a:off x="915402" y="2399801"/>
                <a:ext cx="2484276" cy="497313"/>
                <a:chOff x="566407" y="1942622"/>
                <a:chExt cx="2460657" cy="396044"/>
              </a:xfrm>
            </p:grpSpPr>
            <p:sp>
              <p:nvSpPr>
                <p:cNvPr id="27" name="正方形/長方形 26">
                  <a:extLst>
                    <a:ext uri="{FF2B5EF4-FFF2-40B4-BE49-F238E27FC236}">
                      <a16:creationId xmlns:a16="http://schemas.microsoft.com/office/drawing/2014/main" id="{2B973FD9-00E6-1F18-DE4B-4E2F26368EF1}"/>
                    </a:ext>
                  </a:extLst>
                </p:cNvPr>
                <p:cNvSpPr/>
                <p:nvPr/>
              </p:nvSpPr>
              <p:spPr>
                <a:xfrm>
                  <a:off x="566407" y="1942622"/>
                  <a:ext cx="2460657" cy="396044"/>
                </a:xfrm>
                <a:prstGeom prst="rect">
                  <a:avLst/>
                </a:prstGeom>
                <a:solidFill>
                  <a:srgbClr val="F6B8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t>給与支払報告書</a:t>
                  </a:r>
                </a:p>
              </p:txBody>
            </p:sp>
            <p:sp>
              <p:nvSpPr>
                <p:cNvPr id="28" name="正方形/長方形 27">
                  <a:extLst>
                    <a:ext uri="{FF2B5EF4-FFF2-40B4-BE49-F238E27FC236}">
                      <a16:creationId xmlns:a16="http://schemas.microsoft.com/office/drawing/2014/main" id="{06750262-CC22-EED3-7D99-A0511624E288}"/>
                    </a:ext>
                  </a:extLst>
                </p:cNvPr>
                <p:cNvSpPr/>
                <p:nvPr/>
              </p:nvSpPr>
              <p:spPr>
                <a:xfrm>
                  <a:off x="566407" y="1942622"/>
                  <a:ext cx="144016" cy="396044"/>
                </a:xfrm>
                <a:prstGeom prst="rect">
                  <a:avLst/>
                </a:prstGeom>
                <a:solidFill>
                  <a:srgbClr val="EF83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b="1"/>
                </a:p>
              </p:txBody>
            </p:sp>
          </p:grpSp>
          <p:grpSp>
            <p:nvGrpSpPr>
              <p:cNvPr id="29" name="グループ化 28">
                <a:extLst>
                  <a:ext uri="{FF2B5EF4-FFF2-40B4-BE49-F238E27FC236}">
                    <a16:creationId xmlns:a16="http://schemas.microsoft.com/office/drawing/2014/main" id="{5A04325E-55D0-AFB1-00F2-01C72F281E56}"/>
                  </a:ext>
                </a:extLst>
              </p:cNvPr>
              <p:cNvGrpSpPr/>
              <p:nvPr/>
            </p:nvGrpSpPr>
            <p:grpSpPr>
              <a:xfrm>
                <a:off x="915402" y="2941769"/>
                <a:ext cx="2484276" cy="497313"/>
                <a:chOff x="566407" y="1942622"/>
                <a:chExt cx="2460657" cy="396044"/>
              </a:xfrm>
            </p:grpSpPr>
            <p:sp>
              <p:nvSpPr>
                <p:cNvPr id="31" name="正方形/長方形 30">
                  <a:extLst>
                    <a:ext uri="{FF2B5EF4-FFF2-40B4-BE49-F238E27FC236}">
                      <a16:creationId xmlns:a16="http://schemas.microsoft.com/office/drawing/2014/main" id="{CF0202E3-BCE8-F199-E122-36CAA20E2FF6}"/>
                    </a:ext>
                  </a:extLst>
                </p:cNvPr>
                <p:cNvSpPr/>
                <p:nvPr/>
              </p:nvSpPr>
              <p:spPr>
                <a:xfrm>
                  <a:off x="566407" y="1942622"/>
                  <a:ext cx="2460657" cy="396044"/>
                </a:xfrm>
                <a:prstGeom prst="rect">
                  <a:avLst/>
                </a:prstGeom>
                <a:solidFill>
                  <a:srgbClr val="F6B8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t>雇用保険被保険者離職証明書</a:t>
                  </a:r>
                  <a:endParaRPr kumimoji="1" lang="ja-JP" altLang="en-US" sz="1200" b="1" dirty="0"/>
                </a:p>
              </p:txBody>
            </p:sp>
            <p:sp>
              <p:nvSpPr>
                <p:cNvPr id="32" name="正方形/長方形 31">
                  <a:extLst>
                    <a:ext uri="{FF2B5EF4-FFF2-40B4-BE49-F238E27FC236}">
                      <a16:creationId xmlns:a16="http://schemas.microsoft.com/office/drawing/2014/main" id="{55767170-7C57-17BD-6D21-072490CEF5CC}"/>
                    </a:ext>
                  </a:extLst>
                </p:cNvPr>
                <p:cNvSpPr/>
                <p:nvPr/>
              </p:nvSpPr>
              <p:spPr>
                <a:xfrm>
                  <a:off x="566407" y="1942622"/>
                  <a:ext cx="144016" cy="396044"/>
                </a:xfrm>
                <a:prstGeom prst="rect">
                  <a:avLst/>
                </a:prstGeom>
                <a:solidFill>
                  <a:srgbClr val="EF83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b="1"/>
                </a:p>
              </p:txBody>
            </p:sp>
          </p:grpSp>
          <p:grpSp>
            <p:nvGrpSpPr>
              <p:cNvPr id="8" name="グループ化 7">
                <a:extLst>
                  <a:ext uri="{FF2B5EF4-FFF2-40B4-BE49-F238E27FC236}">
                    <a16:creationId xmlns:a16="http://schemas.microsoft.com/office/drawing/2014/main" id="{6E3D3B71-4540-1655-E771-6757197320E0}"/>
                  </a:ext>
                </a:extLst>
              </p:cNvPr>
              <p:cNvGrpSpPr/>
              <p:nvPr/>
            </p:nvGrpSpPr>
            <p:grpSpPr>
              <a:xfrm>
                <a:off x="915402" y="3492223"/>
                <a:ext cx="2484276" cy="497313"/>
                <a:chOff x="566407" y="1942622"/>
                <a:chExt cx="2460657" cy="396044"/>
              </a:xfrm>
            </p:grpSpPr>
            <p:sp>
              <p:nvSpPr>
                <p:cNvPr id="10" name="正方形/長方形 9">
                  <a:extLst>
                    <a:ext uri="{FF2B5EF4-FFF2-40B4-BE49-F238E27FC236}">
                      <a16:creationId xmlns:a16="http://schemas.microsoft.com/office/drawing/2014/main" id="{FC6F1EEE-FE4B-2775-6A3B-92E94DD1B933}"/>
                    </a:ext>
                  </a:extLst>
                </p:cNvPr>
                <p:cNvSpPr/>
                <p:nvPr/>
              </p:nvSpPr>
              <p:spPr>
                <a:xfrm>
                  <a:off x="566407" y="1942622"/>
                  <a:ext cx="2460657" cy="396044"/>
                </a:xfrm>
                <a:prstGeom prst="rect">
                  <a:avLst/>
                </a:prstGeom>
                <a:solidFill>
                  <a:srgbClr val="F6B8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t>源泉徴収票</a:t>
                  </a:r>
                  <a:endParaRPr kumimoji="1" lang="ja-JP" altLang="en-US" sz="1400" b="1" dirty="0"/>
                </a:p>
              </p:txBody>
            </p:sp>
            <p:sp>
              <p:nvSpPr>
                <p:cNvPr id="11" name="正方形/長方形 10">
                  <a:extLst>
                    <a:ext uri="{FF2B5EF4-FFF2-40B4-BE49-F238E27FC236}">
                      <a16:creationId xmlns:a16="http://schemas.microsoft.com/office/drawing/2014/main" id="{492324E4-A09B-C34A-F6B1-916A17A74F3C}"/>
                    </a:ext>
                  </a:extLst>
                </p:cNvPr>
                <p:cNvSpPr/>
                <p:nvPr/>
              </p:nvSpPr>
              <p:spPr>
                <a:xfrm>
                  <a:off x="566407" y="1942622"/>
                  <a:ext cx="144016" cy="396044"/>
                </a:xfrm>
                <a:prstGeom prst="rect">
                  <a:avLst/>
                </a:prstGeom>
                <a:solidFill>
                  <a:srgbClr val="EF83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b="1"/>
                </a:p>
              </p:txBody>
            </p:sp>
          </p:grpSp>
        </p:grpSp>
        <p:sp>
          <p:nvSpPr>
            <p:cNvPr id="14" name="テキスト ボックス 13">
              <a:extLst>
                <a:ext uri="{FF2B5EF4-FFF2-40B4-BE49-F238E27FC236}">
                  <a16:creationId xmlns:a16="http://schemas.microsoft.com/office/drawing/2014/main" id="{7A8D86AA-0BD3-89DE-9401-F0997535C28D}"/>
                </a:ext>
              </a:extLst>
            </p:cNvPr>
            <p:cNvSpPr txBox="1"/>
            <p:nvPr/>
          </p:nvSpPr>
          <p:spPr>
            <a:xfrm>
              <a:off x="1596419" y="3754269"/>
              <a:ext cx="2336479" cy="184666"/>
            </a:xfrm>
            <a:prstGeom prst="rect">
              <a:avLst/>
            </a:prstGeom>
            <a:noFill/>
          </p:spPr>
          <p:txBody>
            <a:bodyPr wrap="square" rtlCol="0">
              <a:spAutoFit/>
            </a:bodyPr>
            <a:lstStyle/>
            <a:p>
              <a:r>
                <a:rPr kumimoji="1" lang="en-US" altLang="ja-JP" sz="600" dirty="0"/>
                <a:t>※</a:t>
              </a:r>
              <a:r>
                <a:rPr kumimoji="1" lang="ja-JP" altLang="en-US" sz="600" dirty="0"/>
                <a:t>給与支払報告書に付属しております</a:t>
              </a:r>
            </a:p>
          </p:txBody>
        </p:sp>
      </p:grpSp>
    </p:spTree>
    <p:extLst>
      <p:ext uri="{BB962C8B-B14F-4D97-AF65-F5344CB8AC3E}">
        <p14:creationId xmlns:p14="http://schemas.microsoft.com/office/powerpoint/2010/main" val="6701325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13</a:t>
            </a:fld>
            <a:endParaRPr kumimoji="1" lang="ja-JP" altLang="en-US" dirty="0"/>
          </a:p>
        </p:txBody>
      </p:sp>
      <p:sp>
        <p:nvSpPr>
          <p:cNvPr id="3" name="フッター プレースホルダー 2"/>
          <p:cNvSpPr>
            <a:spLocks noGrp="1"/>
          </p:cNvSpPr>
          <p:nvPr>
            <p:ph type="ftr" sz="quarter" idx="3"/>
          </p:nvPr>
        </p:nvSpPr>
        <p:spPr/>
        <p:txBody>
          <a:bodyPr/>
          <a:lstStyle/>
          <a:p>
            <a:r>
              <a:rPr lang="en-US" altLang="ja-JP" dirty="0"/>
              <a:t>©Canon IT Solutions Inc.  All rights reserved.</a:t>
            </a:r>
            <a:endParaRPr lang="ja-JP" altLang="en-US" dirty="0"/>
          </a:p>
        </p:txBody>
      </p:sp>
      <p:sp>
        <p:nvSpPr>
          <p:cNvPr id="4" name="テキスト プレースホルダー 3"/>
          <p:cNvSpPr>
            <a:spLocks noGrp="1"/>
          </p:cNvSpPr>
          <p:nvPr>
            <p:ph type="body" sz="quarter" idx="16"/>
          </p:nvPr>
        </p:nvSpPr>
        <p:spPr/>
        <p:txBody>
          <a:bodyPr/>
          <a:lstStyle/>
          <a:p>
            <a:r>
              <a:rPr kumimoji="1" lang="ja-JP" altLang="en-US" dirty="0"/>
              <a:t>チェック業務、確認リスト機能など</a:t>
            </a:r>
          </a:p>
        </p:txBody>
      </p:sp>
      <p:sp>
        <p:nvSpPr>
          <p:cNvPr id="5" name="テキスト プレースホルダー 4"/>
          <p:cNvSpPr>
            <a:spLocks noGrp="1"/>
          </p:cNvSpPr>
          <p:nvPr>
            <p:ph type="body" sz="quarter" idx="17"/>
          </p:nvPr>
        </p:nvSpPr>
        <p:spPr/>
        <p:txBody>
          <a:bodyPr/>
          <a:lstStyle/>
          <a:p>
            <a:r>
              <a:rPr kumimoji="1" lang="ja-JP" altLang="en-US" dirty="0"/>
              <a:t>計算前の事前チェック、プルーフリスト、計算結果の比較チェックリスト、人件費明細表など実務に応じた各種帳票を出力します</a:t>
            </a:r>
            <a:endParaRPr kumimoji="1" lang="en-US" altLang="ja-JP" dirty="0"/>
          </a:p>
          <a:p>
            <a:pPr>
              <a:lnSpc>
                <a:spcPts val="1600"/>
              </a:lnSpc>
            </a:pPr>
            <a:r>
              <a:rPr lang="en-US" altLang="ja-JP" dirty="0"/>
              <a:t>※</a:t>
            </a:r>
            <a:r>
              <a:rPr lang="ja-JP" altLang="en-US" dirty="0"/>
              <a:t>リストイメージは</a:t>
            </a:r>
            <a:r>
              <a:rPr lang="en-US" altLang="ja-JP" dirty="0" err="1"/>
              <a:t>CSV,Excel,PDF</a:t>
            </a:r>
            <a:r>
              <a:rPr lang="ja-JP" altLang="en-US" dirty="0" err="1"/>
              <a:t>への</a:t>
            </a:r>
            <a:r>
              <a:rPr lang="ja-JP" altLang="en-US" dirty="0"/>
              <a:t>出力に対応しています</a:t>
            </a:r>
            <a:endParaRPr kumimoji="1" lang="ja-JP" altLang="en-US" dirty="0"/>
          </a:p>
        </p:txBody>
      </p:sp>
      <p:sp>
        <p:nvSpPr>
          <p:cNvPr id="6" name="タイトル 5"/>
          <p:cNvSpPr>
            <a:spLocks noGrp="1"/>
          </p:cNvSpPr>
          <p:nvPr>
            <p:ph type="title"/>
          </p:nvPr>
        </p:nvSpPr>
        <p:spPr/>
        <p:txBody>
          <a:bodyPr/>
          <a:lstStyle/>
          <a:p>
            <a:r>
              <a:rPr kumimoji="1" lang="ja-JP" altLang="en-US" dirty="0"/>
              <a:t>チェック業務、確認リスト機能など</a:t>
            </a:r>
          </a:p>
        </p:txBody>
      </p:sp>
      <p:sp>
        <p:nvSpPr>
          <p:cNvPr id="7" name="AutoShape 5"/>
          <p:cNvSpPr>
            <a:spLocks noChangeArrowheads="1"/>
          </p:cNvSpPr>
          <p:nvPr/>
        </p:nvSpPr>
        <p:spPr bwMode="gray">
          <a:xfrm>
            <a:off x="251618" y="1779662"/>
            <a:ext cx="8640763" cy="3132348"/>
          </a:xfrm>
          <a:prstGeom prst="roundRect">
            <a:avLst>
              <a:gd name="adj" fmla="val 4681"/>
            </a:avLst>
          </a:prstGeom>
          <a:gradFill rotWithShape="1">
            <a:gsLst>
              <a:gs pos="0">
                <a:srgbClr val="FFFFFF"/>
              </a:gs>
              <a:gs pos="100000">
                <a:srgbClr val="F3F3F3"/>
              </a:gs>
            </a:gsLst>
            <a:lin ang="5400000" scaled="1"/>
          </a:gradFill>
          <a:ln w="9525" algn="ctr">
            <a:solidFill>
              <a:srgbClr val="D3D3D3"/>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
                <a:srgbClr val="0065AE"/>
              </a:buClr>
              <a:buSzPct val="80000"/>
              <a:buFont typeface="Wingdings" pitchFamily="2" charset="2"/>
              <a:buNone/>
              <a:tabLst/>
              <a:defRPr/>
            </a:pPr>
            <a:endParaRPr kumimoji="0" lang="ja-JP" altLang="ja-JP" sz="1800" b="0" i="0" u="none" strike="noStrike" kern="0" cap="none" spc="0" normalizeH="0" baseline="0" noProof="0" dirty="0">
              <a:ln>
                <a:noFill/>
              </a:ln>
              <a:solidFill>
                <a:srgbClr val="0082C2"/>
              </a:solidFill>
              <a:effectLst/>
              <a:uLnTx/>
              <a:uFillTx/>
              <a:latin typeface="メイリオ" pitchFamily="50" charset="-128"/>
              <a:ea typeface="メイリオ" pitchFamily="50" charset="-128"/>
              <a:cs typeface="メイリオ" pitchFamily="50" charset="-128"/>
            </a:endParaRPr>
          </a:p>
        </p:txBody>
      </p:sp>
      <p:sp>
        <p:nvSpPr>
          <p:cNvPr id="8" name="Text Box 51"/>
          <p:cNvSpPr txBox="1">
            <a:spLocks noChangeArrowheads="1"/>
          </p:cNvSpPr>
          <p:nvPr/>
        </p:nvSpPr>
        <p:spPr bwMode="auto">
          <a:xfrm>
            <a:off x="5969149" y="4932000"/>
            <a:ext cx="3037701" cy="246221"/>
          </a:xfrm>
          <a:prstGeom prst="rect">
            <a:avLst/>
          </a:prstGeom>
          <a:noFill/>
          <a:ln>
            <a:noFill/>
          </a:ln>
        </p:spPr>
        <p:txBody>
          <a:bodyPr wrap="square">
            <a:spAutoFit/>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0" cap="none" spc="0" normalizeH="0" baseline="0" noProof="0" dirty="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a:t>
            </a:r>
            <a:r>
              <a:rPr kumimoji="1" lang="ja-JP" altLang="en-US" sz="1000" b="0" i="0" u="none" strike="noStrike" kern="0" cap="none" spc="0" normalizeH="0" baseline="0" noProof="0" dirty="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帳票サンプルを合わせてご覧ください。</a:t>
            </a:r>
          </a:p>
        </p:txBody>
      </p:sp>
      <p:sp>
        <p:nvSpPr>
          <p:cNvPr id="9" name="テキスト ボックス 8"/>
          <p:cNvSpPr txBox="1"/>
          <p:nvPr/>
        </p:nvSpPr>
        <p:spPr>
          <a:xfrm>
            <a:off x="562636" y="4191930"/>
            <a:ext cx="2411076" cy="550725"/>
          </a:xfrm>
          <a:prstGeom prst="rect">
            <a:avLst/>
          </a:prstGeom>
          <a:solidFill>
            <a:srgbClr val="FF9900"/>
          </a:solidFill>
          <a:ln>
            <a:noFill/>
          </a:ln>
          <a:effectLst/>
        </p:spPr>
        <p:txBody>
          <a:bodyPr lIns="0" tIns="0" rIns="0" bIns="0">
            <a:normAutofit fontScale="85000" lnSpcReduction="10000"/>
          </a:bodyPr>
          <a:lstStyle/>
          <a:p>
            <a:pPr marL="0" marR="0" lvl="0" indent="0" algn="ctr" defTabSz="914400" rtl="0" eaLnBrk="1" fontAlgn="auto" latinLnBrk="0" hangingPunct="1">
              <a:lnSpc>
                <a:spcPts val="28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メイリオ" pitchFamily="50" charset="-128"/>
              </a:rPr>
              <a:t>会社負担額を含めた人件費の確認</a:t>
            </a:r>
          </a:p>
        </p:txBody>
      </p:sp>
      <p:pic>
        <p:nvPicPr>
          <p:cNvPr id="10" name="図 9"/>
          <p:cNvPicPr>
            <a:picLocks noChangeAspect="1"/>
          </p:cNvPicPr>
          <p:nvPr/>
        </p:nvPicPr>
        <p:blipFill rotWithShape="1">
          <a:blip r:embed="rId3"/>
          <a:srcRect l="3028"/>
          <a:stretch/>
        </p:blipFill>
        <p:spPr>
          <a:xfrm>
            <a:off x="467544" y="1887674"/>
            <a:ext cx="4108810" cy="2968334"/>
          </a:xfrm>
          <a:prstGeom prst="rect">
            <a:avLst/>
          </a:prstGeom>
          <a:ln>
            <a:solidFill>
              <a:schemeClr val="bg1">
                <a:lumMod val="85000"/>
              </a:schemeClr>
            </a:solidFill>
          </a:ln>
        </p:spPr>
      </p:pic>
      <p:pic>
        <p:nvPicPr>
          <p:cNvPr id="17" name="図 16">
            <a:extLst>
              <a:ext uri="{FF2B5EF4-FFF2-40B4-BE49-F238E27FC236}">
                <a16:creationId xmlns:a16="http://schemas.microsoft.com/office/drawing/2014/main" id="{067AFF90-9F8E-B559-CE46-D28BF6A01D98}"/>
              </a:ext>
            </a:extLst>
          </p:cNvPr>
          <p:cNvPicPr>
            <a:picLocks noChangeAspect="1"/>
          </p:cNvPicPr>
          <p:nvPr/>
        </p:nvPicPr>
        <p:blipFill>
          <a:blip r:embed="rId4"/>
          <a:srcRect t="1488"/>
          <a:stretch/>
        </p:blipFill>
        <p:spPr>
          <a:xfrm>
            <a:off x="4635125" y="1887144"/>
            <a:ext cx="3796662" cy="2484805"/>
          </a:xfrm>
          <a:prstGeom prst="rect">
            <a:avLst/>
          </a:prstGeom>
          <a:ln>
            <a:solidFill>
              <a:schemeClr val="bg1">
                <a:lumMod val="85000"/>
              </a:schemeClr>
            </a:solidFill>
          </a:ln>
        </p:spPr>
      </p:pic>
      <p:pic>
        <p:nvPicPr>
          <p:cNvPr id="11" name="図 10"/>
          <p:cNvPicPr>
            <a:picLocks noChangeAspect="1"/>
          </p:cNvPicPr>
          <p:nvPr/>
        </p:nvPicPr>
        <p:blipFill rotWithShape="1">
          <a:blip r:embed="rId5"/>
          <a:srcRect t="3071"/>
          <a:stretch/>
        </p:blipFill>
        <p:spPr>
          <a:xfrm>
            <a:off x="5677957" y="2703608"/>
            <a:ext cx="3151751" cy="2112174"/>
          </a:xfrm>
          <a:prstGeom prst="rect">
            <a:avLst/>
          </a:prstGeom>
          <a:ln>
            <a:solidFill>
              <a:schemeClr val="bg1">
                <a:lumMod val="85000"/>
              </a:schemeClr>
            </a:solidFill>
          </a:ln>
        </p:spPr>
      </p:pic>
      <p:sp>
        <p:nvSpPr>
          <p:cNvPr id="18" name="矢印: 上向き折線 17">
            <a:extLst>
              <a:ext uri="{FF2B5EF4-FFF2-40B4-BE49-F238E27FC236}">
                <a16:creationId xmlns:a16="http://schemas.microsoft.com/office/drawing/2014/main" id="{B8813B8B-79C5-D10B-8B7E-EE1501E6A185}"/>
              </a:ext>
            </a:extLst>
          </p:cNvPr>
          <p:cNvSpPr/>
          <p:nvPr/>
        </p:nvSpPr>
        <p:spPr>
          <a:xfrm rot="5400000">
            <a:off x="5076099" y="4087557"/>
            <a:ext cx="538701" cy="665014"/>
          </a:xfrm>
          <a:prstGeom prst="bentUpArrow">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sp>
        <p:nvSpPr>
          <p:cNvPr id="12" name="テキスト ボックス 11"/>
          <p:cNvSpPr txBox="1"/>
          <p:nvPr/>
        </p:nvSpPr>
        <p:spPr>
          <a:xfrm>
            <a:off x="6003074" y="4371949"/>
            <a:ext cx="2826634" cy="504057"/>
          </a:xfrm>
          <a:prstGeom prst="rect">
            <a:avLst/>
          </a:prstGeom>
          <a:solidFill>
            <a:srgbClr val="FF9900"/>
          </a:solidFill>
          <a:ln>
            <a:noFill/>
          </a:ln>
          <a:effectLst/>
        </p:spPr>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メイリオ" pitchFamily="50" charset="-128"/>
              </a:rPr>
              <a:t>基準月と当月の項目比較</a:t>
            </a:r>
            <a:endParaRPr kumimoji="0" lang="en-US" altLang="ja-JP" sz="1200" b="0"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メイリオ" pitchFamily="50" charset="-128"/>
              </a:rPr>
              <a:t>(</a:t>
            </a:r>
            <a:r>
              <a:rPr kumimoji="0" lang="ja-JP" altLang="en-US" sz="1200" b="0"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メイリオ" pitchFamily="50" charset="-128"/>
              </a:rPr>
              <a:t>任意の比較項目をパターン登録可</a:t>
            </a:r>
            <a:r>
              <a:rPr kumimoji="0" lang="en-US" altLang="ja-JP" sz="1200" b="0"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メイリオ" pitchFamily="50" charset="-128"/>
              </a:rPr>
              <a:t>)</a:t>
            </a:r>
            <a:endParaRPr kumimoji="0" lang="ja-JP" altLang="en-US" sz="1200" b="0"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25025377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14</a:t>
            </a:fld>
            <a:endParaRPr kumimoji="1" lang="ja-JP" altLang="en-US" dirty="0"/>
          </a:p>
        </p:txBody>
      </p:sp>
      <p:sp>
        <p:nvSpPr>
          <p:cNvPr id="3" name="フッター プレースホルダー 2"/>
          <p:cNvSpPr>
            <a:spLocks noGrp="1"/>
          </p:cNvSpPr>
          <p:nvPr>
            <p:ph type="ftr" sz="quarter" idx="3"/>
          </p:nvPr>
        </p:nvSpPr>
        <p:spPr/>
        <p:txBody>
          <a:bodyPr/>
          <a:lstStyle/>
          <a:p>
            <a:r>
              <a:rPr lang="en-US" altLang="ja-JP" dirty="0"/>
              <a:t>©Canon IT Solutions Inc.  All rights reserved.</a:t>
            </a:r>
            <a:endParaRPr lang="ja-JP" altLang="en-US" dirty="0"/>
          </a:p>
        </p:txBody>
      </p:sp>
      <p:sp>
        <p:nvSpPr>
          <p:cNvPr id="4" name="テキスト プレースホルダー 3"/>
          <p:cNvSpPr>
            <a:spLocks noGrp="1"/>
          </p:cNvSpPr>
          <p:nvPr>
            <p:ph type="body" sz="quarter" idx="16"/>
          </p:nvPr>
        </p:nvSpPr>
        <p:spPr/>
        <p:txBody>
          <a:bodyPr/>
          <a:lstStyle/>
          <a:p>
            <a:r>
              <a:rPr kumimoji="1" lang="ja-JP" altLang="en-US" dirty="0"/>
              <a:t>雇用保険被保険者離職証明書等の出力</a:t>
            </a:r>
          </a:p>
        </p:txBody>
      </p:sp>
      <p:sp>
        <p:nvSpPr>
          <p:cNvPr id="5" name="テキスト プレースホルダー 4"/>
          <p:cNvSpPr>
            <a:spLocks noGrp="1"/>
          </p:cNvSpPr>
          <p:nvPr>
            <p:ph type="body" sz="quarter" idx="17"/>
          </p:nvPr>
        </p:nvSpPr>
        <p:spPr/>
        <p:txBody>
          <a:bodyPr/>
          <a:lstStyle/>
          <a:p>
            <a:r>
              <a:rPr kumimoji="1" lang="ja-JP" altLang="en-US" dirty="0"/>
              <a:t>給与体系にて賃金データを</a:t>
            </a:r>
            <a:r>
              <a:rPr kumimoji="1" lang="en-US" altLang="ja-JP" dirty="0"/>
              <a:t>A</a:t>
            </a:r>
            <a:r>
              <a:rPr kumimoji="1" lang="ja-JP" altLang="en-US" dirty="0"/>
              <a:t>欄又は</a:t>
            </a:r>
            <a:r>
              <a:rPr kumimoji="1" lang="en-US" altLang="ja-JP" dirty="0"/>
              <a:t>B</a:t>
            </a:r>
            <a:r>
              <a:rPr kumimoji="1" lang="ja-JP" altLang="en-US" dirty="0"/>
              <a:t>欄として集計する設定し、離職票、六十歳到達賃金照明書、休業開始賃金証明書を出力します</a:t>
            </a:r>
            <a:endParaRPr kumimoji="1" lang="en-US" altLang="ja-JP" dirty="0"/>
          </a:p>
          <a:p>
            <a:r>
              <a:rPr lang="ja-JP" altLang="en-US" dirty="0"/>
              <a:t>帳票出力前に出力する値を直接修正することも可能です</a:t>
            </a:r>
            <a:endParaRPr kumimoji="1" lang="ja-JP" altLang="en-US" dirty="0"/>
          </a:p>
        </p:txBody>
      </p:sp>
      <p:sp>
        <p:nvSpPr>
          <p:cNvPr id="6" name="タイトル 5"/>
          <p:cNvSpPr>
            <a:spLocks noGrp="1"/>
          </p:cNvSpPr>
          <p:nvPr>
            <p:ph type="title"/>
          </p:nvPr>
        </p:nvSpPr>
        <p:spPr/>
        <p:txBody>
          <a:bodyPr/>
          <a:lstStyle/>
          <a:p>
            <a:r>
              <a:rPr kumimoji="1" lang="ja-JP" altLang="en-US" dirty="0"/>
              <a:t>雇用保険被保険者離職証明書等の出力</a:t>
            </a:r>
          </a:p>
        </p:txBody>
      </p:sp>
      <p:pic>
        <p:nvPicPr>
          <p:cNvPr id="7" name="図 6"/>
          <p:cNvPicPr>
            <a:picLocks noChangeAspect="1"/>
          </p:cNvPicPr>
          <p:nvPr/>
        </p:nvPicPr>
        <p:blipFill>
          <a:blip r:embed="rId2"/>
          <a:stretch>
            <a:fillRect/>
          </a:stretch>
        </p:blipFill>
        <p:spPr>
          <a:xfrm>
            <a:off x="413541" y="1765433"/>
            <a:ext cx="3584126" cy="2505913"/>
          </a:xfrm>
          <a:prstGeom prst="rect">
            <a:avLst/>
          </a:prstGeom>
        </p:spPr>
      </p:pic>
      <p:sp>
        <p:nvSpPr>
          <p:cNvPr id="8" name="角丸四角形 7"/>
          <p:cNvSpPr/>
          <p:nvPr/>
        </p:nvSpPr>
        <p:spPr bwMode="auto">
          <a:xfrm>
            <a:off x="5414103" y="1722375"/>
            <a:ext cx="3369897" cy="3150706"/>
          </a:xfrm>
          <a:prstGeom prst="roundRect">
            <a:avLst>
              <a:gd name="adj" fmla="val 4450"/>
            </a:avLst>
          </a:prstGeom>
          <a:solidFill>
            <a:srgbClr val="FFFFFF"/>
          </a:solidFill>
          <a:ln w="25400">
            <a:solidFill>
              <a:srgbClr val="FFFFFF">
                <a:lumMod val="85000"/>
              </a:srgbClr>
            </a:solidFill>
            <a:headEnd/>
            <a:tailEnd/>
          </a:ln>
          <a:effectLst/>
          <a:scene3d>
            <a:camera prst="orthographicFront">
              <a:rot lat="0" lon="0" rev="0"/>
            </a:camera>
            <a:lightRig rig="threePt" dir="t">
              <a:rot lat="0" lon="0" rev="1200000"/>
            </a:lightRig>
          </a:scene3d>
          <a:sp3d/>
        </p:spPr>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2000" b="1"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endParaRPr>
          </a:p>
        </p:txBody>
      </p:sp>
      <p:pic>
        <p:nvPicPr>
          <p:cNvPr id="9" name="Picture 2"/>
          <p:cNvPicPr>
            <a:picLocks noChangeAspect="1" noChangeArrowheads="1"/>
          </p:cNvPicPr>
          <p:nvPr/>
        </p:nvPicPr>
        <p:blipFill>
          <a:blip r:embed="rId3" cstate="print"/>
          <a:srcRect/>
          <a:stretch>
            <a:fillRect/>
          </a:stretch>
        </p:blipFill>
        <p:spPr bwMode="auto">
          <a:xfrm>
            <a:off x="5527758" y="2009315"/>
            <a:ext cx="1943270" cy="1372080"/>
          </a:xfrm>
          <a:prstGeom prst="rect">
            <a:avLst/>
          </a:prstGeom>
          <a:solidFill>
            <a:srgbClr val="FFFFFF"/>
          </a:solidFill>
          <a:ln w="12700" cap="flat" cmpd="sng" algn="ctr">
            <a:solidFill>
              <a:srgbClr val="007BC7"/>
            </a:solidFill>
            <a:prstDash val="solid"/>
            <a:headEnd/>
            <a:tailEnd/>
          </a:ln>
          <a:effectLst/>
        </p:spPr>
      </p:pic>
      <p:sp>
        <p:nvSpPr>
          <p:cNvPr id="10" name="右矢印 9"/>
          <p:cNvSpPr/>
          <p:nvPr/>
        </p:nvSpPr>
        <p:spPr bwMode="auto">
          <a:xfrm>
            <a:off x="4463988" y="2339557"/>
            <a:ext cx="686040" cy="1110796"/>
          </a:xfrm>
          <a:prstGeom prst="rightArrow">
            <a:avLst/>
          </a:prstGeom>
          <a:solidFill>
            <a:srgbClr val="77A233"/>
          </a:solidFill>
          <a:ln>
            <a:noFill/>
            <a:headEnd/>
            <a:tailEnd/>
          </a:ln>
          <a:effectLst/>
          <a:scene3d>
            <a:camera prst="orthographicFront">
              <a:rot lat="0" lon="0" rev="0"/>
            </a:camera>
            <a:lightRig rig="threePt" dir="t">
              <a:rot lat="0" lon="0" rev="1200000"/>
            </a:lightRig>
          </a:scene3d>
          <a:sp3d/>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20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印刷</a:t>
            </a:r>
          </a:p>
        </p:txBody>
      </p:sp>
      <p:sp>
        <p:nvSpPr>
          <p:cNvPr id="11" name="角丸四角形 10"/>
          <p:cNvSpPr/>
          <p:nvPr/>
        </p:nvSpPr>
        <p:spPr bwMode="auto">
          <a:xfrm>
            <a:off x="3247314" y="2542021"/>
            <a:ext cx="456455" cy="92116"/>
          </a:xfrm>
          <a:prstGeom prst="roundRect">
            <a:avLst>
              <a:gd name="adj" fmla="val 9055"/>
            </a:avLst>
          </a:prstGeom>
          <a:noFill/>
          <a:ln w="25400" cap="flat" cmpd="sng" algn="ctr">
            <a:solidFill>
              <a:srgbClr val="B91B17"/>
            </a:solidFill>
            <a:prstDash val="solid"/>
            <a:headEnd/>
            <a:tailEnd/>
          </a:ln>
          <a:effectLst/>
        </p:spPr>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2000" b="1"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12" name="左カーブ矢印 11"/>
          <p:cNvSpPr/>
          <p:nvPr/>
        </p:nvSpPr>
        <p:spPr bwMode="auto">
          <a:xfrm>
            <a:off x="3785807" y="2570813"/>
            <a:ext cx="311836" cy="833097"/>
          </a:xfrm>
          <a:prstGeom prst="curvedLeftArrow">
            <a:avLst>
              <a:gd name="adj1" fmla="val 50000"/>
              <a:gd name="adj2" fmla="val 110106"/>
              <a:gd name="adj3" fmla="val 41067"/>
            </a:avLst>
          </a:prstGeom>
          <a:gradFill rotWithShape="1">
            <a:gsLst>
              <a:gs pos="0">
                <a:srgbClr val="B91B17">
                  <a:shade val="51000"/>
                  <a:satMod val="130000"/>
                </a:srgbClr>
              </a:gs>
              <a:gs pos="80000">
                <a:srgbClr val="B91B17">
                  <a:shade val="93000"/>
                  <a:satMod val="130000"/>
                </a:srgbClr>
              </a:gs>
              <a:gs pos="100000">
                <a:srgbClr val="B91B17">
                  <a:shade val="94000"/>
                  <a:satMod val="135000"/>
                </a:srgbClr>
              </a:gs>
            </a:gsLst>
            <a:lin ang="16200000" scaled="0"/>
          </a:gradFill>
          <a:ln w="9525" cap="flat" cmpd="sng" algn="ctr">
            <a:solidFill>
              <a:srgbClr val="B91B17">
                <a:shade val="95000"/>
                <a:satMod val="105000"/>
              </a:srgbClr>
            </a:solidFill>
            <a:prstDash val="solid"/>
            <a:headEnd/>
            <a:tailEnd/>
          </a:ln>
          <a:effectLst>
            <a:outerShdw blurRad="40000" dist="23000" dir="5400000" rotWithShape="0">
              <a:srgbClr val="000000">
                <a:alpha val="35000"/>
              </a:srgbClr>
            </a:outerShdw>
          </a:effectLst>
        </p:spPr>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2000" b="1"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13" name="テキスト ボックス 12"/>
          <p:cNvSpPr txBox="1"/>
          <p:nvPr/>
        </p:nvSpPr>
        <p:spPr>
          <a:xfrm>
            <a:off x="5558119" y="1650153"/>
            <a:ext cx="2494692" cy="425758"/>
          </a:xfrm>
          <a:prstGeom prst="rect">
            <a:avLst/>
          </a:prstGeom>
        </p:spPr>
        <p:txBody>
          <a:bodyPr wrap="square" rtlCol="0" anchor="ctr" anchorCtr="0">
            <a:spAutoFit/>
          </a:bodyPr>
          <a:lstStyle/>
          <a:p>
            <a:pPr marL="0" marR="0" lvl="0" indent="0" algn="l" defTabSz="914400" rtl="0" eaLnBrk="1" fontAlgn="auto" latinLnBrk="0" hangingPunct="1">
              <a:lnSpc>
                <a:spcPts val="26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離職票基礎資料</a:t>
            </a:r>
          </a:p>
        </p:txBody>
      </p:sp>
      <p:grpSp>
        <p:nvGrpSpPr>
          <p:cNvPr id="14" name="グループ化 40"/>
          <p:cNvGrpSpPr/>
          <p:nvPr/>
        </p:nvGrpSpPr>
        <p:grpSpPr>
          <a:xfrm>
            <a:off x="6319460" y="3773511"/>
            <a:ext cx="1559182" cy="1005462"/>
            <a:chOff x="5868144" y="4725144"/>
            <a:chExt cx="2088232" cy="1512168"/>
          </a:xfrm>
        </p:grpSpPr>
        <p:sp>
          <p:nvSpPr>
            <p:cNvPr id="15" name="正方形/長方形 14"/>
            <p:cNvSpPr/>
            <p:nvPr/>
          </p:nvSpPr>
          <p:spPr bwMode="auto">
            <a:xfrm>
              <a:off x="5868144" y="4725144"/>
              <a:ext cx="2088232" cy="1512168"/>
            </a:xfrm>
            <a:prstGeom prst="rect">
              <a:avLst/>
            </a:prstGeom>
            <a:solidFill>
              <a:srgbClr val="FFFFFF"/>
            </a:solidFill>
            <a:ln w="12700" cap="flat" cmpd="sng" algn="ctr">
              <a:solidFill>
                <a:srgbClr val="007BC7"/>
              </a:solidFill>
              <a:prstDash val="solid"/>
              <a:headEnd/>
              <a:tailEnd/>
            </a:ln>
            <a:effectLst/>
          </p:spPr>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2000" b="1"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grpSp>
          <p:nvGrpSpPr>
            <p:cNvPr id="16" name="グループ化 6"/>
            <p:cNvGrpSpPr/>
            <p:nvPr/>
          </p:nvGrpSpPr>
          <p:grpSpPr>
            <a:xfrm>
              <a:off x="5940152" y="4797152"/>
              <a:ext cx="2003641" cy="1408843"/>
              <a:chOff x="3923928" y="1988840"/>
              <a:chExt cx="3490301" cy="2592288"/>
            </a:xfrm>
          </p:grpSpPr>
          <p:pic>
            <p:nvPicPr>
              <p:cNvPr id="17" name="Picture 2"/>
              <p:cNvPicPr>
                <a:picLocks noChangeAspect="1" noChangeArrowheads="1"/>
              </p:cNvPicPr>
              <p:nvPr/>
            </p:nvPicPr>
            <p:blipFill>
              <a:blip r:embed="rId4" cstate="print"/>
              <a:srcRect/>
              <a:stretch>
                <a:fillRect/>
              </a:stretch>
            </p:blipFill>
            <p:spPr bwMode="auto">
              <a:xfrm>
                <a:off x="3923928" y="1988840"/>
                <a:ext cx="1800200" cy="2525790"/>
              </a:xfrm>
              <a:prstGeom prst="rect">
                <a:avLst/>
              </a:prstGeom>
              <a:noFill/>
              <a:ln w="9525">
                <a:noFill/>
                <a:miter lim="800000"/>
                <a:headEnd/>
                <a:tailEnd/>
              </a:ln>
            </p:spPr>
          </p:pic>
          <p:pic>
            <p:nvPicPr>
              <p:cNvPr id="18" name="Picture 3"/>
              <p:cNvPicPr>
                <a:picLocks noChangeAspect="1" noChangeArrowheads="1"/>
              </p:cNvPicPr>
              <p:nvPr/>
            </p:nvPicPr>
            <p:blipFill>
              <a:blip r:embed="rId5" cstate="print"/>
              <a:srcRect/>
              <a:stretch>
                <a:fillRect/>
              </a:stretch>
            </p:blipFill>
            <p:spPr bwMode="auto">
              <a:xfrm>
                <a:off x="5724129" y="1988840"/>
                <a:ext cx="1690100" cy="2592288"/>
              </a:xfrm>
              <a:prstGeom prst="rect">
                <a:avLst/>
              </a:prstGeom>
              <a:noFill/>
              <a:ln w="9525">
                <a:noFill/>
                <a:miter lim="800000"/>
                <a:headEnd/>
                <a:tailEnd/>
              </a:ln>
            </p:spPr>
          </p:pic>
        </p:grpSp>
      </p:grpSp>
      <p:pic>
        <p:nvPicPr>
          <p:cNvPr id="19" name="Picture 7"/>
          <p:cNvPicPr>
            <a:picLocks noChangeAspect="1" noChangeArrowheads="1"/>
          </p:cNvPicPr>
          <p:nvPr/>
        </p:nvPicPr>
        <p:blipFill>
          <a:blip r:embed="rId6" cstate="print"/>
          <a:srcRect/>
          <a:stretch>
            <a:fillRect/>
          </a:stretch>
        </p:blipFill>
        <p:spPr bwMode="auto">
          <a:xfrm>
            <a:off x="6875349" y="2117327"/>
            <a:ext cx="992007" cy="1372080"/>
          </a:xfrm>
          <a:prstGeom prst="rect">
            <a:avLst/>
          </a:prstGeom>
          <a:solidFill>
            <a:srgbClr val="FFFFFF"/>
          </a:solidFill>
          <a:ln w="12700" cap="flat" cmpd="sng" algn="ctr">
            <a:solidFill>
              <a:srgbClr val="007BC7"/>
            </a:solidFill>
            <a:prstDash val="solid"/>
            <a:headEnd/>
            <a:tailEnd/>
          </a:ln>
          <a:effectLst/>
        </p:spPr>
      </p:pic>
      <p:pic>
        <p:nvPicPr>
          <p:cNvPr id="20" name="Picture 8"/>
          <p:cNvPicPr>
            <a:picLocks noChangeAspect="1" noChangeArrowheads="1"/>
          </p:cNvPicPr>
          <p:nvPr/>
        </p:nvPicPr>
        <p:blipFill>
          <a:blip r:embed="rId7" cstate="print"/>
          <a:srcRect/>
          <a:stretch>
            <a:fillRect/>
          </a:stretch>
        </p:blipFill>
        <p:spPr bwMode="auto">
          <a:xfrm>
            <a:off x="7610821" y="2020629"/>
            <a:ext cx="1065635" cy="1434448"/>
          </a:xfrm>
          <a:prstGeom prst="rect">
            <a:avLst/>
          </a:prstGeom>
          <a:solidFill>
            <a:srgbClr val="FFFFFF"/>
          </a:solidFill>
          <a:ln w="12700" cap="flat" cmpd="sng" algn="ctr">
            <a:solidFill>
              <a:srgbClr val="007BC7"/>
            </a:solidFill>
            <a:prstDash val="solid"/>
            <a:headEnd/>
            <a:tailEnd/>
          </a:ln>
          <a:effectLst/>
        </p:spPr>
      </p:pic>
      <p:sp>
        <p:nvSpPr>
          <p:cNvPr id="21" name="テキスト ボックス 20"/>
          <p:cNvSpPr txBox="1"/>
          <p:nvPr/>
        </p:nvSpPr>
        <p:spPr>
          <a:xfrm>
            <a:off x="5558119" y="3413471"/>
            <a:ext cx="2494692" cy="425758"/>
          </a:xfrm>
          <a:prstGeom prst="rect">
            <a:avLst/>
          </a:prstGeom>
        </p:spPr>
        <p:txBody>
          <a:bodyPr wrap="square" rtlCol="0" anchor="ctr" anchorCtr="0">
            <a:spAutoFit/>
          </a:bodyPr>
          <a:lstStyle/>
          <a:p>
            <a:pPr marL="0" marR="0" lvl="0" indent="0" algn="l" defTabSz="914400" rtl="0" eaLnBrk="1" fontAlgn="auto" latinLnBrk="0" hangingPunct="1">
              <a:lnSpc>
                <a:spcPts val="26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離職票基礎資料（専用紙）</a:t>
            </a:r>
            <a:r>
              <a:rPr kumimoji="1" lang="en-US" altLang="ja-JP" sz="900" b="1"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a:t>
            </a:r>
            <a:endParaRPr kumimoji="1" lang="ja-JP" altLang="en-US" sz="900" b="1"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p:txBody>
      </p:sp>
      <p:sp>
        <p:nvSpPr>
          <p:cNvPr id="22" name="角丸四角形 21"/>
          <p:cNvSpPr/>
          <p:nvPr/>
        </p:nvSpPr>
        <p:spPr bwMode="auto">
          <a:xfrm>
            <a:off x="6013005" y="2705267"/>
            <a:ext cx="2375419" cy="781017"/>
          </a:xfrm>
          <a:prstGeom prst="roundRect">
            <a:avLst/>
          </a:prstGeom>
          <a:solidFill>
            <a:srgbClr val="54C2F0"/>
          </a:solidFill>
          <a:ln w="25400">
            <a:solidFill>
              <a:srgbClr val="FFFFFF">
                <a:lumMod val="95000"/>
              </a:srgbClr>
            </a:solidFill>
            <a:headEnd/>
            <a:tailEnd/>
          </a:ln>
          <a:effectLst/>
          <a:scene3d>
            <a:camera prst="orthographicFront">
              <a:rot lat="0" lon="0" rev="0"/>
            </a:camera>
            <a:lightRig rig="threePt" dir="t">
              <a:rot lat="0" lon="0" rev="1200000"/>
            </a:lightRig>
          </a:scene3d>
          <a:sp3d/>
        </p:spPr>
        <p:txBody>
          <a:bodyPr wrap="non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六十歳到達時等賃金証明書</a:t>
            </a:r>
            <a:endParaRPr kumimoji="0" lang="en-US" altLang="ja-JP" sz="1400" b="1"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休業開始賃金証明書</a:t>
            </a:r>
            <a:endParaRPr kumimoji="0" lang="en-US" altLang="ja-JP" sz="1400" b="1"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も同様</a:t>
            </a:r>
            <a:endParaRPr kumimoji="1" lang="ja-JP" altLang="en-US" sz="1400" b="1"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23" name="テキスト ボックス 22"/>
          <p:cNvSpPr txBox="1"/>
          <p:nvPr/>
        </p:nvSpPr>
        <p:spPr>
          <a:xfrm>
            <a:off x="5508104" y="4731990"/>
            <a:ext cx="3492388" cy="425758"/>
          </a:xfrm>
          <a:prstGeom prst="rect">
            <a:avLst/>
          </a:prstGeom>
        </p:spPr>
        <p:txBody>
          <a:bodyPr wrap="square" rtlCol="0" anchor="ctr" anchorCtr="0">
            <a:spAutoFit/>
          </a:bodyPr>
          <a:lstStyle/>
          <a:p>
            <a:pPr marL="0" marR="0" lvl="0" indent="0" algn="l" defTabSz="914400" rtl="0" eaLnBrk="1" fontAlgn="auto" latinLnBrk="0" hangingPunct="1">
              <a:lnSpc>
                <a:spcPts val="2600"/>
              </a:lnSpc>
              <a:spcBef>
                <a:spcPts val="0"/>
              </a:spcBef>
              <a:spcAft>
                <a:spcPts val="0"/>
              </a:spcAft>
              <a:buClrTx/>
              <a:buSzTx/>
              <a:buFontTx/>
              <a:buNone/>
              <a:tabLst/>
              <a:defRPr/>
            </a:pPr>
            <a:r>
              <a:rPr kumimoji="1" lang="en-US" altLang="ja-JP" sz="900" b="1"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a:t>
            </a:r>
            <a:r>
              <a:rPr kumimoji="1" lang="ja-JP" altLang="en-US" sz="900" b="1"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㈱日本法令様：被保険者離職証明書（ドットプリンター）</a:t>
            </a:r>
          </a:p>
        </p:txBody>
      </p:sp>
      <p:pic>
        <p:nvPicPr>
          <p:cNvPr id="24" name="図 23"/>
          <p:cNvPicPr>
            <a:picLocks noChangeAspect="1"/>
          </p:cNvPicPr>
          <p:nvPr/>
        </p:nvPicPr>
        <p:blipFill>
          <a:blip r:embed="rId8"/>
          <a:stretch>
            <a:fillRect/>
          </a:stretch>
        </p:blipFill>
        <p:spPr>
          <a:xfrm>
            <a:off x="1865356" y="3248883"/>
            <a:ext cx="2438972" cy="1624198"/>
          </a:xfrm>
          <a:prstGeom prst="rect">
            <a:avLst/>
          </a:prstGeom>
        </p:spPr>
      </p:pic>
      <p:sp>
        <p:nvSpPr>
          <p:cNvPr id="25" name="角丸四角形 24"/>
          <p:cNvSpPr/>
          <p:nvPr/>
        </p:nvSpPr>
        <p:spPr bwMode="auto">
          <a:xfrm>
            <a:off x="2468122" y="3120117"/>
            <a:ext cx="1245895" cy="319415"/>
          </a:xfrm>
          <a:prstGeom prst="roundRect">
            <a:avLst/>
          </a:prstGeom>
          <a:solidFill>
            <a:srgbClr val="54C2F0"/>
          </a:solidFill>
          <a:ln w="25400">
            <a:solidFill>
              <a:srgbClr val="FFFFFF">
                <a:lumMod val="95000"/>
              </a:srgbClr>
            </a:solidFill>
            <a:headEnd/>
            <a:tailEnd/>
          </a:ln>
          <a:effectLst/>
          <a:scene3d>
            <a:camera prst="orthographicFront">
              <a:rot lat="0" lon="0" rev="0"/>
            </a:camera>
            <a:lightRig rig="threePt" dir="t">
              <a:rot lat="0" lon="0" rev="1200000"/>
            </a:lightRig>
          </a:scene3d>
          <a:sp3d/>
        </p:spPr>
        <p:txBody>
          <a:bodyPr wrap="non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集計値　修正</a:t>
            </a:r>
          </a:p>
        </p:txBody>
      </p:sp>
      <p:sp>
        <p:nvSpPr>
          <p:cNvPr id="26" name="角丸四角形 25"/>
          <p:cNvSpPr/>
          <p:nvPr/>
        </p:nvSpPr>
        <p:spPr bwMode="auto">
          <a:xfrm>
            <a:off x="3127844" y="3599163"/>
            <a:ext cx="760156" cy="1273918"/>
          </a:xfrm>
          <a:prstGeom prst="roundRect">
            <a:avLst>
              <a:gd name="adj" fmla="val 9055"/>
            </a:avLst>
          </a:prstGeom>
          <a:noFill/>
          <a:ln w="25400" cap="flat" cmpd="sng" algn="ctr">
            <a:solidFill>
              <a:srgbClr val="B91B17"/>
            </a:solidFill>
            <a:prstDash val="solid"/>
            <a:headEnd/>
            <a:tailEnd/>
          </a:ln>
          <a:effectLst/>
        </p:spPr>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2000" b="1"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14040671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15</a:t>
            </a:fld>
            <a:endParaRPr kumimoji="1" lang="ja-JP" altLang="en-US" dirty="0"/>
          </a:p>
        </p:txBody>
      </p:sp>
      <p:sp>
        <p:nvSpPr>
          <p:cNvPr id="3" name="フッター プレースホルダー 2"/>
          <p:cNvSpPr>
            <a:spLocks noGrp="1"/>
          </p:cNvSpPr>
          <p:nvPr>
            <p:ph type="ftr" sz="quarter" idx="3"/>
          </p:nvPr>
        </p:nvSpPr>
        <p:spPr/>
        <p:txBody>
          <a:bodyPr/>
          <a:lstStyle/>
          <a:p>
            <a:r>
              <a:rPr lang="en-US" altLang="ja-JP" dirty="0"/>
              <a:t>©Canon IT Solutions Inc.  All rights reserved.</a:t>
            </a:r>
            <a:endParaRPr lang="ja-JP" altLang="en-US" dirty="0"/>
          </a:p>
        </p:txBody>
      </p:sp>
      <p:sp>
        <p:nvSpPr>
          <p:cNvPr id="4" name="テキスト プレースホルダー 3"/>
          <p:cNvSpPr>
            <a:spLocks noGrp="1"/>
          </p:cNvSpPr>
          <p:nvPr>
            <p:ph type="body" sz="quarter" idx="16"/>
          </p:nvPr>
        </p:nvSpPr>
        <p:spPr/>
        <p:txBody>
          <a:bodyPr/>
          <a:lstStyle/>
          <a:p>
            <a:r>
              <a:rPr lang="ja-JP" altLang="en-US" dirty="0"/>
              <a:t>給与所得者異動届の電子申請データ作成</a:t>
            </a:r>
            <a:endParaRPr kumimoji="1" lang="ja-JP" altLang="en-US" dirty="0"/>
          </a:p>
        </p:txBody>
      </p:sp>
      <p:sp>
        <p:nvSpPr>
          <p:cNvPr id="5" name="テキスト プレースホルダー 4"/>
          <p:cNvSpPr>
            <a:spLocks noGrp="1"/>
          </p:cNvSpPr>
          <p:nvPr>
            <p:ph type="body" sz="quarter" idx="17"/>
          </p:nvPr>
        </p:nvSpPr>
        <p:spPr/>
        <p:txBody>
          <a:bodyPr/>
          <a:lstStyle/>
          <a:p>
            <a:r>
              <a:rPr kumimoji="1" lang="ja-JP" altLang="en-US" dirty="0"/>
              <a:t>地方税ポータル（ </a:t>
            </a:r>
            <a:r>
              <a:rPr kumimoji="1" lang="en-US" altLang="ja-JP" dirty="0" err="1"/>
              <a:t>eLTAX</a:t>
            </a:r>
            <a:r>
              <a:rPr kumimoji="1" lang="en-US" altLang="ja-JP" dirty="0"/>
              <a:t> </a:t>
            </a:r>
            <a:r>
              <a:rPr kumimoji="1" lang="ja-JP" altLang="en-US" dirty="0"/>
              <a:t>）へ電子申請可能なファイル形式での「給与所得者異動届出書」の出力</a:t>
            </a:r>
            <a:r>
              <a:rPr lang="ja-JP" altLang="en-US" dirty="0"/>
              <a:t>が</a:t>
            </a:r>
            <a:r>
              <a:rPr kumimoji="1" lang="ja-JP" altLang="en-US" dirty="0"/>
              <a:t>可能です</a:t>
            </a:r>
          </a:p>
          <a:p>
            <a:r>
              <a:rPr lang="ja-JP" altLang="en-US" dirty="0"/>
              <a:t>同画面上にて</a:t>
            </a:r>
            <a:r>
              <a:rPr kumimoji="1" lang="ja-JP" altLang="en-US" dirty="0"/>
              <a:t>申請内容の項目を確認・編集できます</a:t>
            </a:r>
          </a:p>
        </p:txBody>
      </p:sp>
      <p:sp>
        <p:nvSpPr>
          <p:cNvPr id="6" name="タイトル 5"/>
          <p:cNvSpPr>
            <a:spLocks noGrp="1"/>
          </p:cNvSpPr>
          <p:nvPr>
            <p:ph type="title"/>
          </p:nvPr>
        </p:nvSpPr>
        <p:spPr/>
        <p:txBody>
          <a:bodyPr/>
          <a:lstStyle/>
          <a:p>
            <a:r>
              <a:rPr lang="ja-JP" altLang="en-US" dirty="0"/>
              <a:t>給与所得者異動届の電子申請データ作成</a:t>
            </a:r>
            <a:endParaRPr kumimoji="1" lang="ja-JP" altLang="en-US" dirty="0"/>
          </a:p>
        </p:txBody>
      </p:sp>
      <p:pic>
        <p:nvPicPr>
          <p:cNvPr id="18" name="図 17">
            <a:extLst>
              <a:ext uri="{FF2B5EF4-FFF2-40B4-BE49-F238E27FC236}">
                <a16:creationId xmlns:a16="http://schemas.microsoft.com/office/drawing/2014/main" id="{3630D013-298F-40A3-ED76-0EC4704FABC9}"/>
              </a:ext>
            </a:extLst>
          </p:cNvPr>
          <p:cNvPicPr>
            <a:picLocks noChangeAspect="1"/>
          </p:cNvPicPr>
          <p:nvPr/>
        </p:nvPicPr>
        <p:blipFill>
          <a:blip r:embed="rId2"/>
          <a:stretch>
            <a:fillRect/>
          </a:stretch>
        </p:blipFill>
        <p:spPr>
          <a:xfrm>
            <a:off x="272123" y="2053751"/>
            <a:ext cx="4500384" cy="2812740"/>
          </a:xfrm>
          <a:prstGeom prst="rect">
            <a:avLst/>
          </a:prstGeom>
          <a:ln>
            <a:solidFill>
              <a:schemeClr val="bg1">
                <a:lumMod val="75000"/>
              </a:schemeClr>
            </a:solidFill>
          </a:ln>
        </p:spPr>
      </p:pic>
      <p:sp>
        <p:nvSpPr>
          <p:cNvPr id="19" name="テキスト プレースホルダー 2">
            <a:extLst>
              <a:ext uri="{FF2B5EF4-FFF2-40B4-BE49-F238E27FC236}">
                <a16:creationId xmlns:a16="http://schemas.microsoft.com/office/drawing/2014/main" id="{3EFA637D-A5B7-13E3-4DE1-53A7BD0A87E3}"/>
              </a:ext>
            </a:extLst>
          </p:cNvPr>
          <p:cNvSpPr txBox="1">
            <a:spLocks/>
          </p:cNvSpPr>
          <p:nvPr/>
        </p:nvSpPr>
        <p:spPr>
          <a:xfrm>
            <a:off x="288000" y="1772199"/>
            <a:ext cx="2880320" cy="216043"/>
          </a:xfrm>
          <a:prstGeom prst="rect">
            <a:avLst/>
          </a:prstGeom>
        </p:spPr>
        <p:txBody>
          <a:bodyPr lIns="0" tIns="0" rIns="0" bIns="0"/>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900"/>
              </a:lnSpc>
              <a:buClr>
                <a:srgbClr val="F9BE00"/>
              </a:buClr>
            </a:pPr>
            <a:r>
              <a:rPr lang="ja-JP" altLang="en-US" sz="1000" b="1" u="sng" dirty="0">
                <a:solidFill>
                  <a:prstClr val="black"/>
                </a:solidFill>
              </a:rPr>
              <a:t>住民税</a:t>
            </a:r>
            <a:r>
              <a:rPr lang="en-US" altLang="ja-JP" sz="1000" b="1" u="sng" dirty="0">
                <a:solidFill>
                  <a:prstClr val="black"/>
                </a:solidFill>
              </a:rPr>
              <a:t>_</a:t>
            </a:r>
            <a:r>
              <a:rPr lang="ja-JP" altLang="en-US" sz="1000" b="1" u="sng" dirty="0">
                <a:solidFill>
                  <a:prstClr val="black"/>
                </a:solidFill>
              </a:rPr>
              <a:t>異動届出書データ作成</a:t>
            </a:r>
            <a:endParaRPr lang="en-US" altLang="ja-JP" sz="1000" b="1" u="sng" dirty="0">
              <a:solidFill>
                <a:prstClr val="black"/>
              </a:solidFill>
            </a:endParaRPr>
          </a:p>
        </p:txBody>
      </p:sp>
      <p:sp>
        <p:nvSpPr>
          <p:cNvPr id="24" name="正方形/長方形 23">
            <a:extLst>
              <a:ext uri="{FF2B5EF4-FFF2-40B4-BE49-F238E27FC236}">
                <a16:creationId xmlns:a16="http://schemas.microsoft.com/office/drawing/2014/main" id="{40A913D8-CDA0-6C5E-F9C9-7384CDE9A57A}"/>
              </a:ext>
            </a:extLst>
          </p:cNvPr>
          <p:cNvSpPr/>
          <p:nvPr/>
        </p:nvSpPr>
        <p:spPr>
          <a:xfrm>
            <a:off x="4283969" y="2335285"/>
            <a:ext cx="504056" cy="128453"/>
          </a:xfrm>
          <a:prstGeom prst="rect">
            <a:avLst/>
          </a:prstGeom>
          <a:noFill/>
          <a:ln w="1905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5" name="図 24">
            <a:extLst>
              <a:ext uri="{FF2B5EF4-FFF2-40B4-BE49-F238E27FC236}">
                <a16:creationId xmlns:a16="http://schemas.microsoft.com/office/drawing/2014/main" id="{35937718-E72B-3999-6866-53EC736230F1}"/>
              </a:ext>
            </a:extLst>
          </p:cNvPr>
          <p:cNvPicPr>
            <a:picLocks noChangeAspect="1"/>
          </p:cNvPicPr>
          <p:nvPr/>
        </p:nvPicPr>
        <p:blipFill>
          <a:blip r:embed="rId3"/>
          <a:stretch>
            <a:fillRect/>
          </a:stretch>
        </p:blipFill>
        <p:spPr>
          <a:xfrm>
            <a:off x="5306517" y="2269884"/>
            <a:ext cx="3585483" cy="2240927"/>
          </a:xfrm>
          <a:prstGeom prst="rect">
            <a:avLst/>
          </a:prstGeom>
          <a:ln>
            <a:solidFill>
              <a:schemeClr val="bg1">
                <a:lumMod val="75000"/>
              </a:schemeClr>
            </a:solidFill>
          </a:ln>
        </p:spPr>
      </p:pic>
      <p:cxnSp>
        <p:nvCxnSpPr>
          <p:cNvPr id="27" name="直線コネクタ 26">
            <a:extLst>
              <a:ext uri="{FF2B5EF4-FFF2-40B4-BE49-F238E27FC236}">
                <a16:creationId xmlns:a16="http://schemas.microsoft.com/office/drawing/2014/main" id="{658B08CD-97E6-4A4D-473C-222760A51DBA}"/>
              </a:ext>
            </a:extLst>
          </p:cNvPr>
          <p:cNvCxnSpPr>
            <a:cxnSpLocks/>
            <a:endCxn id="24" idx="3"/>
          </p:cNvCxnSpPr>
          <p:nvPr/>
        </p:nvCxnSpPr>
        <p:spPr>
          <a:xfrm flipH="1">
            <a:off x="4788025" y="2273126"/>
            <a:ext cx="540059" cy="126386"/>
          </a:xfrm>
          <a:prstGeom prst="line">
            <a:avLst/>
          </a:prstGeom>
          <a:ln w="19050">
            <a:solidFill>
              <a:srgbClr val="D54F14"/>
            </a:solidFill>
          </a:ln>
        </p:spPr>
        <p:style>
          <a:lnRef idx="1">
            <a:schemeClr val="accent1"/>
          </a:lnRef>
          <a:fillRef idx="0">
            <a:schemeClr val="accent1"/>
          </a:fillRef>
          <a:effectRef idx="0">
            <a:schemeClr val="accent1"/>
          </a:effectRef>
          <a:fontRef idx="minor">
            <a:schemeClr val="tx1"/>
          </a:fontRef>
        </p:style>
      </p:cxnSp>
      <p:cxnSp>
        <p:nvCxnSpPr>
          <p:cNvPr id="32" name="直線コネクタ 31">
            <a:extLst>
              <a:ext uri="{FF2B5EF4-FFF2-40B4-BE49-F238E27FC236}">
                <a16:creationId xmlns:a16="http://schemas.microsoft.com/office/drawing/2014/main" id="{974690E4-FA5E-FA72-BE04-012376F850BC}"/>
              </a:ext>
            </a:extLst>
          </p:cNvPr>
          <p:cNvCxnSpPr>
            <a:cxnSpLocks/>
          </p:cNvCxnSpPr>
          <p:nvPr/>
        </p:nvCxnSpPr>
        <p:spPr>
          <a:xfrm flipH="1" flipV="1">
            <a:off x="4788025" y="2400795"/>
            <a:ext cx="502974" cy="2110016"/>
          </a:xfrm>
          <a:prstGeom prst="line">
            <a:avLst/>
          </a:prstGeom>
          <a:ln w="19050">
            <a:solidFill>
              <a:srgbClr val="D54F14"/>
            </a:solidFill>
          </a:ln>
        </p:spPr>
        <p:style>
          <a:lnRef idx="1">
            <a:schemeClr val="accent1"/>
          </a:lnRef>
          <a:fillRef idx="0">
            <a:schemeClr val="accent1"/>
          </a:fillRef>
          <a:effectRef idx="0">
            <a:schemeClr val="accent1"/>
          </a:effectRef>
          <a:fontRef idx="minor">
            <a:schemeClr val="tx1"/>
          </a:fontRef>
        </p:style>
      </p:cxnSp>
      <p:sp>
        <p:nvSpPr>
          <p:cNvPr id="34" name="テキスト プレースホルダー 2">
            <a:extLst>
              <a:ext uri="{FF2B5EF4-FFF2-40B4-BE49-F238E27FC236}">
                <a16:creationId xmlns:a16="http://schemas.microsoft.com/office/drawing/2014/main" id="{536C594E-8FF3-713B-FE3F-1AABDB602D54}"/>
              </a:ext>
            </a:extLst>
          </p:cNvPr>
          <p:cNvSpPr txBox="1">
            <a:spLocks/>
          </p:cNvSpPr>
          <p:nvPr/>
        </p:nvSpPr>
        <p:spPr>
          <a:xfrm>
            <a:off x="5400092" y="1772199"/>
            <a:ext cx="2880320" cy="216043"/>
          </a:xfrm>
          <a:prstGeom prst="rect">
            <a:avLst/>
          </a:prstGeom>
        </p:spPr>
        <p:txBody>
          <a:bodyPr lIns="0" tIns="0" rIns="0" bIns="0"/>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900"/>
              </a:lnSpc>
              <a:buClr>
                <a:srgbClr val="F9BE00"/>
              </a:buClr>
            </a:pPr>
            <a:r>
              <a:rPr lang="ja-JP" altLang="en-US" sz="1000" b="1" u="sng" dirty="0">
                <a:solidFill>
                  <a:prstClr val="black"/>
                </a:solidFill>
              </a:rPr>
              <a:t>住民税</a:t>
            </a:r>
            <a:r>
              <a:rPr lang="en-US" altLang="ja-JP" sz="1000" b="1" u="sng" dirty="0">
                <a:solidFill>
                  <a:prstClr val="black"/>
                </a:solidFill>
              </a:rPr>
              <a:t>_</a:t>
            </a:r>
            <a:r>
              <a:rPr lang="ja-JP" altLang="en-US" sz="1000" b="1" u="sng" dirty="0">
                <a:solidFill>
                  <a:prstClr val="black"/>
                </a:solidFill>
              </a:rPr>
              <a:t>異動届出書データ編集</a:t>
            </a:r>
            <a:endParaRPr lang="en-US" altLang="ja-JP" sz="1000" b="1" u="sng" dirty="0">
              <a:solidFill>
                <a:prstClr val="black"/>
              </a:solidFill>
            </a:endParaRPr>
          </a:p>
        </p:txBody>
      </p:sp>
    </p:spTree>
    <p:extLst>
      <p:ext uri="{BB962C8B-B14F-4D97-AF65-F5344CB8AC3E}">
        <p14:creationId xmlns:p14="http://schemas.microsoft.com/office/powerpoint/2010/main" val="7993298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44226312-3BE8-262E-77DF-64EE01680D55}"/>
              </a:ext>
            </a:extLst>
          </p:cNvPr>
          <p:cNvSpPr>
            <a:spLocks noGrp="1"/>
          </p:cNvSpPr>
          <p:nvPr>
            <p:ph type="sldNum" sz="quarter" idx="12"/>
          </p:nvPr>
        </p:nvSpPr>
        <p:spPr/>
        <p:txBody>
          <a:bodyPr/>
          <a:lstStyle/>
          <a:p>
            <a:fld id="{78AE49ED-73EF-499C-8307-28EB0E7CF529}" type="slidenum">
              <a:rPr kumimoji="1" lang="ja-JP" altLang="en-US" smtClean="0"/>
              <a:t>16</a:t>
            </a:fld>
            <a:endParaRPr kumimoji="1" lang="ja-JP" altLang="en-US" dirty="0"/>
          </a:p>
        </p:txBody>
      </p:sp>
      <p:sp>
        <p:nvSpPr>
          <p:cNvPr id="3" name="フッター プレースホルダー 2">
            <a:extLst>
              <a:ext uri="{FF2B5EF4-FFF2-40B4-BE49-F238E27FC236}">
                <a16:creationId xmlns:a16="http://schemas.microsoft.com/office/drawing/2014/main" id="{4CE0C437-A797-7BF8-A22C-8C354CC34F59}"/>
              </a:ext>
            </a:extLst>
          </p:cNvPr>
          <p:cNvSpPr>
            <a:spLocks noGrp="1"/>
          </p:cNvSpPr>
          <p:nvPr>
            <p:ph type="ftr" sz="quarter" idx="3"/>
          </p:nvPr>
        </p:nvSpPr>
        <p:spPr/>
        <p:txBody>
          <a:bodyPr/>
          <a:lstStyle/>
          <a:p>
            <a:r>
              <a:rPr lang="en-US" altLang="ja-JP"/>
              <a:t>© SuperStream Inc. All rights reserved.</a:t>
            </a:r>
            <a:endParaRPr lang="ja-JP" altLang="en-US" dirty="0"/>
          </a:p>
        </p:txBody>
      </p:sp>
      <p:sp>
        <p:nvSpPr>
          <p:cNvPr id="4" name="テキスト プレースホルダー 3">
            <a:extLst>
              <a:ext uri="{FF2B5EF4-FFF2-40B4-BE49-F238E27FC236}">
                <a16:creationId xmlns:a16="http://schemas.microsoft.com/office/drawing/2014/main" id="{B76B0A3F-6C4F-F482-CED8-02BC263DB42E}"/>
              </a:ext>
            </a:extLst>
          </p:cNvPr>
          <p:cNvSpPr>
            <a:spLocks noGrp="1"/>
          </p:cNvSpPr>
          <p:nvPr>
            <p:ph type="body" sz="quarter" idx="16"/>
          </p:nvPr>
        </p:nvSpPr>
        <p:spPr/>
        <p:txBody>
          <a:bodyPr/>
          <a:lstStyle/>
          <a:p>
            <a:r>
              <a:rPr lang="ja-JP" altLang="en-US" dirty="0"/>
              <a:t>住民税額の取込、</a:t>
            </a:r>
            <a:r>
              <a:rPr lang="ja-JP" altLang="en-US" sz="1800" dirty="0"/>
              <a:t>税額通知書配布用データ取込・配信</a:t>
            </a:r>
            <a:endParaRPr kumimoji="1" lang="ja-JP" altLang="en-US" dirty="0"/>
          </a:p>
        </p:txBody>
      </p:sp>
      <p:sp>
        <p:nvSpPr>
          <p:cNvPr id="5" name="テキスト プレースホルダー 4">
            <a:extLst>
              <a:ext uri="{FF2B5EF4-FFF2-40B4-BE49-F238E27FC236}">
                <a16:creationId xmlns:a16="http://schemas.microsoft.com/office/drawing/2014/main" id="{C4B56FA2-67D9-70A3-F5A0-41C9EE2428CB}"/>
              </a:ext>
            </a:extLst>
          </p:cNvPr>
          <p:cNvSpPr>
            <a:spLocks noGrp="1"/>
          </p:cNvSpPr>
          <p:nvPr>
            <p:ph type="body" sz="quarter" idx="17"/>
          </p:nvPr>
        </p:nvSpPr>
        <p:spPr/>
        <p:txBody>
          <a:bodyPr/>
          <a:lstStyle/>
          <a:p>
            <a:r>
              <a:rPr kumimoji="1" lang="en-US" altLang="ja-JP" dirty="0" err="1"/>
              <a:t>eLTAX</a:t>
            </a:r>
            <a:r>
              <a:rPr lang="ja-JP" altLang="en-US" dirty="0"/>
              <a:t>よりダウンロード</a:t>
            </a:r>
            <a:r>
              <a:rPr kumimoji="1" lang="ja-JP" altLang="en-US" dirty="0"/>
              <a:t>した電子データをそのまま取込、年度更新をすることが可能です</a:t>
            </a:r>
            <a:endParaRPr kumimoji="1" lang="en-US" altLang="ja-JP" dirty="0"/>
          </a:p>
          <a:p>
            <a:r>
              <a:rPr lang="ja-JP" altLang="en-US" dirty="0"/>
              <a:t>また、</a:t>
            </a:r>
            <a:r>
              <a:rPr lang="en-US" altLang="ja-JP" dirty="0" err="1"/>
              <a:t>eLTAX</a:t>
            </a:r>
            <a:r>
              <a:rPr lang="en-US" altLang="ja-JP" dirty="0"/>
              <a:t> </a:t>
            </a:r>
            <a:r>
              <a:rPr lang="ja-JP" altLang="en-US" dirty="0"/>
              <a:t>より</a:t>
            </a:r>
            <a:r>
              <a:rPr lang="en-US" altLang="ja-JP" dirty="0" err="1"/>
              <a:t>Pcdesk</a:t>
            </a:r>
            <a:r>
              <a:rPr lang="ja-JP" altLang="en-US" dirty="0"/>
              <a:t>等を利用しダウンロードした特別徴収税額通知書データファイルを</a:t>
            </a:r>
            <a:r>
              <a:rPr lang="en-US" altLang="ja-JP" dirty="0"/>
              <a:t>NX</a:t>
            </a:r>
            <a:r>
              <a:rPr lang="ja-JP" altLang="en-US" dirty="0"/>
              <a:t>給与管理に取り込み、従業員（納税義務者）へ税通帳票ファイル、パスワード取得用</a:t>
            </a:r>
            <a:r>
              <a:rPr lang="en-US" altLang="ja-JP" dirty="0"/>
              <a:t>URL</a:t>
            </a:r>
            <a:r>
              <a:rPr lang="ja-JP" altLang="en-US" dirty="0"/>
              <a:t>ファイルをそれぞれメール添付して一括配信、人事諸届・照会</a:t>
            </a:r>
            <a:r>
              <a:rPr lang="ja-JP" altLang="en-US" sz="1600" dirty="0"/>
              <a:t>への連携も可能です</a:t>
            </a:r>
            <a:endParaRPr lang="ja-JP" altLang="en-US" dirty="0"/>
          </a:p>
          <a:p>
            <a:endParaRPr kumimoji="1" lang="ja-JP" altLang="en-US" dirty="0"/>
          </a:p>
        </p:txBody>
      </p:sp>
      <p:sp>
        <p:nvSpPr>
          <p:cNvPr id="6" name="タイトル 5">
            <a:extLst>
              <a:ext uri="{FF2B5EF4-FFF2-40B4-BE49-F238E27FC236}">
                <a16:creationId xmlns:a16="http://schemas.microsoft.com/office/drawing/2014/main" id="{F40DD2F6-8B80-39B6-F783-64105305EBDD}"/>
              </a:ext>
            </a:extLst>
          </p:cNvPr>
          <p:cNvSpPr>
            <a:spLocks noGrp="1"/>
          </p:cNvSpPr>
          <p:nvPr>
            <p:ph type="title"/>
          </p:nvPr>
        </p:nvSpPr>
        <p:spPr/>
        <p:txBody>
          <a:bodyPr/>
          <a:lstStyle/>
          <a:p>
            <a:r>
              <a:rPr kumimoji="1" lang="ja-JP" altLang="en-US" dirty="0"/>
              <a:t>住民税対応</a:t>
            </a:r>
          </a:p>
        </p:txBody>
      </p:sp>
      <p:sp>
        <p:nvSpPr>
          <p:cNvPr id="10" name="テキスト プレースホルダー 2">
            <a:extLst>
              <a:ext uri="{FF2B5EF4-FFF2-40B4-BE49-F238E27FC236}">
                <a16:creationId xmlns:a16="http://schemas.microsoft.com/office/drawing/2014/main" id="{F275292A-C640-CAE8-C79B-61A65BB99BFA}"/>
              </a:ext>
            </a:extLst>
          </p:cNvPr>
          <p:cNvSpPr txBox="1">
            <a:spLocks/>
          </p:cNvSpPr>
          <p:nvPr/>
        </p:nvSpPr>
        <p:spPr>
          <a:xfrm>
            <a:off x="359532" y="2155894"/>
            <a:ext cx="2233747" cy="169644"/>
          </a:xfrm>
          <a:prstGeom prst="rect">
            <a:avLst/>
          </a:prstGeom>
        </p:spPr>
        <p:txBody>
          <a:bodyPr lIns="0" tIns="0" rIns="0" bIns="0"/>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900"/>
              </a:lnSpc>
              <a:buClr>
                <a:srgbClr val="F9BE00"/>
              </a:buClr>
            </a:pPr>
            <a:r>
              <a:rPr lang="ja-JP" altLang="en-US" sz="1000" b="1" u="sng" dirty="0">
                <a:solidFill>
                  <a:prstClr val="black"/>
                </a:solidFill>
              </a:rPr>
              <a:t>住民税</a:t>
            </a:r>
            <a:r>
              <a:rPr lang="en-US" altLang="ja-JP" sz="1000" b="1" u="sng" dirty="0">
                <a:solidFill>
                  <a:prstClr val="black"/>
                </a:solidFill>
              </a:rPr>
              <a:t>_</a:t>
            </a:r>
            <a:r>
              <a:rPr lang="ja-JP" altLang="en-US" sz="1000" b="1" u="sng" dirty="0">
                <a:solidFill>
                  <a:prstClr val="black"/>
                </a:solidFill>
              </a:rPr>
              <a:t>税額通知書データ年度更新</a:t>
            </a:r>
            <a:endParaRPr lang="en-US" altLang="ja-JP" sz="1000" b="1" u="sng" dirty="0">
              <a:solidFill>
                <a:prstClr val="black"/>
              </a:solidFill>
            </a:endParaRPr>
          </a:p>
        </p:txBody>
      </p:sp>
      <p:sp>
        <p:nvSpPr>
          <p:cNvPr id="25" name="テキスト プレースホルダー 2">
            <a:extLst>
              <a:ext uri="{FF2B5EF4-FFF2-40B4-BE49-F238E27FC236}">
                <a16:creationId xmlns:a16="http://schemas.microsoft.com/office/drawing/2014/main" id="{66F1F4F2-FFBA-8B37-FFA8-86C11DFF323C}"/>
              </a:ext>
            </a:extLst>
          </p:cNvPr>
          <p:cNvSpPr txBox="1">
            <a:spLocks/>
          </p:cNvSpPr>
          <p:nvPr/>
        </p:nvSpPr>
        <p:spPr>
          <a:xfrm>
            <a:off x="359532" y="3615847"/>
            <a:ext cx="2647989" cy="216043"/>
          </a:xfrm>
          <a:prstGeom prst="rect">
            <a:avLst/>
          </a:prstGeom>
        </p:spPr>
        <p:txBody>
          <a:bodyPr lIns="0" tIns="0" rIns="0" bIns="0"/>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900"/>
              </a:lnSpc>
              <a:buClr>
                <a:srgbClr val="F9BE00"/>
              </a:buClr>
            </a:pPr>
            <a:r>
              <a:rPr lang="ja-JP" altLang="en-US" sz="1000" b="1" u="sng" dirty="0">
                <a:solidFill>
                  <a:prstClr val="black"/>
                </a:solidFill>
              </a:rPr>
              <a:t>住民税</a:t>
            </a:r>
            <a:r>
              <a:rPr lang="en-US" altLang="ja-JP" sz="1000" b="1" u="sng" dirty="0">
                <a:solidFill>
                  <a:prstClr val="black"/>
                </a:solidFill>
              </a:rPr>
              <a:t>_</a:t>
            </a:r>
            <a:r>
              <a:rPr lang="ja-JP" altLang="en-US" sz="1000" b="1" u="sng" dirty="0">
                <a:solidFill>
                  <a:prstClr val="black"/>
                </a:solidFill>
              </a:rPr>
              <a:t>税額通知書配布用データ取込・配信</a:t>
            </a:r>
            <a:endParaRPr lang="en-US" altLang="ja-JP" sz="1000" b="1" u="sng" dirty="0">
              <a:solidFill>
                <a:prstClr val="black"/>
              </a:solidFill>
            </a:endParaRPr>
          </a:p>
        </p:txBody>
      </p:sp>
      <p:grpSp>
        <p:nvGrpSpPr>
          <p:cNvPr id="35" name="グループ化 34">
            <a:extLst>
              <a:ext uri="{FF2B5EF4-FFF2-40B4-BE49-F238E27FC236}">
                <a16:creationId xmlns:a16="http://schemas.microsoft.com/office/drawing/2014/main" id="{9D891389-3B6A-6EAE-E86D-4D02E05677A1}"/>
              </a:ext>
            </a:extLst>
          </p:cNvPr>
          <p:cNvGrpSpPr/>
          <p:nvPr/>
        </p:nvGrpSpPr>
        <p:grpSpPr>
          <a:xfrm>
            <a:off x="3574030" y="3903398"/>
            <a:ext cx="1653825" cy="918671"/>
            <a:chOff x="5823266" y="4083918"/>
            <a:chExt cx="1385900" cy="684076"/>
          </a:xfrm>
        </p:grpSpPr>
        <p:sp>
          <p:nvSpPr>
            <p:cNvPr id="28" name="フローチャート: 磁気ディスク 27">
              <a:extLst>
                <a:ext uri="{FF2B5EF4-FFF2-40B4-BE49-F238E27FC236}">
                  <a16:creationId xmlns:a16="http://schemas.microsoft.com/office/drawing/2014/main" id="{3533C09B-DFEB-FF79-B9DD-0C4CCA73334A}"/>
                </a:ext>
              </a:extLst>
            </p:cNvPr>
            <p:cNvSpPr/>
            <p:nvPr/>
          </p:nvSpPr>
          <p:spPr>
            <a:xfrm>
              <a:off x="5868144" y="4083918"/>
              <a:ext cx="1260140" cy="684076"/>
            </a:xfrm>
            <a:prstGeom prst="flowChartMagneticDisk">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050" dirty="0"/>
            </a:p>
          </p:txBody>
        </p:sp>
        <p:sp>
          <p:nvSpPr>
            <p:cNvPr id="32" name="テキスト ボックス 31">
              <a:extLst>
                <a:ext uri="{FF2B5EF4-FFF2-40B4-BE49-F238E27FC236}">
                  <a16:creationId xmlns:a16="http://schemas.microsoft.com/office/drawing/2014/main" id="{3EC3CF6D-E516-B337-CC44-96E7F45CCE1D}"/>
                </a:ext>
              </a:extLst>
            </p:cNvPr>
            <p:cNvSpPr txBox="1"/>
            <p:nvPr/>
          </p:nvSpPr>
          <p:spPr>
            <a:xfrm>
              <a:off x="5823266" y="4344221"/>
              <a:ext cx="1385900" cy="34377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white"/>
                  </a:solidFill>
                  <a:effectLst/>
                  <a:uLnTx/>
                  <a:uFillTx/>
                  <a:latin typeface="メイリオ"/>
                  <a:ea typeface="メイリオ"/>
                  <a:cs typeface="+mn-cs"/>
                </a:rPr>
                <a:t>SuperStream-NX</a:t>
              </a: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dirty="0">
                  <a:solidFill>
                    <a:prstClr val="white"/>
                  </a:solidFill>
                  <a:latin typeface="メイリオ"/>
                  <a:ea typeface="メイリオ"/>
                </a:rPr>
                <a:t>給与管理</a:t>
              </a:r>
              <a:endParaRPr kumimoji="1" lang="ja-JP" altLang="en-US" sz="1200" b="0" i="0" u="none" strike="noStrike" kern="1200" cap="none" spc="0" normalizeH="0" baseline="0" noProof="0" dirty="0">
                <a:ln>
                  <a:noFill/>
                </a:ln>
                <a:solidFill>
                  <a:prstClr val="white"/>
                </a:solidFill>
                <a:effectLst/>
                <a:uLnTx/>
                <a:uFillTx/>
                <a:latin typeface="メイリオ"/>
                <a:ea typeface="メイリオ"/>
                <a:cs typeface="+mn-cs"/>
              </a:endParaRPr>
            </a:p>
          </p:txBody>
        </p:sp>
      </p:grpSp>
      <p:pic>
        <p:nvPicPr>
          <p:cNvPr id="33" name="図 32">
            <a:extLst>
              <a:ext uri="{FF2B5EF4-FFF2-40B4-BE49-F238E27FC236}">
                <a16:creationId xmlns:a16="http://schemas.microsoft.com/office/drawing/2014/main" id="{527D13CA-FECE-F02A-74C1-D8F6BED0DB1F}"/>
              </a:ext>
            </a:extLst>
          </p:cNvPr>
          <p:cNvPicPr>
            <a:picLocks noChangeAspect="1"/>
          </p:cNvPicPr>
          <p:nvPr/>
        </p:nvPicPr>
        <p:blipFill>
          <a:blip r:embed="rId3"/>
          <a:stretch>
            <a:fillRect/>
          </a:stretch>
        </p:blipFill>
        <p:spPr>
          <a:xfrm>
            <a:off x="930393" y="3951423"/>
            <a:ext cx="1136855" cy="697061"/>
          </a:xfrm>
          <a:prstGeom prst="rect">
            <a:avLst/>
          </a:prstGeom>
        </p:spPr>
      </p:pic>
      <p:sp>
        <p:nvSpPr>
          <p:cNvPr id="34" name="正方形/長方形 33">
            <a:extLst>
              <a:ext uri="{FF2B5EF4-FFF2-40B4-BE49-F238E27FC236}">
                <a16:creationId xmlns:a16="http://schemas.microsoft.com/office/drawing/2014/main" id="{8FE70838-928E-49A4-B8EA-FC1E3C08C1C2}"/>
              </a:ext>
            </a:extLst>
          </p:cNvPr>
          <p:cNvSpPr/>
          <p:nvPr/>
        </p:nvSpPr>
        <p:spPr>
          <a:xfrm>
            <a:off x="920727" y="4490235"/>
            <a:ext cx="1203001" cy="241755"/>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altLang="ja-JP" sz="800" i="0" dirty="0" err="1">
                <a:solidFill>
                  <a:schemeClr val="lt1"/>
                </a:solidFill>
                <a:effectLst/>
                <a:latin typeface="+mn-ea"/>
                <a:cs typeface="+mn-cs"/>
              </a:rPr>
              <a:t>Pcdesk</a:t>
            </a:r>
            <a:r>
              <a:rPr lang="en-US" altLang="ja-JP" sz="800" dirty="0">
                <a:latin typeface="+mn-ea"/>
              </a:rPr>
              <a:t>(DL</a:t>
            </a:r>
            <a:r>
              <a:rPr lang="ja-JP" altLang="en-US" sz="800" dirty="0">
                <a:latin typeface="+mn-ea"/>
              </a:rPr>
              <a:t>版</a:t>
            </a:r>
            <a:r>
              <a:rPr lang="en-US" altLang="ja-JP" sz="800" dirty="0">
                <a:latin typeface="+mn-ea"/>
              </a:rPr>
              <a:t>)</a:t>
            </a:r>
            <a:endParaRPr kumimoji="1" lang="ja-JP" altLang="en-US" sz="800" dirty="0">
              <a:latin typeface="+mn-ea"/>
            </a:endParaRPr>
          </a:p>
        </p:txBody>
      </p:sp>
      <p:sp>
        <p:nvSpPr>
          <p:cNvPr id="37" name="Freeform 408">
            <a:extLst>
              <a:ext uri="{FF2B5EF4-FFF2-40B4-BE49-F238E27FC236}">
                <a16:creationId xmlns:a16="http://schemas.microsoft.com/office/drawing/2014/main" id="{631A9AF2-2A42-DC0E-6F9D-0F094C1EFB13}"/>
              </a:ext>
            </a:extLst>
          </p:cNvPr>
          <p:cNvSpPr>
            <a:spLocks noEditPoints="1"/>
          </p:cNvSpPr>
          <p:nvPr/>
        </p:nvSpPr>
        <p:spPr bwMode="auto">
          <a:xfrm>
            <a:off x="5614392" y="4547405"/>
            <a:ext cx="294947" cy="263552"/>
          </a:xfrm>
          <a:custGeom>
            <a:avLst/>
            <a:gdLst>
              <a:gd name="T0" fmla="*/ 249 w 853"/>
              <a:gd name="T1" fmla="*/ 280 h 632"/>
              <a:gd name="T2" fmla="*/ 0 w 853"/>
              <a:gd name="T3" fmla="*/ 88 h 632"/>
              <a:gd name="T4" fmla="*/ 0 w 853"/>
              <a:gd name="T5" fmla="*/ 530 h 632"/>
              <a:gd name="T6" fmla="*/ 249 w 853"/>
              <a:gd name="T7" fmla="*/ 280 h 632"/>
              <a:gd name="T8" fmla="*/ 850 w 853"/>
              <a:gd name="T9" fmla="*/ 0 h 632"/>
              <a:gd name="T10" fmla="*/ 3 w 853"/>
              <a:gd name="T11" fmla="*/ 0 h 632"/>
              <a:gd name="T12" fmla="*/ 427 w 853"/>
              <a:gd name="T13" fmla="*/ 325 h 632"/>
              <a:gd name="T14" fmla="*/ 850 w 853"/>
              <a:gd name="T15" fmla="*/ 0 h 632"/>
              <a:gd name="T16" fmla="*/ 546 w 853"/>
              <a:gd name="T17" fmla="*/ 325 h 632"/>
              <a:gd name="T18" fmla="*/ 427 w 853"/>
              <a:gd name="T19" fmla="*/ 416 h 632"/>
              <a:gd name="T20" fmla="*/ 307 w 853"/>
              <a:gd name="T21" fmla="*/ 325 h 632"/>
              <a:gd name="T22" fmla="*/ 1 w 853"/>
              <a:gd name="T23" fmla="*/ 632 h 632"/>
              <a:gd name="T24" fmla="*/ 852 w 853"/>
              <a:gd name="T25" fmla="*/ 632 h 632"/>
              <a:gd name="T26" fmla="*/ 546 w 853"/>
              <a:gd name="T27" fmla="*/ 325 h 632"/>
              <a:gd name="T28" fmla="*/ 603 w 853"/>
              <a:gd name="T29" fmla="*/ 280 h 632"/>
              <a:gd name="T30" fmla="*/ 853 w 853"/>
              <a:gd name="T31" fmla="*/ 531 h 632"/>
              <a:gd name="T32" fmla="*/ 853 w 853"/>
              <a:gd name="T33" fmla="*/ 90 h 632"/>
              <a:gd name="T34" fmla="*/ 603 w 853"/>
              <a:gd name="T35" fmla="*/ 280 h 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53" h="632">
                <a:moveTo>
                  <a:pt x="249" y="280"/>
                </a:moveTo>
                <a:lnTo>
                  <a:pt x="0" y="88"/>
                </a:lnTo>
                <a:lnTo>
                  <a:pt x="0" y="530"/>
                </a:lnTo>
                <a:lnTo>
                  <a:pt x="249" y="280"/>
                </a:lnTo>
                <a:close/>
                <a:moveTo>
                  <a:pt x="850" y="0"/>
                </a:moveTo>
                <a:lnTo>
                  <a:pt x="3" y="0"/>
                </a:lnTo>
                <a:lnTo>
                  <a:pt x="427" y="325"/>
                </a:lnTo>
                <a:lnTo>
                  <a:pt x="850" y="0"/>
                </a:lnTo>
                <a:close/>
                <a:moveTo>
                  <a:pt x="546" y="325"/>
                </a:moveTo>
                <a:lnTo>
                  <a:pt x="427" y="416"/>
                </a:lnTo>
                <a:lnTo>
                  <a:pt x="307" y="325"/>
                </a:lnTo>
                <a:lnTo>
                  <a:pt x="1" y="632"/>
                </a:lnTo>
                <a:lnTo>
                  <a:pt x="852" y="632"/>
                </a:lnTo>
                <a:lnTo>
                  <a:pt x="546" y="325"/>
                </a:lnTo>
                <a:close/>
                <a:moveTo>
                  <a:pt x="603" y="280"/>
                </a:moveTo>
                <a:lnTo>
                  <a:pt x="853" y="531"/>
                </a:lnTo>
                <a:lnTo>
                  <a:pt x="853" y="90"/>
                </a:lnTo>
                <a:lnTo>
                  <a:pt x="603" y="280"/>
                </a:lnTo>
                <a:close/>
              </a:path>
            </a:pathLst>
          </a:custGeom>
          <a:solidFill>
            <a:srgbClr val="FF965C"/>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38" name="Freeform 376">
            <a:extLst>
              <a:ext uri="{FF2B5EF4-FFF2-40B4-BE49-F238E27FC236}">
                <a16:creationId xmlns:a16="http://schemas.microsoft.com/office/drawing/2014/main" id="{9CC64531-0742-467B-F770-B60A498DCD0A}"/>
              </a:ext>
            </a:extLst>
          </p:cNvPr>
          <p:cNvSpPr>
            <a:spLocks/>
          </p:cNvSpPr>
          <p:nvPr/>
        </p:nvSpPr>
        <p:spPr bwMode="auto">
          <a:xfrm>
            <a:off x="5854304" y="4526931"/>
            <a:ext cx="250983" cy="349075"/>
          </a:xfrm>
          <a:custGeom>
            <a:avLst/>
            <a:gdLst>
              <a:gd name="T0" fmla="*/ 362 w 832"/>
              <a:gd name="T1" fmla="*/ 791 h 922"/>
              <a:gd name="T2" fmla="*/ 308 w 832"/>
              <a:gd name="T3" fmla="*/ 825 h 922"/>
              <a:gd name="T4" fmla="*/ 246 w 832"/>
              <a:gd name="T5" fmla="*/ 835 h 922"/>
              <a:gd name="T6" fmla="*/ 184 w 832"/>
              <a:gd name="T7" fmla="*/ 821 h 922"/>
              <a:gd name="T8" fmla="*/ 144 w 832"/>
              <a:gd name="T9" fmla="*/ 795 h 922"/>
              <a:gd name="T10" fmla="*/ 104 w 832"/>
              <a:gd name="T11" fmla="*/ 743 h 922"/>
              <a:gd name="T12" fmla="*/ 87 w 832"/>
              <a:gd name="T13" fmla="*/ 683 h 922"/>
              <a:gd name="T14" fmla="*/ 95 w 832"/>
              <a:gd name="T15" fmla="*/ 621 h 922"/>
              <a:gd name="T16" fmla="*/ 127 w 832"/>
              <a:gd name="T17" fmla="*/ 564 h 922"/>
              <a:gd name="T18" fmla="*/ 526 w 832"/>
              <a:gd name="T19" fmla="*/ 108 h 922"/>
              <a:gd name="T20" fmla="*/ 561 w 832"/>
              <a:gd name="T21" fmla="*/ 91 h 922"/>
              <a:gd name="T22" fmla="*/ 598 w 832"/>
              <a:gd name="T23" fmla="*/ 88 h 922"/>
              <a:gd name="T24" fmla="*/ 636 w 832"/>
              <a:gd name="T25" fmla="*/ 100 h 922"/>
              <a:gd name="T26" fmla="*/ 660 w 832"/>
              <a:gd name="T27" fmla="*/ 119 h 922"/>
              <a:gd name="T28" fmla="*/ 680 w 832"/>
              <a:gd name="T29" fmla="*/ 151 h 922"/>
              <a:gd name="T30" fmla="*/ 686 w 832"/>
              <a:gd name="T31" fmla="*/ 190 h 922"/>
              <a:gd name="T32" fmla="*/ 678 w 832"/>
              <a:gd name="T33" fmla="*/ 227 h 922"/>
              <a:gd name="T34" fmla="*/ 369 w 832"/>
              <a:gd name="T35" fmla="*/ 588 h 922"/>
              <a:gd name="T36" fmla="*/ 352 w 832"/>
              <a:gd name="T37" fmla="*/ 598 h 922"/>
              <a:gd name="T38" fmla="*/ 327 w 832"/>
              <a:gd name="T39" fmla="*/ 595 h 922"/>
              <a:gd name="T40" fmla="*/ 313 w 832"/>
              <a:gd name="T41" fmla="*/ 580 h 922"/>
              <a:gd name="T42" fmla="*/ 312 w 832"/>
              <a:gd name="T43" fmla="*/ 555 h 922"/>
              <a:gd name="T44" fmla="*/ 478 w 832"/>
              <a:gd name="T45" fmla="*/ 226 h 922"/>
              <a:gd name="T46" fmla="*/ 237 w 832"/>
              <a:gd name="T47" fmla="*/ 505 h 922"/>
              <a:gd name="T48" fmla="*/ 223 w 832"/>
              <a:gd name="T49" fmla="*/ 550 h 922"/>
              <a:gd name="T50" fmla="*/ 226 w 832"/>
              <a:gd name="T51" fmla="*/ 597 h 922"/>
              <a:gd name="T52" fmla="*/ 247 w 832"/>
              <a:gd name="T53" fmla="*/ 639 h 922"/>
              <a:gd name="T54" fmla="*/ 273 w 832"/>
              <a:gd name="T55" fmla="*/ 665 h 922"/>
              <a:gd name="T56" fmla="*/ 316 w 832"/>
              <a:gd name="T57" fmla="*/ 684 h 922"/>
              <a:gd name="T58" fmla="*/ 363 w 832"/>
              <a:gd name="T59" fmla="*/ 685 h 922"/>
              <a:gd name="T60" fmla="*/ 408 w 832"/>
              <a:gd name="T61" fmla="*/ 669 h 922"/>
              <a:gd name="T62" fmla="*/ 728 w 832"/>
              <a:gd name="T63" fmla="*/ 310 h 922"/>
              <a:gd name="T64" fmla="*/ 758 w 832"/>
              <a:gd name="T65" fmla="*/ 262 h 922"/>
              <a:gd name="T66" fmla="*/ 774 w 832"/>
              <a:gd name="T67" fmla="*/ 192 h 922"/>
              <a:gd name="T68" fmla="*/ 762 w 832"/>
              <a:gd name="T69" fmla="*/ 121 h 922"/>
              <a:gd name="T70" fmla="*/ 723 w 832"/>
              <a:gd name="T71" fmla="*/ 59 h 922"/>
              <a:gd name="T72" fmla="*/ 679 w 832"/>
              <a:gd name="T73" fmla="*/ 24 h 922"/>
              <a:gd name="T74" fmla="*/ 609 w 832"/>
              <a:gd name="T75" fmla="*/ 1 h 922"/>
              <a:gd name="T76" fmla="*/ 538 w 832"/>
              <a:gd name="T77" fmla="*/ 6 h 922"/>
              <a:gd name="T78" fmla="*/ 474 w 832"/>
              <a:gd name="T79" fmla="*/ 39 h 922"/>
              <a:gd name="T80" fmla="*/ 61 w 832"/>
              <a:gd name="T81" fmla="*/ 507 h 922"/>
              <a:gd name="T82" fmla="*/ 12 w 832"/>
              <a:gd name="T83" fmla="*/ 593 h 922"/>
              <a:gd name="T84" fmla="*/ 0 w 832"/>
              <a:gd name="T85" fmla="*/ 689 h 922"/>
              <a:gd name="T86" fmla="*/ 25 w 832"/>
              <a:gd name="T87" fmla="*/ 781 h 922"/>
              <a:gd name="T88" fmla="*/ 86 w 832"/>
              <a:gd name="T89" fmla="*/ 861 h 922"/>
              <a:gd name="T90" fmla="*/ 150 w 832"/>
              <a:gd name="T91" fmla="*/ 901 h 922"/>
              <a:gd name="T92" fmla="*/ 243 w 832"/>
              <a:gd name="T93" fmla="*/ 922 h 922"/>
              <a:gd name="T94" fmla="*/ 338 w 832"/>
              <a:gd name="T95" fmla="*/ 906 h 922"/>
              <a:gd name="T96" fmla="*/ 422 w 832"/>
              <a:gd name="T97" fmla="*/ 855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32" h="922">
                <a:moveTo>
                  <a:pt x="765" y="329"/>
                </a:moveTo>
                <a:lnTo>
                  <a:pt x="374" y="779"/>
                </a:lnTo>
                <a:lnTo>
                  <a:pt x="374" y="779"/>
                </a:lnTo>
                <a:lnTo>
                  <a:pt x="362" y="791"/>
                </a:lnTo>
                <a:lnTo>
                  <a:pt x="350" y="802"/>
                </a:lnTo>
                <a:lnTo>
                  <a:pt x="337" y="810"/>
                </a:lnTo>
                <a:lnTo>
                  <a:pt x="322" y="819"/>
                </a:lnTo>
                <a:lnTo>
                  <a:pt x="308" y="825"/>
                </a:lnTo>
                <a:lnTo>
                  <a:pt x="292" y="829"/>
                </a:lnTo>
                <a:lnTo>
                  <a:pt x="277" y="833"/>
                </a:lnTo>
                <a:lnTo>
                  <a:pt x="261" y="834"/>
                </a:lnTo>
                <a:lnTo>
                  <a:pt x="246" y="835"/>
                </a:lnTo>
                <a:lnTo>
                  <a:pt x="230" y="834"/>
                </a:lnTo>
                <a:lnTo>
                  <a:pt x="214" y="831"/>
                </a:lnTo>
                <a:lnTo>
                  <a:pt x="200" y="827"/>
                </a:lnTo>
                <a:lnTo>
                  <a:pt x="184" y="821"/>
                </a:lnTo>
                <a:lnTo>
                  <a:pt x="170" y="814"/>
                </a:lnTo>
                <a:lnTo>
                  <a:pt x="156" y="805"/>
                </a:lnTo>
                <a:lnTo>
                  <a:pt x="144" y="795"/>
                </a:lnTo>
                <a:lnTo>
                  <a:pt x="144" y="795"/>
                </a:lnTo>
                <a:lnTo>
                  <a:pt x="130" y="783"/>
                </a:lnTo>
                <a:lnTo>
                  <a:pt x="121" y="771"/>
                </a:lnTo>
                <a:lnTo>
                  <a:pt x="111" y="757"/>
                </a:lnTo>
                <a:lnTo>
                  <a:pt x="104" y="743"/>
                </a:lnTo>
                <a:lnTo>
                  <a:pt x="97" y="729"/>
                </a:lnTo>
                <a:lnTo>
                  <a:pt x="92" y="714"/>
                </a:lnTo>
                <a:lnTo>
                  <a:pt x="90" y="699"/>
                </a:lnTo>
                <a:lnTo>
                  <a:pt x="87" y="683"/>
                </a:lnTo>
                <a:lnTo>
                  <a:pt x="87" y="667"/>
                </a:lnTo>
                <a:lnTo>
                  <a:pt x="89" y="651"/>
                </a:lnTo>
                <a:lnTo>
                  <a:pt x="91" y="636"/>
                </a:lnTo>
                <a:lnTo>
                  <a:pt x="95" y="621"/>
                </a:lnTo>
                <a:lnTo>
                  <a:pt x="100" y="605"/>
                </a:lnTo>
                <a:lnTo>
                  <a:pt x="108" y="591"/>
                </a:lnTo>
                <a:lnTo>
                  <a:pt x="117" y="577"/>
                </a:lnTo>
                <a:lnTo>
                  <a:pt x="127" y="564"/>
                </a:lnTo>
                <a:lnTo>
                  <a:pt x="512" y="121"/>
                </a:lnTo>
                <a:lnTo>
                  <a:pt x="512" y="121"/>
                </a:lnTo>
                <a:lnTo>
                  <a:pt x="519" y="114"/>
                </a:lnTo>
                <a:lnTo>
                  <a:pt x="526" y="108"/>
                </a:lnTo>
                <a:lnTo>
                  <a:pt x="535" y="102"/>
                </a:lnTo>
                <a:lnTo>
                  <a:pt x="543" y="97"/>
                </a:lnTo>
                <a:lnTo>
                  <a:pt x="552" y="94"/>
                </a:lnTo>
                <a:lnTo>
                  <a:pt x="561" y="91"/>
                </a:lnTo>
                <a:lnTo>
                  <a:pt x="571" y="89"/>
                </a:lnTo>
                <a:lnTo>
                  <a:pt x="580" y="88"/>
                </a:lnTo>
                <a:lnTo>
                  <a:pt x="590" y="88"/>
                </a:lnTo>
                <a:lnTo>
                  <a:pt x="598" y="88"/>
                </a:lnTo>
                <a:lnTo>
                  <a:pt x="608" y="90"/>
                </a:lnTo>
                <a:lnTo>
                  <a:pt x="618" y="93"/>
                </a:lnTo>
                <a:lnTo>
                  <a:pt x="627" y="96"/>
                </a:lnTo>
                <a:lnTo>
                  <a:pt x="636" y="100"/>
                </a:lnTo>
                <a:lnTo>
                  <a:pt x="644" y="106"/>
                </a:lnTo>
                <a:lnTo>
                  <a:pt x="652" y="112"/>
                </a:lnTo>
                <a:lnTo>
                  <a:pt x="652" y="112"/>
                </a:lnTo>
                <a:lnTo>
                  <a:pt x="660" y="119"/>
                </a:lnTo>
                <a:lnTo>
                  <a:pt x="666" y="126"/>
                </a:lnTo>
                <a:lnTo>
                  <a:pt x="672" y="135"/>
                </a:lnTo>
                <a:lnTo>
                  <a:pt x="675" y="143"/>
                </a:lnTo>
                <a:lnTo>
                  <a:pt x="680" y="151"/>
                </a:lnTo>
                <a:lnTo>
                  <a:pt x="682" y="161"/>
                </a:lnTo>
                <a:lnTo>
                  <a:pt x="685" y="171"/>
                </a:lnTo>
                <a:lnTo>
                  <a:pt x="686" y="180"/>
                </a:lnTo>
                <a:lnTo>
                  <a:pt x="686" y="190"/>
                </a:lnTo>
                <a:lnTo>
                  <a:pt x="685" y="199"/>
                </a:lnTo>
                <a:lnTo>
                  <a:pt x="684" y="208"/>
                </a:lnTo>
                <a:lnTo>
                  <a:pt x="681" y="217"/>
                </a:lnTo>
                <a:lnTo>
                  <a:pt x="678" y="227"/>
                </a:lnTo>
                <a:lnTo>
                  <a:pt x="673" y="235"/>
                </a:lnTo>
                <a:lnTo>
                  <a:pt x="668" y="244"/>
                </a:lnTo>
                <a:lnTo>
                  <a:pt x="662" y="252"/>
                </a:lnTo>
                <a:lnTo>
                  <a:pt x="369" y="588"/>
                </a:lnTo>
                <a:lnTo>
                  <a:pt x="369" y="588"/>
                </a:lnTo>
                <a:lnTo>
                  <a:pt x="364" y="593"/>
                </a:lnTo>
                <a:lnTo>
                  <a:pt x="358" y="595"/>
                </a:lnTo>
                <a:lnTo>
                  <a:pt x="352" y="598"/>
                </a:lnTo>
                <a:lnTo>
                  <a:pt x="346" y="599"/>
                </a:lnTo>
                <a:lnTo>
                  <a:pt x="339" y="599"/>
                </a:lnTo>
                <a:lnTo>
                  <a:pt x="333" y="598"/>
                </a:lnTo>
                <a:lnTo>
                  <a:pt x="327" y="595"/>
                </a:lnTo>
                <a:lnTo>
                  <a:pt x="321" y="591"/>
                </a:lnTo>
                <a:lnTo>
                  <a:pt x="321" y="591"/>
                </a:lnTo>
                <a:lnTo>
                  <a:pt x="316" y="586"/>
                </a:lnTo>
                <a:lnTo>
                  <a:pt x="313" y="580"/>
                </a:lnTo>
                <a:lnTo>
                  <a:pt x="310" y="574"/>
                </a:lnTo>
                <a:lnTo>
                  <a:pt x="309" y="568"/>
                </a:lnTo>
                <a:lnTo>
                  <a:pt x="310" y="561"/>
                </a:lnTo>
                <a:lnTo>
                  <a:pt x="312" y="555"/>
                </a:lnTo>
                <a:lnTo>
                  <a:pt x="314" y="549"/>
                </a:lnTo>
                <a:lnTo>
                  <a:pt x="318" y="543"/>
                </a:lnTo>
                <a:lnTo>
                  <a:pt x="544" y="282"/>
                </a:lnTo>
                <a:lnTo>
                  <a:pt x="478" y="226"/>
                </a:lnTo>
                <a:lnTo>
                  <a:pt x="252" y="485"/>
                </a:lnTo>
                <a:lnTo>
                  <a:pt x="252" y="485"/>
                </a:lnTo>
                <a:lnTo>
                  <a:pt x="244" y="496"/>
                </a:lnTo>
                <a:lnTo>
                  <a:pt x="237" y="505"/>
                </a:lnTo>
                <a:lnTo>
                  <a:pt x="232" y="516"/>
                </a:lnTo>
                <a:lnTo>
                  <a:pt x="228" y="527"/>
                </a:lnTo>
                <a:lnTo>
                  <a:pt x="225" y="539"/>
                </a:lnTo>
                <a:lnTo>
                  <a:pt x="223" y="550"/>
                </a:lnTo>
                <a:lnTo>
                  <a:pt x="222" y="562"/>
                </a:lnTo>
                <a:lnTo>
                  <a:pt x="223" y="574"/>
                </a:lnTo>
                <a:lnTo>
                  <a:pt x="224" y="586"/>
                </a:lnTo>
                <a:lnTo>
                  <a:pt x="226" y="597"/>
                </a:lnTo>
                <a:lnTo>
                  <a:pt x="230" y="607"/>
                </a:lnTo>
                <a:lnTo>
                  <a:pt x="235" y="618"/>
                </a:lnTo>
                <a:lnTo>
                  <a:pt x="240" y="629"/>
                </a:lnTo>
                <a:lnTo>
                  <a:pt x="247" y="639"/>
                </a:lnTo>
                <a:lnTo>
                  <a:pt x="255" y="648"/>
                </a:lnTo>
                <a:lnTo>
                  <a:pt x="264" y="657"/>
                </a:lnTo>
                <a:lnTo>
                  <a:pt x="264" y="657"/>
                </a:lnTo>
                <a:lnTo>
                  <a:pt x="273" y="665"/>
                </a:lnTo>
                <a:lnTo>
                  <a:pt x="284" y="671"/>
                </a:lnTo>
                <a:lnTo>
                  <a:pt x="295" y="677"/>
                </a:lnTo>
                <a:lnTo>
                  <a:pt x="306" y="681"/>
                </a:lnTo>
                <a:lnTo>
                  <a:pt x="316" y="684"/>
                </a:lnTo>
                <a:lnTo>
                  <a:pt x="328" y="685"/>
                </a:lnTo>
                <a:lnTo>
                  <a:pt x="340" y="687"/>
                </a:lnTo>
                <a:lnTo>
                  <a:pt x="352" y="687"/>
                </a:lnTo>
                <a:lnTo>
                  <a:pt x="363" y="685"/>
                </a:lnTo>
                <a:lnTo>
                  <a:pt x="375" y="683"/>
                </a:lnTo>
                <a:lnTo>
                  <a:pt x="386" y="679"/>
                </a:lnTo>
                <a:lnTo>
                  <a:pt x="397" y="675"/>
                </a:lnTo>
                <a:lnTo>
                  <a:pt x="408" y="669"/>
                </a:lnTo>
                <a:lnTo>
                  <a:pt x="417" y="663"/>
                </a:lnTo>
                <a:lnTo>
                  <a:pt x="427" y="654"/>
                </a:lnTo>
                <a:lnTo>
                  <a:pt x="435" y="645"/>
                </a:lnTo>
                <a:lnTo>
                  <a:pt x="728" y="310"/>
                </a:lnTo>
                <a:lnTo>
                  <a:pt x="728" y="310"/>
                </a:lnTo>
                <a:lnTo>
                  <a:pt x="740" y="294"/>
                </a:lnTo>
                <a:lnTo>
                  <a:pt x="750" y="279"/>
                </a:lnTo>
                <a:lnTo>
                  <a:pt x="758" y="262"/>
                </a:lnTo>
                <a:lnTo>
                  <a:pt x="764" y="245"/>
                </a:lnTo>
                <a:lnTo>
                  <a:pt x="769" y="227"/>
                </a:lnTo>
                <a:lnTo>
                  <a:pt x="772" y="210"/>
                </a:lnTo>
                <a:lnTo>
                  <a:pt x="774" y="192"/>
                </a:lnTo>
                <a:lnTo>
                  <a:pt x="772" y="174"/>
                </a:lnTo>
                <a:lnTo>
                  <a:pt x="771" y="156"/>
                </a:lnTo>
                <a:lnTo>
                  <a:pt x="768" y="138"/>
                </a:lnTo>
                <a:lnTo>
                  <a:pt x="762" y="121"/>
                </a:lnTo>
                <a:lnTo>
                  <a:pt x="754" y="105"/>
                </a:lnTo>
                <a:lnTo>
                  <a:pt x="746" y="89"/>
                </a:lnTo>
                <a:lnTo>
                  <a:pt x="735" y="73"/>
                </a:lnTo>
                <a:lnTo>
                  <a:pt x="723" y="59"/>
                </a:lnTo>
                <a:lnTo>
                  <a:pt x="709" y="46"/>
                </a:lnTo>
                <a:lnTo>
                  <a:pt x="709" y="46"/>
                </a:lnTo>
                <a:lnTo>
                  <a:pt x="694" y="34"/>
                </a:lnTo>
                <a:lnTo>
                  <a:pt x="679" y="24"/>
                </a:lnTo>
                <a:lnTo>
                  <a:pt x="662" y="16"/>
                </a:lnTo>
                <a:lnTo>
                  <a:pt x="645" y="10"/>
                </a:lnTo>
                <a:lnTo>
                  <a:pt x="627" y="5"/>
                </a:lnTo>
                <a:lnTo>
                  <a:pt x="609" y="1"/>
                </a:lnTo>
                <a:lnTo>
                  <a:pt x="592" y="0"/>
                </a:lnTo>
                <a:lnTo>
                  <a:pt x="574" y="0"/>
                </a:lnTo>
                <a:lnTo>
                  <a:pt x="556" y="3"/>
                </a:lnTo>
                <a:lnTo>
                  <a:pt x="538" y="6"/>
                </a:lnTo>
                <a:lnTo>
                  <a:pt x="522" y="12"/>
                </a:lnTo>
                <a:lnTo>
                  <a:pt x="505" y="19"/>
                </a:lnTo>
                <a:lnTo>
                  <a:pt x="489" y="28"/>
                </a:lnTo>
                <a:lnTo>
                  <a:pt x="474" y="39"/>
                </a:lnTo>
                <a:lnTo>
                  <a:pt x="459" y="51"/>
                </a:lnTo>
                <a:lnTo>
                  <a:pt x="446" y="64"/>
                </a:lnTo>
                <a:lnTo>
                  <a:pt x="61" y="507"/>
                </a:lnTo>
                <a:lnTo>
                  <a:pt x="61" y="507"/>
                </a:lnTo>
                <a:lnTo>
                  <a:pt x="45" y="526"/>
                </a:lnTo>
                <a:lnTo>
                  <a:pt x="32" y="547"/>
                </a:lnTo>
                <a:lnTo>
                  <a:pt x="20" y="570"/>
                </a:lnTo>
                <a:lnTo>
                  <a:pt x="12" y="593"/>
                </a:lnTo>
                <a:lnTo>
                  <a:pt x="6" y="617"/>
                </a:lnTo>
                <a:lnTo>
                  <a:pt x="1" y="640"/>
                </a:lnTo>
                <a:lnTo>
                  <a:pt x="0" y="665"/>
                </a:lnTo>
                <a:lnTo>
                  <a:pt x="0" y="689"/>
                </a:lnTo>
                <a:lnTo>
                  <a:pt x="3" y="713"/>
                </a:lnTo>
                <a:lnTo>
                  <a:pt x="8" y="736"/>
                </a:lnTo>
                <a:lnTo>
                  <a:pt x="15" y="760"/>
                </a:lnTo>
                <a:lnTo>
                  <a:pt x="25" y="781"/>
                </a:lnTo>
                <a:lnTo>
                  <a:pt x="37" y="803"/>
                </a:lnTo>
                <a:lnTo>
                  <a:pt x="51" y="823"/>
                </a:lnTo>
                <a:lnTo>
                  <a:pt x="67" y="843"/>
                </a:lnTo>
                <a:lnTo>
                  <a:pt x="86" y="861"/>
                </a:lnTo>
                <a:lnTo>
                  <a:pt x="86" y="861"/>
                </a:lnTo>
                <a:lnTo>
                  <a:pt x="105" y="876"/>
                </a:lnTo>
                <a:lnTo>
                  <a:pt x="127" y="891"/>
                </a:lnTo>
                <a:lnTo>
                  <a:pt x="150" y="901"/>
                </a:lnTo>
                <a:lnTo>
                  <a:pt x="172" y="910"/>
                </a:lnTo>
                <a:lnTo>
                  <a:pt x="195" y="917"/>
                </a:lnTo>
                <a:lnTo>
                  <a:pt x="219" y="921"/>
                </a:lnTo>
                <a:lnTo>
                  <a:pt x="243" y="922"/>
                </a:lnTo>
                <a:lnTo>
                  <a:pt x="268" y="922"/>
                </a:lnTo>
                <a:lnTo>
                  <a:pt x="292" y="919"/>
                </a:lnTo>
                <a:lnTo>
                  <a:pt x="315" y="913"/>
                </a:lnTo>
                <a:lnTo>
                  <a:pt x="338" y="906"/>
                </a:lnTo>
                <a:lnTo>
                  <a:pt x="361" y="897"/>
                </a:lnTo>
                <a:lnTo>
                  <a:pt x="382" y="885"/>
                </a:lnTo>
                <a:lnTo>
                  <a:pt x="403" y="871"/>
                </a:lnTo>
                <a:lnTo>
                  <a:pt x="422" y="855"/>
                </a:lnTo>
                <a:lnTo>
                  <a:pt x="440" y="837"/>
                </a:lnTo>
                <a:lnTo>
                  <a:pt x="832" y="387"/>
                </a:lnTo>
                <a:lnTo>
                  <a:pt x="765" y="329"/>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48" name="四角形: 角を丸くする 47">
            <a:extLst>
              <a:ext uri="{FF2B5EF4-FFF2-40B4-BE49-F238E27FC236}">
                <a16:creationId xmlns:a16="http://schemas.microsoft.com/office/drawing/2014/main" id="{062EF930-50D4-66ED-1218-974CC2850EA0}"/>
              </a:ext>
            </a:extLst>
          </p:cNvPr>
          <p:cNvSpPr/>
          <p:nvPr/>
        </p:nvSpPr>
        <p:spPr>
          <a:xfrm>
            <a:off x="5463842" y="3945209"/>
            <a:ext cx="674853" cy="217125"/>
          </a:xfrm>
          <a:prstGeom prst="roundRect">
            <a:avLst/>
          </a:prstGeom>
          <a:solidFill>
            <a:srgbClr val="FF965C"/>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en-US" altLang="ja-JP" sz="1100" dirty="0"/>
              <a:t>FLHR</a:t>
            </a:r>
            <a:endParaRPr kumimoji="1" lang="ja-JP" altLang="en-US" sz="1100" dirty="0"/>
          </a:p>
        </p:txBody>
      </p:sp>
      <p:sp>
        <p:nvSpPr>
          <p:cNvPr id="7" name="Freeform 117">
            <a:extLst>
              <a:ext uri="{FF2B5EF4-FFF2-40B4-BE49-F238E27FC236}">
                <a16:creationId xmlns:a16="http://schemas.microsoft.com/office/drawing/2014/main" id="{68A00190-AC9E-5195-CA61-86A24AAF100A}"/>
              </a:ext>
            </a:extLst>
          </p:cNvPr>
          <p:cNvSpPr>
            <a:spLocks noEditPoints="1"/>
          </p:cNvSpPr>
          <p:nvPr/>
        </p:nvSpPr>
        <p:spPr bwMode="auto">
          <a:xfrm>
            <a:off x="6996784" y="4215730"/>
            <a:ext cx="450867" cy="381613"/>
          </a:xfrm>
          <a:custGeom>
            <a:avLst/>
            <a:gdLst>
              <a:gd name="T0" fmla="*/ 238 w 238"/>
              <a:gd name="T1" fmla="*/ 45 h 179"/>
              <a:gd name="T2" fmla="*/ 0 w 238"/>
              <a:gd name="T3" fmla="*/ 179 h 179"/>
              <a:gd name="T4" fmla="*/ 192 w 238"/>
              <a:gd name="T5" fmla="*/ 0 h 179"/>
              <a:gd name="T6" fmla="*/ 197 w 238"/>
              <a:gd name="T7" fmla="*/ 0 h 179"/>
              <a:gd name="T8" fmla="*/ 238 w 238"/>
              <a:gd name="T9" fmla="*/ 41 h 179"/>
              <a:gd name="T10" fmla="*/ 137 w 238"/>
              <a:gd name="T11" fmla="*/ 20 h 179"/>
              <a:gd name="T12" fmla="*/ 28 w 238"/>
              <a:gd name="T13" fmla="*/ 25 h 179"/>
              <a:gd name="T14" fmla="*/ 137 w 238"/>
              <a:gd name="T15" fmla="*/ 20 h 179"/>
              <a:gd name="T16" fmla="*/ 28 w 238"/>
              <a:gd name="T17" fmla="*/ 34 h 179"/>
              <a:gd name="T18" fmla="*/ 137 w 238"/>
              <a:gd name="T19" fmla="*/ 39 h 179"/>
              <a:gd name="T20" fmla="*/ 205 w 238"/>
              <a:gd name="T21" fmla="*/ 69 h 179"/>
              <a:gd name="T22" fmla="*/ 146 w 238"/>
              <a:gd name="T23" fmla="*/ 69 h 179"/>
              <a:gd name="T24" fmla="*/ 87 w 238"/>
              <a:gd name="T25" fmla="*/ 69 h 179"/>
              <a:gd name="T26" fmla="*/ 28 w 238"/>
              <a:gd name="T27" fmla="*/ 69 h 179"/>
              <a:gd name="T28" fmla="*/ 28 w 238"/>
              <a:gd name="T29" fmla="*/ 90 h 179"/>
              <a:gd name="T30" fmla="*/ 28 w 238"/>
              <a:gd name="T31" fmla="*/ 110 h 179"/>
              <a:gd name="T32" fmla="*/ 28 w 238"/>
              <a:gd name="T33" fmla="*/ 131 h 179"/>
              <a:gd name="T34" fmla="*/ 28 w 238"/>
              <a:gd name="T35" fmla="*/ 151 h 179"/>
              <a:gd name="T36" fmla="*/ 33 w 238"/>
              <a:gd name="T37" fmla="*/ 155 h 179"/>
              <a:gd name="T38" fmla="*/ 91 w 238"/>
              <a:gd name="T39" fmla="*/ 155 h 179"/>
              <a:gd name="T40" fmla="*/ 150 w 238"/>
              <a:gd name="T41" fmla="*/ 155 h 179"/>
              <a:gd name="T42" fmla="*/ 210 w 238"/>
              <a:gd name="T43" fmla="*/ 155 h 179"/>
              <a:gd name="T44" fmla="*/ 210 w 238"/>
              <a:gd name="T45" fmla="*/ 135 h 179"/>
              <a:gd name="T46" fmla="*/ 210 w 238"/>
              <a:gd name="T47" fmla="*/ 114 h 179"/>
              <a:gd name="T48" fmla="*/ 210 w 238"/>
              <a:gd name="T49" fmla="*/ 94 h 179"/>
              <a:gd name="T50" fmla="*/ 210 w 238"/>
              <a:gd name="T51" fmla="*/ 74 h 179"/>
              <a:gd name="T52" fmla="*/ 205 w 238"/>
              <a:gd name="T53" fmla="*/ 69 h 179"/>
              <a:gd name="T54" fmla="*/ 146 w 238"/>
              <a:gd name="T55" fmla="*/ 90 h 179"/>
              <a:gd name="T56" fmla="*/ 91 w 238"/>
              <a:gd name="T57" fmla="*/ 74 h 179"/>
              <a:gd name="T58" fmla="*/ 91 w 238"/>
              <a:gd name="T59" fmla="*/ 110 h 179"/>
              <a:gd name="T60" fmla="*/ 146 w 238"/>
              <a:gd name="T61" fmla="*/ 94 h 179"/>
              <a:gd name="T62" fmla="*/ 91 w 238"/>
              <a:gd name="T63" fmla="*/ 110 h 179"/>
              <a:gd name="T64" fmla="*/ 146 w 238"/>
              <a:gd name="T65" fmla="*/ 131 h 179"/>
              <a:gd name="T66" fmla="*/ 91 w 238"/>
              <a:gd name="T67" fmla="*/ 114 h 179"/>
              <a:gd name="T68" fmla="*/ 33 w 238"/>
              <a:gd name="T69" fmla="*/ 74 h 179"/>
              <a:gd name="T70" fmla="*/ 87 w 238"/>
              <a:gd name="T71" fmla="*/ 90 h 179"/>
              <a:gd name="T72" fmla="*/ 33 w 238"/>
              <a:gd name="T73" fmla="*/ 74 h 179"/>
              <a:gd name="T74" fmla="*/ 87 w 238"/>
              <a:gd name="T75" fmla="*/ 94 h 179"/>
              <a:gd name="T76" fmla="*/ 33 w 238"/>
              <a:gd name="T77" fmla="*/ 110 h 179"/>
              <a:gd name="T78" fmla="*/ 33 w 238"/>
              <a:gd name="T79" fmla="*/ 114 h 179"/>
              <a:gd name="T80" fmla="*/ 87 w 238"/>
              <a:gd name="T81" fmla="*/ 131 h 179"/>
              <a:gd name="T82" fmla="*/ 33 w 238"/>
              <a:gd name="T83" fmla="*/ 114 h 179"/>
              <a:gd name="T84" fmla="*/ 33 w 238"/>
              <a:gd name="T85" fmla="*/ 135 h 179"/>
              <a:gd name="T86" fmla="*/ 87 w 238"/>
              <a:gd name="T87" fmla="*/ 151 h 179"/>
              <a:gd name="T88" fmla="*/ 91 w 238"/>
              <a:gd name="T89" fmla="*/ 151 h 179"/>
              <a:gd name="T90" fmla="*/ 146 w 238"/>
              <a:gd name="T91" fmla="*/ 135 h 179"/>
              <a:gd name="T92" fmla="*/ 91 w 238"/>
              <a:gd name="T93" fmla="*/ 151 h 179"/>
              <a:gd name="T94" fmla="*/ 150 w 238"/>
              <a:gd name="T95" fmla="*/ 151 h 179"/>
              <a:gd name="T96" fmla="*/ 205 w 238"/>
              <a:gd name="T97" fmla="*/ 135 h 179"/>
              <a:gd name="T98" fmla="*/ 205 w 238"/>
              <a:gd name="T99" fmla="*/ 131 h 179"/>
              <a:gd name="T100" fmla="*/ 150 w 238"/>
              <a:gd name="T101" fmla="*/ 114 h 179"/>
              <a:gd name="T102" fmla="*/ 205 w 238"/>
              <a:gd name="T103" fmla="*/ 131 h 179"/>
              <a:gd name="T104" fmla="*/ 150 w 238"/>
              <a:gd name="T105" fmla="*/ 110 h 179"/>
              <a:gd name="T106" fmla="*/ 205 w 238"/>
              <a:gd name="T107" fmla="*/ 94 h 179"/>
              <a:gd name="T108" fmla="*/ 205 w 238"/>
              <a:gd name="T109" fmla="*/ 90 h 179"/>
              <a:gd name="T110" fmla="*/ 150 w 238"/>
              <a:gd name="T111" fmla="*/ 74 h 179"/>
              <a:gd name="T112" fmla="*/ 205 w 238"/>
              <a:gd name="T113" fmla="*/ 90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38" h="179">
                <a:moveTo>
                  <a:pt x="192" y="45"/>
                </a:moveTo>
                <a:lnTo>
                  <a:pt x="238" y="45"/>
                </a:lnTo>
                <a:lnTo>
                  <a:pt x="238" y="179"/>
                </a:lnTo>
                <a:lnTo>
                  <a:pt x="0" y="179"/>
                </a:lnTo>
                <a:lnTo>
                  <a:pt x="0" y="0"/>
                </a:lnTo>
                <a:lnTo>
                  <a:pt x="192" y="0"/>
                </a:lnTo>
                <a:lnTo>
                  <a:pt x="192" y="45"/>
                </a:lnTo>
                <a:close/>
                <a:moveTo>
                  <a:pt x="197" y="0"/>
                </a:moveTo>
                <a:lnTo>
                  <a:pt x="197" y="41"/>
                </a:lnTo>
                <a:lnTo>
                  <a:pt x="238" y="41"/>
                </a:lnTo>
                <a:lnTo>
                  <a:pt x="197" y="0"/>
                </a:lnTo>
                <a:close/>
                <a:moveTo>
                  <a:pt x="137" y="20"/>
                </a:moveTo>
                <a:lnTo>
                  <a:pt x="28" y="20"/>
                </a:lnTo>
                <a:lnTo>
                  <a:pt x="28" y="25"/>
                </a:lnTo>
                <a:lnTo>
                  <a:pt x="137" y="25"/>
                </a:lnTo>
                <a:lnTo>
                  <a:pt x="137" y="20"/>
                </a:lnTo>
                <a:close/>
                <a:moveTo>
                  <a:pt x="137" y="34"/>
                </a:moveTo>
                <a:lnTo>
                  <a:pt x="28" y="34"/>
                </a:lnTo>
                <a:lnTo>
                  <a:pt x="28" y="39"/>
                </a:lnTo>
                <a:lnTo>
                  <a:pt x="137" y="39"/>
                </a:lnTo>
                <a:lnTo>
                  <a:pt x="137" y="34"/>
                </a:lnTo>
                <a:close/>
                <a:moveTo>
                  <a:pt x="205" y="69"/>
                </a:moveTo>
                <a:lnTo>
                  <a:pt x="150" y="69"/>
                </a:lnTo>
                <a:lnTo>
                  <a:pt x="146" y="69"/>
                </a:lnTo>
                <a:lnTo>
                  <a:pt x="91" y="69"/>
                </a:lnTo>
                <a:lnTo>
                  <a:pt x="87" y="69"/>
                </a:lnTo>
                <a:lnTo>
                  <a:pt x="33" y="69"/>
                </a:lnTo>
                <a:lnTo>
                  <a:pt x="28" y="69"/>
                </a:lnTo>
                <a:lnTo>
                  <a:pt x="28" y="74"/>
                </a:lnTo>
                <a:lnTo>
                  <a:pt x="28" y="90"/>
                </a:lnTo>
                <a:lnTo>
                  <a:pt x="28" y="94"/>
                </a:lnTo>
                <a:lnTo>
                  <a:pt x="28" y="110"/>
                </a:lnTo>
                <a:lnTo>
                  <a:pt x="28" y="114"/>
                </a:lnTo>
                <a:lnTo>
                  <a:pt x="28" y="131"/>
                </a:lnTo>
                <a:lnTo>
                  <a:pt x="28" y="135"/>
                </a:lnTo>
                <a:lnTo>
                  <a:pt x="28" y="151"/>
                </a:lnTo>
                <a:lnTo>
                  <a:pt x="28" y="155"/>
                </a:lnTo>
                <a:lnTo>
                  <a:pt x="33" y="155"/>
                </a:lnTo>
                <a:lnTo>
                  <a:pt x="87" y="155"/>
                </a:lnTo>
                <a:lnTo>
                  <a:pt x="91" y="155"/>
                </a:lnTo>
                <a:lnTo>
                  <a:pt x="146" y="155"/>
                </a:lnTo>
                <a:lnTo>
                  <a:pt x="150" y="155"/>
                </a:lnTo>
                <a:lnTo>
                  <a:pt x="205" y="155"/>
                </a:lnTo>
                <a:lnTo>
                  <a:pt x="210" y="155"/>
                </a:lnTo>
                <a:lnTo>
                  <a:pt x="210" y="151"/>
                </a:lnTo>
                <a:lnTo>
                  <a:pt x="210" y="135"/>
                </a:lnTo>
                <a:lnTo>
                  <a:pt x="210" y="131"/>
                </a:lnTo>
                <a:lnTo>
                  <a:pt x="210" y="114"/>
                </a:lnTo>
                <a:lnTo>
                  <a:pt x="210" y="110"/>
                </a:lnTo>
                <a:lnTo>
                  <a:pt x="210" y="94"/>
                </a:lnTo>
                <a:lnTo>
                  <a:pt x="210" y="90"/>
                </a:lnTo>
                <a:lnTo>
                  <a:pt x="210" y="74"/>
                </a:lnTo>
                <a:lnTo>
                  <a:pt x="210" y="69"/>
                </a:lnTo>
                <a:lnTo>
                  <a:pt x="205" y="69"/>
                </a:lnTo>
                <a:close/>
                <a:moveTo>
                  <a:pt x="146" y="74"/>
                </a:moveTo>
                <a:lnTo>
                  <a:pt x="146" y="90"/>
                </a:lnTo>
                <a:lnTo>
                  <a:pt x="91" y="90"/>
                </a:lnTo>
                <a:lnTo>
                  <a:pt x="91" y="74"/>
                </a:lnTo>
                <a:lnTo>
                  <a:pt x="146" y="74"/>
                </a:lnTo>
                <a:close/>
                <a:moveTo>
                  <a:pt x="91" y="110"/>
                </a:moveTo>
                <a:lnTo>
                  <a:pt x="91" y="94"/>
                </a:lnTo>
                <a:lnTo>
                  <a:pt x="146" y="94"/>
                </a:lnTo>
                <a:lnTo>
                  <a:pt x="146" y="110"/>
                </a:lnTo>
                <a:lnTo>
                  <a:pt x="91" y="110"/>
                </a:lnTo>
                <a:close/>
                <a:moveTo>
                  <a:pt x="146" y="114"/>
                </a:moveTo>
                <a:lnTo>
                  <a:pt x="146" y="131"/>
                </a:lnTo>
                <a:lnTo>
                  <a:pt x="91" y="131"/>
                </a:lnTo>
                <a:lnTo>
                  <a:pt x="91" y="114"/>
                </a:lnTo>
                <a:lnTo>
                  <a:pt x="146" y="114"/>
                </a:lnTo>
                <a:close/>
                <a:moveTo>
                  <a:pt x="33" y="74"/>
                </a:moveTo>
                <a:lnTo>
                  <a:pt x="87" y="74"/>
                </a:lnTo>
                <a:lnTo>
                  <a:pt x="87" y="90"/>
                </a:lnTo>
                <a:lnTo>
                  <a:pt x="33" y="90"/>
                </a:lnTo>
                <a:lnTo>
                  <a:pt x="33" y="74"/>
                </a:lnTo>
                <a:close/>
                <a:moveTo>
                  <a:pt x="33" y="94"/>
                </a:moveTo>
                <a:lnTo>
                  <a:pt x="87" y="94"/>
                </a:lnTo>
                <a:lnTo>
                  <a:pt x="87" y="110"/>
                </a:lnTo>
                <a:lnTo>
                  <a:pt x="33" y="110"/>
                </a:lnTo>
                <a:lnTo>
                  <a:pt x="33" y="94"/>
                </a:lnTo>
                <a:close/>
                <a:moveTo>
                  <a:pt x="33" y="114"/>
                </a:moveTo>
                <a:lnTo>
                  <a:pt x="87" y="114"/>
                </a:lnTo>
                <a:lnTo>
                  <a:pt x="87" y="131"/>
                </a:lnTo>
                <a:lnTo>
                  <a:pt x="33" y="131"/>
                </a:lnTo>
                <a:lnTo>
                  <a:pt x="33" y="114"/>
                </a:lnTo>
                <a:close/>
                <a:moveTo>
                  <a:pt x="33" y="151"/>
                </a:moveTo>
                <a:lnTo>
                  <a:pt x="33" y="135"/>
                </a:lnTo>
                <a:lnTo>
                  <a:pt x="87" y="135"/>
                </a:lnTo>
                <a:lnTo>
                  <a:pt x="87" y="151"/>
                </a:lnTo>
                <a:lnTo>
                  <a:pt x="33" y="151"/>
                </a:lnTo>
                <a:close/>
                <a:moveTo>
                  <a:pt x="91" y="151"/>
                </a:moveTo>
                <a:lnTo>
                  <a:pt x="91" y="135"/>
                </a:lnTo>
                <a:lnTo>
                  <a:pt x="146" y="135"/>
                </a:lnTo>
                <a:lnTo>
                  <a:pt x="146" y="151"/>
                </a:lnTo>
                <a:lnTo>
                  <a:pt x="91" y="151"/>
                </a:lnTo>
                <a:close/>
                <a:moveTo>
                  <a:pt x="205" y="151"/>
                </a:moveTo>
                <a:lnTo>
                  <a:pt x="150" y="151"/>
                </a:lnTo>
                <a:lnTo>
                  <a:pt x="150" y="135"/>
                </a:lnTo>
                <a:lnTo>
                  <a:pt x="205" y="135"/>
                </a:lnTo>
                <a:lnTo>
                  <a:pt x="205" y="151"/>
                </a:lnTo>
                <a:close/>
                <a:moveTo>
                  <a:pt x="205" y="131"/>
                </a:moveTo>
                <a:lnTo>
                  <a:pt x="150" y="131"/>
                </a:lnTo>
                <a:lnTo>
                  <a:pt x="150" y="114"/>
                </a:lnTo>
                <a:lnTo>
                  <a:pt x="205" y="114"/>
                </a:lnTo>
                <a:lnTo>
                  <a:pt x="205" y="131"/>
                </a:lnTo>
                <a:close/>
                <a:moveTo>
                  <a:pt x="205" y="110"/>
                </a:moveTo>
                <a:lnTo>
                  <a:pt x="150" y="110"/>
                </a:lnTo>
                <a:lnTo>
                  <a:pt x="150" y="94"/>
                </a:lnTo>
                <a:lnTo>
                  <a:pt x="205" y="94"/>
                </a:lnTo>
                <a:lnTo>
                  <a:pt x="205" y="110"/>
                </a:lnTo>
                <a:close/>
                <a:moveTo>
                  <a:pt x="205" y="90"/>
                </a:moveTo>
                <a:lnTo>
                  <a:pt x="150" y="90"/>
                </a:lnTo>
                <a:lnTo>
                  <a:pt x="150" y="74"/>
                </a:lnTo>
                <a:lnTo>
                  <a:pt x="205" y="74"/>
                </a:lnTo>
                <a:lnTo>
                  <a:pt x="205" y="90"/>
                </a:lnTo>
                <a:close/>
              </a:path>
            </a:pathLst>
          </a:custGeom>
          <a:solidFill>
            <a:srgbClr val="FF965C"/>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8" name="右矢印 33">
            <a:extLst>
              <a:ext uri="{FF2B5EF4-FFF2-40B4-BE49-F238E27FC236}">
                <a16:creationId xmlns:a16="http://schemas.microsoft.com/office/drawing/2014/main" id="{AE32536C-CE9F-CFAC-824C-17DC64BC3450}"/>
              </a:ext>
            </a:extLst>
          </p:cNvPr>
          <p:cNvSpPr/>
          <p:nvPr/>
        </p:nvSpPr>
        <p:spPr>
          <a:xfrm>
            <a:off x="2363384" y="4170451"/>
            <a:ext cx="1054810" cy="423190"/>
          </a:xfrm>
          <a:prstGeom prst="rightArrow">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grpSp>
        <p:nvGrpSpPr>
          <p:cNvPr id="12" name="グループ化 11">
            <a:extLst>
              <a:ext uri="{FF2B5EF4-FFF2-40B4-BE49-F238E27FC236}">
                <a16:creationId xmlns:a16="http://schemas.microsoft.com/office/drawing/2014/main" id="{0B4FB35A-89D9-F57E-88E6-5289A9348DEE}"/>
              </a:ext>
            </a:extLst>
          </p:cNvPr>
          <p:cNvGrpSpPr/>
          <p:nvPr/>
        </p:nvGrpSpPr>
        <p:grpSpPr>
          <a:xfrm>
            <a:off x="2626765" y="4044920"/>
            <a:ext cx="425413" cy="591890"/>
            <a:chOff x="3636963" y="3768725"/>
            <a:chExt cx="287338" cy="379413"/>
          </a:xfrm>
        </p:grpSpPr>
        <p:sp>
          <p:nvSpPr>
            <p:cNvPr id="13" name="Freeform 49">
              <a:extLst>
                <a:ext uri="{FF2B5EF4-FFF2-40B4-BE49-F238E27FC236}">
                  <a16:creationId xmlns:a16="http://schemas.microsoft.com/office/drawing/2014/main" id="{B8E65EBB-2AF5-B3B5-8181-F6494FC31FA5}"/>
                </a:ext>
              </a:extLst>
            </p:cNvPr>
            <p:cNvSpPr>
              <a:spLocks noEditPoints="1"/>
            </p:cNvSpPr>
            <p:nvPr/>
          </p:nvSpPr>
          <p:spPr bwMode="auto">
            <a:xfrm>
              <a:off x="3636963" y="3768725"/>
              <a:ext cx="287338" cy="379413"/>
            </a:xfrm>
            <a:custGeom>
              <a:avLst/>
              <a:gdLst>
                <a:gd name="T0" fmla="*/ 135 w 181"/>
                <a:gd name="T1" fmla="*/ 46 h 239"/>
                <a:gd name="T2" fmla="*/ 181 w 181"/>
                <a:gd name="T3" fmla="*/ 46 h 239"/>
                <a:gd name="T4" fmla="*/ 181 w 181"/>
                <a:gd name="T5" fmla="*/ 239 h 239"/>
                <a:gd name="T6" fmla="*/ 0 w 181"/>
                <a:gd name="T7" fmla="*/ 239 h 239"/>
                <a:gd name="T8" fmla="*/ 0 w 181"/>
                <a:gd name="T9" fmla="*/ 0 h 239"/>
                <a:gd name="T10" fmla="*/ 135 w 181"/>
                <a:gd name="T11" fmla="*/ 0 h 239"/>
                <a:gd name="T12" fmla="*/ 135 w 181"/>
                <a:gd name="T13" fmla="*/ 46 h 239"/>
                <a:gd name="T14" fmla="*/ 140 w 181"/>
                <a:gd name="T15" fmla="*/ 0 h 239"/>
                <a:gd name="T16" fmla="*/ 140 w 181"/>
                <a:gd name="T17" fmla="*/ 41 h 239"/>
                <a:gd name="T18" fmla="*/ 181 w 181"/>
                <a:gd name="T19" fmla="*/ 41 h 239"/>
                <a:gd name="T20" fmla="*/ 140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5" y="46"/>
                  </a:moveTo>
                  <a:lnTo>
                    <a:pt x="181" y="46"/>
                  </a:lnTo>
                  <a:lnTo>
                    <a:pt x="181" y="239"/>
                  </a:lnTo>
                  <a:lnTo>
                    <a:pt x="0" y="239"/>
                  </a:lnTo>
                  <a:lnTo>
                    <a:pt x="0" y="0"/>
                  </a:lnTo>
                  <a:lnTo>
                    <a:pt x="135" y="0"/>
                  </a:lnTo>
                  <a:lnTo>
                    <a:pt x="135" y="46"/>
                  </a:lnTo>
                  <a:close/>
                  <a:moveTo>
                    <a:pt x="140" y="0"/>
                  </a:moveTo>
                  <a:lnTo>
                    <a:pt x="140" y="41"/>
                  </a:lnTo>
                  <a:lnTo>
                    <a:pt x="181" y="41"/>
                  </a:lnTo>
                  <a:lnTo>
                    <a:pt x="140" y="0"/>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4" name="Freeform 50">
              <a:extLst>
                <a:ext uri="{FF2B5EF4-FFF2-40B4-BE49-F238E27FC236}">
                  <a16:creationId xmlns:a16="http://schemas.microsoft.com/office/drawing/2014/main" id="{A818B3DC-0619-8F6A-2BB5-3FA67D49CE1B}"/>
                </a:ext>
              </a:extLst>
            </p:cNvPr>
            <p:cNvSpPr>
              <a:spLocks/>
            </p:cNvSpPr>
            <p:nvPr/>
          </p:nvSpPr>
          <p:spPr bwMode="auto">
            <a:xfrm>
              <a:off x="3667125" y="3905250"/>
              <a:ext cx="227013" cy="106363"/>
            </a:xfrm>
            <a:custGeom>
              <a:avLst/>
              <a:gdLst>
                <a:gd name="T0" fmla="*/ 226 w 238"/>
                <a:gd name="T1" fmla="*/ 113 h 113"/>
                <a:gd name="T2" fmla="*/ 11 w 238"/>
                <a:gd name="T3" fmla="*/ 113 h 113"/>
                <a:gd name="T4" fmla="*/ 0 w 238"/>
                <a:gd name="T5" fmla="*/ 102 h 113"/>
                <a:gd name="T6" fmla="*/ 0 w 238"/>
                <a:gd name="T7" fmla="*/ 11 h 113"/>
                <a:gd name="T8" fmla="*/ 11 w 238"/>
                <a:gd name="T9" fmla="*/ 0 h 113"/>
                <a:gd name="T10" fmla="*/ 226 w 238"/>
                <a:gd name="T11" fmla="*/ 0 h 113"/>
                <a:gd name="T12" fmla="*/ 238 w 238"/>
                <a:gd name="T13" fmla="*/ 11 h 113"/>
                <a:gd name="T14" fmla="*/ 238 w 238"/>
                <a:gd name="T15" fmla="*/ 102 h 113"/>
                <a:gd name="T16" fmla="*/ 226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6" y="113"/>
                  </a:moveTo>
                  <a:cubicBezTo>
                    <a:pt x="11" y="113"/>
                    <a:pt x="11" y="113"/>
                    <a:pt x="11" y="113"/>
                  </a:cubicBezTo>
                  <a:cubicBezTo>
                    <a:pt x="5" y="113"/>
                    <a:pt x="0" y="108"/>
                    <a:pt x="0" y="102"/>
                  </a:cubicBezTo>
                  <a:cubicBezTo>
                    <a:pt x="0" y="11"/>
                    <a:pt x="0" y="11"/>
                    <a:pt x="0" y="11"/>
                  </a:cubicBezTo>
                  <a:cubicBezTo>
                    <a:pt x="0" y="5"/>
                    <a:pt x="5" y="0"/>
                    <a:pt x="11" y="0"/>
                  </a:cubicBezTo>
                  <a:cubicBezTo>
                    <a:pt x="226" y="0"/>
                    <a:pt x="226" y="0"/>
                    <a:pt x="226" y="0"/>
                  </a:cubicBezTo>
                  <a:cubicBezTo>
                    <a:pt x="233" y="0"/>
                    <a:pt x="238" y="5"/>
                    <a:pt x="238" y="11"/>
                  </a:cubicBezTo>
                  <a:cubicBezTo>
                    <a:pt x="238" y="102"/>
                    <a:pt x="238" y="102"/>
                    <a:pt x="238" y="102"/>
                  </a:cubicBezTo>
                  <a:cubicBezTo>
                    <a:pt x="238" y="108"/>
                    <a:pt x="233" y="113"/>
                    <a:pt x="226"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5" name="Freeform 51">
              <a:extLst>
                <a:ext uri="{FF2B5EF4-FFF2-40B4-BE49-F238E27FC236}">
                  <a16:creationId xmlns:a16="http://schemas.microsoft.com/office/drawing/2014/main" id="{31059323-DE2B-CDE7-21DD-9BA0C3326479}"/>
                </a:ext>
              </a:extLst>
            </p:cNvPr>
            <p:cNvSpPr>
              <a:spLocks/>
            </p:cNvSpPr>
            <p:nvPr/>
          </p:nvSpPr>
          <p:spPr bwMode="auto">
            <a:xfrm>
              <a:off x="3695700" y="3924300"/>
              <a:ext cx="53975" cy="68263"/>
            </a:xfrm>
            <a:custGeom>
              <a:avLst/>
              <a:gdLst>
                <a:gd name="T0" fmla="*/ 35 w 57"/>
                <a:gd name="T1" fmla="*/ 16 h 73"/>
                <a:gd name="T2" fmla="*/ 24 w 57"/>
                <a:gd name="T3" fmla="*/ 21 h 73"/>
                <a:gd name="T4" fmla="*/ 20 w 57"/>
                <a:gd name="T5" fmla="*/ 37 h 73"/>
                <a:gd name="T6" fmla="*/ 36 w 57"/>
                <a:gd name="T7" fmla="*/ 57 h 73"/>
                <a:gd name="T8" fmla="*/ 45 w 57"/>
                <a:gd name="T9" fmla="*/ 56 h 73"/>
                <a:gd name="T10" fmla="*/ 54 w 57"/>
                <a:gd name="T11" fmla="*/ 53 h 73"/>
                <a:gd name="T12" fmla="*/ 54 w 57"/>
                <a:gd name="T13" fmla="*/ 69 h 73"/>
                <a:gd name="T14" fmla="*/ 34 w 57"/>
                <a:gd name="T15" fmla="*/ 73 h 73"/>
                <a:gd name="T16" fmla="*/ 9 w 57"/>
                <a:gd name="T17" fmla="*/ 64 h 73"/>
                <a:gd name="T18" fmla="*/ 0 w 57"/>
                <a:gd name="T19" fmla="*/ 37 h 73"/>
                <a:gd name="T20" fmla="*/ 5 w 57"/>
                <a:gd name="T21" fmla="*/ 17 h 73"/>
                <a:gd name="T22" fmla="*/ 16 w 57"/>
                <a:gd name="T23" fmla="*/ 5 h 73"/>
                <a:gd name="T24" fmla="*/ 35 w 57"/>
                <a:gd name="T25" fmla="*/ 0 h 73"/>
                <a:gd name="T26" fmla="*/ 57 w 57"/>
                <a:gd name="T27" fmla="*/ 5 h 73"/>
                <a:gd name="T28" fmla="*/ 51 w 57"/>
                <a:gd name="T29" fmla="*/ 20 h 73"/>
                <a:gd name="T30" fmla="*/ 43 w 57"/>
                <a:gd name="T31" fmla="*/ 17 h 73"/>
                <a:gd name="T32" fmla="*/ 35 w 57"/>
                <a:gd name="T33" fmla="*/ 16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7" h="73">
                  <a:moveTo>
                    <a:pt x="35" y="16"/>
                  </a:moveTo>
                  <a:cubicBezTo>
                    <a:pt x="30" y="16"/>
                    <a:pt x="26" y="18"/>
                    <a:pt x="24" y="21"/>
                  </a:cubicBezTo>
                  <a:cubicBezTo>
                    <a:pt x="21" y="25"/>
                    <a:pt x="20" y="30"/>
                    <a:pt x="20" y="37"/>
                  </a:cubicBezTo>
                  <a:cubicBezTo>
                    <a:pt x="20" y="50"/>
                    <a:pt x="25" y="57"/>
                    <a:pt x="36" y="57"/>
                  </a:cubicBezTo>
                  <a:cubicBezTo>
                    <a:pt x="39" y="57"/>
                    <a:pt x="42" y="57"/>
                    <a:pt x="45" y="56"/>
                  </a:cubicBezTo>
                  <a:cubicBezTo>
                    <a:pt x="48" y="55"/>
                    <a:pt x="51" y="54"/>
                    <a:pt x="54" y="53"/>
                  </a:cubicBezTo>
                  <a:cubicBezTo>
                    <a:pt x="54" y="69"/>
                    <a:pt x="54" y="69"/>
                    <a:pt x="54" y="69"/>
                  </a:cubicBezTo>
                  <a:cubicBezTo>
                    <a:pt x="48" y="72"/>
                    <a:pt x="41" y="73"/>
                    <a:pt x="34" y="73"/>
                  </a:cubicBezTo>
                  <a:cubicBezTo>
                    <a:pt x="23" y="73"/>
                    <a:pt x="15" y="70"/>
                    <a:pt x="9" y="64"/>
                  </a:cubicBezTo>
                  <a:cubicBezTo>
                    <a:pt x="3" y="57"/>
                    <a:pt x="0" y="48"/>
                    <a:pt x="0" y="37"/>
                  </a:cubicBezTo>
                  <a:cubicBezTo>
                    <a:pt x="0" y="29"/>
                    <a:pt x="2" y="23"/>
                    <a:pt x="5" y="17"/>
                  </a:cubicBezTo>
                  <a:cubicBezTo>
                    <a:pt x="7" y="12"/>
                    <a:pt x="11" y="8"/>
                    <a:pt x="16" y="5"/>
                  </a:cubicBezTo>
                  <a:cubicBezTo>
                    <a:pt x="22" y="2"/>
                    <a:pt x="28" y="0"/>
                    <a:pt x="35" y="0"/>
                  </a:cubicBezTo>
                  <a:cubicBezTo>
                    <a:pt x="42" y="0"/>
                    <a:pt x="50" y="2"/>
                    <a:pt x="57" y="5"/>
                  </a:cubicBezTo>
                  <a:cubicBezTo>
                    <a:pt x="51" y="20"/>
                    <a:pt x="51" y="20"/>
                    <a:pt x="51" y="20"/>
                  </a:cubicBezTo>
                  <a:cubicBezTo>
                    <a:pt x="48" y="19"/>
                    <a:pt x="46" y="18"/>
                    <a:pt x="43" y="17"/>
                  </a:cubicBezTo>
                  <a:cubicBezTo>
                    <a:pt x="40" y="16"/>
                    <a:pt x="38" y="16"/>
                    <a:pt x="35" y="16"/>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6" name="Freeform 52">
              <a:extLst>
                <a:ext uri="{FF2B5EF4-FFF2-40B4-BE49-F238E27FC236}">
                  <a16:creationId xmlns:a16="http://schemas.microsoft.com/office/drawing/2014/main" id="{1678CC63-51FB-5AAB-FE6B-DAA90D474DC5}"/>
                </a:ext>
              </a:extLst>
            </p:cNvPr>
            <p:cNvSpPr>
              <a:spLocks/>
            </p:cNvSpPr>
            <p:nvPr/>
          </p:nvSpPr>
          <p:spPr bwMode="auto">
            <a:xfrm>
              <a:off x="3754438" y="3924300"/>
              <a:ext cx="47625" cy="68263"/>
            </a:xfrm>
            <a:custGeom>
              <a:avLst/>
              <a:gdLst>
                <a:gd name="T0" fmla="*/ 50 w 50"/>
                <a:gd name="T1" fmla="*/ 50 h 73"/>
                <a:gd name="T2" fmla="*/ 47 w 50"/>
                <a:gd name="T3" fmla="*/ 62 h 73"/>
                <a:gd name="T4" fmla="*/ 37 w 50"/>
                <a:gd name="T5" fmla="*/ 70 h 73"/>
                <a:gd name="T6" fmla="*/ 22 w 50"/>
                <a:gd name="T7" fmla="*/ 73 h 73"/>
                <a:gd name="T8" fmla="*/ 10 w 50"/>
                <a:gd name="T9" fmla="*/ 72 h 73"/>
                <a:gd name="T10" fmla="*/ 0 w 50"/>
                <a:gd name="T11" fmla="*/ 68 h 73"/>
                <a:gd name="T12" fmla="*/ 0 w 50"/>
                <a:gd name="T13" fmla="*/ 51 h 73"/>
                <a:gd name="T14" fmla="*/ 12 w 50"/>
                <a:gd name="T15" fmla="*/ 56 h 73"/>
                <a:gd name="T16" fmla="*/ 22 w 50"/>
                <a:gd name="T17" fmla="*/ 57 h 73"/>
                <a:gd name="T18" fmla="*/ 29 w 50"/>
                <a:gd name="T19" fmla="*/ 56 h 73"/>
                <a:gd name="T20" fmla="*/ 31 w 50"/>
                <a:gd name="T21" fmla="*/ 52 h 73"/>
                <a:gd name="T22" fmla="*/ 30 w 50"/>
                <a:gd name="T23" fmla="*/ 50 h 73"/>
                <a:gd name="T24" fmla="*/ 27 w 50"/>
                <a:gd name="T25" fmla="*/ 47 h 73"/>
                <a:gd name="T26" fmla="*/ 18 w 50"/>
                <a:gd name="T27" fmla="*/ 43 h 73"/>
                <a:gd name="T28" fmla="*/ 8 w 50"/>
                <a:gd name="T29" fmla="*/ 37 h 73"/>
                <a:gd name="T30" fmla="*/ 2 w 50"/>
                <a:gd name="T31" fmla="*/ 30 h 73"/>
                <a:gd name="T32" fmla="*/ 1 w 50"/>
                <a:gd name="T33" fmla="*/ 21 h 73"/>
                <a:gd name="T34" fmla="*/ 8 w 50"/>
                <a:gd name="T35" fmla="*/ 6 h 73"/>
                <a:gd name="T36" fmla="*/ 27 w 50"/>
                <a:gd name="T37" fmla="*/ 0 h 73"/>
                <a:gd name="T38" fmla="*/ 50 w 50"/>
                <a:gd name="T39" fmla="*/ 5 h 73"/>
                <a:gd name="T40" fmla="*/ 44 w 50"/>
                <a:gd name="T41" fmla="*/ 20 h 73"/>
                <a:gd name="T42" fmla="*/ 27 w 50"/>
                <a:gd name="T43" fmla="*/ 15 h 73"/>
                <a:gd name="T44" fmla="*/ 21 w 50"/>
                <a:gd name="T45" fmla="*/ 17 h 73"/>
                <a:gd name="T46" fmla="*/ 20 w 50"/>
                <a:gd name="T47" fmla="*/ 20 h 73"/>
                <a:gd name="T48" fmla="*/ 22 w 50"/>
                <a:gd name="T49" fmla="*/ 24 h 73"/>
                <a:gd name="T50" fmla="*/ 34 w 50"/>
                <a:gd name="T51" fmla="*/ 30 h 73"/>
                <a:gd name="T52" fmla="*/ 46 w 50"/>
                <a:gd name="T53" fmla="*/ 39 h 73"/>
                <a:gd name="T54" fmla="*/ 50 w 50"/>
                <a:gd name="T55" fmla="*/ 5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0" h="73">
                  <a:moveTo>
                    <a:pt x="50" y="50"/>
                  </a:moveTo>
                  <a:cubicBezTo>
                    <a:pt x="50" y="55"/>
                    <a:pt x="49" y="59"/>
                    <a:pt x="47" y="62"/>
                  </a:cubicBezTo>
                  <a:cubicBezTo>
                    <a:pt x="44" y="66"/>
                    <a:pt x="41" y="68"/>
                    <a:pt x="37" y="70"/>
                  </a:cubicBezTo>
                  <a:cubicBezTo>
                    <a:pt x="33" y="72"/>
                    <a:pt x="28" y="73"/>
                    <a:pt x="22" y="73"/>
                  </a:cubicBezTo>
                  <a:cubicBezTo>
                    <a:pt x="17" y="73"/>
                    <a:pt x="13" y="73"/>
                    <a:pt x="10" y="72"/>
                  </a:cubicBezTo>
                  <a:cubicBezTo>
                    <a:pt x="7" y="71"/>
                    <a:pt x="4" y="70"/>
                    <a:pt x="0" y="68"/>
                  </a:cubicBezTo>
                  <a:cubicBezTo>
                    <a:pt x="0" y="51"/>
                    <a:pt x="0" y="51"/>
                    <a:pt x="0" y="51"/>
                  </a:cubicBezTo>
                  <a:cubicBezTo>
                    <a:pt x="4" y="53"/>
                    <a:pt x="8" y="55"/>
                    <a:pt x="12" y="56"/>
                  </a:cubicBezTo>
                  <a:cubicBezTo>
                    <a:pt x="16" y="57"/>
                    <a:pt x="19" y="57"/>
                    <a:pt x="22" y="57"/>
                  </a:cubicBezTo>
                  <a:cubicBezTo>
                    <a:pt x="25" y="57"/>
                    <a:pt x="27" y="57"/>
                    <a:pt x="29" y="56"/>
                  </a:cubicBezTo>
                  <a:cubicBezTo>
                    <a:pt x="30" y="55"/>
                    <a:pt x="31" y="54"/>
                    <a:pt x="31" y="52"/>
                  </a:cubicBezTo>
                  <a:cubicBezTo>
                    <a:pt x="31" y="51"/>
                    <a:pt x="30" y="50"/>
                    <a:pt x="30" y="50"/>
                  </a:cubicBezTo>
                  <a:cubicBezTo>
                    <a:pt x="29" y="49"/>
                    <a:pt x="29" y="48"/>
                    <a:pt x="27" y="47"/>
                  </a:cubicBezTo>
                  <a:cubicBezTo>
                    <a:pt x="26" y="47"/>
                    <a:pt x="23" y="45"/>
                    <a:pt x="18" y="43"/>
                  </a:cubicBezTo>
                  <a:cubicBezTo>
                    <a:pt x="13" y="41"/>
                    <a:pt x="10" y="39"/>
                    <a:pt x="8" y="37"/>
                  </a:cubicBezTo>
                  <a:cubicBezTo>
                    <a:pt x="5" y="35"/>
                    <a:pt x="4" y="32"/>
                    <a:pt x="2" y="30"/>
                  </a:cubicBezTo>
                  <a:cubicBezTo>
                    <a:pt x="1" y="27"/>
                    <a:pt x="1" y="24"/>
                    <a:pt x="1" y="21"/>
                  </a:cubicBezTo>
                  <a:cubicBezTo>
                    <a:pt x="1" y="14"/>
                    <a:pt x="3" y="9"/>
                    <a:pt x="8" y="6"/>
                  </a:cubicBezTo>
                  <a:cubicBezTo>
                    <a:pt x="13" y="2"/>
                    <a:pt x="19" y="0"/>
                    <a:pt x="27" y="0"/>
                  </a:cubicBezTo>
                  <a:cubicBezTo>
                    <a:pt x="35" y="0"/>
                    <a:pt x="42" y="2"/>
                    <a:pt x="50" y="5"/>
                  </a:cubicBezTo>
                  <a:cubicBezTo>
                    <a:pt x="44" y="20"/>
                    <a:pt x="44" y="20"/>
                    <a:pt x="44" y="20"/>
                  </a:cubicBezTo>
                  <a:cubicBezTo>
                    <a:pt x="37" y="17"/>
                    <a:pt x="32" y="15"/>
                    <a:pt x="27" y="15"/>
                  </a:cubicBezTo>
                  <a:cubicBezTo>
                    <a:pt x="24" y="15"/>
                    <a:pt x="23" y="16"/>
                    <a:pt x="21" y="17"/>
                  </a:cubicBezTo>
                  <a:cubicBezTo>
                    <a:pt x="20" y="18"/>
                    <a:pt x="20" y="19"/>
                    <a:pt x="20" y="20"/>
                  </a:cubicBezTo>
                  <a:cubicBezTo>
                    <a:pt x="20" y="21"/>
                    <a:pt x="20" y="23"/>
                    <a:pt x="22" y="24"/>
                  </a:cubicBezTo>
                  <a:cubicBezTo>
                    <a:pt x="23" y="25"/>
                    <a:pt x="27" y="27"/>
                    <a:pt x="34" y="30"/>
                  </a:cubicBezTo>
                  <a:cubicBezTo>
                    <a:pt x="40" y="32"/>
                    <a:pt x="44" y="35"/>
                    <a:pt x="46" y="39"/>
                  </a:cubicBezTo>
                  <a:cubicBezTo>
                    <a:pt x="49" y="42"/>
                    <a:pt x="50" y="46"/>
                    <a:pt x="50" y="5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7" name="Freeform 53">
              <a:extLst>
                <a:ext uri="{FF2B5EF4-FFF2-40B4-BE49-F238E27FC236}">
                  <a16:creationId xmlns:a16="http://schemas.microsoft.com/office/drawing/2014/main" id="{70A7ABAD-1E64-887B-6CB2-9110AE96C110}"/>
                </a:ext>
              </a:extLst>
            </p:cNvPr>
            <p:cNvSpPr>
              <a:spLocks/>
            </p:cNvSpPr>
            <p:nvPr/>
          </p:nvSpPr>
          <p:spPr bwMode="auto">
            <a:xfrm>
              <a:off x="3803650" y="3924300"/>
              <a:ext cx="65088" cy="68263"/>
            </a:xfrm>
            <a:custGeom>
              <a:avLst/>
              <a:gdLst>
                <a:gd name="T0" fmla="*/ 48 w 69"/>
                <a:gd name="T1" fmla="*/ 0 h 71"/>
                <a:gd name="T2" fmla="*/ 69 w 69"/>
                <a:gd name="T3" fmla="*/ 0 h 71"/>
                <a:gd name="T4" fmla="*/ 46 w 69"/>
                <a:gd name="T5" fmla="*/ 71 h 71"/>
                <a:gd name="T6" fmla="*/ 23 w 69"/>
                <a:gd name="T7" fmla="*/ 71 h 71"/>
                <a:gd name="T8" fmla="*/ 0 w 69"/>
                <a:gd name="T9" fmla="*/ 0 h 71"/>
                <a:gd name="T10" fmla="*/ 22 w 69"/>
                <a:gd name="T11" fmla="*/ 0 h 71"/>
                <a:gd name="T12" fmla="*/ 31 w 69"/>
                <a:gd name="T13" fmla="*/ 36 h 71"/>
                <a:gd name="T14" fmla="*/ 35 w 69"/>
                <a:gd name="T15" fmla="*/ 53 h 71"/>
                <a:gd name="T16" fmla="*/ 36 w 69"/>
                <a:gd name="T17" fmla="*/ 44 h 71"/>
                <a:gd name="T18" fmla="*/ 38 w 69"/>
                <a:gd name="T19" fmla="*/ 36 h 71"/>
                <a:gd name="T20" fmla="*/ 48 w 69"/>
                <a:gd name="T21"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71">
                  <a:moveTo>
                    <a:pt x="48" y="0"/>
                  </a:moveTo>
                  <a:cubicBezTo>
                    <a:pt x="69" y="0"/>
                    <a:pt x="69" y="0"/>
                    <a:pt x="69" y="0"/>
                  </a:cubicBezTo>
                  <a:cubicBezTo>
                    <a:pt x="46" y="71"/>
                    <a:pt x="46" y="71"/>
                    <a:pt x="46" y="71"/>
                  </a:cubicBezTo>
                  <a:cubicBezTo>
                    <a:pt x="23" y="71"/>
                    <a:pt x="23" y="71"/>
                    <a:pt x="23" y="71"/>
                  </a:cubicBezTo>
                  <a:cubicBezTo>
                    <a:pt x="0" y="0"/>
                    <a:pt x="0" y="0"/>
                    <a:pt x="0" y="0"/>
                  </a:cubicBezTo>
                  <a:cubicBezTo>
                    <a:pt x="22" y="0"/>
                    <a:pt x="22" y="0"/>
                    <a:pt x="22" y="0"/>
                  </a:cubicBezTo>
                  <a:cubicBezTo>
                    <a:pt x="31" y="36"/>
                    <a:pt x="31" y="36"/>
                    <a:pt x="31" y="36"/>
                  </a:cubicBezTo>
                  <a:cubicBezTo>
                    <a:pt x="33" y="44"/>
                    <a:pt x="35" y="50"/>
                    <a:pt x="35" y="53"/>
                  </a:cubicBezTo>
                  <a:cubicBezTo>
                    <a:pt x="35" y="50"/>
                    <a:pt x="35" y="48"/>
                    <a:pt x="36" y="44"/>
                  </a:cubicBezTo>
                  <a:cubicBezTo>
                    <a:pt x="37" y="41"/>
                    <a:pt x="37" y="38"/>
                    <a:pt x="38" y="36"/>
                  </a:cubicBezTo>
                  <a:lnTo>
                    <a:pt x="48" y="0"/>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sp>
        <p:nvSpPr>
          <p:cNvPr id="19" name="Freeform 7">
            <a:extLst>
              <a:ext uri="{FF2B5EF4-FFF2-40B4-BE49-F238E27FC236}">
                <a16:creationId xmlns:a16="http://schemas.microsoft.com/office/drawing/2014/main" id="{0A64F995-FF6B-B719-CC93-0AF6FF5D7750}"/>
              </a:ext>
            </a:extLst>
          </p:cNvPr>
          <p:cNvSpPr>
            <a:spLocks noEditPoints="1"/>
          </p:cNvSpPr>
          <p:nvPr/>
        </p:nvSpPr>
        <p:spPr bwMode="auto">
          <a:xfrm>
            <a:off x="6556413" y="4029072"/>
            <a:ext cx="361475" cy="560574"/>
          </a:xfrm>
          <a:custGeom>
            <a:avLst/>
            <a:gdLst>
              <a:gd name="T0" fmla="*/ 179 w 246"/>
              <a:gd name="T1" fmla="*/ 165 h 401"/>
              <a:gd name="T2" fmla="*/ 145 w 246"/>
              <a:gd name="T3" fmla="*/ 165 h 401"/>
              <a:gd name="T4" fmla="*/ 127 w 246"/>
              <a:gd name="T5" fmla="*/ 198 h 401"/>
              <a:gd name="T6" fmla="*/ 151 w 246"/>
              <a:gd name="T7" fmla="*/ 284 h 401"/>
              <a:gd name="T8" fmla="*/ 123 w 246"/>
              <a:gd name="T9" fmla="*/ 313 h 401"/>
              <a:gd name="T10" fmla="*/ 95 w 246"/>
              <a:gd name="T11" fmla="*/ 284 h 401"/>
              <a:gd name="T12" fmla="*/ 119 w 246"/>
              <a:gd name="T13" fmla="*/ 198 h 401"/>
              <a:gd name="T14" fmla="*/ 101 w 246"/>
              <a:gd name="T15" fmla="*/ 165 h 401"/>
              <a:gd name="T16" fmla="*/ 67 w 246"/>
              <a:gd name="T17" fmla="*/ 165 h 401"/>
              <a:gd name="T18" fmla="*/ 0 w 246"/>
              <a:gd name="T19" fmla="*/ 229 h 401"/>
              <a:gd name="T20" fmla="*/ 0 w 246"/>
              <a:gd name="T21" fmla="*/ 401 h 401"/>
              <a:gd name="T22" fmla="*/ 39 w 246"/>
              <a:gd name="T23" fmla="*/ 401 h 401"/>
              <a:gd name="T24" fmla="*/ 39 w 246"/>
              <a:gd name="T25" fmla="*/ 238 h 401"/>
              <a:gd name="T26" fmla="*/ 48 w 246"/>
              <a:gd name="T27" fmla="*/ 238 h 401"/>
              <a:gd name="T28" fmla="*/ 48 w 246"/>
              <a:gd name="T29" fmla="*/ 401 h 401"/>
              <a:gd name="T30" fmla="*/ 198 w 246"/>
              <a:gd name="T31" fmla="*/ 401 h 401"/>
              <a:gd name="T32" fmla="*/ 198 w 246"/>
              <a:gd name="T33" fmla="*/ 238 h 401"/>
              <a:gd name="T34" fmla="*/ 207 w 246"/>
              <a:gd name="T35" fmla="*/ 238 h 401"/>
              <a:gd name="T36" fmla="*/ 207 w 246"/>
              <a:gd name="T37" fmla="*/ 401 h 401"/>
              <a:gd name="T38" fmla="*/ 246 w 246"/>
              <a:gd name="T39" fmla="*/ 401 h 401"/>
              <a:gd name="T40" fmla="*/ 246 w 246"/>
              <a:gd name="T41" fmla="*/ 229 h 401"/>
              <a:gd name="T42" fmla="*/ 179 w 246"/>
              <a:gd name="T43" fmla="*/ 165 h 401"/>
              <a:gd name="T44" fmla="*/ 123 w 246"/>
              <a:gd name="T45" fmla="*/ 0 h 401"/>
              <a:gd name="T46" fmla="*/ 49 w 246"/>
              <a:gd name="T47" fmla="*/ 74 h 401"/>
              <a:gd name="T48" fmla="*/ 123 w 246"/>
              <a:gd name="T49" fmla="*/ 148 h 401"/>
              <a:gd name="T50" fmla="*/ 197 w 246"/>
              <a:gd name="T51" fmla="*/ 74 h 401"/>
              <a:gd name="T52" fmla="*/ 123 w 246"/>
              <a:gd name="T53" fmla="*/ 0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6" h="401">
                <a:moveTo>
                  <a:pt x="179" y="165"/>
                </a:moveTo>
                <a:cubicBezTo>
                  <a:pt x="145" y="165"/>
                  <a:pt x="145" y="165"/>
                  <a:pt x="145" y="165"/>
                </a:cubicBezTo>
                <a:cubicBezTo>
                  <a:pt x="127" y="198"/>
                  <a:pt x="127" y="198"/>
                  <a:pt x="127" y="198"/>
                </a:cubicBezTo>
                <a:cubicBezTo>
                  <a:pt x="151" y="284"/>
                  <a:pt x="151" y="284"/>
                  <a:pt x="151" y="284"/>
                </a:cubicBezTo>
                <a:cubicBezTo>
                  <a:pt x="123" y="313"/>
                  <a:pt x="123" y="313"/>
                  <a:pt x="123" y="313"/>
                </a:cubicBezTo>
                <a:cubicBezTo>
                  <a:pt x="95" y="284"/>
                  <a:pt x="95" y="284"/>
                  <a:pt x="95" y="284"/>
                </a:cubicBezTo>
                <a:cubicBezTo>
                  <a:pt x="119" y="198"/>
                  <a:pt x="119" y="198"/>
                  <a:pt x="119" y="198"/>
                </a:cubicBezTo>
                <a:cubicBezTo>
                  <a:pt x="101" y="165"/>
                  <a:pt x="101" y="165"/>
                  <a:pt x="101" y="165"/>
                </a:cubicBezTo>
                <a:cubicBezTo>
                  <a:pt x="67" y="165"/>
                  <a:pt x="67" y="165"/>
                  <a:pt x="67" y="165"/>
                </a:cubicBezTo>
                <a:cubicBezTo>
                  <a:pt x="32" y="165"/>
                  <a:pt x="3" y="194"/>
                  <a:pt x="0" y="229"/>
                </a:cubicBezTo>
                <a:cubicBezTo>
                  <a:pt x="0" y="401"/>
                  <a:pt x="0" y="401"/>
                  <a:pt x="0" y="401"/>
                </a:cubicBezTo>
                <a:cubicBezTo>
                  <a:pt x="39" y="401"/>
                  <a:pt x="39" y="401"/>
                  <a:pt x="39" y="401"/>
                </a:cubicBezTo>
                <a:cubicBezTo>
                  <a:pt x="39" y="238"/>
                  <a:pt x="39" y="238"/>
                  <a:pt x="39" y="238"/>
                </a:cubicBezTo>
                <a:cubicBezTo>
                  <a:pt x="48" y="238"/>
                  <a:pt x="48" y="238"/>
                  <a:pt x="48" y="238"/>
                </a:cubicBezTo>
                <a:cubicBezTo>
                  <a:pt x="48" y="401"/>
                  <a:pt x="48" y="401"/>
                  <a:pt x="48" y="401"/>
                </a:cubicBezTo>
                <a:cubicBezTo>
                  <a:pt x="198" y="401"/>
                  <a:pt x="198" y="401"/>
                  <a:pt x="198" y="401"/>
                </a:cubicBezTo>
                <a:cubicBezTo>
                  <a:pt x="198" y="238"/>
                  <a:pt x="198" y="238"/>
                  <a:pt x="198" y="238"/>
                </a:cubicBezTo>
                <a:cubicBezTo>
                  <a:pt x="207" y="238"/>
                  <a:pt x="207" y="238"/>
                  <a:pt x="207" y="238"/>
                </a:cubicBezTo>
                <a:cubicBezTo>
                  <a:pt x="207" y="401"/>
                  <a:pt x="207" y="401"/>
                  <a:pt x="207" y="401"/>
                </a:cubicBezTo>
                <a:cubicBezTo>
                  <a:pt x="246" y="401"/>
                  <a:pt x="246" y="401"/>
                  <a:pt x="246" y="401"/>
                </a:cubicBezTo>
                <a:cubicBezTo>
                  <a:pt x="246" y="229"/>
                  <a:pt x="246" y="229"/>
                  <a:pt x="246" y="229"/>
                </a:cubicBezTo>
                <a:cubicBezTo>
                  <a:pt x="243" y="194"/>
                  <a:pt x="214" y="165"/>
                  <a:pt x="179" y="165"/>
                </a:cubicBezTo>
                <a:moveTo>
                  <a:pt x="123" y="0"/>
                </a:moveTo>
                <a:cubicBezTo>
                  <a:pt x="82" y="0"/>
                  <a:pt x="49" y="34"/>
                  <a:pt x="49" y="74"/>
                </a:cubicBezTo>
                <a:cubicBezTo>
                  <a:pt x="49" y="115"/>
                  <a:pt x="82" y="148"/>
                  <a:pt x="123" y="148"/>
                </a:cubicBezTo>
                <a:cubicBezTo>
                  <a:pt x="164" y="148"/>
                  <a:pt x="197" y="115"/>
                  <a:pt x="197" y="74"/>
                </a:cubicBezTo>
                <a:cubicBezTo>
                  <a:pt x="197" y="34"/>
                  <a:pt x="164" y="0"/>
                  <a:pt x="123" y="0"/>
                </a:cubicBezTo>
              </a:path>
            </a:pathLst>
          </a:custGeom>
          <a:solidFill>
            <a:srgbClr val="FF965C"/>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47" name="Freeform 24">
            <a:extLst>
              <a:ext uri="{FF2B5EF4-FFF2-40B4-BE49-F238E27FC236}">
                <a16:creationId xmlns:a16="http://schemas.microsoft.com/office/drawing/2014/main" id="{58C17325-EB8F-1A11-7A01-EEF5ED71063E}"/>
              </a:ext>
            </a:extLst>
          </p:cNvPr>
          <p:cNvSpPr>
            <a:spLocks noEditPoints="1"/>
          </p:cNvSpPr>
          <p:nvPr/>
        </p:nvSpPr>
        <p:spPr bwMode="auto">
          <a:xfrm>
            <a:off x="7386988" y="4265349"/>
            <a:ext cx="209348" cy="314978"/>
          </a:xfrm>
          <a:custGeom>
            <a:avLst/>
            <a:gdLst>
              <a:gd name="T0" fmla="*/ 276 w 340"/>
              <a:gd name="T1" fmla="*/ 176 h 446"/>
              <a:gd name="T2" fmla="*/ 276 w 340"/>
              <a:gd name="T3" fmla="*/ 107 h 446"/>
              <a:gd name="T4" fmla="*/ 170 w 340"/>
              <a:gd name="T5" fmla="*/ 0 h 446"/>
              <a:gd name="T6" fmla="*/ 63 w 340"/>
              <a:gd name="T7" fmla="*/ 107 h 446"/>
              <a:gd name="T8" fmla="*/ 63 w 340"/>
              <a:gd name="T9" fmla="*/ 176 h 446"/>
              <a:gd name="T10" fmla="*/ 0 w 340"/>
              <a:gd name="T11" fmla="*/ 176 h 446"/>
              <a:gd name="T12" fmla="*/ 0 w 340"/>
              <a:gd name="T13" fmla="*/ 446 h 446"/>
              <a:gd name="T14" fmla="*/ 340 w 340"/>
              <a:gd name="T15" fmla="*/ 446 h 446"/>
              <a:gd name="T16" fmla="*/ 340 w 340"/>
              <a:gd name="T17" fmla="*/ 176 h 446"/>
              <a:gd name="T18" fmla="*/ 276 w 340"/>
              <a:gd name="T19" fmla="*/ 176 h 446"/>
              <a:gd name="T20" fmla="*/ 100 w 340"/>
              <a:gd name="T21" fmla="*/ 107 h 446"/>
              <a:gd name="T22" fmla="*/ 170 w 340"/>
              <a:gd name="T23" fmla="*/ 37 h 446"/>
              <a:gd name="T24" fmla="*/ 240 w 340"/>
              <a:gd name="T25" fmla="*/ 107 h 446"/>
              <a:gd name="T26" fmla="*/ 240 w 340"/>
              <a:gd name="T27" fmla="*/ 176 h 446"/>
              <a:gd name="T28" fmla="*/ 100 w 340"/>
              <a:gd name="T29" fmla="*/ 176 h 446"/>
              <a:gd name="T30" fmla="*/ 100 w 340"/>
              <a:gd name="T31" fmla="*/ 107 h 446"/>
              <a:gd name="T32" fmla="*/ 184 w 340"/>
              <a:gd name="T33" fmla="*/ 315 h 446"/>
              <a:gd name="T34" fmla="*/ 196 w 340"/>
              <a:gd name="T35" fmla="*/ 370 h 446"/>
              <a:gd name="T36" fmla="*/ 143 w 340"/>
              <a:gd name="T37" fmla="*/ 370 h 446"/>
              <a:gd name="T38" fmla="*/ 156 w 340"/>
              <a:gd name="T39" fmla="*/ 315 h 446"/>
              <a:gd name="T40" fmla="*/ 137 w 340"/>
              <a:gd name="T41" fmla="*/ 285 h 446"/>
              <a:gd name="T42" fmla="*/ 170 w 340"/>
              <a:gd name="T43" fmla="*/ 252 h 446"/>
              <a:gd name="T44" fmla="*/ 203 w 340"/>
              <a:gd name="T45" fmla="*/ 285 h 446"/>
              <a:gd name="T46" fmla="*/ 184 w 340"/>
              <a:gd name="T47" fmla="*/ 315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0" h="446">
                <a:moveTo>
                  <a:pt x="276" y="176"/>
                </a:moveTo>
                <a:cubicBezTo>
                  <a:pt x="276" y="107"/>
                  <a:pt x="276" y="107"/>
                  <a:pt x="276" y="107"/>
                </a:cubicBezTo>
                <a:cubicBezTo>
                  <a:pt x="276" y="48"/>
                  <a:pt x="229" y="0"/>
                  <a:pt x="170" y="0"/>
                </a:cubicBezTo>
                <a:cubicBezTo>
                  <a:pt x="111" y="0"/>
                  <a:pt x="63" y="48"/>
                  <a:pt x="63" y="107"/>
                </a:cubicBezTo>
                <a:cubicBezTo>
                  <a:pt x="63" y="176"/>
                  <a:pt x="63" y="176"/>
                  <a:pt x="63" y="176"/>
                </a:cubicBezTo>
                <a:cubicBezTo>
                  <a:pt x="0" y="176"/>
                  <a:pt x="0" y="176"/>
                  <a:pt x="0" y="176"/>
                </a:cubicBezTo>
                <a:cubicBezTo>
                  <a:pt x="0" y="446"/>
                  <a:pt x="0" y="446"/>
                  <a:pt x="0" y="446"/>
                </a:cubicBezTo>
                <a:cubicBezTo>
                  <a:pt x="340" y="446"/>
                  <a:pt x="340" y="446"/>
                  <a:pt x="340" y="446"/>
                </a:cubicBezTo>
                <a:cubicBezTo>
                  <a:pt x="340" y="176"/>
                  <a:pt x="340" y="176"/>
                  <a:pt x="340" y="176"/>
                </a:cubicBezTo>
                <a:lnTo>
                  <a:pt x="276" y="176"/>
                </a:lnTo>
                <a:close/>
                <a:moveTo>
                  <a:pt x="100" y="107"/>
                </a:moveTo>
                <a:cubicBezTo>
                  <a:pt x="100" y="68"/>
                  <a:pt x="131" y="37"/>
                  <a:pt x="170" y="37"/>
                </a:cubicBezTo>
                <a:cubicBezTo>
                  <a:pt x="209" y="37"/>
                  <a:pt x="240" y="68"/>
                  <a:pt x="240" y="107"/>
                </a:cubicBezTo>
                <a:cubicBezTo>
                  <a:pt x="240" y="176"/>
                  <a:pt x="240" y="176"/>
                  <a:pt x="240" y="176"/>
                </a:cubicBezTo>
                <a:cubicBezTo>
                  <a:pt x="100" y="176"/>
                  <a:pt x="100" y="176"/>
                  <a:pt x="100" y="176"/>
                </a:cubicBezTo>
                <a:lnTo>
                  <a:pt x="100" y="107"/>
                </a:lnTo>
                <a:close/>
                <a:moveTo>
                  <a:pt x="184" y="315"/>
                </a:moveTo>
                <a:cubicBezTo>
                  <a:pt x="196" y="370"/>
                  <a:pt x="196" y="370"/>
                  <a:pt x="196" y="370"/>
                </a:cubicBezTo>
                <a:cubicBezTo>
                  <a:pt x="143" y="370"/>
                  <a:pt x="143" y="370"/>
                  <a:pt x="143" y="370"/>
                </a:cubicBezTo>
                <a:cubicBezTo>
                  <a:pt x="156" y="315"/>
                  <a:pt x="156" y="315"/>
                  <a:pt x="156" y="315"/>
                </a:cubicBezTo>
                <a:cubicBezTo>
                  <a:pt x="145" y="310"/>
                  <a:pt x="137" y="299"/>
                  <a:pt x="137" y="285"/>
                </a:cubicBezTo>
                <a:cubicBezTo>
                  <a:pt x="137" y="267"/>
                  <a:pt x="152" y="252"/>
                  <a:pt x="170" y="252"/>
                </a:cubicBezTo>
                <a:cubicBezTo>
                  <a:pt x="188" y="252"/>
                  <a:pt x="203" y="267"/>
                  <a:pt x="203" y="285"/>
                </a:cubicBezTo>
                <a:cubicBezTo>
                  <a:pt x="203" y="299"/>
                  <a:pt x="195" y="310"/>
                  <a:pt x="184" y="315"/>
                </a:cubicBez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0" name="右矢印 33">
            <a:extLst>
              <a:ext uri="{FF2B5EF4-FFF2-40B4-BE49-F238E27FC236}">
                <a16:creationId xmlns:a16="http://schemas.microsoft.com/office/drawing/2014/main" id="{45DB447B-C3A5-CF7C-5541-09545CF47425}"/>
              </a:ext>
            </a:extLst>
          </p:cNvPr>
          <p:cNvSpPr/>
          <p:nvPr/>
        </p:nvSpPr>
        <p:spPr>
          <a:xfrm>
            <a:off x="5328084" y="4142920"/>
            <a:ext cx="1054810" cy="423190"/>
          </a:xfrm>
          <a:prstGeom prst="rightArrow">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grpSp>
        <p:nvGrpSpPr>
          <p:cNvPr id="46" name="グループ化 45">
            <a:extLst>
              <a:ext uri="{FF2B5EF4-FFF2-40B4-BE49-F238E27FC236}">
                <a16:creationId xmlns:a16="http://schemas.microsoft.com/office/drawing/2014/main" id="{AEBD454A-68BD-3CE3-C338-A821366A46E8}"/>
              </a:ext>
            </a:extLst>
          </p:cNvPr>
          <p:cNvGrpSpPr/>
          <p:nvPr/>
        </p:nvGrpSpPr>
        <p:grpSpPr>
          <a:xfrm>
            <a:off x="4794617" y="2410991"/>
            <a:ext cx="1653825" cy="918671"/>
            <a:chOff x="5823266" y="4083918"/>
            <a:chExt cx="1385900" cy="684076"/>
          </a:xfrm>
        </p:grpSpPr>
        <p:sp>
          <p:nvSpPr>
            <p:cNvPr id="49" name="フローチャート: 磁気ディスク 48">
              <a:extLst>
                <a:ext uri="{FF2B5EF4-FFF2-40B4-BE49-F238E27FC236}">
                  <a16:creationId xmlns:a16="http://schemas.microsoft.com/office/drawing/2014/main" id="{F1E4B0B8-C35E-F26B-639B-679B7DE8BD49}"/>
                </a:ext>
              </a:extLst>
            </p:cNvPr>
            <p:cNvSpPr/>
            <p:nvPr/>
          </p:nvSpPr>
          <p:spPr>
            <a:xfrm>
              <a:off x="5868144" y="4083918"/>
              <a:ext cx="1260140" cy="684076"/>
            </a:xfrm>
            <a:prstGeom prst="flowChartMagneticDisk">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050" dirty="0"/>
            </a:p>
          </p:txBody>
        </p:sp>
        <p:sp>
          <p:nvSpPr>
            <p:cNvPr id="50" name="テキスト ボックス 49">
              <a:extLst>
                <a:ext uri="{FF2B5EF4-FFF2-40B4-BE49-F238E27FC236}">
                  <a16:creationId xmlns:a16="http://schemas.microsoft.com/office/drawing/2014/main" id="{3AFB7579-DA8F-1215-2367-E0A25F65D469}"/>
                </a:ext>
              </a:extLst>
            </p:cNvPr>
            <p:cNvSpPr txBox="1"/>
            <p:nvPr/>
          </p:nvSpPr>
          <p:spPr>
            <a:xfrm>
              <a:off x="5823266" y="4344221"/>
              <a:ext cx="1385900" cy="34377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white"/>
                  </a:solidFill>
                  <a:effectLst/>
                  <a:uLnTx/>
                  <a:uFillTx/>
                  <a:latin typeface="メイリオ"/>
                  <a:ea typeface="メイリオ"/>
                  <a:cs typeface="+mn-cs"/>
                </a:rPr>
                <a:t>SuperStream-NX</a:t>
              </a: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dirty="0">
                  <a:solidFill>
                    <a:prstClr val="white"/>
                  </a:solidFill>
                  <a:latin typeface="メイリオ"/>
                  <a:ea typeface="メイリオ"/>
                </a:rPr>
                <a:t>給与管理</a:t>
              </a:r>
              <a:endParaRPr kumimoji="1" lang="ja-JP" altLang="en-US" sz="1200" b="0" i="0" u="none" strike="noStrike" kern="1200" cap="none" spc="0" normalizeH="0" baseline="0" noProof="0" dirty="0">
                <a:ln>
                  <a:noFill/>
                </a:ln>
                <a:solidFill>
                  <a:prstClr val="white"/>
                </a:solidFill>
                <a:effectLst/>
                <a:uLnTx/>
                <a:uFillTx/>
                <a:latin typeface="メイリオ"/>
                <a:ea typeface="メイリオ"/>
                <a:cs typeface="+mn-cs"/>
              </a:endParaRPr>
            </a:p>
          </p:txBody>
        </p:sp>
      </p:grpSp>
      <p:pic>
        <p:nvPicPr>
          <p:cNvPr id="51" name="図 50">
            <a:extLst>
              <a:ext uri="{FF2B5EF4-FFF2-40B4-BE49-F238E27FC236}">
                <a16:creationId xmlns:a16="http://schemas.microsoft.com/office/drawing/2014/main" id="{FB6CDB3E-4528-D338-55EE-524E4253AE71}"/>
              </a:ext>
            </a:extLst>
          </p:cNvPr>
          <p:cNvPicPr>
            <a:picLocks noChangeAspect="1"/>
          </p:cNvPicPr>
          <p:nvPr/>
        </p:nvPicPr>
        <p:blipFill>
          <a:blip r:embed="rId3"/>
          <a:stretch>
            <a:fillRect/>
          </a:stretch>
        </p:blipFill>
        <p:spPr>
          <a:xfrm>
            <a:off x="2093113" y="2395818"/>
            <a:ext cx="1136855" cy="697061"/>
          </a:xfrm>
          <a:prstGeom prst="rect">
            <a:avLst/>
          </a:prstGeom>
        </p:spPr>
      </p:pic>
      <p:sp>
        <p:nvSpPr>
          <p:cNvPr id="52" name="正方形/長方形 51">
            <a:extLst>
              <a:ext uri="{FF2B5EF4-FFF2-40B4-BE49-F238E27FC236}">
                <a16:creationId xmlns:a16="http://schemas.microsoft.com/office/drawing/2014/main" id="{61C08631-7720-21E7-E510-2A380C66627B}"/>
              </a:ext>
            </a:extLst>
          </p:cNvPr>
          <p:cNvSpPr/>
          <p:nvPr/>
        </p:nvSpPr>
        <p:spPr>
          <a:xfrm>
            <a:off x="2083447" y="2934630"/>
            <a:ext cx="1203001" cy="241755"/>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altLang="ja-JP" sz="800" i="0" dirty="0" err="1">
                <a:solidFill>
                  <a:schemeClr val="lt1"/>
                </a:solidFill>
                <a:effectLst/>
                <a:latin typeface="+mn-ea"/>
                <a:cs typeface="+mn-cs"/>
              </a:rPr>
              <a:t>Pcdesk</a:t>
            </a:r>
            <a:r>
              <a:rPr lang="en-US" altLang="ja-JP" sz="800" dirty="0">
                <a:latin typeface="+mn-ea"/>
              </a:rPr>
              <a:t>(DL</a:t>
            </a:r>
            <a:r>
              <a:rPr lang="ja-JP" altLang="en-US" sz="800" dirty="0">
                <a:latin typeface="+mn-ea"/>
              </a:rPr>
              <a:t>版</a:t>
            </a:r>
            <a:r>
              <a:rPr lang="en-US" altLang="ja-JP" sz="800" dirty="0">
                <a:latin typeface="+mn-ea"/>
              </a:rPr>
              <a:t>)</a:t>
            </a:r>
            <a:endParaRPr kumimoji="1" lang="ja-JP" altLang="en-US" sz="800" dirty="0">
              <a:latin typeface="+mn-ea"/>
            </a:endParaRPr>
          </a:p>
        </p:txBody>
      </p:sp>
      <p:sp>
        <p:nvSpPr>
          <p:cNvPr id="53" name="右矢印 33">
            <a:extLst>
              <a:ext uri="{FF2B5EF4-FFF2-40B4-BE49-F238E27FC236}">
                <a16:creationId xmlns:a16="http://schemas.microsoft.com/office/drawing/2014/main" id="{613B77B0-83AE-6441-05BA-2FC5495588C3}"/>
              </a:ext>
            </a:extLst>
          </p:cNvPr>
          <p:cNvSpPr/>
          <p:nvPr/>
        </p:nvSpPr>
        <p:spPr>
          <a:xfrm>
            <a:off x="3574030" y="2678044"/>
            <a:ext cx="1064751" cy="423190"/>
          </a:xfrm>
          <a:prstGeom prst="rightArrow">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grpSp>
        <p:nvGrpSpPr>
          <p:cNvPr id="54" name="グループ化 53">
            <a:extLst>
              <a:ext uri="{FF2B5EF4-FFF2-40B4-BE49-F238E27FC236}">
                <a16:creationId xmlns:a16="http://schemas.microsoft.com/office/drawing/2014/main" id="{6AFF72B3-2E55-62BA-C5A4-049EEC35DFC2}"/>
              </a:ext>
            </a:extLst>
          </p:cNvPr>
          <p:cNvGrpSpPr/>
          <p:nvPr/>
        </p:nvGrpSpPr>
        <p:grpSpPr>
          <a:xfrm>
            <a:off x="3847352" y="2571751"/>
            <a:ext cx="425413" cy="572652"/>
            <a:chOff x="3636963" y="3768725"/>
            <a:chExt cx="287338" cy="379413"/>
          </a:xfrm>
        </p:grpSpPr>
        <p:sp>
          <p:nvSpPr>
            <p:cNvPr id="55" name="Freeform 49">
              <a:extLst>
                <a:ext uri="{FF2B5EF4-FFF2-40B4-BE49-F238E27FC236}">
                  <a16:creationId xmlns:a16="http://schemas.microsoft.com/office/drawing/2014/main" id="{10647EE9-AA11-C591-047D-B07387F02524}"/>
                </a:ext>
              </a:extLst>
            </p:cNvPr>
            <p:cNvSpPr>
              <a:spLocks noEditPoints="1"/>
            </p:cNvSpPr>
            <p:nvPr/>
          </p:nvSpPr>
          <p:spPr bwMode="auto">
            <a:xfrm>
              <a:off x="3636963" y="3768725"/>
              <a:ext cx="287338" cy="379413"/>
            </a:xfrm>
            <a:custGeom>
              <a:avLst/>
              <a:gdLst>
                <a:gd name="T0" fmla="*/ 135 w 181"/>
                <a:gd name="T1" fmla="*/ 46 h 239"/>
                <a:gd name="T2" fmla="*/ 181 w 181"/>
                <a:gd name="T3" fmla="*/ 46 h 239"/>
                <a:gd name="T4" fmla="*/ 181 w 181"/>
                <a:gd name="T5" fmla="*/ 239 h 239"/>
                <a:gd name="T6" fmla="*/ 0 w 181"/>
                <a:gd name="T7" fmla="*/ 239 h 239"/>
                <a:gd name="T8" fmla="*/ 0 w 181"/>
                <a:gd name="T9" fmla="*/ 0 h 239"/>
                <a:gd name="T10" fmla="*/ 135 w 181"/>
                <a:gd name="T11" fmla="*/ 0 h 239"/>
                <a:gd name="T12" fmla="*/ 135 w 181"/>
                <a:gd name="T13" fmla="*/ 46 h 239"/>
                <a:gd name="T14" fmla="*/ 140 w 181"/>
                <a:gd name="T15" fmla="*/ 0 h 239"/>
                <a:gd name="T16" fmla="*/ 140 w 181"/>
                <a:gd name="T17" fmla="*/ 41 h 239"/>
                <a:gd name="T18" fmla="*/ 181 w 181"/>
                <a:gd name="T19" fmla="*/ 41 h 239"/>
                <a:gd name="T20" fmla="*/ 140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5" y="46"/>
                  </a:moveTo>
                  <a:lnTo>
                    <a:pt x="181" y="46"/>
                  </a:lnTo>
                  <a:lnTo>
                    <a:pt x="181" y="239"/>
                  </a:lnTo>
                  <a:lnTo>
                    <a:pt x="0" y="239"/>
                  </a:lnTo>
                  <a:lnTo>
                    <a:pt x="0" y="0"/>
                  </a:lnTo>
                  <a:lnTo>
                    <a:pt x="135" y="0"/>
                  </a:lnTo>
                  <a:lnTo>
                    <a:pt x="135" y="46"/>
                  </a:lnTo>
                  <a:close/>
                  <a:moveTo>
                    <a:pt x="140" y="0"/>
                  </a:moveTo>
                  <a:lnTo>
                    <a:pt x="140" y="41"/>
                  </a:lnTo>
                  <a:lnTo>
                    <a:pt x="181" y="41"/>
                  </a:lnTo>
                  <a:lnTo>
                    <a:pt x="140" y="0"/>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6" name="Freeform 50">
              <a:extLst>
                <a:ext uri="{FF2B5EF4-FFF2-40B4-BE49-F238E27FC236}">
                  <a16:creationId xmlns:a16="http://schemas.microsoft.com/office/drawing/2014/main" id="{3B25D19D-CFEC-7202-9608-10C95BA44708}"/>
                </a:ext>
              </a:extLst>
            </p:cNvPr>
            <p:cNvSpPr>
              <a:spLocks/>
            </p:cNvSpPr>
            <p:nvPr/>
          </p:nvSpPr>
          <p:spPr bwMode="auto">
            <a:xfrm>
              <a:off x="3667125" y="3905250"/>
              <a:ext cx="227013" cy="106363"/>
            </a:xfrm>
            <a:custGeom>
              <a:avLst/>
              <a:gdLst>
                <a:gd name="T0" fmla="*/ 226 w 238"/>
                <a:gd name="T1" fmla="*/ 113 h 113"/>
                <a:gd name="T2" fmla="*/ 11 w 238"/>
                <a:gd name="T3" fmla="*/ 113 h 113"/>
                <a:gd name="T4" fmla="*/ 0 w 238"/>
                <a:gd name="T5" fmla="*/ 102 h 113"/>
                <a:gd name="T6" fmla="*/ 0 w 238"/>
                <a:gd name="T7" fmla="*/ 11 h 113"/>
                <a:gd name="T8" fmla="*/ 11 w 238"/>
                <a:gd name="T9" fmla="*/ 0 h 113"/>
                <a:gd name="T10" fmla="*/ 226 w 238"/>
                <a:gd name="T11" fmla="*/ 0 h 113"/>
                <a:gd name="T12" fmla="*/ 238 w 238"/>
                <a:gd name="T13" fmla="*/ 11 h 113"/>
                <a:gd name="T14" fmla="*/ 238 w 238"/>
                <a:gd name="T15" fmla="*/ 102 h 113"/>
                <a:gd name="T16" fmla="*/ 226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6" y="113"/>
                  </a:moveTo>
                  <a:cubicBezTo>
                    <a:pt x="11" y="113"/>
                    <a:pt x="11" y="113"/>
                    <a:pt x="11" y="113"/>
                  </a:cubicBezTo>
                  <a:cubicBezTo>
                    <a:pt x="5" y="113"/>
                    <a:pt x="0" y="108"/>
                    <a:pt x="0" y="102"/>
                  </a:cubicBezTo>
                  <a:cubicBezTo>
                    <a:pt x="0" y="11"/>
                    <a:pt x="0" y="11"/>
                    <a:pt x="0" y="11"/>
                  </a:cubicBezTo>
                  <a:cubicBezTo>
                    <a:pt x="0" y="5"/>
                    <a:pt x="5" y="0"/>
                    <a:pt x="11" y="0"/>
                  </a:cubicBezTo>
                  <a:cubicBezTo>
                    <a:pt x="226" y="0"/>
                    <a:pt x="226" y="0"/>
                    <a:pt x="226" y="0"/>
                  </a:cubicBezTo>
                  <a:cubicBezTo>
                    <a:pt x="233" y="0"/>
                    <a:pt x="238" y="5"/>
                    <a:pt x="238" y="11"/>
                  </a:cubicBezTo>
                  <a:cubicBezTo>
                    <a:pt x="238" y="102"/>
                    <a:pt x="238" y="102"/>
                    <a:pt x="238" y="102"/>
                  </a:cubicBezTo>
                  <a:cubicBezTo>
                    <a:pt x="238" y="108"/>
                    <a:pt x="233" y="113"/>
                    <a:pt x="226"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7" name="Freeform 51">
              <a:extLst>
                <a:ext uri="{FF2B5EF4-FFF2-40B4-BE49-F238E27FC236}">
                  <a16:creationId xmlns:a16="http://schemas.microsoft.com/office/drawing/2014/main" id="{53217962-6ACF-08F0-33C5-E7776E78EDB0}"/>
                </a:ext>
              </a:extLst>
            </p:cNvPr>
            <p:cNvSpPr>
              <a:spLocks/>
            </p:cNvSpPr>
            <p:nvPr/>
          </p:nvSpPr>
          <p:spPr bwMode="auto">
            <a:xfrm>
              <a:off x="3695700" y="3924300"/>
              <a:ext cx="53975" cy="68263"/>
            </a:xfrm>
            <a:custGeom>
              <a:avLst/>
              <a:gdLst>
                <a:gd name="T0" fmla="*/ 35 w 57"/>
                <a:gd name="T1" fmla="*/ 16 h 73"/>
                <a:gd name="T2" fmla="*/ 24 w 57"/>
                <a:gd name="T3" fmla="*/ 21 h 73"/>
                <a:gd name="T4" fmla="*/ 20 w 57"/>
                <a:gd name="T5" fmla="*/ 37 h 73"/>
                <a:gd name="T6" fmla="*/ 36 w 57"/>
                <a:gd name="T7" fmla="*/ 57 h 73"/>
                <a:gd name="T8" fmla="*/ 45 w 57"/>
                <a:gd name="T9" fmla="*/ 56 h 73"/>
                <a:gd name="T10" fmla="*/ 54 w 57"/>
                <a:gd name="T11" fmla="*/ 53 h 73"/>
                <a:gd name="T12" fmla="*/ 54 w 57"/>
                <a:gd name="T13" fmla="*/ 69 h 73"/>
                <a:gd name="T14" fmla="*/ 34 w 57"/>
                <a:gd name="T15" fmla="*/ 73 h 73"/>
                <a:gd name="T16" fmla="*/ 9 w 57"/>
                <a:gd name="T17" fmla="*/ 64 h 73"/>
                <a:gd name="T18" fmla="*/ 0 w 57"/>
                <a:gd name="T19" fmla="*/ 37 h 73"/>
                <a:gd name="T20" fmla="*/ 5 w 57"/>
                <a:gd name="T21" fmla="*/ 17 h 73"/>
                <a:gd name="T22" fmla="*/ 16 w 57"/>
                <a:gd name="T23" fmla="*/ 5 h 73"/>
                <a:gd name="T24" fmla="*/ 35 w 57"/>
                <a:gd name="T25" fmla="*/ 0 h 73"/>
                <a:gd name="T26" fmla="*/ 57 w 57"/>
                <a:gd name="T27" fmla="*/ 5 h 73"/>
                <a:gd name="T28" fmla="*/ 51 w 57"/>
                <a:gd name="T29" fmla="*/ 20 h 73"/>
                <a:gd name="T30" fmla="*/ 43 w 57"/>
                <a:gd name="T31" fmla="*/ 17 h 73"/>
                <a:gd name="T32" fmla="*/ 35 w 57"/>
                <a:gd name="T33" fmla="*/ 16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7" h="73">
                  <a:moveTo>
                    <a:pt x="35" y="16"/>
                  </a:moveTo>
                  <a:cubicBezTo>
                    <a:pt x="30" y="16"/>
                    <a:pt x="26" y="18"/>
                    <a:pt x="24" y="21"/>
                  </a:cubicBezTo>
                  <a:cubicBezTo>
                    <a:pt x="21" y="25"/>
                    <a:pt x="20" y="30"/>
                    <a:pt x="20" y="37"/>
                  </a:cubicBezTo>
                  <a:cubicBezTo>
                    <a:pt x="20" y="50"/>
                    <a:pt x="25" y="57"/>
                    <a:pt x="36" y="57"/>
                  </a:cubicBezTo>
                  <a:cubicBezTo>
                    <a:pt x="39" y="57"/>
                    <a:pt x="42" y="57"/>
                    <a:pt x="45" y="56"/>
                  </a:cubicBezTo>
                  <a:cubicBezTo>
                    <a:pt x="48" y="55"/>
                    <a:pt x="51" y="54"/>
                    <a:pt x="54" y="53"/>
                  </a:cubicBezTo>
                  <a:cubicBezTo>
                    <a:pt x="54" y="69"/>
                    <a:pt x="54" y="69"/>
                    <a:pt x="54" y="69"/>
                  </a:cubicBezTo>
                  <a:cubicBezTo>
                    <a:pt x="48" y="72"/>
                    <a:pt x="41" y="73"/>
                    <a:pt x="34" y="73"/>
                  </a:cubicBezTo>
                  <a:cubicBezTo>
                    <a:pt x="23" y="73"/>
                    <a:pt x="15" y="70"/>
                    <a:pt x="9" y="64"/>
                  </a:cubicBezTo>
                  <a:cubicBezTo>
                    <a:pt x="3" y="57"/>
                    <a:pt x="0" y="48"/>
                    <a:pt x="0" y="37"/>
                  </a:cubicBezTo>
                  <a:cubicBezTo>
                    <a:pt x="0" y="29"/>
                    <a:pt x="2" y="23"/>
                    <a:pt x="5" y="17"/>
                  </a:cubicBezTo>
                  <a:cubicBezTo>
                    <a:pt x="7" y="12"/>
                    <a:pt x="11" y="8"/>
                    <a:pt x="16" y="5"/>
                  </a:cubicBezTo>
                  <a:cubicBezTo>
                    <a:pt x="22" y="2"/>
                    <a:pt x="28" y="0"/>
                    <a:pt x="35" y="0"/>
                  </a:cubicBezTo>
                  <a:cubicBezTo>
                    <a:pt x="42" y="0"/>
                    <a:pt x="50" y="2"/>
                    <a:pt x="57" y="5"/>
                  </a:cubicBezTo>
                  <a:cubicBezTo>
                    <a:pt x="51" y="20"/>
                    <a:pt x="51" y="20"/>
                    <a:pt x="51" y="20"/>
                  </a:cubicBezTo>
                  <a:cubicBezTo>
                    <a:pt x="48" y="19"/>
                    <a:pt x="46" y="18"/>
                    <a:pt x="43" y="17"/>
                  </a:cubicBezTo>
                  <a:cubicBezTo>
                    <a:pt x="40" y="16"/>
                    <a:pt x="38" y="16"/>
                    <a:pt x="35" y="16"/>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8" name="Freeform 52">
              <a:extLst>
                <a:ext uri="{FF2B5EF4-FFF2-40B4-BE49-F238E27FC236}">
                  <a16:creationId xmlns:a16="http://schemas.microsoft.com/office/drawing/2014/main" id="{29082875-4C3F-752A-DEE9-0A61675FD8FE}"/>
                </a:ext>
              </a:extLst>
            </p:cNvPr>
            <p:cNvSpPr>
              <a:spLocks/>
            </p:cNvSpPr>
            <p:nvPr/>
          </p:nvSpPr>
          <p:spPr bwMode="auto">
            <a:xfrm>
              <a:off x="3754438" y="3924300"/>
              <a:ext cx="47625" cy="68263"/>
            </a:xfrm>
            <a:custGeom>
              <a:avLst/>
              <a:gdLst>
                <a:gd name="T0" fmla="*/ 50 w 50"/>
                <a:gd name="T1" fmla="*/ 50 h 73"/>
                <a:gd name="T2" fmla="*/ 47 w 50"/>
                <a:gd name="T3" fmla="*/ 62 h 73"/>
                <a:gd name="T4" fmla="*/ 37 w 50"/>
                <a:gd name="T5" fmla="*/ 70 h 73"/>
                <a:gd name="T6" fmla="*/ 22 w 50"/>
                <a:gd name="T7" fmla="*/ 73 h 73"/>
                <a:gd name="T8" fmla="*/ 10 w 50"/>
                <a:gd name="T9" fmla="*/ 72 h 73"/>
                <a:gd name="T10" fmla="*/ 0 w 50"/>
                <a:gd name="T11" fmla="*/ 68 h 73"/>
                <a:gd name="T12" fmla="*/ 0 w 50"/>
                <a:gd name="T13" fmla="*/ 51 h 73"/>
                <a:gd name="T14" fmla="*/ 12 w 50"/>
                <a:gd name="T15" fmla="*/ 56 h 73"/>
                <a:gd name="T16" fmla="*/ 22 w 50"/>
                <a:gd name="T17" fmla="*/ 57 h 73"/>
                <a:gd name="T18" fmla="*/ 29 w 50"/>
                <a:gd name="T19" fmla="*/ 56 h 73"/>
                <a:gd name="T20" fmla="*/ 31 w 50"/>
                <a:gd name="T21" fmla="*/ 52 h 73"/>
                <a:gd name="T22" fmla="*/ 30 w 50"/>
                <a:gd name="T23" fmla="*/ 50 h 73"/>
                <a:gd name="T24" fmla="*/ 27 w 50"/>
                <a:gd name="T25" fmla="*/ 47 h 73"/>
                <a:gd name="T26" fmla="*/ 18 w 50"/>
                <a:gd name="T27" fmla="*/ 43 h 73"/>
                <a:gd name="T28" fmla="*/ 8 w 50"/>
                <a:gd name="T29" fmla="*/ 37 h 73"/>
                <a:gd name="T30" fmla="*/ 2 w 50"/>
                <a:gd name="T31" fmla="*/ 30 h 73"/>
                <a:gd name="T32" fmla="*/ 1 w 50"/>
                <a:gd name="T33" fmla="*/ 21 h 73"/>
                <a:gd name="T34" fmla="*/ 8 w 50"/>
                <a:gd name="T35" fmla="*/ 6 h 73"/>
                <a:gd name="T36" fmla="*/ 27 w 50"/>
                <a:gd name="T37" fmla="*/ 0 h 73"/>
                <a:gd name="T38" fmla="*/ 50 w 50"/>
                <a:gd name="T39" fmla="*/ 5 h 73"/>
                <a:gd name="T40" fmla="*/ 44 w 50"/>
                <a:gd name="T41" fmla="*/ 20 h 73"/>
                <a:gd name="T42" fmla="*/ 27 w 50"/>
                <a:gd name="T43" fmla="*/ 15 h 73"/>
                <a:gd name="T44" fmla="*/ 21 w 50"/>
                <a:gd name="T45" fmla="*/ 17 h 73"/>
                <a:gd name="T46" fmla="*/ 20 w 50"/>
                <a:gd name="T47" fmla="*/ 20 h 73"/>
                <a:gd name="T48" fmla="*/ 22 w 50"/>
                <a:gd name="T49" fmla="*/ 24 h 73"/>
                <a:gd name="T50" fmla="*/ 34 w 50"/>
                <a:gd name="T51" fmla="*/ 30 h 73"/>
                <a:gd name="T52" fmla="*/ 46 w 50"/>
                <a:gd name="T53" fmla="*/ 39 h 73"/>
                <a:gd name="T54" fmla="*/ 50 w 50"/>
                <a:gd name="T55" fmla="*/ 5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0" h="73">
                  <a:moveTo>
                    <a:pt x="50" y="50"/>
                  </a:moveTo>
                  <a:cubicBezTo>
                    <a:pt x="50" y="55"/>
                    <a:pt x="49" y="59"/>
                    <a:pt x="47" y="62"/>
                  </a:cubicBezTo>
                  <a:cubicBezTo>
                    <a:pt x="44" y="66"/>
                    <a:pt x="41" y="68"/>
                    <a:pt x="37" y="70"/>
                  </a:cubicBezTo>
                  <a:cubicBezTo>
                    <a:pt x="33" y="72"/>
                    <a:pt x="28" y="73"/>
                    <a:pt x="22" y="73"/>
                  </a:cubicBezTo>
                  <a:cubicBezTo>
                    <a:pt x="17" y="73"/>
                    <a:pt x="13" y="73"/>
                    <a:pt x="10" y="72"/>
                  </a:cubicBezTo>
                  <a:cubicBezTo>
                    <a:pt x="7" y="71"/>
                    <a:pt x="4" y="70"/>
                    <a:pt x="0" y="68"/>
                  </a:cubicBezTo>
                  <a:cubicBezTo>
                    <a:pt x="0" y="51"/>
                    <a:pt x="0" y="51"/>
                    <a:pt x="0" y="51"/>
                  </a:cubicBezTo>
                  <a:cubicBezTo>
                    <a:pt x="4" y="53"/>
                    <a:pt x="8" y="55"/>
                    <a:pt x="12" y="56"/>
                  </a:cubicBezTo>
                  <a:cubicBezTo>
                    <a:pt x="16" y="57"/>
                    <a:pt x="19" y="57"/>
                    <a:pt x="22" y="57"/>
                  </a:cubicBezTo>
                  <a:cubicBezTo>
                    <a:pt x="25" y="57"/>
                    <a:pt x="27" y="57"/>
                    <a:pt x="29" y="56"/>
                  </a:cubicBezTo>
                  <a:cubicBezTo>
                    <a:pt x="30" y="55"/>
                    <a:pt x="31" y="54"/>
                    <a:pt x="31" y="52"/>
                  </a:cubicBezTo>
                  <a:cubicBezTo>
                    <a:pt x="31" y="51"/>
                    <a:pt x="30" y="50"/>
                    <a:pt x="30" y="50"/>
                  </a:cubicBezTo>
                  <a:cubicBezTo>
                    <a:pt x="29" y="49"/>
                    <a:pt x="29" y="48"/>
                    <a:pt x="27" y="47"/>
                  </a:cubicBezTo>
                  <a:cubicBezTo>
                    <a:pt x="26" y="47"/>
                    <a:pt x="23" y="45"/>
                    <a:pt x="18" y="43"/>
                  </a:cubicBezTo>
                  <a:cubicBezTo>
                    <a:pt x="13" y="41"/>
                    <a:pt x="10" y="39"/>
                    <a:pt x="8" y="37"/>
                  </a:cubicBezTo>
                  <a:cubicBezTo>
                    <a:pt x="5" y="35"/>
                    <a:pt x="4" y="32"/>
                    <a:pt x="2" y="30"/>
                  </a:cubicBezTo>
                  <a:cubicBezTo>
                    <a:pt x="1" y="27"/>
                    <a:pt x="1" y="24"/>
                    <a:pt x="1" y="21"/>
                  </a:cubicBezTo>
                  <a:cubicBezTo>
                    <a:pt x="1" y="14"/>
                    <a:pt x="3" y="9"/>
                    <a:pt x="8" y="6"/>
                  </a:cubicBezTo>
                  <a:cubicBezTo>
                    <a:pt x="13" y="2"/>
                    <a:pt x="19" y="0"/>
                    <a:pt x="27" y="0"/>
                  </a:cubicBezTo>
                  <a:cubicBezTo>
                    <a:pt x="35" y="0"/>
                    <a:pt x="42" y="2"/>
                    <a:pt x="50" y="5"/>
                  </a:cubicBezTo>
                  <a:cubicBezTo>
                    <a:pt x="44" y="20"/>
                    <a:pt x="44" y="20"/>
                    <a:pt x="44" y="20"/>
                  </a:cubicBezTo>
                  <a:cubicBezTo>
                    <a:pt x="37" y="17"/>
                    <a:pt x="32" y="15"/>
                    <a:pt x="27" y="15"/>
                  </a:cubicBezTo>
                  <a:cubicBezTo>
                    <a:pt x="24" y="15"/>
                    <a:pt x="23" y="16"/>
                    <a:pt x="21" y="17"/>
                  </a:cubicBezTo>
                  <a:cubicBezTo>
                    <a:pt x="20" y="18"/>
                    <a:pt x="20" y="19"/>
                    <a:pt x="20" y="20"/>
                  </a:cubicBezTo>
                  <a:cubicBezTo>
                    <a:pt x="20" y="21"/>
                    <a:pt x="20" y="23"/>
                    <a:pt x="22" y="24"/>
                  </a:cubicBezTo>
                  <a:cubicBezTo>
                    <a:pt x="23" y="25"/>
                    <a:pt x="27" y="27"/>
                    <a:pt x="34" y="30"/>
                  </a:cubicBezTo>
                  <a:cubicBezTo>
                    <a:pt x="40" y="32"/>
                    <a:pt x="44" y="35"/>
                    <a:pt x="46" y="39"/>
                  </a:cubicBezTo>
                  <a:cubicBezTo>
                    <a:pt x="49" y="42"/>
                    <a:pt x="50" y="46"/>
                    <a:pt x="50" y="5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9" name="Freeform 53">
              <a:extLst>
                <a:ext uri="{FF2B5EF4-FFF2-40B4-BE49-F238E27FC236}">
                  <a16:creationId xmlns:a16="http://schemas.microsoft.com/office/drawing/2014/main" id="{49508AC5-3C00-13A0-647D-8B5BFCB212A7}"/>
                </a:ext>
              </a:extLst>
            </p:cNvPr>
            <p:cNvSpPr>
              <a:spLocks/>
            </p:cNvSpPr>
            <p:nvPr/>
          </p:nvSpPr>
          <p:spPr bwMode="auto">
            <a:xfrm>
              <a:off x="3803650" y="3924300"/>
              <a:ext cx="65088" cy="68263"/>
            </a:xfrm>
            <a:custGeom>
              <a:avLst/>
              <a:gdLst>
                <a:gd name="T0" fmla="*/ 48 w 69"/>
                <a:gd name="T1" fmla="*/ 0 h 71"/>
                <a:gd name="T2" fmla="*/ 69 w 69"/>
                <a:gd name="T3" fmla="*/ 0 h 71"/>
                <a:gd name="T4" fmla="*/ 46 w 69"/>
                <a:gd name="T5" fmla="*/ 71 h 71"/>
                <a:gd name="T6" fmla="*/ 23 w 69"/>
                <a:gd name="T7" fmla="*/ 71 h 71"/>
                <a:gd name="T8" fmla="*/ 0 w 69"/>
                <a:gd name="T9" fmla="*/ 0 h 71"/>
                <a:gd name="T10" fmla="*/ 22 w 69"/>
                <a:gd name="T11" fmla="*/ 0 h 71"/>
                <a:gd name="T12" fmla="*/ 31 w 69"/>
                <a:gd name="T13" fmla="*/ 36 h 71"/>
                <a:gd name="T14" fmla="*/ 35 w 69"/>
                <a:gd name="T15" fmla="*/ 53 h 71"/>
                <a:gd name="T16" fmla="*/ 36 w 69"/>
                <a:gd name="T17" fmla="*/ 44 h 71"/>
                <a:gd name="T18" fmla="*/ 38 w 69"/>
                <a:gd name="T19" fmla="*/ 36 h 71"/>
                <a:gd name="T20" fmla="*/ 48 w 69"/>
                <a:gd name="T21"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71">
                  <a:moveTo>
                    <a:pt x="48" y="0"/>
                  </a:moveTo>
                  <a:cubicBezTo>
                    <a:pt x="69" y="0"/>
                    <a:pt x="69" y="0"/>
                    <a:pt x="69" y="0"/>
                  </a:cubicBezTo>
                  <a:cubicBezTo>
                    <a:pt x="46" y="71"/>
                    <a:pt x="46" y="71"/>
                    <a:pt x="46" y="71"/>
                  </a:cubicBezTo>
                  <a:cubicBezTo>
                    <a:pt x="23" y="71"/>
                    <a:pt x="23" y="71"/>
                    <a:pt x="23" y="71"/>
                  </a:cubicBezTo>
                  <a:cubicBezTo>
                    <a:pt x="0" y="0"/>
                    <a:pt x="0" y="0"/>
                    <a:pt x="0" y="0"/>
                  </a:cubicBezTo>
                  <a:cubicBezTo>
                    <a:pt x="22" y="0"/>
                    <a:pt x="22" y="0"/>
                    <a:pt x="22" y="0"/>
                  </a:cubicBezTo>
                  <a:cubicBezTo>
                    <a:pt x="31" y="36"/>
                    <a:pt x="31" y="36"/>
                    <a:pt x="31" y="36"/>
                  </a:cubicBezTo>
                  <a:cubicBezTo>
                    <a:pt x="33" y="44"/>
                    <a:pt x="35" y="50"/>
                    <a:pt x="35" y="53"/>
                  </a:cubicBezTo>
                  <a:cubicBezTo>
                    <a:pt x="35" y="50"/>
                    <a:pt x="35" y="48"/>
                    <a:pt x="36" y="44"/>
                  </a:cubicBezTo>
                  <a:cubicBezTo>
                    <a:pt x="37" y="41"/>
                    <a:pt x="37" y="38"/>
                    <a:pt x="38" y="36"/>
                  </a:cubicBezTo>
                  <a:lnTo>
                    <a:pt x="48" y="0"/>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sp>
        <p:nvSpPr>
          <p:cNvPr id="60" name="四角形: 角を丸くする 59">
            <a:extLst>
              <a:ext uri="{FF2B5EF4-FFF2-40B4-BE49-F238E27FC236}">
                <a16:creationId xmlns:a16="http://schemas.microsoft.com/office/drawing/2014/main" id="{69A75F76-15B0-336B-824D-A8BE174C6E88}"/>
              </a:ext>
            </a:extLst>
          </p:cNvPr>
          <p:cNvSpPr/>
          <p:nvPr/>
        </p:nvSpPr>
        <p:spPr>
          <a:xfrm>
            <a:off x="251618" y="2103698"/>
            <a:ext cx="8172810" cy="1332129"/>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kumimoji="1" lang="ja-JP" altLang="en-US"/>
          </a:p>
        </p:txBody>
      </p:sp>
      <p:sp>
        <p:nvSpPr>
          <p:cNvPr id="61" name="四角形: 角を丸くする 60">
            <a:extLst>
              <a:ext uri="{FF2B5EF4-FFF2-40B4-BE49-F238E27FC236}">
                <a16:creationId xmlns:a16="http://schemas.microsoft.com/office/drawing/2014/main" id="{2681A2A5-65AA-1554-6BA0-85149937B160}"/>
              </a:ext>
            </a:extLst>
          </p:cNvPr>
          <p:cNvSpPr/>
          <p:nvPr/>
        </p:nvSpPr>
        <p:spPr>
          <a:xfrm>
            <a:off x="251618" y="3570150"/>
            <a:ext cx="8172810" cy="1332129"/>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kumimoji="1" lang="ja-JP" altLang="en-US"/>
          </a:p>
        </p:txBody>
      </p:sp>
      <p:sp>
        <p:nvSpPr>
          <p:cNvPr id="63" name="Freeform 44">
            <a:extLst>
              <a:ext uri="{FF2B5EF4-FFF2-40B4-BE49-F238E27FC236}">
                <a16:creationId xmlns:a16="http://schemas.microsoft.com/office/drawing/2014/main" id="{CACD3386-ED46-E03D-D795-F8EFB5A57E47}"/>
              </a:ext>
            </a:extLst>
          </p:cNvPr>
          <p:cNvSpPr>
            <a:spLocks noEditPoints="1"/>
          </p:cNvSpPr>
          <p:nvPr/>
        </p:nvSpPr>
        <p:spPr bwMode="auto">
          <a:xfrm rot="5400000">
            <a:off x="6453806" y="2528926"/>
            <a:ext cx="632071" cy="717718"/>
          </a:xfrm>
          <a:custGeom>
            <a:avLst/>
            <a:gdLst>
              <a:gd name="T0" fmla="*/ 156 w 444"/>
              <a:gd name="T1" fmla="*/ 423 h 543"/>
              <a:gd name="T2" fmla="*/ 133 w 444"/>
              <a:gd name="T3" fmla="*/ 474 h 543"/>
              <a:gd name="T4" fmla="*/ 0 w 444"/>
              <a:gd name="T5" fmla="*/ 272 h 543"/>
              <a:gd name="T6" fmla="*/ 184 w 444"/>
              <a:gd name="T7" fmla="*/ 54 h 543"/>
              <a:gd name="T8" fmla="*/ 129 w 444"/>
              <a:gd name="T9" fmla="*/ 3 h 543"/>
              <a:gd name="T10" fmla="*/ 194 w 444"/>
              <a:gd name="T11" fmla="*/ 0 h 543"/>
              <a:gd name="T12" fmla="*/ 282 w 444"/>
              <a:gd name="T13" fmla="*/ 81 h 543"/>
              <a:gd name="T14" fmla="*/ 201 w 444"/>
              <a:gd name="T15" fmla="*/ 168 h 543"/>
              <a:gd name="T16" fmla="*/ 135 w 444"/>
              <a:gd name="T17" fmla="*/ 170 h 543"/>
              <a:gd name="T18" fmla="*/ 192 w 444"/>
              <a:gd name="T19" fmla="*/ 110 h 543"/>
              <a:gd name="T20" fmla="*/ 57 w 444"/>
              <a:gd name="T21" fmla="*/ 272 h 543"/>
              <a:gd name="T22" fmla="*/ 156 w 444"/>
              <a:gd name="T23" fmla="*/ 423 h 543"/>
              <a:gd name="T24" fmla="*/ 444 w 444"/>
              <a:gd name="T25" fmla="*/ 272 h 543"/>
              <a:gd name="T26" fmla="*/ 311 w 444"/>
              <a:gd name="T27" fmla="*/ 69 h 543"/>
              <a:gd name="T28" fmla="*/ 288 w 444"/>
              <a:gd name="T29" fmla="*/ 121 h 543"/>
              <a:gd name="T30" fmla="*/ 387 w 444"/>
              <a:gd name="T31" fmla="*/ 272 h 543"/>
              <a:gd name="T32" fmla="*/ 252 w 444"/>
              <a:gd name="T33" fmla="*/ 434 h 543"/>
              <a:gd name="T34" fmla="*/ 309 w 444"/>
              <a:gd name="T35" fmla="*/ 373 h 543"/>
              <a:gd name="T36" fmla="*/ 243 w 444"/>
              <a:gd name="T37" fmla="*/ 375 h 543"/>
              <a:gd name="T38" fmla="*/ 162 w 444"/>
              <a:gd name="T39" fmla="*/ 463 h 543"/>
              <a:gd name="T40" fmla="*/ 250 w 444"/>
              <a:gd name="T41" fmla="*/ 543 h 543"/>
              <a:gd name="T42" fmla="*/ 315 w 444"/>
              <a:gd name="T43" fmla="*/ 541 h 543"/>
              <a:gd name="T44" fmla="*/ 260 w 444"/>
              <a:gd name="T45" fmla="*/ 490 h 543"/>
              <a:gd name="T46" fmla="*/ 444 w 444"/>
              <a:gd name="T47" fmla="*/ 272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44" h="543">
                <a:moveTo>
                  <a:pt x="156" y="423"/>
                </a:moveTo>
                <a:cubicBezTo>
                  <a:pt x="133" y="474"/>
                  <a:pt x="133" y="474"/>
                  <a:pt x="133" y="474"/>
                </a:cubicBezTo>
                <a:cubicBezTo>
                  <a:pt x="55" y="440"/>
                  <a:pt x="0" y="362"/>
                  <a:pt x="0" y="272"/>
                </a:cubicBezTo>
                <a:cubicBezTo>
                  <a:pt x="0" y="162"/>
                  <a:pt x="80" y="72"/>
                  <a:pt x="184" y="54"/>
                </a:cubicBezTo>
                <a:cubicBezTo>
                  <a:pt x="129" y="3"/>
                  <a:pt x="129" y="3"/>
                  <a:pt x="129" y="3"/>
                </a:cubicBezTo>
                <a:cubicBezTo>
                  <a:pt x="194" y="0"/>
                  <a:pt x="194" y="0"/>
                  <a:pt x="194" y="0"/>
                </a:cubicBezTo>
                <a:cubicBezTo>
                  <a:pt x="282" y="81"/>
                  <a:pt x="282" y="81"/>
                  <a:pt x="282" y="81"/>
                </a:cubicBezTo>
                <a:cubicBezTo>
                  <a:pt x="201" y="168"/>
                  <a:pt x="201" y="168"/>
                  <a:pt x="201" y="168"/>
                </a:cubicBezTo>
                <a:cubicBezTo>
                  <a:pt x="135" y="170"/>
                  <a:pt x="135" y="170"/>
                  <a:pt x="135" y="170"/>
                </a:cubicBezTo>
                <a:cubicBezTo>
                  <a:pt x="192" y="110"/>
                  <a:pt x="192" y="110"/>
                  <a:pt x="192" y="110"/>
                </a:cubicBezTo>
                <a:cubicBezTo>
                  <a:pt x="115" y="124"/>
                  <a:pt x="57" y="191"/>
                  <a:pt x="57" y="272"/>
                </a:cubicBezTo>
                <a:cubicBezTo>
                  <a:pt x="57" y="339"/>
                  <a:pt x="98" y="397"/>
                  <a:pt x="156" y="423"/>
                </a:cubicBezTo>
                <a:close/>
                <a:moveTo>
                  <a:pt x="444" y="272"/>
                </a:moveTo>
                <a:cubicBezTo>
                  <a:pt x="444" y="181"/>
                  <a:pt x="389" y="103"/>
                  <a:pt x="311" y="69"/>
                </a:cubicBezTo>
                <a:cubicBezTo>
                  <a:pt x="288" y="121"/>
                  <a:pt x="288" y="121"/>
                  <a:pt x="288" y="121"/>
                </a:cubicBezTo>
                <a:cubicBezTo>
                  <a:pt x="346" y="147"/>
                  <a:pt x="387" y="204"/>
                  <a:pt x="387" y="272"/>
                </a:cubicBezTo>
                <a:cubicBezTo>
                  <a:pt x="387" y="352"/>
                  <a:pt x="329" y="420"/>
                  <a:pt x="252" y="434"/>
                </a:cubicBezTo>
                <a:cubicBezTo>
                  <a:pt x="309" y="373"/>
                  <a:pt x="309" y="373"/>
                  <a:pt x="309" y="373"/>
                </a:cubicBezTo>
                <a:cubicBezTo>
                  <a:pt x="243" y="375"/>
                  <a:pt x="243" y="375"/>
                  <a:pt x="243" y="375"/>
                </a:cubicBezTo>
                <a:cubicBezTo>
                  <a:pt x="162" y="463"/>
                  <a:pt x="162" y="463"/>
                  <a:pt x="162" y="463"/>
                </a:cubicBezTo>
                <a:cubicBezTo>
                  <a:pt x="250" y="543"/>
                  <a:pt x="250" y="543"/>
                  <a:pt x="250" y="543"/>
                </a:cubicBezTo>
                <a:cubicBezTo>
                  <a:pt x="315" y="541"/>
                  <a:pt x="315" y="541"/>
                  <a:pt x="315" y="541"/>
                </a:cubicBezTo>
                <a:cubicBezTo>
                  <a:pt x="260" y="490"/>
                  <a:pt x="260" y="490"/>
                  <a:pt x="260" y="490"/>
                </a:cubicBezTo>
                <a:cubicBezTo>
                  <a:pt x="364" y="472"/>
                  <a:pt x="444" y="381"/>
                  <a:pt x="444" y="272"/>
                </a:cubicBezTo>
                <a:close/>
              </a:path>
            </a:pathLst>
          </a:custGeom>
          <a:solidFill>
            <a:srgbClr val="FF965C"/>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64" name="テキスト ボックス 63">
            <a:extLst>
              <a:ext uri="{FF2B5EF4-FFF2-40B4-BE49-F238E27FC236}">
                <a16:creationId xmlns:a16="http://schemas.microsoft.com/office/drawing/2014/main" id="{09CB5847-1F3D-9C60-9488-63F8617A1CB1}"/>
              </a:ext>
            </a:extLst>
          </p:cNvPr>
          <p:cNvSpPr txBox="1"/>
          <p:nvPr/>
        </p:nvSpPr>
        <p:spPr>
          <a:xfrm>
            <a:off x="6408204" y="2782634"/>
            <a:ext cx="723275" cy="253916"/>
          </a:xfrm>
          <a:prstGeom prst="rect">
            <a:avLst/>
          </a:prstGeom>
          <a:noFill/>
          <a:ln>
            <a:noFill/>
          </a:ln>
        </p:spPr>
        <p:txBody>
          <a:bodyPr wrap="none" rtlCol="0">
            <a:spAutoFit/>
          </a:bodyPr>
          <a:lstStyle/>
          <a:p>
            <a:r>
              <a:rPr kumimoji="1" lang="ja-JP" altLang="en-US" sz="1050" b="1" dirty="0"/>
              <a:t>年度更新</a:t>
            </a:r>
          </a:p>
        </p:txBody>
      </p:sp>
    </p:spTree>
    <p:extLst>
      <p:ext uri="{BB962C8B-B14F-4D97-AF65-F5344CB8AC3E}">
        <p14:creationId xmlns:p14="http://schemas.microsoft.com/office/powerpoint/2010/main" val="23584271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グループ化 15">
            <a:extLst>
              <a:ext uri="{FF2B5EF4-FFF2-40B4-BE49-F238E27FC236}">
                <a16:creationId xmlns:a16="http://schemas.microsoft.com/office/drawing/2014/main" id="{37211C70-49F5-A885-2F3F-AB0306BD3961}"/>
              </a:ext>
            </a:extLst>
          </p:cNvPr>
          <p:cNvGrpSpPr/>
          <p:nvPr/>
        </p:nvGrpSpPr>
        <p:grpSpPr>
          <a:xfrm>
            <a:off x="439627" y="2109011"/>
            <a:ext cx="4528885" cy="2839003"/>
            <a:chOff x="439627" y="2109011"/>
            <a:chExt cx="4528885" cy="2839003"/>
          </a:xfrm>
        </p:grpSpPr>
        <p:pic>
          <p:nvPicPr>
            <p:cNvPr id="7" name="図 6"/>
            <p:cNvPicPr>
              <a:picLocks noChangeAspect="1"/>
            </p:cNvPicPr>
            <p:nvPr/>
          </p:nvPicPr>
          <p:blipFill>
            <a:blip r:embed="rId2"/>
            <a:stretch>
              <a:fillRect/>
            </a:stretch>
          </p:blipFill>
          <p:spPr>
            <a:xfrm>
              <a:off x="439627" y="2109011"/>
              <a:ext cx="4528885" cy="2839003"/>
            </a:xfrm>
            <a:prstGeom prst="rect">
              <a:avLst/>
            </a:prstGeom>
          </p:spPr>
        </p:pic>
        <p:pic>
          <p:nvPicPr>
            <p:cNvPr id="2" name="図 1">
              <a:extLst>
                <a:ext uri="{FF2B5EF4-FFF2-40B4-BE49-F238E27FC236}">
                  <a16:creationId xmlns:a16="http://schemas.microsoft.com/office/drawing/2014/main" id="{D7A1C40E-966D-917A-0782-A6BCA271C761}"/>
                </a:ext>
              </a:extLst>
            </p:cNvPr>
            <p:cNvPicPr>
              <a:picLocks noChangeAspect="1"/>
            </p:cNvPicPr>
            <p:nvPr/>
          </p:nvPicPr>
          <p:blipFill>
            <a:blip r:embed="rId3"/>
            <a:stretch>
              <a:fillRect/>
            </a:stretch>
          </p:blipFill>
          <p:spPr>
            <a:xfrm>
              <a:off x="671128" y="2137395"/>
              <a:ext cx="1181273" cy="71448"/>
            </a:xfrm>
            <a:prstGeom prst="rect">
              <a:avLst/>
            </a:prstGeom>
          </p:spPr>
        </p:pic>
      </p:grpSp>
      <p:sp>
        <p:nvSpPr>
          <p:cNvPr id="3" name="フッター プレースホルダー 2"/>
          <p:cNvSpPr>
            <a:spLocks noGrp="1"/>
          </p:cNvSpPr>
          <p:nvPr>
            <p:ph type="ftr" sz="quarter" idx="3"/>
          </p:nvPr>
        </p:nvSpPr>
        <p:spPr/>
        <p:txBody>
          <a:bodyPr/>
          <a:lstStyle/>
          <a:p>
            <a:r>
              <a:rPr lang="en-US" altLang="ja-JP" dirty="0"/>
              <a:t>©Canon IT Solutions Inc.  All rights reserved.</a:t>
            </a:r>
            <a:endParaRPr lang="ja-JP" altLang="en-US" dirty="0"/>
          </a:p>
        </p:txBody>
      </p:sp>
      <p:sp>
        <p:nvSpPr>
          <p:cNvPr id="4" name="テキスト プレースホルダー 3"/>
          <p:cNvSpPr>
            <a:spLocks noGrp="1"/>
          </p:cNvSpPr>
          <p:nvPr>
            <p:ph type="body" sz="quarter" idx="16"/>
          </p:nvPr>
        </p:nvSpPr>
        <p:spPr/>
        <p:txBody>
          <a:bodyPr/>
          <a:lstStyle/>
          <a:p>
            <a:r>
              <a:rPr lang="en-US" altLang="ja-JP" dirty="0"/>
              <a:t>e</a:t>
            </a:r>
            <a:r>
              <a:rPr kumimoji="1" lang="en-US" altLang="ja-JP" dirty="0"/>
              <a:t>-</a:t>
            </a:r>
            <a:r>
              <a:rPr kumimoji="1" lang="en-US" altLang="ja-JP" dirty="0" err="1"/>
              <a:t>Gov</a:t>
            </a:r>
            <a:r>
              <a:rPr kumimoji="1" lang="ja-JP" altLang="en-US" dirty="0"/>
              <a:t>とマイナポータルを利用した申請</a:t>
            </a:r>
          </a:p>
        </p:txBody>
      </p:sp>
      <p:sp>
        <p:nvSpPr>
          <p:cNvPr id="5" name="テキスト プレースホルダー 4"/>
          <p:cNvSpPr>
            <a:spLocks noGrp="1"/>
          </p:cNvSpPr>
          <p:nvPr>
            <p:ph type="body" sz="quarter" idx="17"/>
          </p:nvPr>
        </p:nvSpPr>
        <p:spPr/>
        <p:txBody>
          <a:bodyPr/>
          <a:lstStyle/>
          <a:p>
            <a:r>
              <a:rPr kumimoji="1" lang="ja-JP" altLang="en-US" dirty="0"/>
              <a:t>社会保険の義務化対象の３つの届出と資格取得届、資格喪失届に対して電子申請に対応します。「厚生年金保険」「協会けんぽ</a:t>
            </a:r>
            <a:r>
              <a:rPr lang="ja-JP" altLang="en-US" dirty="0"/>
              <a:t>」への届出を</a:t>
            </a:r>
            <a:r>
              <a:rPr lang="en-US" altLang="ja-JP" dirty="0"/>
              <a:t>e-</a:t>
            </a:r>
            <a:r>
              <a:rPr lang="en-US" altLang="ja-JP" dirty="0" err="1"/>
              <a:t>Gov</a:t>
            </a:r>
            <a:r>
              <a:rPr lang="ja-JP" altLang="en-US" dirty="0"/>
              <a:t>電子申請機能を利用して申請する方法と「健康保険組合」への届出をマイナポータルの電子申請機能を利用して申請する方法をご用意しています</a:t>
            </a:r>
            <a:endParaRPr kumimoji="1" lang="en-US" altLang="ja-JP" dirty="0"/>
          </a:p>
        </p:txBody>
      </p:sp>
      <p:sp>
        <p:nvSpPr>
          <p:cNvPr id="6" name="タイトル 5"/>
          <p:cNvSpPr>
            <a:spLocks noGrp="1"/>
          </p:cNvSpPr>
          <p:nvPr>
            <p:ph type="title"/>
          </p:nvPr>
        </p:nvSpPr>
        <p:spPr/>
        <p:txBody>
          <a:bodyPr/>
          <a:lstStyle/>
          <a:p>
            <a:r>
              <a:rPr lang="ja-JP" altLang="en-US" dirty="0"/>
              <a:t>電子申請対応</a:t>
            </a:r>
            <a:endParaRPr kumimoji="1" lang="ja-JP" altLang="en-US" dirty="0"/>
          </a:p>
        </p:txBody>
      </p:sp>
      <p:sp>
        <p:nvSpPr>
          <p:cNvPr id="8" name="テキスト プレースホルダー 2"/>
          <p:cNvSpPr txBox="1">
            <a:spLocks/>
          </p:cNvSpPr>
          <p:nvPr/>
        </p:nvSpPr>
        <p:spPr>
          <a:xfrm>
            <a:off x="367226" y="1874713"/>
            <a:ext cx="2452239" cy="234298"/>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marR="0" lvl="0" indent="0" algn="l" defTabSz="685800" rtl="0" eaLnBrk="1" fontAlgn="auto" latinLnBrk="0" hangingPunct="1">
              <a:lnSpc>
                <a:spcPts val="1425"/>
              </a:lnSpc>
              <a:spcBef>
                <a:spcPct val="20000"/>
              </a:spcBef>
              <a:spcAft>
                <a:spcPts val="0"/>
              </a:spcAft>
              <a:buClr>
                <a:srgbClr val="F9BE00"/>
              </a:buClr>
              <a:buSzTx/>
              <a:buFont typeface="Arial" panose="020B0604020202020204" pitchFamily="34" charset="0"/>
              <a:buNone/>
              <a:tabLst/>
              <a:defRPr/>
            </a:pPr>
            <a:r>
              <a:rPr kumimoji="1" lang="ja-JP" altLang="en-US" sz="1050" b="0" i="0" u="sng" strike="noStrike" kern="1200" cap="none" spc="0" normalizeH="0" baseline="0" noProof="0" dirty="0">
                <a:ln>
                  <a:noFill/>
                </a:ln>
                <a:solidFill>
                  <a:prstClr val="black"/>
                </a:solidFill>
                <a:effectLst/>
                <a:uLnTx/>
                <a:uFillTx/>
                <a:latin typeface="メイリオ"/>
                <a:ea typeface="メイリオ"/>
                <a:cs typeface="+mn-cs"/>
              </a:rPr>
              <a:t>社会保険磁気媒体届出書作成処理</a:t>
            </a:r>
            <a:endParaRPr kumimoji="1" lang="en-US" altLang="ja-JP" sz="825" b="0" i="0" u="sng" strike="noStrike" kern="1200" cap="none" spc="0" normalizeH="0" baseline="0" noProof="0" dirty="0">
              <a:ln>
                <a:noFill/>
              </a:ln>
              <a:solidFill>
                <a:prstClr val="black"/>
              </a:solidFill>
              <a:effectLst/>
              <a:uLnTx/>
              <a:uFillTx/>
              <a:latin typeface="メイリオ"/>
              <a:ea typeface="メイリオ"/>
              <a:cs typeface="+mn-cs"/>
            </a:endParaRPr>
          </a:p>
        </p:txBody>
      </p:sp>
      <p:sp>
        <p:nvSpPr>
          <p:cNvPr id="9" name="正方形/長方形 8"/>
          <p:cNvSpPr/>
          <p:nvPr/>
        </p:nvSpPr>
        <p:spPr>
          <a:xfrm>
            <a:off x="4485889" y="2484000"/>
            <a:ext cx="504056" cy="61484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ja-JP" altLang="en-US" sz="1350" b="0" i="0" u="none" strike="noStrike" kern="1200" cap="none" spc="0" normalizeH="0" baseline="0" noProof="0" dirty="0">
              <a:ln>
                <a:noFill/>
              </a:ln>
              <a:solidFill>
                <a:prstClr val="white"/>
              </a:solidFill>
              <a:effectLst/>
              <a:uLnTx/>
              <a:uFillTx/>
              <a:latin typeface="メイリオ"/>
              <a:ea typeface="メイリオ"/>
              <a:cs typeface="+mn-cs"/>
            </a:endParaRPr>
          </a:p>
        </p:txBody>
      </p:sp>
      <p:sp>
        <p:nvSpPr>
          <p:cNvPr id="10" name="四角形吹き出し 9"/>
          <p:cNvSpPr/>
          <p:nvPr/>
        </p:nvSpPr>
        <p:spPr>
          <a:xfrm>
            <a:off x="5544576" y="2107763"/>
            <a:ext cx="1268760" cy="1567150"/>
          </a:xfrm>
          <a:prstGeom prst="wedgeRectCallout">
            <a:avLst>
              <a:gd name="adj1" fmla="val -91197"/>
              <a:gd name="adj2" fmla="val -3176"/>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black"/>
              </a:solidFill>
              <a:effectLst/>
              <a:uLnTx/>
              <a:uFillTx/>
              <a:latin typeface="メイリオ"/>
              <a:ea typeface="メイリオ"/>
              <a:cs typeface="+mn-cs"/>
            </a:endParaRPr>
          </a:p>
        </p:txBody>
      </p:sp>
      <p:pic>
        <p:nvPicPr>
          <p:cNvPr id="11" name="図 10"/>
          <p:cNvPicPr>
            <a:picLocks noChangeAspect="1"/>
          </p:cNvPicPr>
          <p:nvPr/>
        </p:nvPicPr>
        <p:blipFill>
          <a:blip r:embed="rId4"/>
          <a:stretch>
            <a:fillRect/>
          </a:stretch>
        </p:blipFill>
        <p:spPr>
          <a:xfrm>
            <a:off x="5602693" y="2192060"/>
            <a:ext cx="1152525" cy="1390650"/>
          </a:xfrm>
          <a:prstGeom prst="rect">
            <a:avLst/>
          </a:prstGeom>
        </p:spPr>
      </p:pic>
      <p:sp>
        <p:nvSpPr>
          <p:cNvPr id="12" name="正方形/長方形 11"/>
          <p:cNvSpPr/>
          <p:nvPr/>
        </p:nvSpPr>
        <p:spPr>
          <a:xfrm>
            <a:off x="5616584" y="2241536"/>
            <a:ext cx="3059872" cy="82521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ja-JP" altLang="en-US" sz="1350" b="0" i="0" u="none" strike="noStrike" kern="1200" cap="none" spc="0" normalizeH="0" baseline="0" noProof="0" dirty="0">
              <a:ln>
                <a:noFill/>
              </a:ln>
              <a:solidFill>
                <a:prstClr val="white"/>
              </a:solidFill>
              <a:effectLst/>
              <a:uLnTx/>
              <a:uFillTx/>
              <a:latin typeface="メイリオ"/>
              <a:ea typeface="メイリオ"/>
              <a:cs typeface="+mn-cs"/>
            </a:endParaRPr>
          </a:p>
        </p:txBody>
      </p:sp>
      <p:sp>
        <p:nvSpPr>
          <p:cNvPr id="13" name="テキスト ボックス 12"/>
          <p:cNvSpPr txBox="1"/>
          <p:nvPr/>
        </p:nvSpPr>
        <p:spPr>
          <a:xfrm>
            <a:off x="6876724" y="2308393"/>
            <a:ext cx="179973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メイリオ"/>
                <a:ea typeface="メイリオ"/>
                <a:cs typeface="+mn-cs"/>
              </a:rPr>
              <a:t>年金事務所（厚生年金保険、協会けんぽ）への届出に対応。</a:t>
            </a:r>
          </a:p>
        </p:txBody>
      </p:sp>
      <p:sp>
        <p:nvSpPr>
          <p:cNvPr id="14" name="テキスト ボックス 13"/>
          <p:cNvSpPr txBox="1"/>
          <p:nvPr/>
        </p:nvSpPr>
        <p:spPr>
          <a:xfrm>
            <a:off x="6856202" y="3100481"/>
            <a:ext cx="174871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メイリオ"/>
                <a:ea typeface="メイリオ"/>
                <a:cs typeface="+mn-cs"/>
              </a:rPr>
              <a:t>健康保険組合への届出に対応。</a:t>
            </a:r>
          </a:p>
        </p:txBody>
      </p:sp>
      <p:sp>
        <p:nvSpPr>
          <p:cNvPr id="15" name="正方形/長方形 14"/>
          <p:cNvSpPr/>
          <p:nvPr/>
        </p:nvSpPr>
        <p:spPr>
          <a:xfrm>
            <a:off x="5616584" y="3113766"/>
            <a:ext cx="3059872" cy="43722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ja-JP" altLang="en-US" sz="1350" b="0" i="0" u="none" strike="noStrike" kern="1200" cap="none" spc="0" normalizeH="0" baseline="0" noProof="0" dirty="0">
              <a:ln>
                <a:noFill/>
              </a:ln>
              <a:solidFill>
                <a:prstClr val="white"/>
              </a:solidFill>
              <a:effectLst/>
              <a:uLnTx/>
              <a:uFillTx/>
              <a:latin typeface="メイリオ"/>
              <a:ea typeface="メイリオ"/>
              <a:cs typeface="+mn-cs"/>
            </a:endParaRPr>
          </a:p>
        </p:txBody>
      </p:sp>
      <p:sp>
        <p:nvSpPr>
          <p:cNvPr id="17" name="スライド番号プレースホルダー 1"/>
          <p:cNvSpPr>
            <a:spLocks noGrp="1"/>
          </p:cNvSpPr>
          <p:nvPr>
            <p:ph type="sldNum" sz="quarter" idx="12"/>
          </p:nvPr>
        </p:nvSpPr>
        <p:spPr>
          <a:xfrm>
            <a:off x="8532000" y="4932000"/>
            <a:ext cx="360000" cy="135000"/>
          </a:xfrm>
        </p:spPr>
        <p:txBody>
          <a:bodyPr/>
          <a:lstStyle/>
          <a:p>
            <a:fld id="{78AE49ED-73EF-499C-8307-28EB0E7CF529}" type="slidenum">
              <a:rPr kumimoji="1" lang="ja-JP" altLang="en-US" smtClean="0"/>
              <a:t>17</a:t>
            </a:fld>
            <a:endParaRPr kumimoji="1" lang="ja-JP" altLang="en-US" dirty="0"/>
          </a:p>
        </p:txBody>
      </p:sp>
    </p:spTree>
    <p:extLst>
      <p:ext uri="{BB962C8B-B14F-4D97-AF65-F5344CB8AC3E}">
        <p14:creationId xmlns:p14="http://schemas.microsoft.com/office/powerpoint/2010/main" val="3232612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p:cNvPicPr>
            <a:picLocks noChangeAspect="1"/>
          </p:cNvPicPr>
          <p:nvPr/>
        </p:nvPicPr>
        <p:blipFill>
          <a:blip r:embed="rId2"/>
          <a:stretch>
            <a:fillRect/>
          </a:stretch>
        </p:blipFill>
        <p:spPr>
          <a:xfrm>
            <a:off x="855192" y="2955768"/>
            <a:ext cx="2297716" cy="1446899"/>
          </a:xfrm>
          <a:prstGeom prst="rect">
            <a:avLst/>
          </a:prstGeom>
        </p:spPr>
      </p:pic>
      <p:sp>
        <p:nvSpPr>
          <p:cNvPr id="3" name="フッター プレースホルダー 2"/>
          <p:cNvSpPr>
            <a:spLocks noGrp="1"/>
          </p:cNvSpPr>
          <p:nvPr>
            <p:ph type="ftr" sz="quarter" idx="3"/>
          </p:nvPr>
        </p:nvSpPr>
        <p:spPr/>
        <p:txBody>
          <a:bodyPr/>
          <a:lstStyle/>
          <a:p>
            <a:r>
              <a:rPr lang="en-US" altLang="ja-JP" dirty="0"/>
              <a:t>©Canon IT Solutions Inc.  All rights reserved.</a:t>
            </a:r>
            <a:endParaRPr lang="ja-JP" altLang="en-US" dirty="0"/>
          </a:p>
        </p:txBody>
      </p:sp>
      <p:sp>
        <p:nvSpPr>
          <p:cNvPr id="4" name="テキスト プレースホルダー 3"/>
          <p:cNvSpPr>
            <a:spLocks noGrp="1"/>
          </p:cNvSpPr>
          <p:nvPr>
            <p:ph type="body" sz="quarter" idx="16"/>
          </p:nvPr>
        </p:nvSpPr>
        <p:spPr>
          <a:xfrm>
            <a:off x="179512" y="591530"/>
            <a:ext cx="7128792" cy="315310"/>
          </a:xfrm>
        </p:spPr>
        <p:txBody>
          <a:bodyPr/>
          <a:lstStyle/>
          <a:p>
            <a:r>
              <a:rPr lang="en-US" altLang="ja-JP" dirty="0"/>
              <a:t>e</a:t>
            </a:r>
            <a:r>
              <a:rPr kumimoji="1" lang="en-US" altLang="ja-JP" dirty="0"/>
              <a:t>-</a:t>
            </a:r>
            <a:r>
              <a:rPr kumimoji="1" lang="en-US" altLang="ja-JP" dirty="0" err="1"/>
              <a:t>Gov</a:t>
            </a:r>
            <a:r>
              <a:rPr kumimoji="1" lang="ja-JP" altLang="en-US" dirty="0"/>
              <a:t>申請例</a:t>
            </a:r>
            <a:r>
              <a:rPr kumimoji="1" lang="ja-JP" altLang="en-US" sz="1400" dirty="0"/>
              <a:t>（</a:t>
            </a:r>
            <a:r>
              <a:rPr lang="ja-JP" altLang="en-US" sz="1400" dirty="0"/>
              <a:t>育児休業給付／出生時育児休業給付、高年齢雇用継続給付</a:t>
            </a:r>
            <a:r>
              <a:rPr kumimoji="1" lang="ja-JP" altLang="en-US" sz="1400" dirty="0"/>
              <a:t>）</a:t>
            </a:r>
            <a:endParaRPr kumimoji="1" lang="ja-JP" altLang="en-US" dirty="0"/>
          </a:p>
        </p:txBody>
      </p:sp>
      <p:sp>
        <p:nvSpPr>
          <p:cNvPr id="5" name="テキスト プレースホルダー 4"/>
          <p:cNvSpPr>
            <a:spLocks noGrp="1"/>
          </p:cNvSpPr>
          <p:nvPr>
            <p:ph type="body" sz="quarter" idx="17"/>
          </p:nvPr>
        </p:nvSpPr>
        <p:spPr/>
        <p:txBody>
          <a:bodyPr/>
          <a:lstStyle/>
          <a:p>
            <a:pPr lvl="0"/>
            <a:r>
              <a:rPr lang="ja-JP" altLang="en-US" dirty="0"/>
              <a:t>育児休業給付／出生時育児休業給付、高年齢雇用継続給付の</a:t>
            </a:r>
            <a:r>
              <a:rPr lang="en-US" altLang="ja-JP" dirty="0">
                <a:solidFill>
                  <a:prstClr val="black"/>
                </a:solidFill>
              </a:rPr>
              <a:t>e-</a:t>
            </a:r>
            <a:r>
              <a:rPr lang="en-US" altLang="ja-JP" dirty="0" err="1">
                <a:solidFill>
                  <a:prstClr val="black"/>
                </a:solidFill>
              </a:rPr>
              <a:t>Gov</a:t>
            </a:r>
            <a:r>
              <a:rPr lang="ja-JP" altLang="en-US" dirty="0">
                <a:solidFill>
                  <a:prstClr val="black"/>
                </a:solidFill>
              </a:rPr>
              <a:t>を利用した電子申請が</a:t>
            </a:r>
            <a:endParaRPr lang="en-US" altLang="ja-JP" dirty="0">
              <a:solidFill>
                <a:prstClr val="black"/>
              </a:solidFill>
            </a:endParaRPr>
          </a:p>
          <a:p>
            <a:pPr lvl="0"/>
            <a:r>
              <a:rPr lang="ja-JP" altLang="en-US" dirty="0">
                <a:solidFill>
                  <a:prstClr val="black"/>
                </a:solidFill>
              </a:rPr>
              <a:t>可能です。また、</a:t>
            </a:r>
            <a:r>
              <a:rPr lang="ja-JP" altLang="en-US" dirty="0"/>
              <a:t>育児休業給付、高年齢雇用継続給付 </a:t>
            </a:r>
            <a:r>
              <a:rPr lang="ja-JP" altLang="en-US" dirty="0">
                <a:solidFill>
                  <a:prstClr val="black"/>
                </a:solidFill>
              </a:rPr>
              <a:t>申請では、２か月に１度の申請時に</a:t>
            </a:r>
            <a:endParaRPr lang="en-US" altLang="ja-JP" dirty="0">
              <a:solidFill>
                <a:prstClr val="black"/>
              </a:solidFill>
            </a:endParaRPr>
          </a:p>
          <a:p>
            <a:pPr lvl="0"/>
            <a:r>
              <a:rPr lang="ja-JP" altLang="en-US" dirty="0">
                <a:solidFill>
                  <a:prstClr val="black"/>
                </a:solidFill>
              </a:rPr>
              <a:t>都度［新規登録］にて申請データ枠を作成するか、［申請枠一括作成］にて対象期間の</a:t>
            </a:r>
            <a:endParaRPr lang="en-US" altLang="ja-JP" dirty="0">
              <a:solidFill>
                <a:prstClr val="black"/>
              </a:solidFill>
            </a:endParaRPr>
          </a:p>
          <a:p>
            <a:pPr lvl="0"/>
            <a:r>
              <a:rPr lang="ja-JP" altLang="en-US" dirty="0">
                <a:solidFill>
                  <a:prstClr val="black"/>
                </a:solidFill>
              </a:rPr>
              <a:t>申請データ枠を一括で作成するかお選びいただけます</a:t>
            </a:r>
            <a:endParaRPr lang="en-US" altLang="ja-JP" dirty="0">
              <a:solidFill>
                <a:prstClr val="black"/>
              </a:solidFill>
            </a:endParaRPr>
          </a:p>
          <a:p>
            <a:r>
              <a:rPr lang="ja-JP" altLang="en-US" dirty="0"/>
              <a:t>一括で申請枠を作成しておくことで、申請忘れを防ぐことができます</a:t>
            </a:r>
            <a:endParaRPr lang="en-US" altLang="ja-JP" dirty="0"/>
          </a:p>
          <a:p>
            <a:r>
              <a:rPr lang="ja-JP" altLang="en-US" dirty="0"/>
              <a:t>また、</a:t>
            </a:r>
            <a:r>
              <a:rPr lang="ja-JP" altLang="en-US" dirty="0">
                <a:solidFill>
                  <a:prstClr val="black"/>
                </a:solidFill>
              </a:rPr>
              <a:t>育児休業の分割取得にも対応しています。申請枠一括作成後に分割も可能です</a:t>
            </a:r>
          </a:p>
          <a:p>
            <a:endParaRPr kumimoji="1" lang="en-US" altLang="ja-JP" dirty="0"/>
          </a:p>
        </p:txBody>
      </p:sp>
      <p:sp>
        <p:nvSpPr>
          <p:cNvPr id="6" name="タイトル 5"/>
          <p:cNvSpPr>
            <a:spLocks noGrp="1"/>
          </p:cNvSpPr>
          <p:nvPr>
            <p:ph type="title"/>
          </p:nvPr>
        </p:nvSpPr>
        <p:spPr/>
        <p:txBody>
          <a:bodyPr/>
          <a:lstStyle/>
          <a:p>
            <a:r>
              <a:rPr lang="ja-JP" altLang="en-US" dirty="0"/>
              <a:t>電子申請対応</a:t>
            </a:r>
            <a:endParaRPr kumimoji="1" lang="ja-JP" altLang="en-US" dirty="0"/>
          </a:p>
        </p:txBody>
      </p:sp>
      <p:sp>
        <p:nvSpPr>
          <p:cNvPr id="17" name="スライド番号プレースホルダー 1"/>
          <p:cNvSpPr>
            <a:spLocks noGrp="1"/>
          </p:cNvSpPr>
          <p:nvPr>
            <p:ph type="sldNum" sz="quarter" idx="12"/>
          </p:nvPr>
        </p:nvSpPr>
        <p:spPr>
          <a:xfrm>
            <a:off x="8532000" y="4932000"/>
            <a:ext cx="360000" cy="135000"/>
          </a:xfrm>
        </p:spPr>
        <p:txBody>
          <a:bodyPr/>
          <a:lstStyle/>
          <a:p>
            <a:fld id="{78AE49ED-73EF-499C-8307-28EB0E7CF529}" type="slidenum">
              <a:rPr kumimoji="1" lang="ja-JP" altLang="en-US" smtClean="0"/>
              <a:t>18</a:t>
            </a:fld>
            <a:endParaRPr kumimoji="1" lang="ja-JP" altLang="en-US" dirty="0"/>
          </a:p>
        </p:txBody>
      </p:sp>
      <p:sp>
        <p:nvSpPr>
          <p:cNvPr id="19" name="正方形/長方形 18"/>
          <p:cNvSpPr/>
          <p:nvPr/>
        </p:nvSpPr>
        <p:spPr>
          <a:xfrm>
            <a:off x="2846346" y="3342914"/>
            <a:ext cx="314958" cy="103202"/>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ja-JP" altLang="en-US" sz="1350" b="0" i="0" u="none" strike="sngStrike" kern="1200" cap="none" spc="0" normalizeH="0" baseline="0" noProof="0">
              <a:ln>
                <a:noFill/>
              </a:ln>
              <a:solidFill>
                <a:prstClr val="white"/>
              </a:solidFill>
              <a:effectLst/>
              <a:uLnTx/>
              <a:uFillTx/>
              <a:latin typeface="メイリオ"/>
              <a:ea typeface="メイリオ"/>
              <a:cs typeface="+mn-cs"/>
            </a:endParaRPr>
          </a:p>
        </p:txBody>
      </p:sp>
      <p:grpSp>
        <p:nvGrpSpPr>
          <p:cNvPr id="20" name="グループ化 19"/>
          <p:cNvGrpSpPr/>
          <p:nvPr/>
        </p:nvGrpSpPr>
        <p:grpSpPr>
          <a:xfrm>
            <a:off x="3508993" y="3103839"/>
            <a:ext cx="825514" cy="258435"/>
            <a:chOff x="2627783" y="1952387"/>
            <a:chExt cx="1224137" cy="284652"/>
          </a:xfrm>
        </p:grpSpPr>
        <p:sp>
          <p:nvSpPr>
            <p:cNvPr id="21" name="角丸四角形吹き出し 20"/>
            <p:cNvSpPr/>
            <p:nvPr/>
          </p:nvSpPr>
          <p:spPr>
            <a:xfrm>
              <a:off x="2627783" y="1952387"/>
              <a:ext cx="1219343" cy="284652"/>
            </a:xfrm>
            <a:prstGeom prst="wedgeRoundRectCallout">
              <a:avLst>
                <a:gd name="adj1" fmla="val -86148"/>
                <a:gd name="adj2" fmla="val 57176"/>
                <a:gd name="adj3" fmla="val 16667"/>
              </a:avLst>
            </a:prstGeom>
            <a:solidFill>
              <a:schemeClr val="bg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sngStrike" kern="1200" cap="none" spc="0" normalizeH="0" baseline="0" noProof="0" dirty="0">
                <a:ln>
                  <a:noFill/>
                </a:ln>
                <a:solidFill>
                  <a:prstClr val="white"/>
                </a:solidFill>
                <a:effectLst/>
                <a:uLnTx/>
                <a:uFillTx/>
                <a:latin typeface="メイリオ"/>
                <a:ea typeface="メイリオ"/>
                <a:cs typeface="+mn-cs"/>
              </a:endParaRPr>
            </a:p>
          </p:txBody>
        </p:sp>
        <p:pic>
          <p:nvPicPr>
            <p:cNvPr id="22" name="図 21"/>
            <p:cNvPicPr>
              <a:picLocks noChangeAspect="1"/>
            </p:cNvPicPr>
            <p:nvPr/>
          </p:nvPicPr>
          <p:blipFill>
            <a:blip r:embed="rId3"/>
            <a:stretch>
              <a:fillRect/>
            </a:stretch>
          </p:blipFill>
          <p:spPr>
            <a:xfrm>
              <a:off x="2654710" y="1987763"/>
              <a:ext cx="1197210" cy="223947"/>
            </a:xfrm>
            <a:prstGeom prst="rect">
              <a:avLst/>
            </a:prstGeom>
          </p:spPr>
        </p:pic>
      </p:grpSp>
      <p:pic>
        <p:nvPicPr>
          <p:cNvPr id="23" name="図 22"/>
          <p:cNvPicPr>
            <a:picLocks noChangeAspect="1"/>
          </p:cNvPicPr>
          <p:nvPr/>
        </p:nvPicPr>
        <p:blipFill>
          <a:blip r:embed="rId4"/>
          <a:stretch>
            <a:fillRect/>
          </a:stretch>
        </p:blipFill>
        <p:spPr>
          <a:xfrm>
            <a:off x="2015716" y="4053068"/>
            <a:ext cx="2700300" cy="966954"/>
          </a:xfrm>
          <a:prstGeom prst="rect">
            <a:avLst/>
          </a:prstGeom>
          <a:ln>
            <a:solidFill>
              <a:schemeClr val="accent2"/>
            </a:solidFill>
          </a:ln>
        </p:spPr>
      </p:pic>
      <p:sp>
        <p:nvSpPr>
          <p:cNvPr id="24" name="正方形/長方形 23"/>
          <p:cNvSpPr/>
          <p:nvPr/>
        </p:nvSpPr>
        <p:spPr>
          <a:xfrm>
            <a:off x="4271040" y="4803998"/>
            <a:ext cx="408972" cy="176007"/>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ja-JP" altLang="en-US" sz="1350" b="0" i="0" u="none" strike="sngStrike" kern="1200" cap="none" spc="0" normalizeH="0" baseline="0" noProof="0">
              <a:ln>
                <a:noFill/>
              </a:ln>
              <a:solidFill>
                <a:prstClr val="white"/>
              </a:solidFill>
              <a:effectLst/>
              <a:uLnTx/>
              <a:uFillTx/>
              <a:latin typeface="メイリオ"/>
              <a:ea typeface="メイリオ"/>
              <a:cs typeface="+mn-cs"/>
            </a:endParaRPr>
          </a:p>
        </p:txBody>
      </p:sp>
      <p:sp>
        <p:nvSpPr>
          <p:cNvPr id="25" name="右矢印 24"/>
          <p:cNvSpPr/>
          <p:nvPr/>
        </p:nvSpPr>
        <p:spPr>
          <a:xfrm rot="5400000">
            <a:off x="3493340" y="3538091"/>
            <a:ext cx="434930" cy="180019"/>
          </a:xfrm>
          <a:prstGeom prst="right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sngStrike" kern="1200" cap="none" spc="0" normalizeH="0" baseline="0" noProof="0">
              <a:ln>
                <a:noFill/>
              </a:ln>
              <a:solidFill>
                <a:prstClr val="white"/>
              </a:solidFill>
              <a:effectLst/>
              <a:uLnTx/>
              <a:uFillTx/>
              <a:latin typeface="メイリオ"/>
              <a:ea typeface="メイリオ"/>
              <a:cs typeface="+mn-cs"/>
            </a:endParaRPr>
          </a:p>
        </p:txBody>
      </p:sp>
      <p:sp>
        <p:nvSpPr>
          <p:cNvPr id="27" name="角丸四角形 26"/>
          <p:cNvSpPr/>
          <p:nvPr/>
        </p:nvSpPr>
        <p:spPr>
          <a:xfrm>
            <a:off x="268588" y="2665490"/>
            <a:ext cx="1420669" cy="2520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100" b="1" i="0" u="none" kern="1200" cap="none" spc="0" normalizeH="0" baseline="0" noProof="0" dirty="0">
                <a:ln>
                  <a:noFill/>
                </a:ln>
                <a:solidFill>
                  <a:prstClr val="white"/>
                </a:solidFill>
                <a:effectLst/>
                <a:uLnTx/>
                <a:uFillTx/>
                <a:latin typeface="メイリオ"/>
                <a:ea typeface="メイリオ"/>
                <a:cs typeface="+mn-cs"/>
              </a:rPr>
              <a:t>Ex.)</a:t>
            </a:r>
            <a:r>
              <a:rPr kumimoji="1" lang="zh-TW" altLang="en-US" sz="1100" b="1" i="0" u="none" kern="1200" cap="none" spc="0" normalizeH="0" baseline="0" noProof="0" dirty="0">
                <a:ln>
                  <a:noFill/>
                </a:ln>
                <a:solidFill>
                  <a:prstClr val="white"/>
                </a:solidFill>
                <a:effectLst/>
                <a:uLnTx/>
                <a:uFillTx/>
                <a:latin typeface="メイリオ"/>
                <a:ea typeface="メイリオ"/>
                <a:cs typeface="+mn-cs"/>
              </a:rPr>
              <a:t>育児休業給付金</a:t>
            </a:r>
            <a:endParaRPr kumimoji="1" lang="ja-JP" altLang="en-US" sz="1100" b="1" i="0" u="none" kern="1200" cap="none" spc="0" normalizeH="0" baseline="0" noProof="0" dirty="0">
              <a:ln>
                <a:noFill/>
              </a:ln>
              <a:solidFill>
                <a:prstClr val="white"/>
              </a:solidFill>
              <a:effectLst/>
              <a:uLnTx/>
              <a:uFillTx/>
              <a:latin typeface="メイリオ"/>
              <a:ea typeface="メイリオ"/>
              <a:cs typeface="+mn-cs"/>
            </a:endParaRPr>
          </a:p>
        </p:txBody>
      </p:sp>
      <p:sp>
        <p:nvSpPr>
          <p:cNvPr id="39" name="テキスト プレースホルダー 5"/>
          <p:cNvSpPr txBox="1">
            <a:spLocks/>
          </p:cNvSpPr>
          <p:nvPr/>
        </p:nvSpPr>
        <p:spPr>
          <a:xfrm>
            <a:off x="2115517" y="2724492"/>
            <a:ext cx="1356850" cy="279306"/>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kumimoji="1"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ja-JP" altLang="en-US" sz="1050" dirty="0">
                <a:solidFill>
                  <a:prstClr val="black"/>
                </a:solidFill>
                <a:latin typeface="メイリオ"/>
                <a:ea typeface="メイリオ"/>
              </a:rPr>
              <a:t>申請枠一括作成</a:t>
            </a:r>
            <a:endParaRPr kumimoji="1" lang="ja-JP" altLang="en-US" sz="1050" b="0" i="0" u="none" strike="noStrike" kern="1200" cap="none" spc="0" normalizeH="0" baseline="0" noProof="0" dirty="0">
              <a:ln>
                <a:noFill/>
              </a:ln>
              <a:solidFill>
                <a:prstClr val="black"/>
              </a:solidFill>
              <a:effectLst/>
              <a:uLnTx/>
              <a:uFillTx/>
              <a:latin typeface="メイリオ"/>
              <a:ea typeface="メイリオ"/>
              <a:cs typeface="+mn-cs"/>
            </a:endParaRPr>
          </a:p>
        </p:txBody>
      </p:sp>
      <p:pic>
        <p:nvPicPr>
          <p:cNvPr id="8" name="図 7"/>
          <p:cNvPicPr>
            <a:picLocks noChangeAspect="1"/>
          </p:cNvPicPr>
          <p:nvPr/>
        </p:nvPicPr>
        <p:blipFill>
          <a:blip r:embed="rId5"/>
          <a:stretch>
            <a:fillRect/>
          </a:stretch>
        </p:blipFill>
        <p:spPr>
          <a:xfrm>
            <a:off x="4958849" y="2947456"/>
            <a:ext cx="2784351" cy="1255330"/>
          </a:xfrm>
          <a:prstGeom prst="rect">
            <a:avLst/>
          </a:prstGeom>
        </p:spPr>
      </p:pic>
      <p:pic>
        <p:nvPicPr>
          <p:cNvPr id="40" name="図 39"/>
          <p:cNvPicPr>
            <a:picLocks noChangeAspect="1"/>
          </p:cNvPicPr>
          <p:nvPr/>
        </p:nvPicPr>
        <p:blipFill>
          <a:blip r:embed="rId6"/>
          <a:stretch>
            <a:fillRect/>
          </a:stretch>
        </p:blipFill>
        <p:spPr>
          <a:xfrm>
            <a:off x="5436096" y="4351534"/>
            <a:ext cx="3384376" cy="380456"/>
          </a:xfrm>
          <a:prstGeom prst="rect">
            <a:avLst/>
          </a:prstGeom>
          <a:ln>
            <a:solidFill>
              <a:schemeClr val="tx2"/>
            </a:solidFill>
          </a:ln>
        </p:spPr>
      </p:pic>
      <p:sp>
        <p:nvSpPr>
          <p:cNvPr id="41" name="正方形/長方形 40"/>
          <p:cNvSpPr>
            <a:spLocks/>
          </p:cNvSpPr>
          <p:nvPr/>
        </p:nvSpPr>
        <p:spPr>
          <a:xfrm>
            <a:off x="7059098" y="4351534"/>
            <a:ext cx="288032" cy="380456"/>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ja-JP" altLang="en-US" sz="135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42" name="正方形/長方形 41"/>
          <p:cNvSpPr/>
          <p:nvPr/>
        </p:nvSpPr>
        <p:spPr>
          <a:xfrm>
            <a:off x="6336195" y="3984248"/>
            <a:ext cx="216025" cy="192231"/>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ja-JP" altLang="en-US" sz="135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43" name="曲折矢印 42"/>
          <p:cNvSpPr/>
          <p:nvPr/>
        </p:nvSpPr>
        <p:spPr>
          <a:xfrm flipV="1">
            <a:off x="6439190" y="4183436"/>
            <a:ext cx="528675" cy="412880"/>
          </a:xfrm>
          <a:prstGeom prst="bentArrow">
            <a:avLst>
              <a:gd name="adj1" fmla="val 11509"/>
              <a:gd name="adj2" fmla="val 25000"/>
              <a:gd name="adj3" fmla="val 25000"/>
              <a:gd name="adj4" fmla="val 43750"/>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47" name="テキスト プレースホルダー 5"/>
          <p:cNvSpPr txBox="1">
            <a:spLocks/>
          </p:cNvSpPr>
          <p:nvPr/>
        </p:nvSpPr>
        <p:spPr>
          <a:xfrm>
            <a:off x="7059098" y="2724492"/>
            <a:ext cx="1005373" cy="279306"/>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kumimoji="1"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ja-JP" altLang="en-US" sz="1050" dirty="0">
                <a:solidFill>
                  <a:prstClr val="black"/>
                </a:solidFill>
                <a:latin typeface="メイリオ"/>
                <a:ea typeface="メイリオ"/>
              </a:rPr>
              <a:t>個別登録</a:t>
            </a:r>
            <a:endParaRPr kumimoji="1" lang="ja-JP" altLang="en-US" sz="1050" b="0" i="0" u="none" strike="noStrike" kern="1200" cap="none" spc="0" normalizeH="0" baseline="0" noProof="0" dirty="0">
              <a:ln>
                <a:noFill/>
              </a:ln>
              <a:solidFill>
                <a:prstClr val="black"/>
              </a:solidFill>
              <a:effectLst/>
              <a:uLnTx/>
              <a:uFillTx/>
              <a:latin typeface="メイリオ"/>
              <a:ea typeface="メイリオ"/>
              <a:cs typeface="+mn-cs"/>
            </a:endParaRPr>
          </a:p>
        </p:txBody>
      </p:sp>
    </p:spTree>
    <p:extLst>
      <p:ext uri="{BB962C8B-B14F-4D97-AF65-F5344CB8AC3E}">
        <p14:creationId xmlns:p14="http://schemas.microsoft.com/office/powerpoint/2010/main" val="1322978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3"/>
          </p:nvPr>
        </p:nvSpPr>
        <p:spPr/>
        <p:txBody>
          <a:bodyPr/>
          <a:lstStyle/>
          <a:p>
            <a:r>
              <a:rPr lang="en-US" altLang="ja-JP" dirty="0"/>
              <a:t>©Canon IT Solutions Inc.  All rights reserved.</a:t>
            </a:r>
            <a:endParaRPr lang="ja-JP" altLang="en-US" dirty="0"/>
          </a:p>
        </p:txBody>
      </p:sp>
      <p:sp>
        <p:nvSpPr>
          <p:cNvPr id="3" name="テキスト プレースホルダー 2"/>
          <p:cNvSpPr>
            <a:spLocks noGrp="1"/>
          </p:cNvSpPr>
          <p:nvPr>
            <p:ph type="body" sz="quarter" idx="14"/>
          </p:nvPr>
        </p:nvSpPr>
        <p:spPr>
          <a:xfrm>
            <a:off x="3167843" y="555526"/>
            <a:ext cx="5631095" cy="4284476"/>
          </a:xfrm>
        </p:spPr>
        <p:txBody>
          <a:bodyPr/>
          <a:lstStyle/>
          <a:p>
            <a:pPr>
              <a:spcBef>
                <a:spcPts val="600"/>
              </a:spcBef>
            </a:pPr>
            <a:r>
              <a:rPr lang="en-US" altLang="ja-JP" b="0" dirty="0">
                <a:solidFill>
                  <a:schemeClr val="accent1"/>
                </a:solidFill>
              </a:rPr>
              <a:t>01</a:t>
            </a:r>
          </a:p>
          <a:p>
            <a:r>
              <a:rPr lang="ja-JP" altLang="en-US" dirty="0"/>
              <a:t>システムフロー</a:t>
            </a:r>
          </a:p>
          <a:p>
            <a:pPr>
              <a:spcBef>
                <a:spcPts val="600"/>
              </a:spcBef>
            </a:pPr>
            <a:r>
              <a:rPr lang="en-US" altLang="ja-JP" b="0" dirty="0">
                <a:solidFill>
                  <a:schemeClr val="accent1"/>
                </a:solidFill>
              </a:rPr>
              <a:t>02</a:t>
            </a:r>
          </a:p>
          <a:p>
            <a:r>
              <a:rPr lang="ja-JP" altLang="en-US" dirty="0"/>
              <a:t>製品特長</a:t>
            </a:r>
          </a:p>
          <a:p>
            <a:pPr>
              <a:spcBef>
                <a:spcPts val="600"/>
              </a:spcBef>
            </a:pPr>
            <a:r>
              <a:rPr lang="en-US" altLang="ja-JP" b="0" dirty="0">
                <a:solidFill>
                  <a:schemeClr val="accent1"/>
                </a:solidFill>
              </a:rPr>
              <a:t>03</a:t>
            </a:r>
          </a:p>
          <a:p>
            <a:r>
              <a:rPr lang="en-US" altLang="ja-JP" dirty="0"/>
              <a:t>NX</a:t>
            </a:r>
            <a:r>
              <a:rPr lang="ja-JP" altLang="en-US" dirty="0"/>
              <a:t>勤怠管理との連携について</a:t>
            </a:r>
          </a:p>
          <a:p>
            <a:pPr>
              <a:spcBef>
                <a:spcPts val="600"/>
              </a:spcBef>
            </a:pPr>
            <a:r>
              <a:rPr lang="en-US" altLang="ja-JP" b="0" dirty="0">
                <a:solidFill>
                  <a:schemeClr val="accent1"/>
                </a:solidFill>
              </a:rPr>
              <a:t>04</a:t>
            </a:r>
          </a:p>
          <a:p>
            <a:r>
              <a:rPr lang="ja-JP" altLang="en-US" dirty="0"/>
              <a:t>他社勤怠システムとの連携について</a:t>
            </a:r>
          </a:p>
          <a:p>
            <a:pPr>
              <a:spcBef>
                <a:spcPts val="600"/>
              </a:spcBef>
            </a:pPr>
            <a:r>
              <a:rPr lang="en-US" altLang="ja-JP" b="0" dirty="0">
                <a:solidFill>
                  <a:schemeClr val="accent1"/>
                </a:solidFill>
              </a:rPr>
              <a:t>05</a:t>
            </a:r>
          </a:p>
          <a:p>
            <a:r>
              <a:rPr lang="ja-JP" altLang="en-US" dirty="0"/>
              <a:t>マイナンバー対応について（人事・給与共通）</a:t>
            </a:r>
          </a:p>
          <a:p>
            <a:pPr>
              <a:spcBef>
                <a:spcPts val="600"/>
              </a:spcBef>
            </a:pPr>
            <a:r>
              <a:rPr lang="en-US" altLang="ja-JP" b="0" dirty="0">
                <a:solidFill>
                  <a:schemeClr val="accent1"/>
                </a:solidFill>
              </a:rPr>
              <a:t>06</a:t>
            </a:r>
          </a:p>
          <a:p>
            <a:r>
              <a:rPr lang="ja-JP" altLang="en-US" dirty="0"/>
              <a:t>その他資料</a:t>
            </a:r>
            <a:endParaRPr lang="en-US" altLang="ja-JP" dirty="0"/>
          </a:p>
          <a:p>
            <a:r>
              <a:rPr lang="en-US" altLang="ja-JP" b="0" dirty="0">
                <a:solidFill>
                  <a:schemeClr val="accent1"/>
                </a:solidFill>
              </a:rPr>
              <a:t>07</a:t>
            </a:r>
          </a:p>
          <a:p>
            <a:r>
              <a:rPr lang="ja-JP" altLang="en-US" dirty="0"/>
              <a:t>稼働環境</a:t>
            </a:r>
          </a:p>
          <a:p>
            <a:endParaRPr kumimoji="1" lang="ja-JP" altLang="en-US" dirty="0"/>
          </a:p>
        </p:txBody>
      </p:sp>
      <p:sp>
        <p:nvSpPr>
          <p:cNvPr id="4" name="スライド番号プレースホルダー 3"/>
          <p:cNvSpPr>
            <a:spLocks noGrp="1"/>
          </p:cNvSpPr>
          <p:nvPr>
            <p:ph type="sldNum" sz="quarter" idx="4"/>
          </p:nvPr>
        </p:nvSpPr>
        <p:spPr/>
        <p:txBody>
          <a:bodyPr/>
          <a:lstStyle/>
          <a:p>
            <a:fld id="{78AE49ED-73EF-499C-8307-28EB0E7CF529}" type="slidenum">
              <a:rPr lang="ja-JP" altLang="en-US" smtClean="0"/>
              <a:pPr/>
              <a:t>1</a:t>
            </a:fld>
            <a:endParaRPr lang="ja-JP" altLang="en-US" dirty="0"/>
          </a:p>
        </p:txBody>
      </p:sp>
      <p:pic>
        <p:nvPicPr>
          <p:cNvPr id="7" name="図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5576" y="807554"/>
            <a:ext cx="2016224" cy="320157"/>
          </a:xfrm>
          <a:prstGeom prst="rect">
            <a:avLst/>
          </a:prstGeom>
        </p:spPr>
      </p:pic>
    </p:spTree>
    <p:extLst>
      <p:ext uri="{BB962C8B-B14F-4D97-AF65-F5344CB8AC3E}">
        <p14:creationId xmlns:p14="http://schemas.microsoft.com/office/powerpoint/2010/main" val="42511449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19</a:t>
            </a:fld>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3" name="タイトル 2"/>
          <p:cNvSpPr>
            <a:spLocks noGrp="1"/>
          </p:cNvSpPr>
          <p:nvPr>
            <p:ph type="title"/>
          </p:nvPr>
        </p:nvSpPr>
        <p:spPr/>
        <p:txBody>
          <a:bodyPr/>
          <a:lstStyle/>
          <a:p>
            <a:r>
              <a:rPr lang="ja-JP" altLang="en-US" dirty="0"/>
              <a:t>電子申請対応一覧 </a:t>
            </a:r>
            <a:r>
              <a:rPr lang="en-US" altLang="ja-JP" dirty="0"/>
              <a:t>1/2</a:t>
            </a:r>
            <a:endParaRPr kumimoji="1" lang="ja-JP" altLang="en-US" dirty="0"/>
          </a:p>
        </p:txBody>
      </p:sp>
      <p:sp>
        <p:nvSpPr>
          <p:cNvPr id="45" name="正方形/長方形 44"/>
          <p:cNvSpPr/>
          <p:nvPr/>
        </p:nvSpPr>
        <p:spPr>
          <a:xfrm>
            <a:off x="254133" y="1086358"/>
            <a:ext cx="8640000" cy="363643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46" name="正方形/長方形 45"/>
          <p:cNvSpPr/>
          <p:nvPr/>
        </p:nvSpPr>
        <p:spPr>
          <a:xfrm>
            <a:off x="252000" y="807553"/>
            <a:ext cx="8640000" cy="344765"/>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ja-JP" altLang="en-US" sz="1600" b="1" dirty="0">
                <a:latin typeface="+mn-ea"/>
              </a:rPr>
              <a:t>社会保険</a:t>
            </a:r>
          </a:p>
        </p:txBody>
      </p:sp>
      <p:sp>
        <p:nvSpPr>
          <p:cNvPr id="49" name="Rectangle 3"/>
          <p:cNvSpPr>
            <a:spLocks noChangeArrowheads="1"/>
          </p:cNvSpPr>
          <p:nvPr/>
        </p:nvSpPr>
        <p:spPr bwMode="auto">
          <a:xfrm>
            <a:off x="503548" y="1318907"/>
            <a:ext cx="4369298" cy="1655688"/>
          </a:xfrm>
          <a:prstGeom prst="rect">
            <a:avLst/>
          </a:prstGeom>
          <a:noFill/>
          <a:ln w="9525">
            <a:noFill/>
            <a:miter lim="800000"/>
            <a:headEnd/>
            <a:tailEnd/>
          </a:ln>
          <a:effectLst/>
        </p:spPr>
        <p:txBody>
          <a:bodyPr wrap="none">
            <a:noAutofit/>
          </a:bodyPr>
          <a:lstStyle/>
          <a:p>
            <a:pPr fontAlgn="ctr">
              <a:lnSpc>
                <a:spcPct val="150000"/>
              </a:lnSpc>
            </a:pPr>
            <a:r>
              <a:rPr lang="ja-JP" altLang="ja-JP" sz="1400" dirty="0">
                <a:solidFill>
                  <a:srgbClr val="000000"/>
                </a:solidFill>
                <a:latin typeface="メイリオ" panose="020B0604030504040204" pitchFamily="50" charset="-128"/>
                <a:ea typeface="メイリオ" panose="020B0604030504040204" pitchFamily="50" charset="-128"/>
              </a:rPr>
              <a:t>被保険者報酬月額算定基礎届</a:t>
            </a:r>
            <a:r>
              <a:rPr lang="en-US" altLang="ja-JP" sz="1400" dirty="0">
                <a:solidFill>
                  <a:srgbClr val="000000"/>
                </a:solidFill>
                <a:latin typeface="メイリオ" panose="020B0604030504040204" pitchFamily="50" charset="-128"/>
                <a:ea typeface="メイリオ" panose="020B0604030504040204" pitchFamily="50" charset="-128"/>
              </a:rPr>
              <a:t>/70</a:t>
            </a:r>
            <a:r>
              <a:rPr lang="ja-JP" altLang="ja-JP" sz="1400" dirty="0">
                <a:solidFill>
                  <a:srgbClr val="000000"/>
                </a:solidFill>
                <a:latin typeface="メイリオ" panose="020B0604030504040204" pitchFamily="50" charset="-128"/>
                <a:ea typeface="メイリオ" panose="020B0604030504040204" pitchFamily="50" charset="-128"/>
              </a:rPr>
              <a:t>歳以上被用者算定基礎届</a:t>
            </a:r>
            <a:endParaRPr lang="ja-JP" altLang="ja-JP" sz="1400" dirty="0">
              <a:latin typeface="Arial" panose="020B0604020202020204" pitchFamily="34" charset="0"/>
            </a:endParaRPr>
          </a:p>
          <a:p>
            <a:pPr fontAlgn="ctr">
              <a:lnSpc>
                <a:spcPct val="150000"/>
              </a:lnSpc>
            </a:pPr>
            <a:r>
              <a:rPr lang="ja-JP" altLang="ja-JP" sz="1400" dirty="0">
                <a:solidFill>
                  <a:srgbClr val="000000"/>
                </a:solidFill>
                <a:latin typeface="メイリオ" panose="020B0604030504040204" pitchFamily="50" charset="-128"/>
                <a:ea typeface="メイリオ" panose="020B0604030504040204" pitchFamily="50" charset="-128"/>
              </a:rPr>
              <a:t>被保険者報酬月額変更届</a:t>
            </a:r>
            <a:r>
              <a:rPr lang="en-US" altLang="ja-JP" sz="1400" dirty="0">
                <a:solidFill>
                  <a:srgbClr val="000000"/>
                </a:solidFill>
                <a:latin typeface="メイリオ" panose="020B0604030504040204" pitchFamily="50" charset="-128"/>
                <a:ea typeface="メイリオ" panose="020B0604030504040204" pitchFamily="50" charset="-128"/>
              </a:rPr>
              <a:t>/70</a:t>
            </a:r>
            <a:r>
              <a:rPr lang="ja-JP" altLang="ja-JP" sz="1400" dirty="0">
                <a:solidFill>
                  <a:srgbClr val="000000"/>
                </a:solidFill>
                <a:latin typeface="メイリオ" panose="020B0604030504040204" pitchFamily="50" charset="-128"/>
                <a:ea typeface="メイリオ" panose="020B0604030504040204" pitchFamily="50" charset="-128"/>
              </a:rPr>
              <a:t>歳以上被用者月額変更届</a:t>
            </a:r>
            <a:endParaRPr lang="ja-JP" altLang="ja-JP" sz="1400" dirty="0">
              <a:latin typeface="Arial" panose="020B0604020202020204" pitchFamily="34" charset="0"/>
            </a:endParaRPr>
          </a:p>
          <a:p>
            <a:pPr fontAlgn="ctr">
              <a:lnSpc>
                <a:spcPct val="150000"/>
              </a:lnSpc>
            </a:pPr>
            <a:r>
              <a:rPr lang="ja-JP" altLang="ja-JP" sz="1400" dirty="0">
                <a:solidFill>
                  <a:srgbClr val="000000"/>
                </a:solidFill>
                <a:latin typeface="メイリオ" panose="020B0604030504040204" pitchFamily="50" charset="-128"/>
                <a:ea typeface="メイリオ" panose="020B0604030504040204" pitchFamily="50" charset="-128"/>
              </a:rPr>
              <a:t>被保険者賞与支払届</a:t>
            </a:r>
            <a:r>
              <a:rPr lang="en-US" altLang="ja-JP" sz="1400" dirty="0">
                <a:solidFill>
                  <a:srgbClr val="000000"/>
                </a:solidFill>
                <a:latin typeface="メイリオ" panose="020B0604030504040204" pitchFamily="50" charset="-128"/>
                <a:ea typeface="メイリオ" panose="020B0604030504040204" pitchFamily="50" charset="-128"/>
              </a:rPr>
              <a:t>/70</a:t>
            </a:r>
            <a:r>
              <a:rPr lang="ja-JP" altLang="ja-JP" sz="1400" dirty="0">
                <a:solidFill>
                  <a:srgbClr val="000000"/>
                </a:solidFill>
                <a:latin typeface="メイリオ" panose="020B0604030504040204" pitchFamily="50" charset="-128"/>
                <a:ea typeface="メイリオ" panose="020B0604030504040204" pitchFamily="50" charset="-128"/>
              </a:rPr>
              <a:t>歳以上被用者賞与支払届</a:t>
            </a:r>
            <a:endParaRPr lang="ja-JP" altLang="ja-JP" sz="1400" dirty="0">
              <a:latin typeface="Arial" panose="020B0604020202020204" pitchFamily="34" charset="0"/>
            </a:endParaRPr>
          </a:p>
          <a:p>
            <a:pPr fontAlgn="ctr">
              <a:lnSpc>
                <a:spcPct val="150000"/>
              </a:lnSpc>
            </a:pPr>
            <a:r>
              <a:rPr lang="ja-JP" altLang="ja-JP" sz="1400" dirty="0">
                <a:solidFill>
                  <a:srgbClr val="000000"/>
                </a:solidFill>
                <a:latin typeface="メイリオ" panose="020B0604030504040204" pitchFamily="50" charset="-128"/>
                <a:ea typeface="メイリオ" panose="020B0604030504040204" pitchFamily="50" charset="-128"/>
              </a:rPr>
              <a:t>被保険者資格取得届</a:t>
            </a:r>
            <a:r>
              <a:rPr lang="en-US" altLang="ja-JP" sz="1400" dirty="0">
                <a:solidFill>
                  <a:srgbClr val="000000"/>
                </a:solidFill>
                <a:latin typeface="メイリオ" panose="020B0604030504040204" pitchFamily="50" charset="-128"/>
                <a:ea typeface="メイリオ" panose="020B0604030504040204" pitchFamily="50" charset="-128"/>
              </a:rPr>
              <a:t>/70</a:t>
            </a:r>
            <a:r>
              <a:rPr lang="ja-JP" altLang="ja-JP" sz="1400" dirty="0">
                <a:solidFill>
                  <a:srgbClr val="000000"/>
                </a:solidFill>
                <a:latin typeface="メイリオ" panose="020B0604030504040204" pitchFamily="50" charset="-128"/>
                <a:ea typeface="メイリオ" panose="020B0604030504040204" pitchFamily="50" charset="-128"/>
              </a:rPr>
              <a:t>歳以上被用者該当届</a:t>
            </a:r>
            <a:endParaRPr lang="ja-JP" altLang="ja-JP" sz="1400" dirty="0">
              <a:latin typeface="Arial" panose="020B0604020202020204" pitchFamily="34" charset="0"/>
            </a:endParaRPr>
          </a:p>
          <a:p>
            <a:pPr fontAlgn="ctr">
              <a:lnSpc>
                <a:spcPct val="150000"/>
              </a:lnSpc>
            </a:pPr>
            <a:r>
              <a:rPr lang="ja-JP" altLang="ja-JP" sz="1400" dirty="0">
                <a:solidFill>
                  <a:srgbClr val="000000"/>
                </a:solidFill>
                <a:latin typeface="メイリオ" panose="020B0604030504040204" pitchFamily="50" charset="-128"/>
                <a:ea typeface="メイリオ" panose="020B0604030504040204" pitchFamily="50" charset="-128"/>
              </a:rPr>
              <a:t>被保険者資格喪失届</a:t>
            </a:r>
            <a:r>
              <a:rPr lang="en-US" altLang="ja-JP" sz="1400" dirty="0">
                <a:solidFill>
                  <a:srgbClr val="000000"/>
                </a:solidFill>
                <a:latin typeface="メイリオ" panose="020B0604030504040204" pitchFamily="50" charset="-128"/>
                <a:ea typeface="メイリオ" panose="020B0604030504040204" pitchFamily="50" charset="-128"/>
              </a:rPr>
              <a:t>/70</a:t>
            </a:r>
            <a:r>
              <a:rPr lang="ja-JP" altLang="ja-JP" sz="1400" dirty="0">
                <a:solidFill>
                  <a:srgbClr val="000000"/>
                </a:solidFill>
                <a:latin typeface="メイリオ" panose="020B0604030504040204" pitchFamily="50" charset="-128"/>
                <a:ea typeface="メイリオ" panose="020B0604030504040204" pitchFamily="50" charset="-128"/>
              </a:rPr>
              <a:t>歳以上被用者不該当届</a:t>
            </a:r>
            <a:endParaRPr lang="en-US" altLang="ja-JP" sz="1400" dirty="0">
              <a:solidFill>
                <a:srgbClr val="000000"/>
              </a:solidFill>
              <a:latin typeface="メイリオ" panose="020B0604030504040204" pitchFamily="50" charset="-128"/>
              <a:ea typeface="メイリオ" panose="020B0604030504040204" pitchFamily="50" charset="-128"/>
            </a:endParaRPr>
          </a:p>
          <a:p>
            <a:pPr fontAlgn="ctr">
              <a:lnSpc>
                <a:spcPct val="150000"/>
              </a:lnSpc>
            </a:pPr>
            <a:r>
              <a:rPr lang="ja-JP" altLang="en-US" sz="1400" u="sng" dirty="0">
                <a:latin typeface="+mj-lt"/>
              </a:rPr>
              <a:t>健康保険厚生年金保険育児休業等終了時報酬月額変更・</a:t>
            </a:r>
            <a:endParaRPr lang="en-US" altLang="ja-JP" sz="1400" u="sng" dirty="0">
              <a:latin typeface="+mj-lt"/>
            </a:endParaRPr>
          </a:p>
          <a:p>
            <a:pPr fontAlgn="ctr">
              <a:lnSpc>
                <a:spcPct val="150000"/>
              </a:lnSpc>
            </a:pPr>
            <a:r>
              <a:rPr lang="ja-JP" altLang="en-US" sz="1400" u="sng" dirty="0">
                <a:latin typeface="+mj-lt"/>
              </a:rPr>
              <a:t>厚生年金保険７０歳以上被用者育児休業等終了時報酬月額相当額変更届の申請</a:t>
            </a:r>
            <a:endParaRPr lang="en-US" altLang="ja-JP" sz="1400" u="sng" dirty="0">
              <a:latin typeface="+mj-lt"/>
            </a:endParaRPr>
          </a:p>
          <a:p>
            <a:pPr fontAlgn="ctr">
              <a:lnSpc>
                <a:spcPct val="150000"/>
              </a:lnSpc>
            </a:pPr>
            <a:r>
              <a:rPr lang="ja-JP" altLang="en-US" sz="1400" u="sng" dirty="0">
                <a:latin typeface="+mj-lt"/>
              </a:rPr>
              <a:t>厚生年金保険養育期間標準報酬月額特例申出書の申請</a:t>
            </a:r>
            <a:endParaRPr lang="en-US" altLang="ja-JP" sz="1400" u="sng" dirty="0">
              <a:latin typeface="+mj-lt"/>
            </a:endParaRPr>
          </a:p>
          <a:p>
            <a:pPr fontAlgn="ctr">
              <a:lnSpc>
                <a:spcPct val="150000"/>
              </a:lnSpc>
            </a:pPr>
            <a:r>
              <a:rPr lang="ja-JP" altLang="en-US" sz="1400" u="sng" dirty="0">
                <a:latin typeface="+mj-lt"/>
              </a:rPr>
              <a:t>厚生年金保険養育期間標準報酬月額特例終了届の申請</a:t>
            </a:r>
            <a:endParaRPr lang="ja-JP" altLang="ja-JP" sz="1400" u="sng" dirty="0">
              <a:latin typeface="+mj-lt"/>
            </a:endParaRPr>
          </a:p>
        </p:txBody>
      </p:sp>
      <p:sp>
        <p:nvSpPr>
          <p:cNvPr id="27" name="テキスト ボックス 26"/>
          <p:cNvSpPr txBox="1"/>
          <p:nvPr/>
        </p:nvSpPr>
        <p:spPr>
          <a:xfrm>
            <a:off x="6624228" y="4756622"/>
            <a:ext cx="2147914" cy="215444"/>
          </a:xfrm>
          <a:prstGeom prst="rect">
            <a:avLst/>
          </a:prstGeom>
          <a:noFill/>
        </p:spPr>
        <p:txBody>
          <a:bodyPr wrap="square" rtlCol="0" anchor="ctr" anchorCtr="0">
            <a:spAutoFit/>
          </a:bodyPr>
          <a:lstStyle/>
          <a:p>
            <a:pPr algn="r"/>
            <a:r>
              <a:rPr lang="en-US" altLang="ja-JP" sz="800" dirty="0">
                <a:solidFill>
                  <a:srgbClr val="404040"/>
                </a:solidFill>
                <a:latin typeface="+mn-ea"/>
              </a:rPr>
              <a:t>※</a:t>
            </a:r>
            <a:r>
              <a:rPr lang="ja-JP" altLang="en-US" sz="800" dirty="0">
                <a:solidFill>
                  <a:srgbClr val="404040"/>
                </a:solidFill>
                <a:latin typeface="+mn-ea"/>
              </a:rPr>
              <a:t>電子申請については随時更新予定です</a:t>
            </a:r>
          </a:p>
        </p:txBody>
      </p:sp>
      <p:grpSp>
        <p:nvGrpSpPr>
          <p:cNvPr id="16" name="グループ化 15">
            <a:extLst>
              <a:ext uri="{FF2B5EF4-FFF2-40B4-BE49-F238E27FC236}">
                <a16:creationId xmlns:a16="http://schemas.microsoft.com/office/drawing/2014/main" id="{E1C046B1-2A0A-92BA-0139-A475212D7E92}"/>
              </a:ext>
            </a:extLst>
          </p:cNvPr>
          <p:cNvGrpSpPr/>
          <p:nvPr/>
        </p:nvGrpSpPr>
        <p:grpSpPr>
          <a:xfrm>
            <a:off x="6994558" y="3037751"/>
            <a:ext cx="1910840" cy="1889749"/>
            <a:chOff x="7128284" y="3264702"/>
            <a:chExt cx="1586804" cy="1599642"/>
          </a:xfrm>
        </p:grpSpPr>
        <p:grpSp>
          <p:nvGrpSpPr>
            <p:cNvPr id="14" name="グループ化 13">
              <a:extLst>
                <a:ext uri="{FF2B5EF4-FFF2-40B4-BE49-F238E27FC236}">
                  <a16:creationId xmlns:a16="http://schemas.microsoft.com/office/drawing/2014/main" id="{E5F9F8DD-356D-61C5-A215-59D874AC1D1F}"/>
                </a:ext>
              </a:extLst>
            </p:cNvPr>
            <p:cNvGrpSpPr/>
            <p:nvPr/>
          </p:nvGrpSpPr>
          <p:grpSpPr>
            <a:xfrm>
              <a:off x="7128284" y="3264702"/>
              <a:ext cx="1586804" cy="1599642"/>
              <a:chOff x="7128284" y="3264702"/>
              <a:chExt cx="1586804" cy="1599642"/>
            </a:xfrm>
          </p:grpSpPr>
          <p:pic>
            <p:nvPicPr>
              <p:cNvPr id="11" name="図 10">
                <a:extLst>
                  <a:ext uri="{FF2B5EF4-FFF2-40B4-BE49-F238E27FC236}">
                    <a16:creationId xmlns:a16="http://schemas.microsoft.com/office/drawing/2014/main" id="{14D00A82-1EB7-C2CD-4DB9-8C4E60D5D748}"/>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87379" y1="77849" x2="87379" y2="77849"/>
                            <a14:foregroundMark x1="82686" y1="79133" x2="87864" y2="80096"/>
                            <a14:foregroundMark x1="87864" y1="73676" x2="87864" y2="78331"/>
                          </a14:backgroundRemoval>
                        </a14:imgEffect>
                      </a14:imgLayer>
                    </a14:imgProps>
                  </a:ext>
                </a:extLst>
              </a:blip>
              <a:stretch>
                <a:fillRect/>
              </a:stretch>
            </p:blipFill>
            <p:spPr>
              <a:xfrm>
                <a:off x="7128284" y="3264702"/>
                <a:ext cx="1586804" cy="1599642"/>
              </a:xfrm>
              <a:prstGeom prst="rect">
                <a:avLst/>
              </a:prstGeom>
            </p:spPr>
          </p:pic>
          <p:sp>
            <p:nvSpPr>
              <p:cNvPr id="12" name="四角形: 角を丸くする 11">
                <a:extLst>
                  <a:ext uri="{FF2B5EF4-FFF2-40B4-BE49-F238E27FC236}">
                    <a16:creationId xmlns:a16="http://schemas.microsoft.com/office/drawing/2014/main" id="{5C67A73D-483C-986A-F3CD-43405B2CDDB4}"/>
                  </a:ext>
                </a:extLst>
              </p:cNvPr>
              <p:cNvSpPr/>
              <p:nvPr/>
            </p:nvSpPr>
            <p:spPr>
              <a:xfrm>
                <a:off x="7740352" y="3579862"/>
                <a:ext cx="540060" cy="72008"/>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四角形: 角を丸くする 12">
                <a:extLst>
                  <a:ext uri="{FF2B5EF4-FFF2-40B4-BE49-F238E27FC236}">
                    <a16:creationId xmlns:a16="http://schemas.microsoft.com/office/drawing/2014/main" id="{536D0CC1-245E-71D3-214E-F8BD4E83762C}"/>
                  </a:ext>
                </a:extLst>
              </p:cNvPr>
              <p:cNvSpPr/>
              <p:nvPr/>
            </p:nvSpPr>
            <p:spPr>
              <a:xfrm>
                <a:off x="7740352" y="3566908"/>
                <a:ext cx="540060" cy="72008"/>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5" name="テキスト ボックス 14">
              <a:extLst>
                <a:ext uri="{FF2B5EF4-FFF2-40B4-BE49-F238E27FC236}">
                  <a16:creationId xmlns:a16="http://schemas.microsoft.com/office/drawing/2014/main" id="{7D4FD3FD-607E-846A-2C83-CC534AE4A380}"/>
                </a:ext>
              </a:extLst>
            </p:cNvPr>
            <p:cNvSpPr txBox="1"/>
            <p:nvPr/>
          </p:nvSpPr>
          <p:spPr>
            <a:xfrm>
              <a:off x="7665262" y="3518239"/>
              <a:ext cx="690239" cy="169343"/>
            </a:xfrm>
            <a:prstGeom prst="rect">
              <a:avLst/>
            </a:prstGeom>
            <a:noFill/>
          </p:spPr>
          <p:txBody>
            <a:bodyPr wrap="square" rtlCol="0">
              <a:spAutoFit/>
            </a:bodyPr>
            <a:lstStyle/>
            <a:p>
              <a:r>
                <a:rPr lang="en-US" altLang="ja-JP" sz="700" b="1" dirty="0">
                  <a:solidFill>
                    <a:srgbClr val="0C5D76"/>
                  </a:solidFill>
                  <a:latin typeface="HGP創英角ﾎﾟｯﾌﾟ体" panose="040B0A00000000000000" pitchFamily="50" charset="-128"/>
                  <a:ea typeface="HGP創英角ﾎﾟｯﾌﾟ体" panose="040B0A00000000000000" pitchFamily="50" charset="-128"/>
                </a:rPr>
                <a:t>e-GOV</a:t>
              </a:r>
              <a:r>
                <a:rPr lang="ja-JP" altLang="en-US" sz="700" b="1" dirty="0">
                  <a:solidFill>
                    <a:srgbClr val="0C5D76"/>
                  </a:solidFill>
                  <a:latin typeface="HGP創英角ﾎﾟｯﾌﾟ体" panose="040B0A00000000000000" pitchFamily="50" charset="-128"/>
                  <a:ea typeface="HGP創英角ﾎﾟｯﾌﾟ体" panose="040B0A00000000000000" pitchFamily="50" charset="-128"/>
                </a:rPr>
                <a:t>　マイナ</a:t>
              </a:r>
              <a:endParaRPr kumimoji="1" lang="ja-JP" altLang="en-US" sz="700" b="1" dirty="0">
                <a:solidFill>
                  <a:srgbClr val="0C5D76"/>
                </a:solidFill>
                <a:latin typeface="HGP創英角ﾎﾟｯﾌﾟ体" panose="040B0A00000000000000" pitchFamily="50" charset="-128"/>
                <a:ea typeface="HGP創英角ﾎﾟｯﾌﾟ体" panose="040B0A00000000000000" pitchFamily="50" charset="-128"/>
              </a:endParaRPr>
            </a:p>
          </p:txBody>
        </p:sp>
      </p:grpSp>
    </p:spTree>
    <p:extLst>
      <p:ext uri="{BB962C8B-B14F-4D97-AF65-F5344CB8AC3E}">
        <p14:creationId xmlns:p14="http://schemas.microsoft.com/office/powerpoint/2010/main" val="23501648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20</a:t>
            </a:fld>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3" name="タイトル 2"/>
          <p:cNvSpPr>
            <a:spLocks noGrp="1"/>
          </p:cNvSpPr>
          <p:nvPr>
            <p:ph type="title"/>
          </p:nvPr>
        </p:nvSpPr>
        <p:spPr/>
        <p:txBody>
          <a:bodyPr/>
          <a:lstStyle/>
          <a:p>
            <a:r>
              <a:rPr lang="ja-JP" altLang="en-US" dirty="0"/>
              <a:t>電子申請対応一覧 </a:t>
            </a:r>
            <a:r>
              <a:rPr lang="en-US" altLang="ja-JP"/>
              <a:t>2/2</a:t>
            </a:r>
            <a:endParaRPr kumimoji="1" lang="ja-JP" altLang="en-US" dirty="0"/>
          </a:p>
        </p:txBody>
      </p:sp>
      <p:sp>
        <p:nvSpPr>
          <p:cNvPr id="25" name="正方形/長方形 24"/>
          <p:cNvSpPr/>
          <p:nvPr/>
        </p:nvSpPr>
        <p:spPr>
          <a:xfrm>
            <a:off x="232046" y="928189"/>
            <a:ext cx="8640480" cy="3999311"/>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6" name="正方形/長方形 25"/>
          <p:cNvSpPr/>
          <p:nvPr/>
        </p:nvSpPr>
        <p:spPr>
          <a:xfrm>
            <a:off x="252000" y="699542"/>
            <a:ext cx="8640480" cy="32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1" dirty="0">
                <a:latin typeface="+mn-ea"/>
              </a:rPr>
              <a:t>雇用保険</a:t>
            </a:r>
          </a:p>
        </p:txBody>
      </p:sp>
      <p:sp>
        <p:nvSpPr>
          <p:cNvPr id="27" name="テキスト ボックス 26"/>
          <p:cNvSpPr txBox="1"/>
          <p:nvPr/>
        </p:nvSpPr>
        <p:spPr>
          <a:xfrm>
            <a:off x="6564086" y="4927500"/>
            <a:ext cx="2147914" cy="215444"/>
          </a:xfrm>
          <a:prstGeom prst="rect">
            <a:avLst/>
          </a:prstGeom>
          <a:noFill/>
        </p:spPr>
        <p:txBody>
          <a:bodyPr wrap="square" rtlCol="0" anchor="ctr" anchorCtr="0">
            <a:spAutoFit/>
          </a:bodyPr>
          <a:lstStyle/>
          <a:p>
            <a:pPr algn="r"/>
            <a:r>
              <a:rPr lang="en-US" altLang="ja-JP" sz="800" dirty="0">
                <a:solidFill>
                  <a:srgbClr val="404040"/>
                </a:solidFill>
                <a:latin typeface="+mn-ea"/>
              </a:rPr>
              <a:t>※</a:t>
            </a:r>
            <a:r>
              <a:rPr lang="ja-JP" altLang="en-US" sz="800" dirty="0">
                <a:solidFill>
                  <a:srgbClr val="404040"/>
                </a:solidFill>
                <a:latin typeface="+mn-ea"/>
              </a:rPr>
              <a:t>電子申請については随時更新予定です</a:t>
            </a:r>
          </a:p>
        </p:txBody>
      </p:sp>
      <p:sp>
        <p:nvSpPr>
          <p:cNvPr id="29" name="Rectangle 3"/>
          <p:cNvSpPr>
            <a:spLocks noChangeArrowheads="1"/>
          </p:cNvSpPr>
          <p:nvPr/>
        </p:nvSpPr>
        <p:spPr bwMode="auto">
          <a:xfrm>
            <a:off x="4608004" y="1316257"/>
            <a:ext cx="4248472" cy="3979844"/>
          </a:xfrm>
          <a:prstGeom prst="rect">
            <a:avLst/>
          </a:prstGeom>
          <a:noFill/>
          <a:ln w="9525">
            <a:noFill/>
            <a:miter lim="800000"/>
            <a:headEnd/>
            <a:tailEnd/>
          </a:ln>
          <a:effectLst/>
        </p:spPr>
        <p:txBody>
          <a:bodyPr wrap="none">
            <a:noAutofit/>
          </a:bodyPr>
          <a:lstStyle/>
          <a:p>
            <a:pPr fontAlgn="t">
              <a:lnSpc>
                <a:spcPts val="1600"/>
              </a:lnSpc>
            </a:pPr>
            <a:r>
              <a:rPr lang="ja-JP" altLang="en-US" sz="1000" u="sng" dirty="0">
                <a:solidFill>
                  <a:srgbClr val="000000"/>
                </a:solidFill>
                <a:latin typeface="メイリオ" panose="020B0604030504040204" pitchFamily="50" charset="-128"/>
                <a:ea typeface="メイリオ" panose="020B0604030504040204" pitchFamily="50" charset="-128"/>
              </a:rPr>
              <a:t>雇用保険被保険者六十歳到達時等賃金証明書の提出及び高年齢雇用</a:t>
            </a:r>
            <a:endParaRPr lang="en-US" altLang="ja-JP" sz="1000" u="sng" dirty="0">
              <a:solidFill>
                <a:srgbClr val="000000"/>
              </a:solidFill>
              <a:latin typeface="メイリオ" panose="020B0604030504040204" pitchFamily="50" charset="-128"/>
              <a:ea typeface="メイリオ" panose="020B0604030504040204" pitchFamily="50" charset="-128"/>
            </a:endParaRPr>
          </a:p>
          <a:p>
            <a:pPr fontAlgn="t">
              <a:lnSpc>
                <a:spcPts val="1600"/>
              </a:lnSpc>
            </a:pPr>
            <a:r>
              <a:rPr lang="ja-JP" altLang="en-US" sz="1000" u="sng" dirty="0">
                <a:solidFill>
                  <a:srgbClr val="000000"/>
                </a:solidFill>
                <a:latin typeface="メイリオ" panose="020B0604030504040204" pitchFamily="50" charset="-128"/>
                <a:ea typeface="メイリオ" panose="020B0604030504040204" pitchFamily="50" charset="-128"/>
              </a:rPr>
              <a:t>継続給付受給資格確認・高年齢雇用継続給付（高年齢雇用継続基本</a:t>
            </a:r>
            <a:endParaRPr lang="en-US" altLang="ja-JP" sz="1000" u="sng" dirty="0">
              <a:solidFill>
                <a:srgbClr val="000000"/>
              </a:solidFill>
              <a:latin typeface="メイリオ" panose="020B0604030504040204" pitchFamily="50" charset="-128"/>
              <a:ea typeface="メイリオ" panose="020B0604030504040204" pitchFamily="50" charset="-128"/>
            </a:endParaRPr>
          </a:p>
          <a:p>
            <a:pPr fontAlgn="t">
              <a:lnSpc>
                <a:spcPts val="1600"/>
              </a:lnSpc>
            </a:pPr>
            <a:r>
              <a:rPr lang="ja-JP" altLang="en-US" sz="1000" u="sng" dirty="0">
                <a:solidFill>
                  <a:srgbClr val="000000"/>
                </a:solidFill>
                <a:latin typeface="メイリオ" panose="020B0604030504040204" pitchFamily="50" charset="-128"/>
                <a:ea typeface="メイリオ" panose="020B0604030504040204" pitchFamily="50" charset="-128"/>
              </a:rPr>
              <a:t>給付金・高年齢再就職給付金）の申請（初回申請）の申請</a:t>
            </a:r>
            <a:endParaRPr lang="en-US" altLang="ja-JP" sz="1000" u="sng" dirty="0">
              <a:solidFill>
                <a:srgbClr val="000000"/>
              </a:solidFill>
              <a:latin typeface="メイリオ" panose="020B0604030504040204" pitchFamily="50" charset="-128"/>
              <a:ea typeface="メイリオ" panose="020B0604030504040204" pitchFamily="50" charset="-128"/>
            </a:endParaRPr>
          </a:p>
          <a:p>
            <a:pPr fontAlgn="t">
              <a:lnSpc>
                <a:spcPts val="1600"/>
              </a:lnSpc>
            </a:pPr>
            <a:r>
              <a:rPr lang="ja-JP" altLang="en-US" sz="1000" dirty="0">
                <a:solidFill>
                  <a:srgbClr val="000000"/>
                </a:solidFill>
                <a:latin typeface="メイリオ" panose="020B0604030504040204" pitchFamily="50" charset="-128"/>
                <a:ea typeface="メイリオ" panose="020B0604030504040204" pitchFamily="50" charset="-128"/>
              </a:rPr>
              <a:t>・高年齢雇用継続給付受給資格確認票・（初回）高年齢雇用継続給付</a:t>
            </a:r>
          </a:p>
          <a:p>
            <a:pPr fontAlgn="t">
              <a:lnSpc>
                <a:spcPts val="1600"/>
              </a:lnSpc>
            </a:pPr>
            <a:r>
              <a:rPr lang="ja-JP" altLang="en-US" sz="1000" dirty="0">
                <a:solidFill>
                  <a:srgbClr val="000000"/>
                </a:solidFill>
                <a:latin typeface="メイリオ" panose="020B0604030504040204" pitchFamily="50" charset="-128"/>
                <a:ea typeface="メイリオ" panose="020B0604030504040204" pitchFamily="50" charset="-128"/>
              </a:rPr>
              <a:t>支給申請書及び雇用保険被保険者六十歳到達時等賃金証明書</a:t>
            </a:r>
          </a:p>
          <a:p>
            <a:pPr fontAlgn="t">
              <a:lnSpc>
                <a:spcPts val="1600"/>
              </a:lnSpc>
            </a:pPr>
            <a:r>
              <a:rPr lang="en-US" altLang="ja-JP" sz="1000" dirty="0">
                <a:solidFill>
                  <a:srgbClr val="000000"/>
                </a:solidFill>
                <a:latin typeface="メイリオ" panose="020B0604030504040204" pitchFamily="50" charset="-128"/>
                <a:ea typeface="メイリオ" panose="020B0604030504040204" pitchFamily="50" charset="-128"/>
              </a:rPr>
              <a:t>※</a:t>
            </a:r>
            <a:r>
              <a:rPr lang="ja-JP" altLang="en-US" sz="1000" dirty="0">
                <a:solidFill>
                  <a:srgbClr val="000000"/>
                </a:solidFill>
                <a:latin typeface="メイリオ" panose="020B0604030504040204" pitchFamily="50" charset="-128"/>
                <a:ea typeface="メイリオ" panose="020B0604030504040204" pitchFamily="50" charset="-128"/>
              </a:rPr>
              <a:t>給付金の種類が基本給付金の場合</a:t>
            </a:r>
          </a:p>
          <a:p>
            <a:pPr fontAlgn="t">
              <a:lnSpc>
                <a:spcPts val="1600"/>
              </a:lnSpc>
            </a:pPr>
            <a:r>
              <a:rPr lang="ja-JP" altLang="en-US" sz="1000" dirty="0">
                <a:solidFill>
                  <a:srgbClr val="000000"/>
                </a:solidFill>
                <a:latin typeface="メイリオ" panose="020B0604030504040204" pitchFamily="50" charset="-128"/>
                <a:ea typeface="メイリオ" panose="020B0604030504040204" pitchFamily="50" charset="-128"/>
              </a:rPr>
              <a:t>・雇用保険被保険者六十歳到達時等賃金証明書</a:t>
            </a:r>
          </a:p>
          <a:p>
            <a:pPr fontAlgn="t">
              <a:lnSpc>
                <a:spcPts val="1600"/>
              </a:lnSpc>
            </a:pPr>
            <a:r>
              <a:rPr lang="ja-JP" altLang="en-US" sz="1000" u="sng" dirty="0">
                <a:solidFill>
                  <a:srgbClr val="000000"/>
                </a:solidFill>
                <a:latin typeface="メイリオ" panose="020B0604030504040204" pitchFamily="50" charset="-128"/>
                <a:ea typeface="メイリオ" panose="020B0604030504040204" pitchFamily="50" charset="-128"/>
              </a:rPr>
              <a:t>雇用保険高年齢雇用継続給付（高年齢雇用継続基本給付金）の申請</a:t>
            </a:r>
          </a:p>
          <a:p>
            <a:pPr fontAlgn="t">
              <a:lnSpc>
                <a:spcPts val="1600"/>
              </a:lnSpc>
            </a:pPr>
            <a:r>
              <a:rPr lang="ja-JP" altLang="en-US" sz="1000" dirty="0">
                <a:solidFill>
                  <a:srgbClr val="000000"/>
                </a:solidFill>
                <a:latin typeface="メイリオ" panose="020B0604030504040204" pitchFamily="50" charset="-128"/>
                <a:ea typeface="メイリオ" panose="020B0604030504040204" pitchFamily="50" charset="-128"/>
              </a:rPr>
              <a:t>・高年齢雇用継続給付支給申請書</a:t>
            </a:r>
            <a:endParaRPr lang="en-US" altLang="ja-JP" sz="1000" dirty="0">
              <a:solidFill>
                <a:srgbClr val="000000"/>
              </a:solidFill>
              <a:latin typeface="メイリオ" panose="020B0604030504040204" pitchFamily="50" charset="-128"/>
              <a:ea typeface="メイリオ" panose="020B0604030504040204" pitchFamily="50" charset="-128"/>
            </a:endParaRPr>
          </a:p>
          <a:p>
            <a:pPr fontAlgn="t">
              <a:lnSpc>
                <a:spcPts val="1600"/>
              </a:lnSpc>
            </a:pPr>
            <a:r>
              <a:rPr lang="ja-JP" altLang="en-US" sz="1000" u="sng" dirty="0">
                <a:solidFill>
                  <a:srgbClr val="000000"/>
                </a:solidFill>
                <a:latin typeface="メイリオ" panose="020B0604030504040204" pitchFamily="50" charset="-128"/>
                <a:ea typeface="メイリオ" panose="020B0604030504040204" pitchFamily="50" charset="-128"/>
              </a:rPr>
              <a:t>雇用保険高年齢雇用継続給付（高年齢再就職給付金）の申請</a:t>
            </a:r>
          </a:p>
          <a:p>
            <a:pPr fontAlgn="t">
              <a:lnSpc>
                <a:spcPts val="1600"/>
              </a:lnSpc>
            </a:pPr>
            <a:r>
              <a:rPr lang="ja-JP" altLang="en-US" sz="1000" dirty="0">
                <a:solidFill>
                  <a:srgbClr val="000000"/>
                </a:solidFill>
                <a:latin typeface="メイリオ" panose="020B0604030504040204" pitchFamily="50" charset="-128"/>
                <a:ea typeface="メイリオ" panose="020B0604030504040204" pitchFamily="50" charset="-128"/>
              </a:rPr>
              <a:t>・高年齢雇用継続給付支給申請書 </a:t>
            </a:r>
            <a:endParaRPr lang="en-US" altLang="ja-JP" sz="1000" dirty="0">
              <a:solidFill>
                <a:srgbClr val="000000"/>
              </a:solidFill>
              <a:latin typeface="メイリオ" panose="020B0604030504040204" pitchFamily="50" charset="-128"/>
              <a:ea typeface="メイリオ" panose="020B0604030504040204" pitchFamily="50" charset="-128"/>
            </a:endParaRPr>
          </a:p>
        </p:txBody>
      </p:sp>
      <p:sp>
        <p:nvSpPr>
          <p:cNvPr id="17" name="Rectangle 3"/>
          <p:cNvSpPr>
            <a:spLocks noChangeArrowheads="1"/>
          </p:cNvSpPr>
          <p:nvPr/>
        </p:nvSpPr>
        <p:spPr bwMode="auto">
          <a:xfrm>
            <a:off x="302795" y="1316257"/>
            <a:ext cx="3996722" cy="3255449"/>
          </a:xfrm>
          <a:prstGeom prst="rect">
            <a:avLst/>
          </a:prstGeom>
          <a:noFill/>
          <a:ln w="9525">
            <a:noFill/>
            <a:miter lim="800000"/>
            <a:headEnd/>
            <a:tailEnd/>
          </a:ln>
          <a:effectLst/>
        </p:spPr>
        <p:txBody>
          <a:bodyPr wrap="none">
            <a:noAutofit/>
          </a:bodyPr>
          <a:lstStyle/>
          <a:p>
            <a:pPr fontAlgn="t">
              <a:lnSpc>
                <a:spcPts val="1600"/>
              </a:lnSpc>
            </a:pPr>
            <a:r>
              <a:rPr lang="ja-JP" altLang="ja-JP" sz="1000" dirty="0">
                <a:solidFill>
                  <a:srgbClr val="000000"/>
                </a:solidFill>
                <a:latin typeface="メイリオ" panose="020B0604030504040204" pitchFamily="50" charset="-128"/>
                <a:ea typeface="メイリオ" panose="020B0604030504040204" pitchFamily="50" charset="-128"/>
              </a:rPr>
              <a:t>雇用保険被保険者資格取得届</a:t>
            </a:r>
            <a:r>
              <a:rPr lang="en-US" altLang="ja-JP" sz="1000" dirty="0">
                <a:solidFill>
                  <a:srgbClr val="000000"/>
                </a:solidFill>
                <a:latin typeface="メイリオ" panose="020B0604030504040204" pitchFamily="50" charset="-128"/>
                <a:ea typeface="メイリオ" panose="020B0604030504040204" pitchFamily="50" charset="-128"/>
              </a:rPr>
              <a:t>(</a:t>
            </a:r>
            <a:r>
              <a:rPr lang="ja-JP" altLang="ja-JP" sz="1000" dirty="0">
                <a:solidFill>
                  <a:srgbClr val="000000"/>
                </a:solidFill>
                <a:latin typeface="メイリオ" panose="020B0604030504040204" pitchFamily="50" charset="-128"/>
                <a:ea typeface="メイリオ" panose="020B0604030504040204" pitchFamily="50" charset="-128"/>
              </a:rPr>
              <a:t>連記式</a:t>
            </a:r>
            <a:r>
              <a:rPr lang="en-US" altLang="ja-JP" sz="1000" dirty="0">
                <a:solidFill>
                  <a:srgbClr val="000000"/>
                </a:solidFill>
                <a:latin typeface="メイリオ" panose="020B0604030504040204" pitchFamily="50" charset="-128"/>
                <a:ea typeface="メイリオ" panose="020B0604030504040204" pitchFamily="50" charset="-128"/>
              </a:rPr>
              <a:t>)</a:t>
            </a:r>
            <a:endParaRPr lang="ja-JP" altLang="ja-JP" sz="1000" dirty="0">
              <a:latin typeface="Arial" panose="020B0604020202020204" pitchFamily="34" charset="0"/>
            </a:endParaRPr>
          </a:p>
          <a:p>
            <a:pPr fontAlgn="t">
              <a:lnSpc>
                <a:spcPts val="1600"/>
              </a:lnSpc>
            </a:pPr>
            <a:r>
              <a:rPr lang="ja-JP" altLang="ja-JP" sz="1000" dirty="0">
                <a:solidFill>
                  <a:srgbClr val="000000"/>
                </a:solidFill>
                <a:latin typeface="メイリオ" panose="020B0604030504040204" pitchFamily="50" charset="-128"/>
                <a:ea typeface="メイリオ" panose="020B0604030504040204" pitchFamily="50" charset="-128"/>
              </a:rPr>
              <a:t>雇用保険被保険者資格喪失届</a:t>
            </a:r>
            <a:r>
              <a:rPr lang="en-US" altLang="ja-JP" sz="1000" dirty="0">
                <a:solidFill>
                  <a:srgbClr val="000000"/>
                </a:solidFill>
                <a:latin typeface="メイリオ" panose="020B0604030504040204" pitchFamily="50" charset="-128"/>
                <a:ea typeface="メイリオ" panose="020B0604030504040204" pitchFamily="50" charset="-128"/>
              </a:rPr>
              <a:t>(</a:t>
            </a:r>
            <a:r>
              <a:rPr lang="ja-JP" altLang="ja-JP" sz="1000" dirty="0">
                <a:solidFill>
                  <a:srgbClr val="000000"/>
                </a:solidFill>
                <a:latin typeface="メイリオ" panose="020B0604030504040204" pitchFamily="50" charset="-128"/>
                <a:ea typeface="メイリオ" panose="020B0604030504040204" pitchFamily="50" charset="-128"/>
              </a:rPr>
              <a:t>連記式</a:t>
            </a:r>
            <a:r>
              <a:rPr lang="en-US" altLang="ja-JP" sz="1000" dirty="0">
                <a:solidFill>
                  <a:srgbClr val="000000"/>
                </a:solidFill>
                <a:latin typeface="メイリオ" panose="020B0604030504040204" pitchFamily="50" charset="-128"/>
                <a:ea typeface="メイリオ" panose="020B0604030504040204" pitchFamily="50" charset="-128"/>
              </a:rPr>
              <a:t>)</a:t>
            </a:r>
            <a:r>
              <a:rPr lang="ja-JP" altLang="ja-JP" sz="1000" dirty="0">
                <a:solidFill>
                  <a:srgbClr val="000000"/>
                </a:solidFill>
                <a:latin typeface="メイリオ" panose="020B0604030504040204" pitchFamily="50" charset="-128"/>
                <a:ea typeface="メイリオ" panose="020B0604030504040204" pitchFamily="50" charset="-128"/>
              </a:rPr>
              <a:t>・</a:t>
            </a:r>
            <a:r>
              <a:rPr lang="en-US" altLang="ja-JP" sz="1000" dirty="0">
                <a:solidFill>
                  <a:srgbClr val="000000"/>
                </a:solidFill>
                <a:latin typeface="メイリオ" panose="020B0604030504040204" pitchFamily="50" charset="-128"/>
                <a:ea typeface="メイリオ" panose="020B0604030504040204" pitchFamily="50" charset="-128"/>
              </a:rPr>
              <a:t>(</a:t>
            </a:r>
            <a:r>
              <a:rPr lang="ja-JP" altLang="ja-JP" sz="1000" dirty="0">
                <a:solidFill>
                  <a:srgbClr val="000000"/>
                </a:solidFill>
                <a:latin typeface="メイリオ" panose="020B0604030504040204" pitchFamily="50" charset="-128"/>
                <a:ea typeface="メイリオ" panose="020B0604030504040204" pitchFamily="50" charset="-128"/>
              </a:rPr>
              <a:t>離職票交付無し</a:t>
            </a:r>
            <a:r>
              <a:rPr lang="en-US" altLang="ja-JP" sz="1000" dirty="0">
                <a:solidFill>
                  <a:srgbClr val="000000"/>
                </a:solidFill>
                <a:latin typeface="メイリオ" panose="020B0604030504040204" pitchFamily="50" charset="-128"/>
                <a:ea typeface="メイリオ" panose="020B0604030504040204" pitchFamily="50" charset="-128"/>
              </a:rPr>
              <a:t>)</a:t>
            </a:r>
            <a:endParaRPr lang="ja-JP" altLang="ja-JP" sz="1000" dirty="0">
              <a:latin typeface="Arial" panose="020B0604020202020204" pitchFamily="34" charset="0"/>
            </a:endParaRPr>
          </a:p>
          <a:p>
            <a:pPr fontAlgn="t">
              <a:lnSpc>
                <a:spcPts val="1600"/>
              </a:lnSpc>
            </a:pPr>
            <a:r>
              <a:rPr lang="ja-JP" altLang="ja-JP" sz="1000" dirty="0">
                <a:solidFill>
                  <a:srgbClr val="000000"/>
                </a:solidFill>
                <a:latin typeface="メイリオ" panose="020B0604030504040204" pitchFamily="50" charset="-128"/>
                <a:ea typeface="メイリオ" panose="020B0604030504040204" pitchFamily="50" charset="-128"/>
              </a:rPr>
              <a:t>雇用保険被保険者資格喪失届</a:t>
            </a:r>
            <a:r>
              <a:rPr lang="en-US" altLang="ja-JP" sz="1000" dirty="0">
                <a:solidFill>
                  <a:srgbClr val="000000"/>
                </a:solidFill>
                <a:latin typeface="メイリオ" panose="020B0604030504040204" pitchFamily="50" charset="-128"/>
                <a:ea typeface="メイリオ" panose="020B0604030504040204" pitchFamily="50" charset="-128"/>
              </a:rPr>
              <a:t>(</a:t>
            </a:r>
            <a:r>
              <a:rPr lang="ja-JP" altLang="ja-JP" sz="1000" dirty="0">
                <a:solidFill>
                  <a:srgbClr val="000000"/>
                </a:solidFill>
                <a:latin typeface="メイリオ" panose="020B0604030504040204" pitchFamily="50" charset="-128"/>
                <a:ea typeface="メイリオ" panose="020B0604030504040204" pitchFamily="50" charset="-128"/>
              </a:rPr>
              <a:t>連記式</a:t>
            </a:r>
            <a:r>
              <a:rPr lang="en-US" altLang="ja-JP" sz="1000" dirty="0">
                <a:solidFill>
                  <a:srgbClr val="000000"/>
                </a:solidFill>
                <a:latin typeface="メイリオ" panose="020B0604030504040204" pitchFamily="50" charset="-128"/>
                <a:ea typeface="メイリオ" panose="020B0604030504040204" pitchFamily="50" charset="-128"/>
              </a:rPr>
              <a:t>)</a:t>
            </a:r>
            <a:r>
              <a:rPr lang="ja-JP" altLang="ja-JP" sz="1000" dirty="0">
                <a:solidFill>
                  <a:srgbClr val="000000"/>
                </a:solidFill>
                <a:latin typeface="メイリオ" panose="020B0604030504040204" pitchFamily="50" charset="-128"/>
                <a:ea typeface="メイリオ" panose="020B0604030504040204" pitchFamily="50" charset="-128"/>
              </a:rPr>
              <a:t>・</a:t>
            </a:r>
            <a:r>
              <a:rPr lang="en-US" altLang="ja-JP" sz="1000" dirty="0">
                <a:solidFill>
                  <a:srgbClr val="000000"/>
                </a:solidFill>
                <a:latin typeface="メイリオ" panose="020B0604030504040204" pitchFamily="50" charset="-128"/>
                <a:ea typeface="メイリオ" panose="020B0604030504040204" pitchFamily="50" charset="-128"/>
              </a:rPr>
              <a:t>(</a:t>
            </a:r>
            <a:r>
              <a:rPr lang="ja-JP" altLang="ja-JP" sz="1000" dirty="0">
                <a:solidFill>
                  <a:srgbClr val="000000"/>
                </a:solidFill>
                <a:latin typeface="メイリオ" panose="020B0604030504040204" pitchFamily="50" charset="-128"/>
                <a:ea typeface="メイリオ" panose="020B0604030504040204" pitchFamily="50" charset="-128"/>
              </a:rPr>
              <a:t>離職票交付あり</a:t>
            </a:r>
            <a:r>
              <a:rPr lang="en-US" altLang="ja-JP" sz="1000" dirty="0">
                <a:solidFill>
                  <a:srgbClr val="000000"/>
                </a:solidFill>
                <a:latin typeface="メイリオ" panose="020B0604030504040204" pitchFamily="50" charset="-128"/>
                <a:ea typeface="メイリオ" panose="020B0604030504040204" pitchFamily="50" charset="-128"/>
              </a:rPr>
              <a:t>)</a:t>
            </a:r>
            <a:endParaRPr lang="ja-JP" altLang="ja-JP" sz="1000" dirty="0">
              <a:latin typeface="Arial" panose="020B0604020202020204" pitchFamily="34" charset="0"/>
            </a:endParaRPr>
          </a:p>
          <a:p>
            <a:pPr fontAlgn="t">
              <a:lnSpc>
                <a:spcPts val="1600"/>
              </a:lnSpc>
            </a:pPr>
            <a:r>
              <a:rPr lang="ja-JP" altLang="ja-JP" sz="1000" dirty="0">
                <a:solidFill>
                  <a:srgbClr val="000000"/>
                </a:solidFill>
                <a:latin typeface="メイリオ" panose="020B0604030504040204" pitchFamily="50" charset="-128"/>
                <a:ea typeface="メイリオ" panose="020B0604030504040204" pitchFamily="50" charset="-128"/>
              </a:rPr>
              <a:t>雇用保険個人番号登録届</a:t>
            </a:r>
            <a:r>
              <a:rPr lang="en-US" altLang="ja-JP" sz="1000" dirty="0">
                <a:solidFill>
                  <a:srgbClr val="000000"/>
                </a:solidFill>
                <a:latin typeface="メイリオ" panose="020B0604030504040204" pitchFamily="50" charset="-128"/>
                <a:ea typeface="メイリオ" panose="020B0604030504040204" pitchFamily="50" charset="-128"/>
              </a:rPr>
              <a:t>(</a:t>
            </a:r>
            <a:r>
              <a:rPr lang="ja-JP" altLang="ja-JP" sz="1000" dirty="0">
                <a:solidFill>
                  <a:srgbClr val="000000"/>
                </a:solidFill>
                <a:latin typeface="メイリオ" panose="020B0604030504040204" pitchFamily="50" charset="-128"/>
                <a:ea typeface="メイリオ" panose="020B0604030504040204" pitchFamily="50" charset="-128"/>
              </a:rPr>
              <a:t>連記式</a:t>
            </a:r>
            <a:r>
              <a:rPr lang="en-US" altLang="ja-JP" sz="1000" dirty="0">
                <a:solidFill>
                  <a:srgbClr val="000000"/>
                </a:solidFill>
                <a:latin typeface="メイリオ" panose="020B0604030504040204" pitchFamily="50" charset="-128"/>
                <a:ea typeface="メイリオ" panose="020B0604030504040204" pitchFamily="50" charset="-128"/>
              </a:rPr>
              <a:t>)</a:t>
            </a:r>
            <a:endParaRPr lang="ja-JP" altLang="ja-JP" sz="1000" dirty="0">
              <a:latin typeface="Arial" panose="020B0604020202020204" pitchFamily="34" charset="0"/>
            </a:endParaRPr>
          </a:p>
          <a:p>
            <a:pPr fontAlgn="t">
              <a:lnSpc>
                <a:spcPts val="1600"/>
              </a:lnSpc>
            </a:pPr>
            <a:r>
              <a:rPr lang="ja-JP" altLang="ja-JP" sz="1000" dirty="0">
                <a:solidFill>
                  <a:srgbClr val="000000"/>
                </a:solidFill>
                <a:latin typeface="メイリオ" panose="020B0604030504040204" pitchFamily="50" charset="-128"/>
                <a:ea typeface="メイリオ" panose="020B0604030504040204" pitchFamily="50" charset="-128"/>
              </a:rPr>
              <a:t>雇用保険被保険者転勤届</a:t>
            </a:r>
            <a:r>
              <a:rPr lang="en-US" altLang="ja-JP" sz="1000" dirty="0">
                <a:solidFill>
                  <a:srgbClr val="000000"/>
                </a:solidFill>
                <a:latin typeface="メイリオ" panose="020B0604030504040204" pitchFamily="50" charset="-128"/>
                <a:ea typeface="メイリオ" panose="020B0604030504040204" pitchFamily="50" charset="-128"/>
              </a:rPr>
              <a:t>(</a:t>
            </a:r>
            <a:r>
              <a:rPr lang="ja-JP" altLang="ja-JP" sz="1000" dirty="0">
                <a:solidFill>
                  <a:srgbClr val="000000"/>
                </a:solidFill>
                <a:latin typeface="メイリオ" panose="020B0604030504040204" pitchFamily="50" charset="-128"/>
                <a:ea typeface="メイリオ" panose="020B0604030504040204" pitchFamily="50" charset="-128"/>
              </a:rPr>
              <a:t>連記式</a:t>
            </a:r>
            <a:r>
              <a:rPr lang="en-US" altLang="ja-JP" sz="1000" dirty="0">
                <a:solidFill>
                  <a:srgbClr val="000000"/>
                </a:solidFill>
                <a:latin typeface="メイリオ" panose="020B0604030504040204" pitchFamily="50" charset="-128"/>
                <a:ea typeface="メイリオ" panose="020B0604030504040204" pitchFamily="50" charset="-128"/>
              </a:rPr>
              <a:t>)</a:t>
            </a:r>
          </a:p>
          <a:p>
            <a:pPr fontAlgn="t">
              <a:lnSpc>
                <a:spcPts val="1400"/>
              </a:lnSpc>
            </a:pPr>
            <a:r>
              <a:rPr lang="ja-JP" altLang="ja-JP" sz="1000" u="sng" dirty="0">
                <a:solidFill>
                  <a:srgbClr val="000000"/>
                </a:solidFill>
                <a:latin typeface="メイリオ" panose="020B0604030504040204" pitchFamily="50" charset="-128"/>
                <a:ea typeface="メイリオ" panose="020B0604030504040204" pitchFamily="50" charset="-128"/>
              </a:rPr>
              <a:t>雇用保険育児休業給付</a:t>
            </a:r>
            <a:r>
              <a:rPr lang="en-US" altLang="ja-JP" sz="1000" u="sng" dirty="0">
                <a:solidFill>
                  <a:srgbClr val="000000"/>
                </a:solidFill>
                <a:latin typeface="メイリオ" panose="020B0604030504040204" pitchFamily="50" charset="-128"/>
                <a:ea typeface="メイリオ" panose="020B0604030504040204" pitchFamily="50" charset="-128"/>
              </a:rPr>
              <a:t>(</a:t>
            </a:r>
            <a:r>
              <a:rPr lang="ja-JP" altLang="ja-JP" sz="1000" u="sng" dirty="0">
                <a:solidFill>
                  <a:srgbClr val="000000"/>
                </a:solidFill>
                <a:latin typeface="メイリオ" panose="020B0604030504040204" pitchFamily="50" charset="-128"/>
                <a:ea typeface="メイリオ" panose="020B0604030504040204" pitchFamily="50" charset="-128"/>
              </a:rPr>
              <a:t>育児休業給付金</a:t>
            </a:r>
            <a:r>
              <a:rPr lang="en-US" altLang="ja-JP" sz="1000" u="sng" dirty="0">
                <a:solidFill>
                  <a:srgbClr val="000000"/>
                </a:solidFill>
                <a:latin typeface="メイリオ" panose="020B0604030504040204" pitchFamily="50" charset="-128"/>
                <a:ea typeface="メイリオ" panose="020B0604030504040204" pitchFamily="50" charset="-128"/>
              </a:rPr>
              <a:t>)</a:t>
            </a:r>
            <a:r>
              <a:rPr lang="ja-JP" altLang="ja-JP" sz="1000" u="sng" dirty="0">
                <a:solidFill>
                  <a:srgbClr val="000000"/>
                </a:solidFill>
                <a:latin typeface="メイリオ" panose="020B0604030504040204" pitchFamily="50" charset="-128"/>
                <a:ea typeface="メイリオ" panose="020B0604030504040204" pitchFamily="50" charset="-128"/>
              </a:rPr>
              <a:t>の申請</a:t>
            </a:r>
            <a:r>
              <a:rPr lang="en-US" altLang="ja-JP" sz="1000" u="sng" dirty="0">
                <a:solidFill>
                  <a:srgbClr val="000000"/>
                </a:solidFill>
                <a:latin typeface="メイリオ" panose="020B0604030504040204" pitchFamily="50" charset="-128"/>
                <a:ea typeface="メイリオ" panose="020B0604030504040204" pitchFamily="50" charset="-128"/>
              </a:rPr>
              <a:t>(</a:t>
            </a:r>
            <a:r>
              <a:rPr lang="ja-JP" altLang="ja-JP" sz="1000" u="sng" dirty="0">
                <a:solidFill>
                  <a:srgbClr val="000000"/>
                </a:solidFill>
                <a:latin typeface="メイリオ" panose="020B0604030504040204" pitchFamily="50" charset="-128"/>
                <a:ea typeface="メイリオ" panose="020B0604030504040204" pitchFamily="50" charset="-128"/>
              </a:rPr>
              <a:t>初回申請</a:t>
            </a:r>
            <a:r>
              <a:rPr lang="en-US" altLang="ja-JP" sz="1000" u="sng" dirty="0">
                <a:solidFill>
                  <a:srgbClr val="000000"/>
                </a:solidFill>
                <a:latin typeface="メイリオ" panose="020B0604030504040204" pitchFamily="50" charset="-128"/>
                <a:ea typeface="メイリオ" panose="020B0604030504040204" pitchFamily="50" charset="-128"/>
              </a:rPr>
              <a:t>)</a:t>
            </a:r>
            <a:r>
              <a:rPr lang="ja-JP" altLang="en-US" sz="1000" u="sng" dirty="0">
                <a:solidFill>
                  <a:srgbClr val="000000"/>
                </a:solidFill>
                <a:latin typeface="メイリオ" panose="020B0604030504040204" pitchFamily="50" charset="-128"/>
                <a:ea typeface="メイリオ" panose="020B0604030504040204" pitchFamily="50" charset="-128"/>
              </a:rPr>
              <a:t>の申請</a:t>
            </a:r>
            <a:endParaRPr lang="en-US" altLang="ja-JP" sz="1000" u="sng" dirty="0">
              <a:solidFill>
                <a:srgbClr val="000000"/>
              </a:solidFill>
              <a:latin typeface="メイリオ" panose="020B0604030504040204" pitchFamily="50" charset="-128"/>
              <a:ea typeface="メイリオ" panose="020B0604030504040204" pitchFamily="50" charset="-128"/>
            </a:endParaRPr>
          </a:p>
          <a:p>
            <a:pPr fontAlgn="t">
              <a:lnSpc>
                <a:spcPts val="1400"/>
              </a:lnSpc>
            </a:pPr>
            <a:r>
              <a:rPr lang="ja-JP" altLang="en-US" sz="1000" dirty="0">
                <a:solidFill>
                  <a:srgbClr val="000000"/>
                </a:solidFill>
                <a:latin typeface="メイリオ" panose="020B0604030504040204" pitchFamily="50" charset="-128"/>
                <a:ea typeface="メイリオ" panose="020B0604030504040204" pitchFamily="50" charset="-128"/>
              </a:rPr>
              <a:t>・育児休業給付受給資格確認票。出生時育児休業給付金支給申請書</a:t>
            </a:r>
            <a:endParaRPr lang="en-US" altLang="ja-JP" sz="1000" dirty="0">
              <a:solidFill>
                <a:srgbClr val="000000"/>
              </a:solidFill>
              <a:latin typeface="メイリオ" panose="020B0604030504040204" pitchFamily="50" charset="-128"/>
              <a:ea typeface="メイリオ" panose="020B0604030504040204" pitchFamily="50" charset="-128"/>
            </a:endParaRPr>
          </a:p>
          <a:p>
            <a:pPr fontAlgn="t">
              <a:lnSpc>
                <a:spcPts val="1400"/>
              </a:lnSpc>
            </a:pPr>
            <a:r>
              <a:rPr lang="ja-JP" altLang="en-US" sz="1000" dirty="0">
                <a:solidFill>
                  <a:srgbClr val="000000"/>
                </a:solidFill>
                <a:latin typeface="メイリオ" panose="020B0604030504040204" pitchFamily="50" charset="-128"/>
                <a:ea typeface="メイリオ" panose="020B0604030504040204" pitchFamily="50" charset="-128"/>
              </a:rPr>
              <a:t>・雇用保険府保険者休業開始時賃金月額証明書又は</a:t>
            </a:r>
            <a:endParaRPr lang="en-US" altLang="ja-JP" sz="1000" dirty="0">
              <a:solidFill>
                <a:srgbClr val="000000"/>
              </a:solidFill>
              <a:latin typeface="メイリオ" panose="020B0604030504040204" pitchFamily="50" charset="-128"/>
              <a:ea typeface="メイリオ" panose="020B0604030504040204" pitchFamily="50" charset="-128"/>
            </a:endParaRPr>
          </a:p>
          <a:p>
            <a:pPr fontAlgn="t">
              <a:lnSpc>
                <a:spcPts val="1400"/>
              </a:lnSpc>
            </a:pPr>
            <a:r>
              <a:rPr lang="ja-JP" altLang="en-US" sz="1000" dirty="0">
                <a:solidFill>
                  <a:srgbClr val="000000"/>
                </a:solidFill>
                <a:latin typeface="メイリオ" panose="020B0604030504040204" pitchFamily="50" charset="-128"/>
                <a:ea typeface="メイリオ" panose="020B0604030504040204" pitchFamily="50" charset="-128"/>
              </a:rPr>
              <a:t>　同休業・所定労働時間短縮開始時賃金証明書</a:t>
            </a:r>
            <a:endParaRPr lang="en-US" altLang="ja-JP" sz="1000" dirty="0">
              <a:solidFill>
                <a:srgbClr val="000000"/>
              </a:solidFill>
              <a:latin typeface="メイリオ" panose="020B0604030504040204" pitchFamily="50" charset="-128"/>
              <a:ea typeface="メイリオ" panose="020B0604030504040204" pitchFamily="50" charset="-128"/>
            </a:endParaRPr>
          </a:p>
          <a:p>
            <a:pPr fontAlgn="t">
              <a:lnSpc>
                <a:spcPts val="1600"/>
              </a:lnSpc>
            </a:pPr>
            <a:r>
              <a:rPr lang="ja-JP" altLang="ja-JP" sz="1000" u="sng" dirty="0">
                <a:solidFill>
                  <a:srgbClr val="000000"/>
                </a:solidFill>
                <a:latin typeface="メイリオ" panose="020B0604030504040204" pitchFamily="50" charset="-128"/>
                <a:ea typeface="メイリオ" panose="020B0604030504040204" pitchFamily="50" charset="-128"/>
              </a:rPr>
              <a:t>雇用保険育児休業給付</a:t>
            </a:r>
            <a:r>
              <a:rPr lang="en-US" altLang="ja-JP" sz="1000" u="sng" dirty="0">
                <a:solidFill>
                  <a:srgbClr val="000000"/>
                </a:solidFill>
                <a:latin typeface="メイリオ" panose="020B0604030504040204" pitchFamily="50" charset="-128"/>
                <a:ea typeface="メイリオ" panose="020B0604030504040204" pitchFamily="50" charset="-128"/>
              </a:rPr>
              <a:t>(</a:t>
            </a:r>
            <a:r>
              <a:rPr lang="ja-JP" altLang="ja-JP" sz="1000" u="sng" dirty="0">
                <a:solidFill>
                  <a:srgbClr val="000000"/>
                </a:solidFill>
                <a:latin typeface="メイリオ" panose="020B0604030504040204" pitchFamily="50" charset="-128"/>
                <a:ea typeface="メイリオ" panose="020B0604030504040204" pitchFamily="50" charset="-128"/>
              </a:rPr>
              <a:t>育児休業給付金</a:t>
            </a:r>
            <a:r>
              <a:rPr lang="en-US" altLang="ja-JP" sz="1000" u="sng" dirty="0">
                <a:solidFill>
                  <a:srgbClr val="000000"/>
                </a:solidFill>
                <a:latin typeface="メイリオ" panose="020B0604030504040204" pitchFamily="50" charset="-128"/>
                <a:ea typeface="メイリオ" panose="020B0604030504040204" pitchFamily="50" charset="-128"/>
              </a:rPr>
              <a:t>)</a:t>
            </a:r>
            <a:r>
              <a:rPr lang="ja-JP" altLang="ja-JP" sz="1000" u="sng" dirty="0">
                <a:solidFill>
                  <a:srgbClr val="000000"/>
                </a:solidFill>
                <a:latin typeface="メイリオ" panose="020B0604030504040204" pitchFamily="50" charset="-128"/>
                <a:ea typeface="メイリオ" panose="020B0604030504040204" pitchFamily="50" charset="-128"/>
              </a:rPr>
              <a:t>の申請</a:t>
            </a:r>
            <a:endParaRPr lang="en-US" altLang="ja-JP" sz="1000" u="sng" dirty="0">
              <a:solidFill>
                <a:srgbClr val="000000"/>
              </a:solidFill>
              <a:latin typeface="メイリオ" panose="020B0604030504040204" pitchFamily="50" charset="-128"/>
              <a:ea typeface="メイリオ" panose="020B0604030504040204" pitchFamily="50" charset="-128"/>
            </a:endParaRPr>
          </a:p>
          <a:p>
            <a:pPr fontAlgn="t">
              <a:lnSpc>
                <a:spcPts val="1600"/>
              </a:lnSpc>
            </a:pPr>
            <a:r>
              <a:rPr lang="ja-JP" altLang="en-US" sz="1000" dirty="0">
                <a:solidFill>
                  <a:srgbClr val="000000"/>
                </a:solidFill>
                <a:latin typeface="メイリオ" panose="020B0604030504040204" pitchFamily="50" charset="-128"/>
                <a:ea typeface="メイリオ" panose="020B0604030504040204" pitchFamily="50" charset="-128"/>
              </a:rPr>
              <a:t>・育児休業給付金支給申請書</a:t>
            </a:r>
            <a:endParaRPr lang="ja-JP" altLang="ja-JP" sz="1100" dirty="0">
              <a:latin typeface="Arial" panose="020B0604020202020204" pitchFamily="34" charset="0"/>
            </a:endParaRPr>
          </a:p>
          <a:p>
            <a:pPr fontAlgn="t">
              <a:lnSpc>
                <a:spcPts val="1600"/>
              </a:lnSpc>
            </a:pPr>
            <a:r>
              <a:rPr lang="ja-JP" altLang="en-US" sz="1000" u="sng" dirty="0">
                <a:solidFill>
                  <a:srgbClr val="000000"/>
                </a:solidFill>
                <a:latin typeface="メイリオ" panose="020B0604030504040204" pitchFamily="50" charset="-128"/>
                <a:ea typeface="メイリオ" panose="020B0604030504040204" pitchFamily="50" charset="-128"/>
              </a:rPr>
              <a:t>雇用保険育児休業給付</a:t>
            </a:r>
            <a:r>
              <a:rPr lang="en-US" altLang="ja-JP" sz="1000" u="sng" dirty="0">
                <a:solidFill>
                  <a:srgbClr val="000000"/>
                </a:solidFill>
                <a:latin typeface="メイリオ" panose="020B0604030504040204" pitchFamily="50" charset="-128"/>
                <a:ea typeface="メイリオ" panose="020B0604030504040204" pitchFamily="50" charset="-128"/>
              </a:rPr>
              <a:t>(</a:t>
            </a:r>
            <a:r>
              <a:rPr lang="ja-JP" altLang="en-US" sz="1000" u="sng" dirty="0">
                <a:solidFill>
                  <a:srgbClr val="000000"/>
                </a:solidFill>
                <a:latin typeface="メイリオ" panose="020B0604030504040204" pitchFamily="50" charset="-128"/>
                <a:ea typeface="メイリオ" panose="020B0604030504040204" pitchFamily="50" charset="-128"/>
              </a:rPr>
              <a:t>育児休業給付金</a:t>
            </a:r>
            <a:r>
              <a:rPr lang="en-US" altLang="ja-JP" sz="1000" u="sng" dirty="0">
                <a:solidFill>
                  <a:srgbClr val="000000"/>
                </a:solidFill>
                <a:latin typeface="メイリオ" panose="020B0604030504040204" pitchFamily="50" charset="-128"/>
                <a:ea typeface="メイリオ" panose="020B0604030504040204" pitchFamily="50" charset="-128"/>
              </a:rPr>
              <a:t>)</a:t>
            </a:r>
            <a:r>
              <a:rPr lang="ja-JP" altLang="en-US" sz="1000" u="sng" dirty="0">
                <a:solidFill>
                  <a:srgbClr val="000000"/>
                </a:solidFill>
                <a:latin typeface="メイリオ" panose="020B0604030504040204" pitchFamily="50" charset="-128"/>
                <a:ea typeface="メイリオ" panose="020B0604030504040204" pitchFamily="50" charset="-128"/>
              </a:rPr>
              <a:t>の申請</a:t>
            </a:r>
            <a:r>
              <a:rPr lang="en-US" altLang="ja-JP" sz="1000" u="sng" dirty="0">
                <a:solidFill>
                  <a:srgbClr val="000000"/>
                </a:solidFill>
                <a:latin typeface="メイリオ" panose="020B0604030504040204" pitchFamily="50" charset="-128"/>
                <a:ea typeface="メイリオ" panose="020B0604030504040204" pitchFamily="50" charset="-128"/>
              </a:rPr>
              <a:t>(</a:t>
            </a:r>
            <a:r>
              <a:rPr lang="ja-JP" altLang="en-US" sz="1000" u="sng" dirty="0">
                <a:solidFill>
                  <a:srgbClr val="000000"/>
                </a:solidFill>
                <a:latin typeface="メイリオ" panose="020B0604030504040204" pitchFamily="50" charset="-128"/>
                <a:ea typeface="メイリオ" panose="020B0604030504040204" pitchFamily="50" charset="-128"/>
              </a:rPr>
              <a:t>分割取得</a:t>
            </a:r>
            <a:r>
              <a:rPr lang="en-US" altLang="ja-JP" sz="1000" u="sng" dirty="0">
                <a:solidFill>
                  <a:srgbClr val="000000"/>
                </a:solidFill>
                <a:latin typeface="メイリオ" panose="020B0604030504040204" pitchFamily="50" charset="-128"/>
                <a:ea typeface="メイリオ" panose="020B0604030504040204" pitchFamily="50" charset="-128"/>
              </a:rPr>
              <a:t>)</a:t>
            </a:r>
          </a:p>
          <a:p>
            <a:pPr fontAlgn="t">
              <a:lnSpc>
                <a:spcPts val="1600"/>
              </a:lnSpc>
            </a:pPr>
            <a:r>
              <a:rPr lang="ja-JP" altLang="en-US" sz="1000" dirty="0">
                <a:solidFill>
                  <a:srgbClr val="000000"/>
                </a:solidFill>
                <a:latin typeface="メイリオ" panose="020B0604030504040204" pitchFamily="50" charset="-128"/>
                <a:ea typeface="メイリオ" panose="020B0604030504040204" pitchFamily="50" charset="-128"/>
              </a:rPr>
              <a:t>・育児休業給付受給資格確認票・</a:t>
            </a:r>
            <a:r>
              <a:rPr lang="en-US" altLang="ja-JP" sz="1000" dirty="0">
                <a:solidFill>
                  <a:srgbClr val="000000"/>
                </a:solidFill>
                <a:latin typeface="メイリオ" panose="020B0604030504040204" pitchFamily="50" charset="-128"/>
                <a:ea typeface="メイリオ" panose="020B0604030504040204" pitchFamily="50" charset="-128"/>
              </a:rPr>
              <a:t>(</a:t>
            </a:r>
            <a:r>
              <a:rPr lang="ja-JP" altLang="en-US" sz="1000" dirty="0">
                <a:solidFill>
                  <a:srgbClr val="000000"/>
                </a:solidFill>
                <a:latin typeface="メイリオ" panose="020B0604030504040204" pitchFamily="50" charset="-128"/>
                <a:ea typeface="メイリオ" panose="020B0604030504040204" pitchFamily="50" charset="-128"/>
              </a:rPr>
              <a:t>初回</a:t>
            </a:r>
            <a:r>
              <a:rPr lang="en-US" altLang="ja-JP" sz="1000" dirty="0">
                <a:solidFill>
                  <a:srgbClr val="000000"/>
                </a:solidFill>
                <a:latin typeface="メイリオ" panose="020B0604030504040204" pitchFamily="50" charset="-128"/>
                <a:ea typeface="メイリオ" panose="020B0604030504040204" pitchFamily="50" charset="-128"/>
              </a:rPr>
              <a:t>)</a:t>
            </a:r>
            <a:r>
              <a:rPr lang="ja-JP" altLang="en-US" sz="1000" dirty="0">
                <a:solidFill>
                  <a:srgbClr val="000000"/>
                </a:solidFill>
                <a:latin typeface="メイリオ" panose="020B0604030504040204" pitchFamily="50" charset="-128"/>
                <a:ea typeface="メイリオ" panose="020B0604030504040204" pitchFamily="50" charset="-128"/>
              </a:rPr>
              <a:t>育児休業給付金支給申請書</a:t>
            </a:r>
            <a:endParaRPr lang="en-US" altLang="ja-JP" sz="1000" dirty="0">
              <a:solidFill>
                <a:srgbClr val="000000"/>
              </a:solidFill>
              <a:latin typeface="メイリオ" panose="020B0604030504040204" pitchFamily="50" charset="-128"/>
              <a:ea typeface="メイリオ" panose="020B0604030504040204" pitchFamily="50" charset="-128"/>
            </a:endParaRPr>
          </a:p>
          <a:p>
            <a:pPr fontAlgn="t">
              <a:lnSpc>
                <a:spcPts val="1600"/>
              </a:lnSpc>
            </a:pPr>
            <a:r>
              <a:rPr lang="ja-JP" altLang="en-US" sz="1000" u="sng" dirty="0">
                <a:solidFill>
                  <a:srgbClr val="000000"/>
                </a:solidFill>
                <a:latin typeface="メイリオ" panose="020B0604030504040204" pitchFamily="50" charset="-128"/>
                <a:ea typeface="メイリオ" panose="020B0604030504040204" pitchFamily="50" charset="-128"/>
              </a:rPr>
              <a:t>雇用保険育児休業給付</a:t>
            </a:r>
            <a:r>
              <a:rPr lang="en-US" altLang="ja-JP" sz="1000" u="sng" dirty="0">
                <a:solidFill>
                  <a:srgbClr val="000000"/>
                </a:solidFill>
                <a:latin typeface="メイリオ" panose="020B0604030504040204" pitchFamily="50" charset="-128"/>
                <a:ea typeface="メイリオ" panose="020B0604030504040204" pitchFamily="50" charset="-128"/>
              </a:rPr>
              <a:t>(</a:t>
            </a:r>
            <a:r>
              <a:rPr lang="ja-JP" altLang="en-US" sz="1000" u="sng" dirty="0">
                <a:solidFill>
                  <a:srgbClr val="000000"/>
                </a:solidFill>
                <a:latin typeface="メイリオ" panose="020B0604030504040204" pitchFamily="50" charset="-128"/>
                <a:ea typeface="メイリオ" panose="020B0604030504040204" pitchFamily="50" charset="-128"/>
              </a:rPr>
              <a:t>出生時育児休業給付金</a:t>
            </a:r>
            <a:r>
              <a:rPr lang="en-US" altLang="ja-JP" sz="1000" u="sng" dirty="0">
                <a:solidFill>
                  <a:srgbClr val="000000"/>
                </a:solidFill>
                <a:latin typeface="メイリオ" panose="020B0604030504040204" pitchFamily="50" charset="-128"/>
                <a:ea typeface="メイリオ" panose="020B0604030504040204" pitchFamily="50" charset="-128"/>
              </a:rPr>
              <a:t>)</a:t>
            </a:r>
            <a:r>
              <a:rPr lang="ja-JP" altLang="en-US" sz="1000" u="sng" dirty="0">
                <a:solidFill>
                  <a:srgbClr val="000000"/>
                </a:solidFill>
                <a:latin typeface="メイリオ" panose="020B0604030504040204" pitchFamily="50" charset="-128"/>
                <a:ea typeface="メイリオ" panose="020B0604030504040204" pitchFamily="50" charset="-128"/>
              </a:rPr>
              <a:t>の申請</a:t>
            </a:r>
            <a:endParaRPr lang="en-US" altLang="ja-JP" sz="1000" u="sng" dirty="0">
              <a:solidFill>
                <a:srgbClr val="000000"/>
              </a:solidFill>
              <a:latin typeface="メイリオ" panose="020B0604030504040204" pitchFamily="50" charset="-128"/>
              <a:ea typeface="メイリオ" panose="020B0604030504040204" pitchFamily="50" charset="-128"/>
            </a:endParaRPr>
          </a:p>
          <a:p>
            <a:pPr fontAlgn="t">
              <a:lnSpc>
                <a:spcPts val="1600"/>
              </a:lnSpc>
            </a:pPr>
            <a:r>
              <a:rPr lang="ja-JP" altLang="en-US" sz="1000" dirty="0">
                <a:solidFill>
                  <a:srgbClr val="000000"/>
                </a:solidFill>
                <a:latin typeface="メイリオ" panose="020B0604030504040204" pitchFamily="50" charset="-128"/>
                <a:ea typeface="メイリオ" panose="020B0604030504040204" pitchFamily="50" charset="-128"/>
              </a:rPr>
              <a:t>・育児休業給付受給資格確認票・出生時育児休業給付金支給申請書</a:t>
            </a:r>
            <a:endParaRPr lang="en-US" altLang="ja-JP" sz="1000" dirty="0">
              <a:solidFill>
                <a:srgbClr val="000000"/>
              </a:solidFill>
              <a:latin typeface="メイリオ" panose="020B0604030504040204" pitchFamily="50" charset="-128"/>
              <a:ea typeface="メイリオ" panose="020B0604030504040204" pitchFamily="50" charset="-128"/>
            </a:endParaRPr>
          </a:p>
          <a:p>
            <a:pPr fontAlgn="t">
              <a:lnSpc>
                <a:spcPts val="1600"/>
              </a:lnSpc>
            </a:pPr>
            <a:r>
              <a:rPr lang="ja-JP" altLang="en-US" sz="1000" dirty="0">
                <a:solidFill>
                  <a:srgbClr val="000000"/>
                </a:solidFill>
                <a:latin typeface="メイリオ" panose="020B0604030504040204" pitchFamily="50" charset="-128"/>
                <a:ea typeface="メイリオ" panose="020B0604030504040204" pitchFamily="50" charset="-128"/>
              </a:rPr>
              <a:t>・雇用保険被保険者休業開始時賃金月額証明書</a:t>
            </a:r>
            <a:r>
              <a:rPr lang="en-US" altLang="ja-JP" sz="1000" dirty="0">
                <a:solidFill>
                  <a:srgbClr val="000000"/>
                </a:solidFill>
                <a:latin typeface="メイリオ" panose="020B0604030504040204" pitchFamily="50" charset="-128"/>
                <a:ea typeface="メイリオ" panose="020B0604030504040204" pitchFamily="50" charset="-128"/>
              </a:rPr>
              <a:t>/</a:t>
            </a:r>
            <a:r>
              <a:rPr lang="ja-JP" altLang="en-US" sz="1000" dirty="0">
                <a:solidFill>
                  <a:srgbClr val="000000"/>
                </a:solidFill>
                <a:latin typeface="メイリオ" panose="020B0604030504040204" pitchFamily="50" charset="-128"/>
                <a:ea typeface="メイリオ" panose="020B0604030504040204" pitchFamily="50" charset="-128"/>
              </a:rPr>
              <a:t>所定労働時間短縮開始時賃金証明書</a:t>
            </a:r>
            <a:endParaRPr lang="ja-JP" altLang="ja-JP" sz="1000" dirty="0">
              <a:latin typeface="Arial" panose="020B0604020202020204" pitchFamily="34" charset="0"/>
            </a:endParaRPr>
          </a:p>
          <a:p>
            <a:pPr fontAlgn="t">
              <a:lnSpc>
                <a:spcPts val="1600"/>
              </a:lnSpc>
            </a:pPr>
            <a:endParaRPr lang="en-US" altLang="ja-JP" sz="1100" dirty="0">
              <a:solidFill>
                <a:srgbClr val="000000"/>
              </a:solidFill>
              <a:latin typeface="メイリオ" panose="020B0604030504040204" pitchFamily="50" charset="-128"/>
              <a:ea typeface="メイリオ" panose="020B0604030504040204" pitchFamily="50" charset="-128"/>
            </a:endParaRPr>
          </a:p>
          <a:p>
            <a:pPr fontAlgn="t">
              <a:lnSpc>
                <a:spcPts val="1600"/>
              </a:lnSpc>
            </a:pPr>
            <a:endParaRPr lang="ja-JP" altLang="ja-JP" sz="1100" dirty="0">
              <a:latin typeface="Arial" panose="020B0604020202020204" pitchFamily="34" charset="0"/>
            </a:endParaRPr>
          </a:p>
          <a:p>
            <a:pPr fontAlgn="t">
              <a:lnSpc>
                <a:spcPts val="1600"/>
              </a:lnSpc>
            </a:pPr>
            <a:endParaRPr lang="ja-JP" altLang="ja-JP" sz="1050" b="0" i="0" u="none" strike="noStrike" dirty="0">
              <a:effectLst/>
              <a:latin typeface="Arial" panose="020B0604020202020204" pitchFamily="34" charset="0"/>
            </a:endParaRPr>
          </a:p>
        </p:txBody>
      </p:sp>
    </p:spTree>
    <p:extLst>
      <p:ext uri="{BB962C8B-B14F-4D97-AF65-F5344CB8AC3E}">
        <p14:creationId xmlns:p14="http://schemas.microsoft.com/office/powerpoint/2010/main" val="4357151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21</a:t>
            </a:fld>
            <a:endParaRPr kumimoji="1" lang="ja-JP" altLang="en-US" dirty="0"/>
          </a:p>
        </p:txBody>
      </p:sp>
      <p:sp>
        <p:nvSpPr>
          <p:cNvPr id="3" name="フッター プレースホルダー 2"/>
          <p:cNvSpPr>
            <a:spLocks noGrp="1"/>
          </p:cNvSpPr>
          <p:nvPr>
            <p:ph type="ftr" sz="quarter" idx="3"/>
          </p:nvPr>
        </p:nvSpPr>
        <p:spPr/>
        <p:txBody>
          <a:bodyPr/>
          <a:lstStyle/>
          <a:p>
            <a:r>
              <a:rPr lang="en-US" altLang="ja-JP" dirty="0"/>
              <a:t>©Canon IT Solutions Inc.  All rights reserved.</a:t>
            </a:r>
            <a:endParaRPr lang="ja-JP" altLang="en-US" dirty="0"/>
          </a:p>
        </p:txBody>
      </p:sp>
      <p:sp>
        <p:nvSpPr>
          <p:cNvPr id="4" name="テキスト プレースホルダー 3"/>
          <p:cNvSpPr>
            <a:spLocks noGrp="1"/>
          </p:cNvSpPr>
          <p:nvPr>
            <p:ph type="body" sz="quarter" idx="16"/>
          </p:nvPr>
        </p:nvSpPr>
        <p:spPr/>
        <p:txBody>
          <a:bodyPr/>
          <a:lstStyle/>
          <a:p>
            <a:r>
              <a:rPr kumimoji="1" lang="ja-JP" altLang="en-US" dirty="0"/>
              <a:t>任意の給与情報をデータ出力</a:t>
            </a:r>
          </a:p>
        </p:txBody>
      </p:sp>
      <p:sp>
        <p:nvSpPr>
          <p:cNvPr id="5" name="テキスト プレースホルダー 4"/>
          <p:cNvSpPr>
            <a:spLocks noGrp="1"/>
          </p:cNvSpPr>
          <p:nvPr>
            <p:ph type="body" sz="quarter" idx="17"/>
          </p:nvPr>
        </p:nvSpPr>
        <p:spPr/>
        <p:txBody>
          <a:bodyPr/>
          <a:lstStyle/>
          <a:p>
            <a:r>
              <a:rPr kumimoji="1" lang="ja-JP" altLang="en-US" dirty="0"/>
              <a:t>出力結果画面のグリッド機能で</a:t>
            </a:r>
            <a:r>
              <a:rPr kumimoji="1" lang="en-US" altLang="ja-JP" dirty="0"/>
              <a:t>Excel/PDF</a:t>
            </a:r>
            <a:r>
              <a:rPr kumimoji="1" lang="ja-JP" altLang="en-US" dirty="0"/>
              <a:t>出力や、</a:t>
            </a:r>
            <a:r>
              <a:rPr kumimoji="1" lang="en-US" altLang="ja-JP" dirty="0" err="1"/>
              <a:t>ReportPlus</a:t>
            </a:r>
            <a:r>
              <a:rPr kumimoji="1" lang="ja-JP" altLang="en-US" dirty="0"/>
              <a:t>機能を利用したチャート表示、ピボットレポートでのデータ集計などをおこなうことができます</a:t>
            </a:r>
          </a:p>
        </p:txBody>
      </p:sp>
      <p:sp>
        <p:nvSpPr>
          <p:cNvPr id="6" name="タイトル 5"/>
          <p:cNvSpPr>
            <a:spLocks noGrp="1"/>
          </p:cNvSpPr>
          <p:nvPr>
            <p:ph type="title"/>
          </p:nvPr>
        </p:nvSpPr>
        <p:spPr/>
        <p:txBody>
          <a:bodyPr/>
          <a:lstStyle/>
          <a:p>
            <a:r>
              <a:rPr kumimoji="1" lang="ja-JP" altLang="en-US" dirty="0"/>
              <a:t>給与情報検索</a:t>
            </a:r>
          </a:p>
        </p:txBody>
      </p:sp>
      <p:grpSp>
        <p:nvGrpSpPr>
          <p:cNvPr id="7" name="グループ化 6"/>
          <p:cNvGrpSpPr/>
          <p:nvPr/>
        </p:nvGrpSpPr>
        <p:grpSpPr>
          <a:xfrm>
            <a:off x="557863" y="3999704"/>
            <a:ext cx="1574464" cy="694067"/>
            <a:chOff x="557902" y="2647680"/>
            <a:chExt cx="1764196" cy="733663"/>
          </a:xfrm>
        </p:grpSpPr>
        <p:sp>
          <p:nvSpPr>
            <p:cNvPr id="8" name="フローチャート: 磁気ディスク 7"/>
            <p:cNvSpPr/>
            <p:nvPr/>
          </p:nvSpPr>
          <p:spPr>
            <a:xfrm>
              <a:off x="557902" y="2647680"/>
              <a:ext cx="1764196" cy="733663"/>
            </a:xfrm>
            <a:prstGeom prst="flowChartMagneticDisk">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メイリオ"/>
                <a:ea typeface="メイリオ"/>
                <a:cs typeface="+mn-cs"/>
              </a:endParaRPr>
            </a:p>
          </p:txBody>
        </p:sp>
        <p:sp>
          <p:nvSpPr>
            <p:cNvPr id="9" name="テキスト ボックス 8"/>
            <p:cNvSpPr txBox="1"/>
            <p:nvPr/>
          </p:nvSpPr>
          <p:spPr>
            <a:xfrm>
              <a:off x="755924" y="2994627"/>
              <a:ext cx="1368152" cy="2750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dirty="0">
                  <a:solidFill>
                    <a:prstClr val="white"/>
                  </a:solidFill>
                  <a:latin typeface="メイリオ"/>
                  <a:ea typeface="メイリオ"/>
                </a:rPr>
                <a:t>社会保険</a:t>
              </a:r>
              <a:endParaRPr kumimoji="1" lang="ja-JP" altLang="en-US" sz="1800" b="0" i="0" u="none" strike="noStrike" kern="1200" cap="none" spc="0" normalizeH="0" baseline="0" noProof="0" dirty="0">
                <a:ln>
                  <a:noFill/>
                </a:ln>
                <a:solidFill>
                  <a:prstClr val="white"/>
                </a:solidFill>
                <a:effectLst/>
                <a:uLnTx/>
                <a:uFillTx/>
                <a:latin typeface="メイリオ"/>
                <a:ea typeface="メイリオ"/>
                <a:cs typeface="+mn-cs"/>
              </a:endParaRPr>
            </a:p>
          </p:txBody>
        </p:sp>
      </p:grpSp>
      <p:grpSp>
        <p:nvGrpSpPr>
          <p:cNvPr id="10" name="グループ化 9"/>
          <p:cNvGrpSpPr/>
          <p:nvPr/>
        </p:nvGrpSpPr>
        <p:grpSpPr>
          <a:xfrm>
            <a:off x="557863" y="3567656"/>
            <a:ext cx="1574464" cy="694067"/>
            <a:chOff x="557902" y="2647680"/>
            <a:chExt cx="1764196" cy="733663"/>
          </a:xfrm>
        </p:grpSpPr>
        <p:sp>
          <p:nvSpPr>
            <p:cNvPr id="11" name="フローチャート: 磁気ディスク 10"/>
            <p:cNvSpPr/>
            <p:nvPr/>
          </p:nvSpPr>
          <p:spPr>
            <a:xfrm>
              <a:off x="557902" y="2647680"/>
              <a:ext cx="1764196" cy="733663"/>
            </a:xfrm>
            <a:prstGeom prst="flowChartMagneticDisk">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メイリオ"/>
                <a:ea typeface="メイリオ"/>
                <a:cs typeface="+mn-cs"/>
              </a:endParaRPr>
            </a:p>
          </p:txBody>
        </p:sp>
        <p:sp>
          <p:nvSpPr>
            <p:cNvPr id="12" name="テキスト ボックス 11"/>
            <p:cNvSpPr txBox="1"/>
            <p:nvPr/>
          </p:nvSpPr>
          <p:spPr>
            <a:xfrm>
              <a:off x="755924" y="3003319"/>
              <a:ext cx="1368152"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white"/>
                  </a:solidFill>
                  <a:effectLst/>
                  <a:uLnTx/>
                  <a:uFillTx/>
                  <a:latin typeface="メイリオ"/>
                  <a:ea typeface="メイリオ"/>
                  <a:cs typeface="+mn-cs"/>
                </a:rPr>
                <a:t>年末調整</a:t>
              </a:r>
            </a:p>
          </p:txBody>
        </p:sp>
      </p:grpSp>
      <p:grpSp>
        <p:nvGrpSpPr>
          <p:cNvPr id="13" name="グループ化 12"/>
          <p:cNvGrpSpPr/>
          <p:nvPr/>
        </p:nvGrpSpPr>
        <p:grpSpPr>
          <a:xfrm>
            <a:off x="557863" y="3099604"/>
            <a:ext cx="1574464" cy="694067"/>
            <a:chOff x="557902" y="2647680"/>
            <a:chExt cx="1764196" cy="733663"/>
          </a:xfrm>
        </p:grpSpPr>
        <p:sp>
          <p:nvSpPr>
            <p:cNvPr id="14" name="フローチャート: 磁気ディスク 13"/>
            <p:cNvSpPr/>
            <p:nvPr/>
          </p:nvSpPr>
          <p:spPr>
            <a:xfrm>
              <a:off x="557902" y="2647680"/>
              <a:ext cx="1764196" cy="733663"/>
            </a:xfrm>
            <a:prstGeom prst="flowChartMagneticDisk">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メイリオ"/>
                <a:ea typeface="メイリオ"/>
                <a:cs typeface="+mn-cs"/>
              </a:endParaRPr>
            </a:p>
          </p:txBody>
        </p:sp>
        <p:sp>
          <p:nvSpPr>
            <p:cNvPr id="15" name="テキスト ボックス 14"/>
            <p:cNvSpPr txBox="1"/>
            <p:nvPr/>
          </p:nvSpPr>
          <p:spPr>
            <a:xfrm>
              <a:off x="755924" y="3012011"/>
              <a:ext cx="1368152"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white"/>
                  </a:solidFill>
                  <a:effectLst/>
                  <a:uLnTx/>
                  <a:uFillTx/>
                  <a:latin typeface="メイリオ"/>
                  <a:ea typeface="メイリオ"/>
                  <a:cs typeface="+mn-cs"/>
                </a:rPr>
                <a:t>勤怠</a:t>
              </a:r>
            </a:p>
          </p:txBody>
        </p:sp>
      </p:grpSp>
      <p:grpSp>
        <p:nvGrpSpPr>
          <p:cNvPr id="16" name="グループ化 15"/>
          <p:cNvGrpSpPr/>
          <p:nvPr/>
        </p:nvGrpSpPr>
        <p:grpSpPr>
          <a:xfrm>
            <a:off x="557863" y="2631552"/>
            <a:ext cx="1574464" cy="694067"/>
            <a:chOff x="557902" y="2647680"/>
            <a:chExt cx="1764196" cy="733663"/>
          </a:xfrm>
        </p:grpSpPr>
        <p:sp>
          <p:nvSpPr>
            <p:cNvPr id="17" name="フローチャート: 磁気ディスク 16"/>
            <p:cNvSpPr/>
            <p:nvPr/>
          </p:nvSpPr>
          <p:spPr>
            <a:xfrm>
              <a:off x="557902" y="2647680"/>
              <a:ext cx="1764196" cy="733663"/>
            </a:xfrm>
            <a:prstGeom prst="flowChartMagneticDisk">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メイリオ"/>
                <a:ea typeface="メイリオ"/>
                <a:cs typeface="+mn-cs"/>
              </a:endParaRPr>
            </a:p>
          </p:txBody>
        </p:sp>
        <p:sp>
          <p:nvSpPr>
            <p:cNvPr id="18" name="テキスト ボックス 17"/>
            <p:cNvSpPr txBox="1"/>
            <p:nvPr/>
          </p:nvSpPr>
          <p:spPr>
            <a:xfrm>
              <a:off x="755924" y="2993297"/>
              <a:ext cx="1368152"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white"/>
                  </a:solidFill>
                  <a:effectLst/>
                  <a:uLnTx/>
                  <a:uFillTx/>
                  <a:latin typeface="メイリオ"/>
                  <a:ea typeface="メイリオ"/>
                  <a:cs typeface="+mn-cs"/>
                </a:rPr>
                <a:t>賃金</a:t>
              </a:r>
            </a:p>
          </p:txBody>
        </p:sp>
      </p:grpSp>
      <p:sp>
        <p:nvSpPr>
          <p:cNvPr id="19" name="右矢印 18"/>
          <p:cNvSpPr/>
          <p:nvPr/>
        </p:nvSpPr>
        <p:spPr>
          <a:xfrm>
            <a:off x="4262688" y="3328960"/>
            <a:ext cx="612068" cy="504056"/>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grpSp>
        <p:nvGrpSpPr>
          <p:cNvPr id="21" name="グループ化 20"/>
          <p:cNvGrpSpPr/>
          <p:nvPr/>
        </p:nvGrpSpPr>
        <p:grpSpPr>
          <a:xfrm>
            <a:off x="557863" y="2171603"/>
            <a:ext cx="1574464" cy="694067"/>
            <a:chOff x="557902" y="2647680"/>
            <a:chExt cx="1764196" cy="733663"/>
          </a:xfrm>
        </p:grpSpPr>
        <p:sp>
          <p:nvSpPr>
            <p:cNvPr id="22" name="フローチャート: 磁気ディスク 21"/>
            <p:cNvSpPr/>
            <p:nvPr/>
          </p:nvSpPr>
          <p:spPr>
            <a:xfrm>
              <a:off x="557902" y="2647680"/>
              <a:ext cx="1764196" cy="733663"/>
            </a:xfrm>
            <a:prstGeom prst="flowChartMagneticDisk">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メイリオ"/>
                <a:ea typeface="メイリオ"/>
                <a:cs typeface="+mn-cs"/>
              </a:endParaRPr>
            </a:p>
          </p:txBody>
        </p:sp>
        <p:sp>
          <p:nvSpPr>
            <p:cNvPr id="23" name="テキスト ボックス 22"/>
            <p:cNvSpPr txBox="1"/>
            <p:nvPr/>
          </p:nvSpPr>
          <p:spPr>
            <a:xfrm>
              <a:off x="755924" y="3001989"/>
              <a:ext cx="1368152"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white"/>
                  </a:solidFill>
                  <a:effectLst/>
                  <a:uLnTx/>
                  <a:uFillTx/>
                  <a:latin typeface="メイリオ"/>
                  <a:ea typeface="メイリオ"/>
                  <a:cs typeface="+mn-cs"/>
                </a:rPr>
                <a:t>社員情報</a:t>
              </a:r>
            </a:p>
          </p:txBody>
        </p:sp>
      </p:grpSp>
      <p:sp>
        <p:nvSpPr>
          <p:cNvPr id="24" name="Freeform 52"/>
          <p:cNvSpPr>
            <a:spLocks noEditPoints="1"/>
          </p:cNvSpPr>
          <p:nvPr/>
        </p:nvSpPr>
        <p:spPr bwMode="auto">
          <a:xfrm>
            <a:off x="3174600" y="3075753"/>
            <a:ext cx="865308" cy="1108567"/>
          </a:xfrm>
          <a:custGeom>
            <a:avLst/>
            <a:gdLst>
              <a:gd name="T0" fmla="*/ 178 w 249"/>
              <a:gd name="T1" fmla="*/ 139 h 319"/>
              <a:gd name="T2" fmla="*/ 52 w 249"/>
              <a:gd name="T3" fmla="*/ 129 h 319"/>
              <a:gd name="T4" fmla="*/ 83 w 249"/>
              <a:gd name="T5" fmla="*/ 97 h 319"/>
              <a:gd name="T6" fmla="*/ 46 w 249"/>
              <a:gd name="T7" fmla="*/ 127 h 319"/>
              <a:gd name="T8" fmla="*/ 2 w 249"/>
              <a:gd name="T9" fmla="*/ 107 h 319"/>
              <a:gd name="T10" fmla="*/ 212 w 249"/>
              <a:gd name="T11" fmla="*/ 102 h 319"/>
              <a:gd name="T12" fmla="*/ 87 w 249"/>
              <a:gd name="T13" fmla="*/ 92 h 319"/>
              <a:gd name="T14" fmla="*/ 118 w 249"/>
              <a:gd name="T15" fmla="*/ 60 h 319"/>
              <a:gd name="T16" fmla="*/ 81 w 249"/>
              <a:gd name="T17" fmla="*/ 90 h 319"/>
              <a:gd name="T18" fmla="*/ 37 w 249"/>
              <a:gd name="T19" fmla="*/ 70 h 319"/>
              <a:gd name="T20" fmla="*/ 247 w 249"/>
              <a:gd name="T21" fmla="*/ 65 h 319"/>
              <a:gd name="T22" fmla="*/ 122 w 249"/>
              <a:gd name="T23" fmla="*/ 55 h 319"/>
              <a:gd name="T24" fmla="*/ 152 w 249"/>
              <a:gd name="T25" fmla="*/ 22 h 319"/>
              <a:gd name="T26" fmla="*/ 116 w 249"/>
              <a:gd name="T27" fmla="*/ 52 h 319"/>
              <a:gd name="T28" fmla="*/ 71 w 249"/>
              <a:gd name="T29" fmla="*/ 33 h 319"/>
              <a:gd name="T30" fmla="*/ 145 w 249"/>
              <a:gd name="T31" fmla="*/ 177 h 319"/>
              <a:gd name="T32" fmla="*/ 100 w 249"/>
              <a:gd name="T33" fmla="*/ 250 h 319"/>
              <a:gd name="T34" fmla="*/ 100 w 249"/>
              <a:gd name="T35" fmla="*/ 207 h 319"/>
              <a:gd name="T36" fmla="*/ 145 w 249"/>
              <a:gd name="T37" fmla="*/ 319 h 319"/>
              <a:gd name="T38" fmla="*/ 100 w 249"/>
              <a:gd name="T39" fmla="*/ 300 h 319"/>
              <a:gd name="T40" fmla="*/ 94 w 249"/>
              <a:gd name="T41" fmla="*/ 154 h 319"/>
              <a:gd name="T42" fmla="*/ 50 w 249"/>
              <a:gd name="T43" fmla="*/ 228 h 319"/>
              <a:gd name="T44" fmla="*/ 50 w 249"/>
              <a:gd name="T45" fmla="*/ 184 h 319"/>
              <a:gd name="T46" fmla="*/ 94 w 249"/>
              <a:gd name="T47" fmla="*/ 297 h 319"/>
              <a:gd name="T48" fmla="*/ 50 w 249"/>
              <a:gd name="T49" fmla="*/ 277 h 319"/>
              <a:gd name="T50" fmla="*/ 44 w 249"/>
              <a:gd name="T51" fmla="*/ 132 h 319"/>
              <a:gd name="T52" fmla="*/ 0 w 249"/>
              <a:gd name="T53" fmla="*/ 205 h 319"/>
              <a:gd name="T54" fmla="*/ 0 w 249"/>
              <a:gd name="T55" fmla="*/ 162 h 319"/>
              <a:gd name="T56" fmla="*/ 44 w 249"/>
              <a:gd name="T57" fmla="*/ 274 h 319"/>
              <a:gd name="T58" fmla="*/ 0 w 249"/>
              <a:gd name="T59" fmla="*/ 255 h 319"/>
              <a:gd name="T60" fmla="*/ 179 w 249"/>
              <a:gd name="T61" fmla="*/ 186 h 319"/>
              <a:gd name="T62" fmla="*/ 151 w 249"/>
              <a:gd name="T63" fmla="*/ 226 h 319"/>
              <a:gd name="T64" fmla="*/ 179 w 249"/>
              <a:gd name="T65" fmla="*/ 195 h 319"/>
              <a:gd name="T66" fmla="*/ 151 w 249"/>
              <a:gd name="T67" fmla="*/ 316 h 319"/>
              <a:gd name="T68" fmla="*/ 151 w 249"/>
              <a:gd name="T69" fmla="*/ 276 h 319"/>
              <a:gd name="T70" fmla="*/ 214 w 249"/>
              <a:gd name="T71" fmla="*/ 150 h 319"/>
              <a:gd name="T72" fmla="*/ 185 w 249"/>
              <a:gd name="T73" fmla="*/ 189 h 319"/>
              <a:gd name="T74" fmla="*/ 214 w 249"/>
              <a:gd name="T75" fmla="*/ 158 h 319"/>
              <a:gd name="T76" fmla="*/ 185 w 249"/>
              <a:gd name="T77" fmla="*/ 279 h 319"/>
              <a:gd name="T78" fmla="*/ 185 w 249"/>
              <a:gd name="T79" fmla="*/ 238 h 319"/>
              <a:gd name="T80" fmla="*/ 249 w 249"/>
              <a:gd name="T81" fmla="*/ 112 h 319"/>
              <a:gd name="T82" fmla="*/ 220 w 249"/>
              <a:gd name="T83" fmla="*/ 152 h 319"/>
              <a:gd name="T84" fmla="*/ 249 w 249"/>
              <a:gd name="T85" fmla="*/ 121 h 319"/>
              <a:gd name="T86" fmla="*/ 220 w 249"/>
              <a:gd name="T87" fmla="*/ 242 h 319"/>
              <a:gd name="T88" fmla="*/ 220 w 249"/>
              <a:gd name="T89" fmla="*/ 201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9" h="319">
                <a:moveTo>
                  <a:pt x="103" y="151"/>
                </a:moveTo>
                <a:lnTo>
                  <a:pt x="147" y="171"/>
                </a:lnTo>
                <a:lnTo>
                  <a:pt x="178" y="139"/>
                </a:lnTo>
                <a:lnTo>
                  <a:pt x="133" y="119"/>
                </a:lnTo>
                <a:lnTo>
                  <a:pt x="103" y="151"/>
                </a:lnTo>
                <a:close/>
                <a:moveTo>
                  <a:pt x="52" y="129"/>
                </a:moveTo>
                <a:lnTo>
                  <a:pt x="97" y="149"/>
                </a:lnTo>
                <a:lnTo>
                  <a:pt x="127" y="117"/>
                </a:lnTo>
                <a:lnTo>
                  <a:pt x="83" y="97"/>
                </a:lnTo>
                <a:lnTo>
                  <a:pt x="52" y="129"/>
                </a:lnTo>
                <a:close/>
                <a:moveTo>
                  <a:pt x="2" y="107"/>
                </a:moveTo>
                <a:lnTo>
                  <a:pt x="46" y="127"/>
                </a:lnTo>
                <a:lnTo>
                  <a:pt x="77" y="94"/>
                </a:lnTo>
                <a:lnTo>
                  <a:pt x="32" y="75"/>
                </a:lnTo>
                <a:lnTo>
                  <a:pt x="2" y="107"/>
                </a:lnTo>
                <a:close/>
                <a:moveTo>
                  <a:pt x="137" y="115"/>
                </a:moveTo>
                <a:lnTo>
                  <a:pt x="182" y="135"/>
                </a:lnTo>
                <a:lnTo>
                  <a:pt x="212" y="102"/>
                </a:lnTo>
                <a:lnTo>
                  <a:pt x="168" y="82"/>
                </a:lnTo>
                <a:lnTo>
                  <a:pt x="137" y="115"/>
                </a:lnTo>
                <a:close/>
                <a:moveTo>
                  <a:pt x="87" y="92"/>
                </a:moveTo>
                <a:lnTo>
                  <a:pt x="131" y="112"/>
                </a:lnTo>
                <a:lnTo>
                  <a:pt x="162" y="79"/>
                </a:lnTo>
                <a:lnTo>
                  <a:pt x="118" y="60"/>
                </a:lnTo>
                <a:lnTo>
                  <a:pt x="87" y="92"/>
                </a:lnTo>
                <a:close/>
                <a:moveTo>
                  <a:pt x="37" y="70"/>
                </a:moveTo>
                <a:lnTo>
                  <a:pt x="81" y="90"/>
                </a:lnTo>
                <a:lnTo>
                  <a:pt x="112" y="57"/>
                </a:lnTo>
                <a:lnTo>
                  <a:pt x="67" y="37"/>
                </a:lnTo>
                <a:lnTo>
                  <a:pt x="37" y="70"/>
                </a:lnTo>
                <a:close/>
                <a:moveTo>
                  <a:pt x="172" y="78"/>
                </a:moveTo>
                <a:lnTo>
                  <a:pt x="217" y="97"/>
                </a:lnTo>
                <a:lnTo>
                  <a:pt x="247" y="65"/>
                </a:lnTo>
                <a:lnTo>
                  <a:pt x="203" y="45"/>
                </a:lnTo>
                <a:lnTo>
                  <a:pt x="172" y="78"/>
                </a:lnTo>
                <a:close/>
                <a:moveTo>
                  <a:pt x="122" y="55"/>
                </a:moveTo>
                <a:lnTo>
                  <a:pt x="166" y="75"/>
                </a:lnTo>
                <a:lnTo>
                  <a:pt x="197" y="43"/>
                </a:lnTo>
                <a:lnTo>
                  <a:pt x="152" y="22"/>
                </a:lnTo>
                <a:lnTo>
                  <a:pt x="122" y="55"/>
                </a:lnTo>
                <a:close/>
                <a:moveTo>
                  <a:pt x="71" y="33"/>
                </a:moveTo>
                <a:lnTo>
                  <a:pt x="116" y="52"/>
                </a:lnTo>
                <a:lnTo>
                  <a:pt x="146" y="20"/>
                </a:lnTo>
                <a:lnTo>
                  <a:pt x="102" y="0"/>
                </a:lnTo>
                <a:lnTo>
                  <a:pt x="71" y="33"/>
                </a:lnTo>
                <a:close/>
                <a:moveTo>
                  <a:pt x="100" y="200"/>
                </a:moveTo>
                <a:lnTo>
                  <a:pt x="145" y="220"/>
                </a:lnTo>
                <a:lnTo>
                  <a:pt x="145" y="177"/>
                </a:lnTo>
                <a:lnTo>
                  <a:pt x="100" y="157"/>
                </a:lnTo>
                <a:lnTo>
                  <a:pt x="100" y="200"/>
                </a:lnTo>
                <a:close/>
                <a:moveTo>
                  <a:pt x="100" y="250"/>
                </a:moveTo>
                <a:lnTo>
                  <a:pt x="145" y="270"/>
                </a:lnTo>
                <a:lnTo>
                  <a:pt x="145" y="226"/>
                </a:lnTo>
                <a:lnTo>
                  <a:pt x="100" y="207"/>
                </a:lnTo>
                <a:lnTo>
                  <a:pt x="100" y="250"/>
                </a:lnTo>
                <a:close/>
                <a:moveTo>
                  <a:pt x="100" y="300"/>
                </a:moveTo>
                <a:lnTo>
                  <a:pt x="145" y="319"/>
                </a:lnTo>
                <a:lnTo>
                  <a:pt x="145" y="276"/>
                </a:lnTo>
                <a:lnTo>
                  <a:pt x="100" y="256"/>
                </a:lnTo>
                <a:lnTo>
                  <a:pt x="100" y="300"/>
                </a:lnTo>
                <a:close/>
                <a:moveTo>
                  <a:pt x="50" y="178"/>
                </a:moveTo>
                <a:lnTo>
                  <a:pt x="94" y="198"/>
                </a:lnTo>
                <a:lnTo>
                  <a:pt x="94" y="154"/>
                </a:lnTo>
                <a:lnTo>
                  <a:pt x="50" y="135"/>
                </a:lnTo>
                <a:lnTo>
                  <a:pt x="50" y="178"/>
                </a:lnTo>
                <a:close/>
                <a:moveTo>
                  <a:pt x="50" y="228"/>
                </a:moveTo>
                <a:lnTo>
                  <a:pt x="94" y="247"/>
                </a:lnTo>
                <a:lnTo>
                  <a:pt x="94" y="204"/>
                </a:lnTo>
                <a:lnTo>
                  <a:pt x="50" y="184"/>
                </a:lnTo>
                <a:lnTo>
                  <a:pt x="50" y="228"/>
                </a:lnTo>
                <a:close/>
                <a:moveTo>
                  <a:pt x="50" y="277"/>
                </a:moveTo>
                <a:lnTo>
                  <a:pt x="94" y="297"/>
                </a:lnTo>
                <a:lnTo>
                  <a:pt x="94" y="253"/>
                </a:lnTo>
                <a:lnTo>
                  <a:pt x="50" y="234"/>
                </a:lnTo>
                <a:lnTo>
                  <a:pt x="50" y="277"/>
                </a:lnTo>
                <a:close/>
                <a:moveTo>
                  <a:pt x="0" y="156"/>
                </a:moveTo>
                <a:lnTo>
                  <a:pt x="44" y="175"/>
                </a:lnTo>
                <a:lnTo>
                  <a:pt x="44" y="132"/>
                </a:lnTo>
                <a:lnTo>
                  <a:pt x="0" y="112"/>
                </a:lnTo>
                <a:lnTo>
                  <a:pt x="0" y="156"/>
                </a:lnTo>
                <a:close/>
                <a:moveTo>
                  <a:pt x="0" y="205"/>
                </a:moveTo>
                <a:lnTo>
                  <a:pt x="44" y="225"/>
                </a:lnTo>
                <a:lnTo>
                  <a:pt x="44" y="182"/>
                </a:lnTo>
                <a:lnTo>
                  <a:pt x="0" y="162"/>
                </a:lnTo>
                <a:lnTo>
                  <a:pt x="0" y="205"/>
                </a:lnTo>
                <a:close/>
                <a:moveTo>
                  <a:pt x="0" y="255"/>
                </a:moveTo>
                <a:lnTo>
                  <a:pt x="44" y="274"/>
                </a:lnTo>
                <a:lnTo>
                  <a:pt x="44" y="231"/>
                </a:lnTo>
                <a:lnTo>
                  <a:pt x="0" y="211"/>
                </a:lnTo>
                <a:lnTo>
                  <a:pt x="0" y="255"/>
                </a:lnTo>
                <a:close/>
                <a:moveTo>
                  <a:pt x="151" y="176"/>
                </a:moveTo>
                <a:lnTo>
                  <a:pt x="151" y="217"/>
                </a:lnTo>
                <a:lnTo>
                  <a:pt x="179" y="186"/>
                </a:lnTo>
                <a:lnTo>
                  <a:pt x="179" y="145"/>
                </a:lnTo>
                <a:lnTo>
                  <a:pt x="151" y="176"/>
                </a:lnTo>
                <a:close/>
                <a:moveTo>
                  <a:pt x="151" y="226"/>
                </a:moveTo>
                <a:lnTo>
                  <a:pt x="151" y="267"/>
                </a:lnTo>
                <a:lnTo>
                  <a:pt x="179" y="236"/>
                </a:lnTo>
                <a:lnTo>
                  <a:pt x="179" y="195"/>
                </a:lnTo>
                <a:lnTo>
                  <a:pt x="151" y="226"/>
                </a:lnTo>
                <a:close/>
                <a:moveTo>
                  <a:pt x="151" y="276"/>
                </a:moveTo>
                <a:lnTo>
                  <a:pt x="151" y="316"/>
                </a:lnTo>
                <a:lnTo>
                  <a:pt x="179" y="286"/>
                </a:lnTo>
                <a:lnTo>
                  <a:pt x="179" y="244"/>
                </a:lnTo>
                <a:lnTo>
                  <a:pt x="151" y="276"/>
                </a:lnTo>
                <a:close/>
                <a:moveTo>
                  <a:pt x="185" y="139"/>
                </a:moveTo>
                <a:lnTo>
                  <a:pt x="185" y="180"/>
                </a:lnTo>
                <a:lnTo>
                  <a:pt x="214" y="150"/>
                </a:lnTo>
                <a:lnTo>
                  <a:pt x="214" y="108"/>
                </a:lnTo>
                <a:lnTo>
                  <a:pt x="185" y="139"/>
                </a:lnTo>
                <a:close/>
                <a:moveTo>
                  <a:pt x="185" y="189"/>
                </a:moveTo>
                <a:lnTo>
                  <a:pt x="185" y="229"/>
                </a:lnTo>
                <a:lnTo>
                  <a:pt x="214" y="199"/>
                </a:lnTo>
                <a:lnTo>
                  <a:pt x="214" y="158"/>
                </a:lnTo>
                <a:lnTo>
                  <a:pt x="185" y="189"/>
                </a:lnTo>
                <a:close/>
                <a:moveTo>
                  <a:pt x="185" y="238"/>
                </a:moveTo>
                <a:lnTo>
                  <a:pt x="185" y="279"/>
                </a:lnTo>
                <a:lnTo>
                  <a:pt x="214" y="249"/>
                </a:lnTo>
                <a:lnTo>
                  <a:pt x="214" y="208"/>
                </a:lnTo>
                <a:lnTo>
                  <a:pt x="185" y="238"/>
                </a:lnTo>
                <a:close/>
                <a:moveTo>
                  <a:pt x="220" y="102"/>
                </a:moveTo>
                <a:lnTo>
                  <a:pt x="220" y="143"/>
                </a:lnTo>
                <a:lnTo>
                  <a:pt x="249" y="112"/>
                </a:lnTo>
                <a:lnTo>
                  <a:pt x="249" y="72"/>
                </a:lnTo>
                <a:lnTo>
                  <a:pt x="220" y="102"/>
                </a:lnTo>
                <a:close/>
                <a:moveTo>
                  <a:pt x="220" y="152"/>
                </a:moveTo>
                <a:lnTo>
                  <a:pt x="220" y="193"/>
                </a:lnTo>
                <a:lnTo>
                  <a:pt x="249" y="162"/>
                </a:lnTo>
                <a:lnTo>
                  <a:pt x="249" y="121"/>
                </a:lnTo>
                <a:lnTo>
                  <a:pt x="220" y="152"/>
                </a:lnTo>
                <a:close/>
                <a:moveTo>
                  <a:pt x="220" y="201"/>
                </a:moveTo>
                <a:lnTo>
                  <a:pt x="220" y="242"/>
                </a:lnTo>
                <a:lnTo>
                  <a:pt x="249" y="211"/>
                </a:lnTo>
                <a:lnTo>
                  <a:pt x="249" y="171"/>
                </a:lnTo>
                <a:lnTo>
                  <a:pt x="220" y="201"/>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8" name="右矢印 27"/>
          <p:cNvSpPr/>
          <p:nvPr/>
        </p:nvSpPr>
        <p:spPr>
          <a:xfrm>
            <a:off x="2339752" y="3328960"/>
            <a:ext cx="612068" cy="504056"/>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29" name="Freeform 380"/>
          <p:cNvSpPr>
            <a:spLocks noEditPoints="1"/>
          </p:cNvSpPr>
          <p:nvPr/>
        </p:nvSpPr>
        <p:spPr bwMode="auto">
          <a:xfrm>
            <a:off x="3133099" y="2716603"/>
            <a:ext cx="243953" cy="200902"/>
          </a:xfrm>
          <a:custGeom>
            <a:avLst/>
            <a:gdLst>
              <a:gd name="T0" fmla="*/ 695 w 1122"/>
              <a:gd name="T1" fmla="*/ 303 h 922"/>
              <a:gd name="T2" fmla="*/ 670 w 1122"/>
              <a:gd name="T3" fmla="*/ 269 h 922"/>
              <a:gd name="T4" fmla="*/ 669 w 1122"/>
              <a:gd name="T5" fmla="*/ 211 h 922"/>
              <a:gd name="T6" fmla="*/ 554 w 1122"/>
              <a:gd name="T7" fmla="*/ 107 h 922"/>
              <a:gd name="T8" fmla="*/ 504 w 1122"/>
              <a:gd name="T9" fmla="*/ 103 h 922"/>
              <a:gd name="T10" fmla="*/ 466 w 1122"/>
              <a:gd name="T11" fmla="*/ 71 h 922"/>
              <a:gd name="T12" fmla="*/ 311 w 1122"/>
              <a:gd name="T13" fmla="*/ 64 h 922"/>
              <a:gd name="T14" fmla="*/ 270 w 1122"/>
              <a:gd name="T15" fmla="*/ 103 h 922"/>
              <a:gd name="T16" fmla="*/ 228 w 1122"/>
              <a:gd name="T17" fmla="*/ 109 h 922"/>
              <a:gd name="T18" fmla="*/ 102 w 1122"/>
              <a:gd name="T19" fmla="*/ 204 h 922"/>
              <a:gd name="T20" fmla="*/ 107 w 1122"/>
              <a:gd name="T21" fmla="*/ 262 h 922"/>
              <a:gd name="T22" fmla="*/ 86 w 1122"/>
              <a:gd name="T23" fmla="*/ 297 h 922"/>
              <a:gd name="T24" fmla="*/ 57 w 1122"/>
              <a:gd name="T25" fmla="*/ 459 h 922"/>
              <a:gd name="T26" fmla="*/ 96 w 1122"/>
              <a:gd name="T27" fmla="*/ 489 h 922"/>
              <a:gd name="T28" fmla="*/ 111 w 1122"/>
              <a:gd name="T29" fmla="*/ 528 h 922"/>
              <a:gd name="T30" fmla="*/ 150 w 1122"/>
              <a:gd name="T31" fmla="*/ 696 h 922"/>
              <a:gd name="T32" fmla="*/ 245 w 1122"/>
              <a:gd name="T33" fmla="*/ 664 h 922"/>
              <a:gd name="T34" fmla="*/ 285 w 1122"/>
              <a:gd name="T35" fmla="*/ 677 h 922"/>
              <a:gd name="T36" fmla="*/ 335 w 1122"/>
              <a:gd name="T37" fmla="*/ 773 h 922"/>
              <a:gd name="T38" fmla="*/ 477 w 1122"/>
              <a:gd name="T39" fmla="*/ 688 h 922"/>
              <a:gd name="T40" fmla="*/ 513 w 1122"/>
              <a:gd name="T41" fmla="*/ 666 h 922"/>
              <a:gd name="T42" fmla="*/ 569 w 1122"/>
              <a:gd name="T43" fmla="*/ 671 h 922"/>
              <a:gd name="T44" fmla="*/ 664 w 1122"/>
              <a:gd name="T45" fmla="*/ 545 h 922"/>
              <a:gd name="T46" fmla="*/ 670 w 1122"/>
              <a:gd name="T47" fmla="*/ 503 h 922"/>
              <a:gd name="T48" fmla="*/ 710 w 1122"/>
              <a:gd name="T49" fmla="*/ 462 h 922"/>
              <a:gd name="T50" fmla="*/ 345 w 1122"/>
              <a:gd name="T51" fmla="*/ 522 h 922"/>
              <a:gd name="T52" fmla="*/ 269 w 1122"/>
              <a:gd name="T53" fmla="*/ 466 h 922"/>
              <a:gd name="T54" fmla="*/ 245 w 1122"/>
              <a:gd name="T55" fmla="*/ 387 h 922"/>
              <a:gd name="T56" fmla="*/ 278 w 1122"/>
              <a:gd name="T57" fmla="*/ 297 h 922"/>
              <a:gd name="T58" fmla="*/ 358 w 1122"/>
              <a:gd name="T59" fmla="*/ 247 h 922"/>
              <a:gd name="T60" fmla="*/ 442 w 1122"/>
              <a:gd name="T61" fmla="*/ 256 h 922"/>
              <a:gd name="T62" fmla="*/ 512 w 1122"/>
              <a:gd name="T63" fmla="*/ 319 h 922"/>
              <a:gd name="T64" fmla="*/ 528 w 1122"/>
              <a:gd name="T65" fmla="*/ 401 h 922"/>
              <a:gd name="T66" fmla="*/ 488 w 1122"/>
              <a:gd name="T67" fmla="*/ 486 h 922"/>
              <a:gd name="T68" fmla="*/ 401 w 1122"/>
              <a:gd name="T69" fmla="*/ 527 h 922"/>
              <a:gd name="T70" fmla="*/ 1085 w 1122"/>
              <a:gd name="T71" fmla="*/ 675 h 922"/>
              <a:gd name="T72" fmla="*/ 1065 w 1122"/>
              <a:gd name="T73" fmla="*/ 637 h 922"/>
              <a:gd name="T74" fmla="*/ 1006 w 1122"/>
              <a:gd name="T75" fmla="*/ 569 h 922"/>
              <a:gd name="T76" fmla="*/ 965 w 1122"/>
              <a:gd name="T77" fmla="*/ 557 h 922"/>
              <a:gd name="T78" fmla="*/ 875 w 1122"/>
              <a:gd name="T79" fmla="*/ 550 h 922"/>
              <a:gd name="T80" fmla="*/ 838 w 1122"/>
              <a:gd name="T81" fmla="*/ 570 h 922"/>
              <a:gd name="T82" fmla="*/ 770 w 1122"/>
              <a:gd name="T83" fmla="*/ 628 h 922"/>
              <a:gd name="T84" fmla="*/ 756 w 1122"/>
              <a:gd name="T85" fmla="*/ 670 h 922"/>
              <a:gd name="T86" fmla="*/ 750 w 1122"/>
              <a:gd name="T87" fmla="*/ 759 h 922"/>
              <a:gd name="T88" fmla="*/ 770 w 1122"/>
              <a:gd name="T89" fmla="*/ 797 h 922"/>
              <a:gd name="T90" fmla="*/ 828 w 1122"/>
              <a:gd name="T91" fmla="*/ 865 h 922"/>
              <a:gd name="T92" fmla="*/ 869 w 1122"/>
              <a:gd name="T93" fmla="*/ 877 h 922"/>
              <a:gd name="T94" fmla="*/ 959 w 1122"/>
              <a:gd name="T95" fmla="*/ 885 h 922"/>
              <a:gd name="T96" fmla="*/ 997 w 1122"/>
              <a:gd name="T97" fmla="*/ 864 h 922"/>
              <a:gd name="T98" fmla="*/ 1066 w 1122"/>
              <a:gd name="T99" fmla="*/ 805 h 922"/>
              <a:gd name="T100" fmla="*/ 1078 w 1122"/>
              <a:gd name="T101" fmla="*/ 765 h 922"/>
              <a:gd name="T102" fmla="*/ 901 w 1122"/>
              <a:gd name="T103" fmla="*/ 791 h 922"/>
              <a:gd name="T104" fmla="*/ 845 w 1122"/>
              <a:gd name="T105" fmla="*/ 739 h 922"/>
              <a:gd name="T106" fmla="*/ 845 w 1122"/>
              <a:gd name="T107" fmla="*/ 695 h 922"/>
              <a:gd name="T108" fmla="*/ 901 w 1122"/>
              <a:gd name="T109" fmla="*/ 643 h 922"/>
              <a:gd name="T110" fmla="*/ 947 w 1122"/>
              <a:gd name="T111" fmla="*/ 647 h 922"/>
              <a:gd name="T112" fmla="*/ 993 w 1122"/>
              <a:gd name="T113" fmla="*/ 709 h 922"/>
              <a:gd name="T114" fmla="*/ 979 w 1122"/>
              <a:gd name="T115" fmla="*/ 759 h 922"/>
              <a:gd name="T116" fmla="*/ 917 w 1122"/>
              <a:gd name="T117" fmla="*/ 79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22" h="922">
                <a:moveTo>
                  <a:pt x="773" y="438"/>
                </a:moveTo>
                <a:lnTo>
                  <a:pt x="773" y="335"/>
                </a:lnTo>
                <a:lnTo>
                  <a:pt x="717" y="315"/>
                </a:lnTo>
                <a:lnTo>
                  <a:pt x="717" y="315"/>
                </a:lnTo>
                <a:lnTo>
                  <a:pt x="710" y="311"/>
                </a:lnTo>
                <a:lnTo>
                  <a:pt x="702" y="307"/>
                </a:lnTo>
                <a:lnTo>
                  <a:pt x="695" y="303"/>
                </a:lnTo>
                <a:lnTo>
                  <a:pt x="689" y="297"/>
                </a:lnTo>
                <a:lnTo>
                  <a:pt x="683" y="291"/>
                </a:lnTo>
                <a:lnTo>
                  <a:pt x="678" y="285"/>
                </a:lnTo>
                <a:lnTo>
                  <a:pt x="674" y="277"/>
                </a:lnTo>
                <a:lnTo>
                  <a:pt x="670" y="269"/>
                </a:lnTo>
                <a:lnTo>
                  <a:pt x="670" y="269"/>
                </a:lnTo>
                <a:lnTo>
                  <a:pt x="670" y="269"/>
                </a:lnTo>
                <a:lnTo>
                  <a:pt x="668" y="262"/>
                </a:lnTo>
                <a:lnTo>
                  <a:pt x="665" y="253"/>
                </a:lnTo>
                <a:lnTo>
                  <a:pt x="664" y="245"/>
                </a:lnTo>
                <a:lnTo>
                  <a:pt x="664" y="237"/>
                </a:lnTo>
                <a:lnTo>
                  <a:pt x="664" y="228"/>
                </a:lnTo>
                <a:lnTo>
                  <a:pt x="666" y="220"/>
                </a:lnTo>
                <a:lnTo>
                  <a:pt x="669" y="211"/>
                </a:lnTo>
                <a:lnTo>
                  <a:pt x="671" y="204"/>
                </a:lnTo>
                <a:lnTo>
                  <a:pt x="698" y="150"/>
                </a:lnTo>
                <a:lnTo>
                  <a:pt x="623" y="76"/>
                </a:lnTo>
                <a:lnTo>
                  <a:pt x="569" y="102"/>
                </a:lnTo>
                <a:lnTo>
                  <a:pt x="569" y="102"/>
                </a:lnTo>
                <a:lnTo>
                  <a:pt x="562" y="106"/>
                </a:lnTo>
                <a:lnTo>
                  <a:pt x="554" y="107"/>
                </a:lnTo>
                <a:lnTo>
                  <a:pt x="545" y="109"/>
                </a:lnTo>
                <a:lnTo>
                  <a:pt x="537" y="109"/>
                </a:lnTo>
                <a:lnTo>
                  <a:pt x="528" y="109"/>
                </a:lnTo>
                <a:lnTo>
                  <a:pt x="520" y="108"/>
                </a:lnTo>
                <a:lnTo>
                  <a:pt x="513" y="106"/>
                </a:lnTo>
                <a:lnTo>
                  <a:pt x="504" y="103"/>
                </a:lnTo>
                <a:lnTo>
                  <a:pt x="504" y="103"/>
                </a:lnTo>
                <a:lnTo>
                  <a:pt x="504" y="103"/>
                </a:lnTo>
                <a:lnTo>
                  <a:pt x="496" y="100"/>
                </a:lnTo>
                <a:lnTo>
                  <a:pt x="489" y="95"/>
                </a:lnTo>
                <a:lnTo>
                  <a:pt x="483" y="90"/>
                </a:lnTo>
                <a:lnTo>
                  <a:pt x="477" y="84"/>
                </a:lnTo>
                <a:lnTo>
                  <a:pt x="471" y="78"/>
                </a:lnTo>
                <a:lnTo>
                  <a:pt x="466" y="71"/>
                </a:lnTo>
                <a:lnTo>
                  <a:pt x="462" y="64"/>
                </a:lnTo>
                <a:lnTo>
                  <a:pt x="459" y="57"/>
                </a:lnTo>
                <a:lnTo>
                  <a:pt x="440" y="0"/>
                </a:lnTo>
                <a:lnTo>
                  <a:pt x="335" y="0"/>
                </a:lnTo>
                <a:lnTo>
                  <a:pt x="315" y="57"/>
                </a:lnTo>
                <a:lnTo>
                  <a:pt x="315" y="57"/>
                </a:lnTo>
                <a:lnTo>
                  <a:pt x="311" y="64"/>
                </a:lnTo>
                <a:lnTo>
                  <a:pt x="308" y="71"/>
                </a:lnTo>
                <a:lnTo>
                  <a:pt x="303" y="78"/>
                </a:lnTo>
                <a:lnTo>
                  <a:pt x="298" y="84"/>
                </a:lnTo>
                <a:lnTo>
                  <a:pt x="292" y="90"/>
                </a:lnTo>
                <a:lnTo>
                  <a:pt x="285" y="95"/>
                </a:lnTo>
                <a:lnTo>
                  <a:pt x="278" y="100"/>
                </a:lnTo>
                <a:lnTo>
                  <a:pt x="270" y="103"/>
                </a:lnTo>
                <a:lnTo>
                  <a:pt x="270" y="103"/>
                </a:lnTo>
                <a:lnTo>
                  <a:pt x="270" y="103"/>
                </a:lnTo>
                <a:lnTo>
                  <a:pt x="262" y="106"/>
                </a:lnTo>
                <a:lnTo>
                  <a:pt x="254" y="108"/>
                </a:lnTo>
                <a:lnTo>
                  <a:pt x="245" y="109"/>
                </a:lnTo>
                <a:lnTo>
                  <a:pt x="237" y="109"/>
                </a:lnTo>
                <a:lnTo>
                  <a:pt x="228" y="109"/>
                </a:lnTo>
                <a:lnTo>
                  <a:pt x="220" y="107"/>
                </a:lnTo>
                <a:lnTo>
                  <a:pt x="213" y="106"/>
                </a:lnTo>
                <a:lnTo>
                  <a:pt x="204" y="102"/>
                </a:lnTo>
                <a:lnTo>
                  <a:pt x="150" y="76"/>
                </a:lnTo>
                <a:lnTo>
                  <a:pt x="77" y="150"/>
                </a:lnTo>
                <a:lnTo>
                  <a:pt x="102" y="204"/>
                </a:lnTo>
                <a:lnTo>
                  <a:pt x="102" y="204"/>
                </a:lnTo>
                <a:lnTo>
                  <a:pt x="106" y="211"/>
                </a:lnTo>
                <a:lnTo>
                  <a:pt x="108" y="220"/>
                </a:lnTo>
                <a:lnTo>
                  <a:pt x="110" y="228"/>
                </a:lnTo>
                <a:lnTo>
                  <a:pt x="111" y="237"/>
                </a:lnTo>
                <a:lnTo>
                  <a:pt x="111" y="245"/>
                </a:lnTo>
                <a:lnTo>
                  <a:pt x="110" y="253"/>
                </a:lnTo>
                <a:lnTo>
                  <a:pt x="107" y="262"/>
                </a:lnTo>
                <a:lnTo>
                  <a:pt x="105" y="269"/>
                </a:lnTo>
                <a:lnTo>
                  <a:pt x="105" y="269"/>
                </a:lnTo>
                <a:lnTo>
                  <a:pt x="105" y="269"/>
                </a:lnTo>
                <a:lnTo>
                  <a:pt x="101" y="277"/>
                </a:lnTo>
                <a:lnTo>
                  <a:pt x="96" y="285"/>
                </a:lnTo>
                <a:lnTo>
                  <a:pt x="92" y="291"/>
                </a:lnTo>
                <a:lnTo>
                  <a:pt x="86" y="297"/>
                </a:lnTo>
                <a:lnTo>
                  <a:pt x="80" y="303"/>
                </a:lnTo>
                <a:lnTo>
                  <a:pt x="72" y="307"/>
                </a:lnTo>
                <a:lnTo>
                  <a:pt x="65" y="311"/>
                </a:lnTo>
                <a:lnTo>
                  <a:pt x="57" y="315"/>
                </a:lnTo>
                <a:lnTo>
                  <a:pt x="0" y="335"/>
                </a:lnTo>
                <a:lnTo>
                  <a:pt x="0" y="438"/>
                </a:lnTo>
                <a:lnTo>
                  <a:pt x="57" y="459"/>
                </a:lnTo>
                <a:lnTo>
                  <a:pt x="57" y="459"/>
                </a:lnTo>
                <a:lnTo>
                  <a:pt x="65" y="462"/>
                </a:lnTo>
                <a:lnTo>
                  <a:pt x="72" y="466"/>
                </a:lnTo>
                <a:lnTo>
                  <a:pt x="78" y="471"/>
                </a:lnTo>
                <a:lnTo>
                  <a:pt x="86" y="475"/>
                </a:lnTo>
                <a:lnTo>
                  <a:pt x="92" y="483"/>
                </a:lnTo>
                <a:lnTo>
                  <a:pt x="96" y="489"/>
                </a:lnTo>
                <a:lnTo>
                  <a:pt x="101" y="496"/>
                </a:lnTo>
                <a:lnTo>
                  <a:pt x="105" y="503"/>
                </a:lnTo>
                <a:lnTo>
                  <a:pt x="105" y="503"/>
                </a:lnTo>
                <a:lnTo>
                  <a:pt x="105" y="503"/>
                </a:lnTo>
                <a:lnTo>
                  <a:pt x="107" y="511"/>
                </a:lnTo>
                <a:lnTo>
                  <a:pt x="110" y="520"/>
                </a:lnTo>
                <a:lnTo>
                  <a:pt x="111" y="528"/>
                </a:lnTo>
                <a:lnTo>
                  <a:pt x="111" y="537"/>
                </a:lnTo>
                <a:lnTo>
                  <a:pt x="110" y="545"/>
                </a:lnTo>
                <a:lnTo>
                  <a:pt x="108" y="553"/>
                </a:lnTo>
                <a:lnTo>
                  <a:pt x="106" y="561"/>
                </a:lnTo>
                <a:lnTo>
                  <a:pt x="102" y="569"/>
                </a:lnTo>
                <a:lnTo>
                  <a:pt x="77" y="623"/>
                </a:lnTo>
                <a:lnTo>
                  <a:pt x="150" y="696"/>
                </a:lnTo>
                <a:lnTo>
                  <a:pt x="204" y="671"/>
                </a:lnTo>
                <a:lnTo>
                  <a:pt x="204" y="671"/>
                </a:lnTo>
                <a:lnTo>
                  <a:pt x="213" y="667"/>
                </a:lnTo>
                <a:lnTo>
                  <a:pt x="220" y="665"/>
                </a:lnTo>
                <a:lnTo>
                  <a:pt x="228" y="664"/>
                </a:lnTo>
                <a:lnTo>
                  <a:pt x="237" y="663"/>
                </a:lnTo>
                <a:lnTo>
                  <a:pt x="245" y="664"/>
                </a:lnTo>
                <a:lnTo>
                  <a:pt x="254" y="665"/>
                </a:lnTo>
                <a:lnTo>
                  <a:pt x="262" y="666"/>
                </a:lnTo>
                <a:lnTo>
                  <a:pt x="270" y="670"/>
                </a:lnTo>
                <a:lnTo>
                  <a:pt x="270" y="670"/>
                </a:lnTo>
                <a:lnTo>
                  <a:pt x="270" y="670"/>
                </a:lnTo>
                <a:lnTo>
                  <a:pt x="278" y="673"/>
                </a:lnTo>
                <a:lnTo>
                  <a:pt x="285" y="677"/>
                </a:lnTo>
                <a:lnTo>
                  <a:pt x="292" y="683"/>
                </a:lnTo>
                <a:lnTo>
                  <a:pt x="298" y="688"/>
                </a:lnTo>
                <a:lnTo>
                  <a:pt x="303" y="695"/>
                </a:lnTo>
                <a:lnTo>
                  <a:pt x="308" y="701"/>
                </a:lnTo>
                <a:lnTo>
                  <a:pt x="311" y="709"/>
                </a:lnTo>
                <a:lnTo>
                  <a:pt x="315" y="717"/>
                </a:lnTo>
                <a:lnTo>
                  <a:pt x="335" y="773"/>
                </a:lnTo>
                <a:lnTo>
                  <a:pt x="440" y="773"/>
                </a:lnTo>
                <a:lnTo>
                  <a:pt x="459" y="717"/>
                </a:lnTo>
                <a:lnTo>
                  <a:pt x="459" y="717"/>
                </a:lnTo>
                <a:lnTo>
                  <a:pt x="462" y="709"/>
                </a:lnTo>
                <a:lnTo>
                  <a:pt x="466" y="702"/>
                </a:lnTo>
                <a:lnTo>
                  <a:pt x="471" y="695"/>
                </a:lnTo>
                <a:lnTo>
                  <a:pt x="477" y="688"/>
                </a:lnTo>
                <a:lnTo>
                  <a:pt x="483" y="683"/>
                </a:lnTo>
                <a:lnTo>
                  <a:pt x="490" y="677"/>
                </a:lnTo>
                <a:lnTo>
                  <a:pt x="497" y="673"/>
                </a:lnTo>
                <a:lnTo>
                  <a:pt x="504" y="669"/>
                </a:lnTo>
                <a:lnTo>
                  <a:pt x="504" y="669"/>
                </a:lnTo>
                <a:lnTo>
                  <a:pt x="504" y="669"/>
                </a:lnTo>
                <a:lnTo>
                  <a:pt x="513" y="666"/>
                </a:lnTo>
                <a:lnTo>
                  <a:pt x="520" y="664"/>
                </a:lnTo>
                <a:lnTo>
                  <a:pt x="528" y="664"/>
                </a:lnTo>
                <a:lnTo>
                  <a:pt x="537" y="663"/>
                </a:lnTo>
                <a:lnTo>
                  <a:pt x="545" y="664"/>
                </a:lnTo>
                <a:lnTo>
                  <a:pt x="554" y="665"/>
                </a:lnTo>
                <a:lnTo>
                  <a:pt x="562" y="667"/>
                </a:lnTo>
                <a:lnTo>
                  <a:pt x="569" y="671"/>
                </a:lnTo>
                <a:lnTo>
                  <a:pt x="623" y="696"/>
                </a:lnTo>
                <a:lnTo>
                  <a:pt x="698" y="623"/>
                </a:lnTo>
                <a:lnTo>
                  <a:pt x="671" y="569"/>
                </a:lnTo>
                <a:lnTo>
                  <a:pt x="671" y="569"/>
                </a:lnTo>
                <a:lnTo>
                  <a:pt x="669" y="561"/>
                </a:lnTo>
                <a:lnTo>
                  <a:pt x="666" y="553"/>
                </a:lnTo>
                <a:lnTo>
                  <a:pt x="664" y="545"/>
                </a:lnTo>
                <a:lnTo>
                  <a:pt x="664" y="537"/>
                </a:lnTo>
                <a:lnTo>
                  <a:pt x="664" y="528"/>
                </a:lnTo>
                <a:lnTo>
                  <a:pt x="665" y="520"/>
                </a:lnTo>
                <a:lnTo>
                  <a:pt x="668" y="511"/>
                </a:lnTo>
                <a:lnTo>
                  <a:pt x="670" y="503"/>
                </a:lnTo>
                <a:lnTo>
                  <a:pt x="670" y="503"/>
                </a:lnTo>
                <a:lnTo>
                  <a:pt x="670" y="503"/>
                </a:lnTo>
                <a:lnTo>
                  <a:pt x="674" y="496"/>
                </a:lnTo>
                <a:lnTo>
                  <a:pt x="678" y="489"/>
                </a:lnTo>
                <a:lnTo>
                  <a:pt x="683" y="483"/>
                </a:lnTo>
                <a:lnTo>
                  <a:pt x="689" y="475"/>
                </a:lnTo>
                <a:lnTo>
                  <a:pt x="695" y="471"/>
                </a:lnTo>
                <a:lnTo>
                  <a:pt x="702" y="466"/>
                </a:lnTo>
                <a:lnTo>
                  <a:pt x="710" y="462"/>
                </a:lnTo>
                <a:lnTo>
                  <a:pt x="717" y="459"/>
                </a:lnTo>
                <a:lnTo>
                  <a:pt x="773" y="438"/>
                </a:lnTo>
                <a:close/>
                <a:moveTo>
                  <a:pt x="387" y="528"/>
                </a:moveTo>
                <a:lnTo>
                  <a:pt x="387" y="528"/>
                </a:lnTo>
                <a:lnTo>
                  <a:pt x="372" y="527"/>
                </a:lnTo>
                <a:lnTo>
                  <a:pt x="358" y="526"/>
                </a:lnTo>
                <a:lnTo>
                  <a:pt x="345" y="522"/>
                </a:lnTo>
                <a:lnTo>
                  <a:pt x="332" y="517"/>
                </a:lnTo>
                <a:lnTo>
                  <a:pt x="320" y="511"/>
                </a:lnTo>
                <a:lnTo>
                  <a:pt x="308" y="504"/>
                </a:lnTo>
                <a:lnTo>
                  <a:pt x="297" y="496"/>
                </a:lnTo>
                <a:lnTo>
                  <a:pt x="287" y="486"/>
                </a:lnTo>
                <a:lnTo>
                  <a:pt x="278" y="477"/>
                </a:lnTo>
                <a:lnTo>
                  <a:pt x="269" y="466"/>
                </a:lnTo>
                <a:lnTo>
                  <a:pt x="262" y="454"/>
                </a:lnTo>
                <a:lnTo>
                  <a:pt x="256" y="442"/>
                </a:lnTo>
                <a:lnTo>
                  <a:pt x="251" y="429"/>
                </a:lnTo>
                <a:lnTo>
                  <a:pt x="249" y="415"/>
                </a:lnTo>
                <a:lnTo>
                  <a:pt x="246" y="401"/>
                </a:lnTo>
                <a:lnTo>
                  <a:pt x="245" y="387"/>
                </a:lnTo>
                <a:lnTo>
                  <a:pt x="245" y="387"/>
                </a:lnTo>
                <a:lnTo>
                  <a:pt x="246" y="372"/>
                </a:lnTo>
                <a:lnTo>
                  <a:pt x="249" y="358"/>
                </a:lnTo>
                <a:lnTo>
                  <a:pt x="251" y="345"/>
                </a:lnTo>
                <a:lnTo>
                  <a:pt x="256" y="331"/>
                </a:lnTo>
                <a:lnTo>
                  <a:pt x="262" y="319"/>
                </a:lnTo>
                <a:lnTo>
                  <a:pt x="269" y="307"/>
                </a:lnTo>
                <a:lnTo>
                  <a:pt x="278" y="297"/>
                </a:lnTo>
                <a:lnTo>
                  <a:pt x="287" y="286"/>
                </a:lnTo>
                <a:lnTo>
                  <a:pt x="297" y="277"/>
                </a:lnTo>
                <a:lnTo>
                  <a:pt x="308" y="269"/>
                </a:lnTo>
                <a:lnTo>
                  <a:pt x="320" y="262"/>
                </a:lnTo>
                <a:lnTo>
                  <a:pt x="332" y="256"/>
                </a:lnTo>
                <a:lnTo>
                  <a:pt x="345" y="251"/>
                </a:lnTo>
                <a:lnTo>
                  <a:pt x="358" y="247"/>
                </a:lnTo>
                <a:lnTo>
                  <a:pt x="372" y="245"/>
                </a:lnTo>
                <a:lnTo>
                  <a:pt x="387" y="245"/>
                </a:lnTo>
                <a:lnTo>
                  <a:pt x="387" y="245"/>
                </a:lnTo>
                <a:lnTo>
                  <a:pt x="401" y="245"/>
                </a:lnTo>
                <a:lnTo>
                  <a:pt x="416" y="247"/>
                </a:lnTo>
                <a:lnTo>
                  <a:pt x="429" y="251"/>
                </a:lnTo>
                <a:lnTo>
                  <a:pt x="442" y="256"/>
                </a:lnTo>
                <a:lnTo>
                  <a:pt x="455" y="262"/>
                </a:lnTo>
                <a:lnTo>
                  <a:pt x="466" y="269"/>
                </a:lnTo>
                <a:lnTo>
                  <a:pt x="477" y="277"/>
                </a:lnTo>
                <a:lnTo>
                  <a:pt x="488" y="286"/>
                </a:lnTo>
                <a:lnTo>
                  <a:pt x="496" y="297"/>
                </a:lnTo>
                <a:lnTo>
                  <a:pt x="504" y="307"/>
                </a:lnTo>
                <a:lnTo>
                  <a:pt x="512" y="319"/>
                </a:lnTo>
                <a:lnTo>
                  <a:pt x="518" y="331"/>
                </a:lnTo>
                <a:lnTo>
                  <a:pt x="522" y="345"/>
                </a:lnTo>
                <a:lnTo>
                  <a:pt x="526" y="358"/>
                </a:lnTo>
                <a:lnTo>
                  <a:pt x="528" y="372"/>
                </a:lnTo>
                <a:lnTo>
                  <a:pt x="528" y="387"/>
                </a:lnTo>
                <a:lnTo>
                  <a:pt x="528" y="387"/>
                </a:lnTo>
                <a:lnTo>
                  <a:pt x="528" y="401"/>
                </a:lnTo>
                <a:lnTo>
                  <a:pt x="526" y="415"/>
                </a:lnTo>
                <a:lnTo>
                  <a:pt x="522" y="429"/>
                </a:lnTo>
                <a:lnTo>
                  <a:pt x="518" y="442"/>
                </a:lnTo>
                <a:lnTo>
                  <a:pt x="512" y="454"/>
                </a:lnTo>
                <a:lnTo>
                  <a:pt x="504" y="466"/>
                </a:lnTo>
                <a:lnTo>
                  <a:pt x="496" y="477"/>
                </a:lnTo>
                <a:lnTo>
                  <a:pt x="488" y="486"/>
                </a:lnTo>
                <a:lnTo>
                  <a:pt x="477" y="496"/>
                </a:lnTo>
                <a:lnTo>
                  <a:pt x="466" y="504"/>
                </a:lnTo>
                <a:lnTo>
                  <a:pt x="455" y="511"/>
                </a:lnTo>
                <a:lnTo>
                  <a:pt x="442" y="517"/>
                </a:lnTo>
                <a:lnTo>
                  <a:pt x="429" y="522"/>
                </a:lnTo>
                <a:lnTo>
                  <a:pt x="416" y="526"/>
                </a:lnTo>
                <a:lnTo>
                  <a:pt x="401" y="527"/>
                </a:lnTo>
                <a:lnTo>
                  <a:pt x="387" y="528"/>
                </a:lnTo>
                <a:lnTo>
                  <a:pt x="387" y="528"/>
                </a:lnTo>
                <a:close/>
                <a:moveTo>
                  <a:pt x="1122" y="744"/>
                </a:moveTo>
                <a:lnTo>
                  <a:pt x="1122" y="689"/>
                </a:lnTo>
                <a:lnTo>
                  <a:pt x="1092" y="678"/>
                </a:lnTo>
                <a:lnTo>
                  <a:pt x="1092" y="678"/>
                </a:lnTo>
                <a:lnTo>
                  <a:pt x="1085" y="675"/>
                </a:lnTo>
                <a:lnTo>
                  <a:pt x="1078" y="670"/>
                </a:lnTo>
                <a:lnTo>
                  <a:pt x="1072" y="663"/>
                </a:lnTo>
                <a:lnTo>
                  <a:pt x="1067" y="654"/>
                </a:lnTo>
                <a:lnTo>
                  <a:pt x="1067" y="654"/>
                </a:lnTo>
                <a:lnTo>
                  <a:pt x="1067" y="654"/>
                </a:lnTo>
                <a:lnTo>
                  <a:pt x="1065" y="646"/>
                </a:lnTo>
                <a:lnTo>
                  <a:pt x="1065" y="637"/>
                </a:lnTo>
                <a:lnTo>
                  <a:pt x="1066" y="628"/>
                </a:lnTo>
                <a:lnTo>
                  <a:pt x="1068" y="619"/>
                </a:lnTo>
                <a:lnTo>
                  <a:pt x="1083" y="591"/>
                </a:lnTo>
                <a:lnTo>
                  <a:pt x="1043" y="552"/>
                </a:lnTo>
                <a:lnTo>
                  <a:pt x="1014" y="565"/>
                </a:lnTo>
                <a:lnTo>
                  <a:pt x="1014" y="565"/>
                </a:lnTo>
                <a:lnTo>
                  <a:pt x="1006" y="569"/>
                </a:lnTo>
                <a:lnTo>
                  <a:pt x="997" y="570"/>
                </a:lnTo>
                <a:lnTo>
                  <a:pt x="988" y="569"/>
                </a:lnTo>
                <a:lnTo>
                  <a:pt x="979" y="567"/>
                </a:lnTo>
                <a:lnTo>
                  <a:pt x="979" y="567"/>
                </a:lnTo>
                <a:lnTo>
                  <a:pt x="979" y="567"/>
                </a:lnTo>
                <a:lnTo>
                  <a:pt x="971" y="562"/>
                </a:lnTo>
                <a:lnTo>
                  <a:pt x="965" y="557"/>
                </a:lnTo>
                <a:lnTo>
                  <a:pt x="959" y="550"/>
                </a:lnTo>
                <a:lnTo>
                  <a:pt x="955" y="541"/>
                </a:lnTo>
                <a:lnTo>
                  <a:pt x="945" y="511"/>
                </a:lnTo>
                <a:lnTo>
                  <a:pt x="889" y="511"/>
                </a:lnTo>
                <a:lnTo>
                  <a:pt x="879" y="541"/>
                </a:lnTo>
                <a:lnTo>
                  <a:pt x="879" y="541"/>
                </a:lnTo>
                <a:lnTo>
                  <a:pt x="875" y="550"/>
                </a:lnTo>
                <a:lnTo>
                  <a:pt x="869" y="557"/>
                </a:lnTo>
                <a:lnTo>
                  <a:pt x="863" y="562"/>
                </a:lnTo>
                <a:lnTo>
                  <a:pt x="855" y="567"/>
                </a:lnTo>
                <a:lnTo>
                  <a:pt x="855" y="567"/>
                </a:lnTo>
                <a:lnTo>
                  <a:pt x="855" y="567"/>
                </a:lnTo>
                <a:lnTo>
                  <a:pt x="846" y="569"/>
                </a:lnTo>
                <a:lnTo>
                  <a:pt x="838" y="570"/>
                </a:lnTo>
                <a:lnTo>
                  <a:pt x="828" y="569"/>
                </a:lnTo>
                <a:lnTo>
                  <a:pt x="820" y="565"/>
                </a:lnTo>
                <a:lnTo>
                  <a:pt x="791" y="552"/>
                </a:lnTo>
                <a:lnTo>
                  <a:pt x="753" y="591"/>
                </a:lnTo>
                <a:lnTo>
                  <a:pt x="766" y="619"/>
                </a:lnTo>
                <a:lnTo>
                  <a:pt x="766" y="619"/>
                </a:lnTo>
                <a:lnTo>
                  <a:pt x="770" y="628"/>
                </a:lnTo>
                <a:lnTo>
                  <a:pt x="770" y="637"/>
                </a:lnTo>
                <a:lnTo>
                  <a:pt x="770" y="646"/>
                </a:lnTo>
                <a:lnTo>
                  <a:pt x="767" y="654"/>
                </a:lnTo>
                <a:lnTo>
                  <a:pt x="767" y="654"/>
                </a:lnTo>
                <a:lnTo>
                  <a:pt x="767" y="654"/>
                </a:lnTo>
                <a:lnTo>
                  <a:pt x="762" y="663"/>
                </a:lnTo>
                <a:lnTo>
                  <a:pt x="756" y="670"/>
                </a:lnTo>
                <a:lnTo>
                  <a:pt x="750" y="675"/>
                </a:lnTo>
                <a:lnTo>
                  <a:pt x="742" y="678"/>
                </a:lnTo>
                <a:lnTo>
                  <a:pt x="712" y="689"/>
                </a:lnTo>
                <a:lnTo>
                  <a:pt x="712" y="744"/>
                </a:lnTo>
                <a:lnTo>
                  <a:pt x="742" y="755"/>
                </a:lnTo>
                <a:lnTo>
                  <a:pt x="742" y="755"/>
                </a:lnTo>
                <a:lnTo>
                  <a:pt x="750" y="759"/>
                </a:lnTo>
                <a:lnTo>
                  <a:pt x="756" y="765"/>
                </a:lnTo>
                <a:lnTo>
                  <a:pt x="762" y="772"/>
                </a:lnTo>
                <a:lnTo>
                  <a:pt x="767" y="779"/>
                </a:lnTo>
                <a:lnTo>
                  <a:pt x="767" y="779"/>
                </a:lnTo>
                <a:lnTo>
                  <a:pt x="767" y="779"/>
                </a:lnTo>
                <a:lnTo>
                  <a:pt x="770" y="787"/>
                </a:lnTo>
                <a:lnTo>
                  <a:pt x="770" y="797"/>
                </a:lnTo>
                <a:lnTo>
                  <a:pt x="770" y="805"/>
                </a:lnTo>
                <a:lnTo>
                  <a:pt x="766" y="814"/>
                </a:lnTo>
                <a:lnTo>
                  <a:pt x="753" y="843"/>
                </a:lnTo>
                <a:lnTo>
                  <a:pt x="791" y="882"/>
                </a:lnTo>
                <a:lnTo>
                  <a:pt x="820" y="868"/>
                </a:lnTo>
                <a:lnTo>
                  <a:pt x="820" y="868"/>
                </a:lnTo>
                <a:lnTo>
                  <a:pt x="828" y="865"/>
                </a:lnTo>
                <a:lnTo>
                  <a:pt x="838" y="864"/>
                </a:lnTo>
                <a:lnTo>
                  <a:pt x="846" y="864"/>
                </a:lnTo>
                <a:lnTo>
                  <a:pt x="855" y="867"/>
                </a:lnTo>
                <a:lnTo>
                  <a:pt x="855" y="867"/>
                </a:lnTo>
                <a:lnTo>
                  <a:pt x="855" y="867"/>
                </a:lnTo>
                <a:lnTo>
                  <a:pt x="863" y="871"/>
                </a:lnTo>
                <a:lnTo>
                  <a:pt x="869" y="877"/>
                </a:lnTo>
                <a:lnTo>
                  <a:pt x="875" y="885"/>
                </a:lnTo>
                <a:lnTo>
                  <a:pt x="879" y="893"/>
                </a:lnTo>
                <a:lnTo>
                  <a:pt x="889" y="922"/>
                </a:lnTo>
                <a:lnTo>
                  <a:pt x="945" y="922"/>
                </a:lnTo>
                <a:lnTo>
                  <a:pt x="955" y="893"/>
                </a:lnTo>
                <a:lnTo>
                  <a:pt x="955" y="893"/>
                </a:lnTo>
                <a:lnTo>
                  <a:pt x="959" y="885"/>
                </a:lnTo>
                <a:lnTo>
                  <a:pt x="965" y="877"/>
                </a:lnTo>
                <a:lnTo>
                  <a:pt x="971" y="871"/>
                </a:lnTo>
                <a:lnTo>
                  <a:pt x="979" y="867"/>
                </a:lnTo>
                <a:lnTo>
                  <a:pt x="979" y="867"/>
                </a:lnTo>
                <a:lnTo>
                  <a:pt x="979" y="867"/>
                </a:lnTo>
                <a:lnTo>
                  <a:pt x="988" y="864"/>
                </a:lnTo>
                <a:lnTo>
                  <a:pt x="997" y="864"/>
                </a:lnTo>
                <a:lnTo>
                  <a:pt x="1006" y="865"/>
                </a:lnTo>
                <a:lnTo>
                  <a:pt x="1014" y="868"/>
                </a:lnTo>
                <a:lnTo>
                  <a:pt x="1043" y="882"/>
                </a:lnTo>
                <a:lnTo>
                  <a:pt x="1083" y="843"/>
                </a:lnTo>
                <a:lnTo>
                  <a:pt x="1068" y="814"/>
                </a:lnTo>
                <a:lnTo>
                  <a:pt x="1068" y="814"/>
                </a:lnTo>
                <a:lnTo>
                  <a:pt x="1066" y="805"/>
                </a:lnTo>
                <a:lnTo>
                  <a:pt x="1065" y="797"/>
                </a:lnTo>
                <a:lnTo>
                  <a:pt x="1065" y="787"/>
                </a:lnTo>
                <a:lnTo>
                  <a:pt x="1067" y="779"/>
                </a:lnTo>
                <a:lnTo>
                  <a:pt x="1067" y="779"/>
                </a:lnTo>
                <a:lnTo>
                  <a:pt x="1067" y="779"/>
                </a:lnTo>
                <a:lnTo>
                  <a:pt x="1072" y="772"/>
                </a:lnTo>
                <a:lnTo>
                  <a:pt x="1078" y="765"/>
                </a:lnTo>
                <a:lnTo>
                  <a:pt x="1085" y="759"/>
                </a:lnTo>
                <a:lnTo>
                  <a:pt x="1092" y="755"/>
                </a:lnTo>
                <a:lnTo>
                  <a:pt x="1122" y="744"/>
                </a:lnTo>
                <a:close/>
                <a:moveTo>
                  <a:pt x="917" y="792"/>
                </a:moveTo>
                <a:lnTo>
                  <a:pt x="917" y="792"/>
                </a:lnTo>
                <a:lnTo>
                  <a:pt x="910" y="792"/>
                </a:lnTo>
                <a:lnTo>
                  <a:pt x="901" y="791"/>
                </a:lnTo>
                <a:lnTo>
                  <a:pt x="894" y="789"/>
                </a:lnTo>
                <a:lnTo>
                  <a:pt x="888" y="786"/>
                </a:lnTo>
                <a:lnTo>
                  <a:pt x="875" y="779"/>
                </a:lnTo>
                <a:lnTo>
                  <a:pt x="864" y="771"/>
                </a:lnTo>
                <a:lnTo>
                  <a:pt x="855" y="759"/>
                </a:lnTo>
                <a:lnTo>
                  <a:pt x="847" y="747"/>
                </a:lnTo>
                <a:lnTo>
                  <a:pt x="845" y="739"/>
                </a:lnTo>
                <a:lnTo>
                  <a:pt x="844" y="732"/>
                </a:lnTo>
                <a:lnTo>
                  <a:pt x="843" y="725"/>
                </a:lnTo>
                <a:lnTo>
                  <a:pt x="841" y="717"/>
                </a:lnTo>
                <a:lnTo>
                  <a:pt x="841" y="717"/>
                </a:lnTo>
                <a:lnTo>
                  <a:pt x="843" y="709"/>
                </a:lnTo>
                <a:lnTo>
                  <a:pt x="844" y="702"/>
                </a:lnTo>
                <a:lnTo>
                  <a:pt x="845" y="695"/>
                </a:lnTo>
                <a:lnTo>
                  <a:pt x="847" y="688"/>
                </a:lnTo>
                <a:lnTo>
                  <a:pt x="855" y="675"/>
                </a:lnTo>
                <a:lnTo>
                  <a:pt x="864" y="664"/>
                </a:lnTo>
                <a:lnTo>
                  <a:pt x="875" y="654"/>
                </a:lnTo>
                <a:lnTo>
                  <a:pt x="888" y="647"/>
                </a:lnTo>
                <a:lnTo>
                  <a:pt x="894" y="645"/>
                </a:lnTo>
                <a:lnTo>
                  <a:pt x="901" y="643"/>
                </a:lnTo>
                <a:lnTo>
                  <a:pt x="910" y="642"/>
                </a:lnTo>
                <a:lnTo>
                  <a:pt x="917" y="641"/>
                </a:lnTo>
                <a:lnTo>
                  <a:pt x="917" y="641"/>
                </a:lnTo>
                <a:lnTo>
                  <a:pt x="925" y="642"/>
                </a:lnTo>
                <a:lnTo>
                  <a:pt x="933" y="643"/>
                </a:lnTo>
                <a:lnTo>
                  <a:pt x="940" y="645"/>
                </a:lnTo>
                <a:lnTo>
                  <a:pt x="947" y="647"/>
                </a:lnTo>
                <a:lnTo>
                  <a:pt x="959" y="654"/>
                </a:lnTo>
                <a:lnTo>
                  <a:pt x="970" y="664"/>
                </a:lnTo>
                <a:lnTo>
                  <a:pt x="979" y="675"/>
                </a:lnTo>
                <a:lnTo>
                  <a:pt x="987" y="688"/>
                </a:lnTo>
                <a:lnTo>
                  <a:pt x="989" y="695"/>
                </a:lnTo>
                <a:lnTo>
                  <a:pt x="991" y="702"/>
                </a:lnTo>
                <a:lnTo>
                  <a:pt x="993" y="709"/>
                </a:lnTo>
                <a:lnTo>
                  <a:pt x="993" y="717"/>
                </a:lnTo>
                <a:lnTo>
                  <a:pt x="993" y="717"/>
                </a:lnTo>
                <a:lnTo>
                  <a:pt x="993" y="725"/>
                </a:lnTo>
                <a:lnTo>
                  <a:pt x="991" y="732"/>
                </a:lnTo>
                <a:lnTo>
                  <a:pt x="989" y="739"/>
                </a:lnTo>
                <a:lnTo>
                  <a:pt x="987" y="747"/>
                </a:lnTo>
                <a:lnTo>
                  <a:pt x="979" y="759"/>
                </a:lnTo>
                <a:lnTo>
                  <a:pt x="970" y="771"/>
                </a:lnTo>
                <a:lnTo>
                  <a:pt x="959" y="779"/>
                </a:lnTo>
                <a:lnTo>
                  <a:pt x="947" y="786"/>
                </a:lnTo>
                <a:lnTo>
                  <a:pt x="940" y="789"/>
                </a:lnTo>
                <a:lnTo>
                  <a:pt x="933" y="791"/>
                </a:lnTo>
                <a:lnTo>
                  <a:pt x="925" y="792"/>
                </a:lnTo>
                <a:lnTo>
                  <a:pt x="917" y="792"/>
                </a:lnTo>
                <a:lnTo>
                  <a:pt x="917" y="792"/>
                </a:lnTo>
                <a:close/>
              </a:path>
            </a:pathLst>
          </a:custGeom>
          <a:solidFill>
            <a:schemeClr val="tx2"/>
          </a:solidFill>
          <a:ln>
            <a:noFill/>
          </a:ln>
        </p:spPr>
        <p:txBody>
          <a:bodyPr vert="horz" wrap="square" lIns="100796" tIns="50398" rIns="100796" bIns="5039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984"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30" name="テキスト ボックス 29"/>
          <p:cNvSpPr txBox="1"/>
          <p:nvPr/>
        </p:nvSpPr>
        <p:spPr>
          <a:xfrm>
            <a:off x="3331386" y="2667556"/>
            <a:ext cx="77990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008CCF"/>
                </a:solidFill>
                <a:effectLst/>
                <a:uLnTx/>
                <a:uFillTx/>
                <a:latin typeface="メイリオ"/>
                <a:ea typeface="メイリオ"/>
                <a:cs typeface="+mn-cs"/>
              </a:rPr>
              <a:t>連結</a:t>
            </a:r>
          </a:p>
        </p:txBody>
      </p:sp>
      <p:grpSp>
        <p:nvGrpSpPr>
          <p:cNvPr id="31" name="グループ化 30"/>
          <p:cNvGrpSpPr/>
          <p:nvPr/>
        </p:nvGrpSpPr>
        <p:grpSpPr>
          <a:xfrm>
            <a:off x="3721337" y="1543629"/>
            <a:ext cx="3562452" cy="727883"/>
            <a:chOff x="5041548" y="2261454"/>
            <a:chExt cx="3562452" cy="779677"/>
          </a:xfrm>
        </p:grpSpPr>
        <p:sp>
          <p:nvSpPr>
            <p:cNvPr id="32" name="テキスト ボックス 31"/>
            <p:cNvSpPr txBox="1"/>
            <p:nvPr/>
          </p:nvSpPr>
          <p:spPr>
            <a:xfrm>
              <a:off x="5100755" y="2328127"/>
              <a:ext cx="3444038"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メイリオ"/>
                  <a:ea typeface="メイリオ"/>
                  <a:cs typeface="+mn-cs"/>
                </a:rPr>
                <a:t>“給与に関する任意の情報を</a:t>
              </a:r>
              <a:endParaRPr kumimoji="1" lang="en-US" altLang="ja-JP" sz="1800" b="0" i="0" u="none" strike="noStrike" kern="1200" cap="none" spc="0" normalizeH="0" baseline="0" noProof="0" dirty="0">
                <a:ln>
                  <a:noFill/>
                </a:ln>
                <a:solidFill>
                  <a:prstClr val="black"/>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メイリオ"/>
                  <a:ea typeface="メイリオ"/>
                  <a:cs typeface="+mn-cs"/>
                </a:rPr>
                <a:t>　　</a:t>
              </a:r>
              <a:r>
                <a:rPr kumimoji="1" lang="en-US" altLang="ja-JP" sz="1800" b="0" i="0" u="none" strike="noStrike" kern="1200" cap="none" spc="0" normalizeH="0" baseline="0" noProof="0" dirty="0">
                  <a:ln>
                    <a:noFill/>
                  </a:ln>
                  <a:solidFill>
                    <a:prstClr val="black"/>
                  </a:solidFill>
                  <a:effectLst/>
                  <a:uLnTx/>
                  <a:uFillTx/>
                  <a:latin typeface="メイリオ"/>
                  <a:ea typeface="メイリオ"/>
                  <a:cs typeface="+mn-cs"/>
                </a:rPr>
                <a:t>1</a:t>
              </a:r>
              <a:r>
                <a:rPr kumimoji="1" lang="ja-JP" altLang="en-US" sz="1800" b="0" i="0" u="none" strike="noStrike" kern="1200" cap="none" spc="0" normalizeH="0" baseline="0" noProof="0" dirty="0">
                  <a:ln>
                    <a:noFill/>
                  </a:ln>
                  <a:solidFill>
                    <a:prstClr val="black"/>
                  </a:solidFill>
                  <a:effectLst/>
                  <a:uLnTx/>
                  <a:uFillTx/>
                  <a:latin typeface="メイリオ"/>
                  <a:ea typeface="メイリオ"/>
                  <a:cs typeface="+mn-cs"/>
                </a:rPr>
                <a:t>画面・帳票で確認が可能“</a:t>
              </a:r>
            </a:p>
          </p:txBody>
        </p:sp>
        <p:sp>
          <p:nvSpPr>
            <p:cNvPr id="33" name="正方形/長方形 32"/>
            <p:cNvSpPr/>
            <p:nvPr/>
          </p:nvSpPr>
          <p:spPr>
            <a:xfrm>
              <a:off x="5041548" y="2261454"/>
              <a:ext cx="3562452" cy="779677"/>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grpSp>
      <p:grpSp>
        <p:nvGrpSpPr>
          <p:cNvPr id="35" name="グループ化 34">
            <a:extLst>
              <a:ext uri="{FF2B5EF4-FFF2-40B4-BE49-F238E27FC236}">
                <a16:creationId xmlns:a16="http://schemas.microsoft.com/office/drawing/2014/main" id="{9BDDF603-73CB-3071-7AE4-A1A66ADA49CB}"/>
              </a:ext>
            </a:extLst>
          </p:cNvPr>
          <p:cNvGrpSpPr/>
          <p:nvPr/>
        </p:nvGrpSpPr>
        <p:grpSpPr>
          <a:xfrm>
            <a:off x="4992188" y="2343043"/>
            <a:ext cx="2118163" cy="1324329"/>
            <a:chOff x="4992188" y="2343043"/>
            <a:chExt cx="2118163" cy="1324329"/>
          </a:xfrm>
        </p:grpSpPr>
        <p:pic>
          <p:nvPicPr>
            <p:cNvPr id="20" name="図 19"/>
            <p:cNvPicPr>
              <a:picLocks noChangeAspect="1"/>
            </p:cNvPicPr>
            <p:nvPr/>
          </p:nvPicPr>
          <p:blipFill>
            <a:blip r:embed="rId2"/>
            <a:stretch>
              <a:fillRect/>
            </a:stretch>
          </p:blipFill>
          <p:spPr>
            <a:xfrm>
              <a:off x="4992188" y="2343520"/>
              <a:ext cx="2118163" cy="1323852"/>
            </a:xfrm>
            <a:prstGeom prst="rect">
              <a:avLst/>
            </a:prstGeom>
          </p:spPr>
        </p:pic>
        <p:pic>
          <p:nvPicPr>
            <p:cNvPr id="34" name="図 33">
              <a:extLst>
                <a:ext uri="{FF2B5EF4-FFF2-40B4-BE49-F238E27FC236}">
                  <a16:creationId xmlns:a16="http://schemas.microsoft.com/office/drawing/2014/main" id="{8E13C5B9-BED8-4928-674A-D8B166C64FB7}"/>
                </a:ext>
              </a:extLst>
            </p:cNvPr>
            <p:cNvPicPr preferRelativeResize="0">
              <a:picLocks/>
            </p:cNvPicPr>
            <p:nvPr/>
          </p:nvPicPr>
          <p:blipFill>
            <a:blip r:embed="rId3"/>
            <a:stretch>
              <a:fillRect/>
            </a:stretch>
          </p:blipFill>
          <p:spPr>
            <a:xfrm>
              <a:off x="5112060" y="2343043"/>
              <a:ext cx="756000" cy="52864"/>
            </a:xfrm>
            <a:prstGeom prst="rect">
              <a:avLst/>
            </a:prstGeom>
          </p:spPr>
        </p:pic>
      </p:grpSp>
      <p:pic>
        <p:nvPicPr>
          <p:cNvPr id="25" name="図 24"/>
          <p:cNvPicPr>
            <a:picLocks noChangeAspect="1"/>
          </p:cNvPicPr>
          <p:nvPr/>
        </p:nvPicPr>
        <p:blipFill>
          <a:blip r:embed="rId4"/>
          <a:stretch>
            <a:fillRect/>
          </a:stretch>
        </p:blipFill>
        <p:spPr>
          <a:xfrm>
            <a:off x="6522290" y="2937243"/>
            <a:ext cx="2118162" cy="1183203"/>
          </a:xfrm>
          <a:prstGeom prst="rect">
            <a:avLst/>
          </a:prstGeom>
        </p:spPr>
      </p:pic>
      <p:pic>
        <p:nvPicPr>
          <p:cNvPr id="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26717" y="3765335"/>
            <a:ext cx="2118163" cy="1182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図 36">
            <a:extLst>
              <a:ext uri="{FF2B5EF4-FFF2-40B4-BE49-F238E27FC236}">
                <a16:creationId xmlns:a16="http://schemas.microsoft.com/office/drawing/2014/main" id="{C67F3512-97AF-8102-ED6C-97D16D22BB3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7524" y="1763070"/>
            <a:ext cx="2115143" cy="405000"/>
          </a:xfrm>
          <a:prstGeom prst="rect">
            <a:avLst/>
          </a:prstGeom>
        </p:spPr>
      </p:pic>
    </p:spTree>
    <p:extLst>
      <p:ext uri="{BB962C8B-B14F-4D97-AF65-F5344CB8AC3E}">
        <p14:creationId xmlns:p14="http://schemas.microsoft.com/office/powerpoint/2010/main" val="41211890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22</a:t>
            </a:fld>
            <a:endParaRPr kumimoji="1" lang="ja-JP" altLang="en-US" dirty="0"/>
          </a:p>
        </p:txBody>
      </p:sp>
      <p:sp>
        <p:nvSpPr>
          <p:cNvPr id="3" name="フッター プレースホルダー 2"/>
          <p:cNvSpPr>
            <a:spLocks noGrp="1"/>
          </p:cNvSpPr>
          <p:nvPr>
            <p:ph type="ftr" sz="quarter" idx="3"/>
          </p:nvPr>
        </p:nvSpPr>
        <p:spPr/>
        <p:txBody>
          <a:bodyPr/>
          <a:lstStyle/>
          <a:p>
            <a:r>
              <a:rPr lang="en-US" altLang="ja-JP" dirty="0"/>
              <a:t>©Canon IT Solutions Inc.  All rights reserved.</a:t>
            </a:r>
            <a:endParaRPr lang="ja-JP" altLang="en-US" dirty="0"/>
          </a:p>
        </p:txBody>
      </p:sp>
      <p:sp>
        <p:nvSpPr>
          <p:cNvPr id="4" name="テキスト プレースホルダー 3"/>
          <p:cNvSpPr>
            <a:spLocks noGrp="1"/>
          </p:cNvSpPr>
          <p:nvPr>
            <p:ph type="body" sz="quarter" idx="16"/>
          </p:nvPr>
        </p:nvSpPr>
        <p:spPr/>
        <p:txBody>
          <a:bodyPr/>
          <a:lstStyle/>
          <a:p>
            <a:r>
              <a:rPr lang="ja-JP" altLang="en-US" dirty="0"/>
              <a:t>蓄積された人事情報から統計情報を抽出</a:t>
            </a:r>
          </a:p>
          <a:p>
            <a:endParaRPr kumimoji="1" lang="ja-JP" altLang="en-US" dirty="0"/>
          </a:p>
        </p:txBody>
      </p:sp>
      <p:sp>
        <p:nvSpPr>
          <p:cNvPr id="5" name="テキスト プレースホルダー 4"/>
          <p:cNvSpPr>
            <a:spLocks noGrp="1"/>
          </p:cNvSpPr>
          <p:nvPr>
            <p:ph type="body" sz="quarter" idx="17"/>
          </p:nvPr>
        </p:nvSpPr>
        <p:spPr/>
        <p:txBody>
          <a:bodyPr/>
          <a:lstStyle/>
          <a:p>
            <a:r>
              <a:rPr lang="ja-JP" altLang="en-US" dirty="0"/>
              <a:t>統計情報抽出ツールを標準装備しているので、出力フォーマット定義画面と、抽出・閲覧画面を使って蓄積した情報から、任意の統計資料を作成することができます</a:t>
            </a:r>
          </a:p>
          <a:p>
            <a:endParaRPr kumimoji="1" lang="ja-JP" altLang="en-US" dirty="0"/>
          </a:p>
        </p:txBody>
      </p:sp>
      <p:sp>
        <p:nvSpPr>
          <p:cNvPr id="6" name="タイトル 5"/>
          <p:cNvSpPr>
            <a:spLocks noGrp="1"/>
          </p:cNvSpPr>
          <p:nvPr>
            <p:ph type="title"/>
          </p:nvPr>
        </p:nvSpPr>
        <p:spPr/>
        <p:txBody>
          <a:bodyPr/>
          <a:lstStyle/>
          <a:p>
            <a:r>
              <a:rPr lang="ja-JP" altLang="en-US" dirty="0"/>
              <a:t>統計資料機能</a:t>
            </a:r>
            <a:endParaRPr kumimoji="1" lang="ja-JP" altLang="en-US" dirty="0"/>
          </a:p>
        </p:txBody>
      </p:sp>
      <p:sp>
        <p:nvSpPr>
          <p:cNvPr id="7" name="AutoShape 5"/>
          <p:cNvSpPr>
            <a:spLocks noChangeArrowheads="1"/>
          </p:cNvSpPr>
          <p:nvPr/>
        </p:nvSpPr>
        <p:spPr bwMode="gray">
          <a:xfrm>
            <a:off x="157057" y="1650323"/>
            <a:ext cx="6467171" cy="3033184"/>
          </a:xfrm>
          <a:prstGeom prst="roundRect">
            <a:avLst>
              <a:gd name="adj" fmla="val 2389"/>
            </a:avLst>
          </a:prstGeom>
          <a:solidFill>
            <a:srgbClr val="FFFFFF"/>
          </a:solidFill>
          <a:ln w="25400" cap="flat" cmpd="sng" algn="ctr">
            <a:solidFill>
              <a:srgbClr val="FFFFFF">
                <a:lumMod val="85000"/>
              </a:srgbClr>
            </a:solidFill>
            <a:prstDash val="solid"/>
            <a:headEnd/>
            <a:tailEnd/>
          </a:ln>
          <a:effectLst/>
        </p:spPr>
        <p:txBody>
          <a:bodyPr wrap="none" lIns="54000" rIns="54000" anchor="t"/>
          <a:lstStyle/>
          <a:p>
            <a:pPr marL="0" marR="0" lvl="0" indent="0" algn="l" defTabSz="914400" rtl="0" eaLnBrk="1" fontAlgn="auto" latinLnBrk="0" hangingPunct="1">
              <a:lnSpc>
                <a:spcPct val="100000"/>
              </a:lnSpc>
              <a:spcBef>
                <a:spcPts val="0"/>
              </a:spcBef>
              <a:spcAft>
                <a:spcPts val="0"/>
              </a:spcAft>
              <a:buClr>
                <a:srgbClr val="0065AE"/>
              </a:buClr>
              <a:buSzPct val="80000"/>
              <a:buFont typeface="Wingdings" pitchFamily="2" charset="2"/>
              <a:buNone/>
              <a:tabLst/>
              <a:defRPr/>
            </a:pPr>
            <a:endParaRPr kumimoji="0" lang="en-US" altLang="ja-JP" sz="1100" b="0" i="0" u="none" strike="noStrike" kern="0" cap="none" spc="0" normalizeH="0" baseline="0" noProof="0" dirty="0">
              <a:ln>
                <a:noFill/>
              </a:ln>
              <a:solidFill>
                <a:srgbClr val="434343"/>
              </a:solidFill>
              <a:effectLst/>
              <a:uLnTx/>
              <a:uFillTx/>
              <a:latin typeface="メイリオ" pitchFamily="50" charset="-128"/>
              <a:ea typeface="メイリオ" pitchFamily="50" charset="-128"/>
              <a:cs typeface="Arial Unicode MS" pitchFamily="50" charset="-128"/>
            </a:endParaRPr>
          </a:p>
        </p:txBody>
      </p:sp>
      <p:sp>
        <p:nvSpPr>
          <p:cNvPr id="8" name="Text Box 51"/>
          <p:cNvSpPr txBox="1">
            <a:spLocks noChangeArrowheads="1"/>
          </p:cNvSpPr>
          <p:nvPr/>
        </p:nvSpPr>
        <p:spPr bwMode="auto">
          <a:xfrm>
            <a:off x="296122" y="4413761"/>
            <a:ext cx="5628465" cy="246221"/>
          </a:xfrm>
          <a:prstGeom prst="rect">
            <a:avLst/>
          </a:prstGeom>
          <a:noFill/>
          <a:ln>
            <a:noFill/>
          </a:ln>
        </p:spPr>
        <p:txBody>
          <a:bodyPr wrap="none">
            <a:spAutoFit/>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a:t>
            </a:r>
            <a:r>
              <a:rPr kumimoji="1" lang="ja-JP" altLang="en-US" sz="10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「人事」「給与」共通機能　人事</a:t>
            </a:r>
            <a:r>
              <a:rPr kumimoji="1" lang="en-US" altLang="ja-JP" sz="10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a:t>
            </a:r>
            <a:r>
              <a:rPr kumimoji="1" lang="ja-JP" altLang="en-US" sz="10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給与単独で利用の場合は扱えるデータに制限があります</a:t>
            </a:r>
          </a:p>
        </p:txBody>
      </p:sp>
      <p:sp>
        <p:nvSpPr>
          <p:cNvPr id="9" name="Text Box 13"/>
          <p:cNvSpPr txBox="1">
            <a:spLocks noChangeArrowheads="1"/>
          </p:cNvSpPr>
          <p:nvPr/>
        </p:nvSpPr>
        <p:spPr bwMode="auto">
          <a:xfrm>
            <a:off x="277137" y="2951510"/>
            <a:ext cx="985518" cy="1015663"/>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性別</a:t>
            </a:r>
            <a:endParaRPr kumimoji="0" lang="en-US" altLang="ja-JP" sz="12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年齢</a:t>
            </a:r>
            <a:endParaRPr kumimoji="0" lang="en-US" altLang="ja-JP" sz="12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社員区分</a:t>
            </a:r>
            <a:endParaRPr kumimoji="0" lang="en-US" altLang="ja-JP" sz="12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所属部門</a:t>
            </a:r>
            <a:endParaRPr kumimoji="0" lang="en-US" altLang="ja-JP" sz="12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etc</a:t>
            </a:r>
          </a:p>
        </p:txBody>
      </p:sp>
      <p:sp>
        <p:nvSpPr>
          <p:cNvPr id="10" name="Text Box 14"/>
          <p:cNvSpPr txBox="1">
            <a:spLocks noChangeArrowheads="1"/>
          </p:cNvSpPr>
          <p:nvPr/>
        </p:nvSpPr>
        <p:spPr bwMode="auto">
          <a:xfrm>
            <a:off x="1342046" y="2016271"/>
            <a:ext cx="2838690" cy="461665"/>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賃金項目、勤怠項目、</a:t>
            </a:r>
            <a:endParaRPr kumimoji="0" lang="en-US" altLang="ja-JP" sz="12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取得資格、保有スキル、</a:t>
            </a:r>
            <a:r>
              <a:rPr kumimoji="0" lang="en-US" altLang="ja-JP" sz="12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etc</a:t>
            </a:r>
          </a:p>
        </p:txBody>
      </p:sp>
      <p:grpSp>
        <p:nvGrpSpPr>
          <p:cNvPr id="11" name="グループ化 10"/>
          <p:cNvGrpSpPr/>
          <p:nvPr/>
        </p:nvGrpSpPr>
        <p:grpSpPr>
          <a:xfrm>
            <a:off x="215516" y="1768872"/>
            <a:ext cx="4873185" cy="2618063"/>
            <a:chOff x="215516" y="1959682"/>
            <a:chExt cx="4873185" cy="2618063"/>
          </a:xfrm>
        </p:grpSpPr>
        <p:cxnSp>
          <p:nvCxnSpPr>
            <p:cNvPr id="12" name="直線コネクタ 11"/>
            <p:cNvCxnSpPr/>
            <p:nvPr/>
          </p:nvCxnSpPr>
          <p:spPr>
            <a:xfrm>
              <a:off x="215516" y="2688940"/>
              <a:ext cx="4873185" cy="9566"/>
            </a:xfrm>
            <a:prstGeom prst="line">
              <a:avLst/>
            </a:prstGeom>
            <a:noFill/>
            <a:ln w="19050" cap="flat" cmpd="sng" algn="ctr">
              <a:solidFill>
                <a:srgbClr val="7F7F7F">
                  <a:alpha val="55000"/>
                </a:srgbClr>
              </a:solidFill>
              <a:prstDash val="solid"/>
            </a:ln>
            <a:effectLst>
              <a:outerShdw blurRad="40000" dist="23000" dir="5400000" rotWithShape="0">
                <a:srgbClr val="000000">
                  <a:alpha val="35000"/>
                </a:srgbClr>
              </a:outerShdw>
            </a:effectLst>
          </p:spPr>
        </p:cxnSp>
        <p:cxnSp>
          <p:nvCxnSpPr>
            <p:cNvPr id="13" name="直線コネクタ 12"/>
            <p:cNvCxnSpPr/>
            <p:nvPr/>
          </p:nvCxnSpPr>
          <p:spPr>
            <a:xfrm flipV="1">
              <a:off x="1272610" y="1959682"/>
              <a:ext cx="8873" cy="2618063"/>
            </a:xfrm>
            <a:prstGeom prst="line">
              <a:avLst/>
            </a:prstGeom>
            <a:noFill/>
            <a:ln w="19050" cap="flat" cmpd="sng" algn="ctr">
              <a:solidFill>
                <a:srgbClr val="7F7F7F">
                  <a:alpha val="55000"/>
                </a:srgbClr>
              </a:solidFill>
              <a:prstDash val="solid"/>
            </a:ln>
            <a:effectLst>
              <a:outerShdw blurRad="40000" dist="23000" dir="5400000" rotWithShape="0">
                <a:srgbClr val="000000">
                  <a:alpha val="35000"/>
                </a:srgbClr>
              </a:outerShdw>
            </a:effectLst>
          </p:spPr>
        </p:cxnSp>
        <p:cxnSp>
          <p:nvCxnSpPr>
            <p:cNvPr id="14" name="直線コネクタ 13"/>
            <p:cNvCxnSpPr/>
            <p:nvPr/>
          </p:nvCxnSpPr>
          <p:spPr>
            <a:xfrm flipV="1">
              <a:off x="1243808" y="3945042"/>
              <a:ext cx="3826065" cy="37"/>
            </a:xfrm>
            <a:prstGeom prst="line">
              <a:avLst/>
            </a:prstGeom>
            <a:noFill/>
            <a:ln w="19050" cap="flat" cmpd="sng" algn="ctr">
              <a:solidFill>
                <a:srgbClr val="7F7F7F">
                  <a:alpha val="55000"/>
                </a:srgbClr>
              </a:solidFill>
              <a:prstDash val="solid"/>
            </a:ln>
            <a:effectLst>
              <a:outerShdw blurRad="40000" dist="23000" dir="5400000" rotWithShape="0">
                <a:srgbClr val="000000">
                  <a:alpha val="35000"/>
                </a:srgbClr>
              </a:outerShdw>
            </a:effectLst>
          </p:spPr>
        </p:cxnSp>
        <p:cxnSp>
          <p:nvCxnSpPr>
            <p:cNvPr id="15" name="直線コネクタ 14"/>
            <p:cNvCxnSpPr/>
            <p:nvPr/>
          </p:nvCxnSpPr>
          <p:spPr>
            <a:xfrm>
              <a:off x="1223628" y="4523125"/>
              <a:ext cx="3826065" cy="37"/>
            </a:xfrm>
            <a:prstGeom prst="line">
              <a:avLst/>
            </a:prstGeom>
            <a:noFill/>
            <a:ln w="19050" cap="flat" cmpd="sng" algn="ctr">
              <a:solidFill>
                <a:srgbClr val="7F7F7F">
                  <a:alpha val="55000"/>
                </a:srgbClr>
              </a:solidFill>
              <a:prstDash val="solid"/>
            </a:ln>
            <a:effectLst>
              <a:outerShdw blurRad="40000" dist="23000" dir="5400000" rotWithShape="0">
                <a:srgbClr val="000000">
                  <a:alpha val="35000"/>
                </a:srgbClr>
              </a:outerShdw>
            </a:effectLst>
          </p:spPr>
        </p:cxnSp>
        <p:cxnSp>
          <p:nvCxnSpPr>
            <p:cNvPr id="16" name="直線コネクタ 15"/>
            <p:cNvCxnSpPr/>
            <p:nvPr/>
          </p:nvCxnSpPr>
          <p:spPr>
            <a:xfrm>
              <a:off x="1223628" y="3337012"/>
              <a:ext cx="3821774" cy="17292"/>
            </a:xfrm>
            <a:prstGeom prst="line">
              <a:avLst/>
            </a:prstGeom>
            <a:noFill/>
            <a:ln w="19050" cap="flat" cmpd="sng" algn="ctr">
              <a:solidFill>
                <a:srgbClr val="7F7F7F">
                  <a:alpha val="55000"/>
                </a:srgbClr>
              </a:solidFill>
              <a:prstDash val="solid"/>
            </a:ln>
            <a:effectLst>
              <a:outerShdw blurRad="40000" dist="23000" dir="5400000" rotWithShape="0">
                <a:srgbClr val="000000">
                  <a:alpha val="35000"/>
                </a:srgbClr>
              </a:outerShdw>
            </a:effectLst>
          </p:spPr>
        </p:cxnSp>
        <p:cxnSp>
          <p:nvCxnSpPr>
            <p:cNvPr id="17" name="直線コネクタ 16"/>
            <p:cNvCxnSpPr/>
            <p:nvPr/>
          </p:nvCxnSpPr>
          <p:spPr>
            <a:xfrm flipV="1">
              <a:off x="2196634" y="2651297"/>
              <a:ext cx="10385" cy="1926448"/>
            </a:xfrm>
            <a:prstGeom prst="line">
              <a:avLst/>
            </a:prstGeom>
            <a:noFill/>
            <a:ln w="19050" cap="flat" cmpd="sng" algn="ctr">
              <a:solidFill>
                <a:srgbClr val="7F7F7F">
                  <a:alpha val="55000"/>
                </a:srgbClr>
              </a:solidFill>
              <a:prstDash val="solid"/>
            </a:ln>
            <a:effectLst>
              <a:outerShdw blurRad="40000" dist="23000" dir="5400000" rotWithShape="0">
                <a:srgbClr val="000000">
                  <a:alpha val="35000"/>
                </a:srgbClr>
              </a:outerShdw>
            </a:effectLst>
          </p:spPr>
        </p:cxnSp>
        <p:cxnSp>
          <p:nvCxnSpPr>
            <p:cNvPr id="18" name="直線コネクタ 17"/>
            <p:cNvCxnSpPr/>
            <p:nvPr/>
          </p:nvCxnSpPr>
          <p:spPr>
            <a:xfrm flipV="1">
              <a:off x="3110355" y="2651297"/>
              <a:ext cx="4629" cy="1926448"/>
            </a:xfrm>
            <a:prstGeom prst="line">
              <a:avLst/>
            </a:prstGeom>
            <a:noFill/>
            <a:ln w="19050" cap="flat" cmpd="sng" algn="ctr">
              <a:solidFill>
                <a:srgbClr val="7F7F7F">
                  <a:alpha val="55000"/>
                </a:srgbClr>
              </a:solidFill>
              <a:prstDash val="solid"/>
            </a:ln>
            <a:effectLst>
              <a:outerShdw blurRad="40000" dist="23000" dir="5400000" rotWithShape="0">
                <a:srgbClr val="000000">
                  <a:alpha val="35000"/>
                </a:srgbClr>
              </a:outerShdw>
            </a:effectLst>
          </p:spPr>
        </p:cxnSp>
        <p:cxnSp>
          <p:nvCxnSpPr>
            <p:cNvPr id="19" name="直線コネクタ 18"/>
            <p:cNvCxnSpPr/>
            <p:nvPr/>
          </p:nvCxnSpPr>
          <p:spPr>
            <a:xfrm flipH="1" flipV="1">
              <a:off x="4022949" y="2651297"/>
              <a:ext cx="11998" cy="1926448"/>
            </a:xfrm>
            <a:prstGeom prst="line">
              <a:avLst/>
            </a:prstGeom>
            <a:noFill/>
            <a:ln w="19050" cap="flat" cmpd="sng" algn="ctr">
              <a:solidFill>
                <a:srgbClr val="7F7F7F">
                  <a:alpha val="55000"/>
                </a:srgbClr>
              </a:solidFill>
              <a:prstDash val="solid"/>
            </a:ln>
            <a:effectLst>
              <a:outerShdw blurRad="40000" dist="23000" dir="5400000" rotWithShape="0">
                <a:srgbClr val="000000">
                  <a:alpha val="35000"/>
                </a:srgbClr>
              </a:outerShdw>
            </a:effectLst>
          </p:spPr>
        </p:cxnSp>
        <p:cxnSp>
          <p:nvCxnSpPr>
            <p:cNvPr id="20" name="直線コネクタ 19"/>
            <p:cNvCxnSpPr/>
            <p:nvPr/>
          </p:nvCxnSpPr>
          <p:spPr>
            <a:xfrm flipV="1">
              <a:off x="4932907" y="2651297"/>
              <a:ext cx="10385" cy="1926448"/>
            </a:xfrm>
            <a:prstGeom prst="line">
              <a:avLst/>
            </a:prstGeom>
            <a:noFill/>
            <a:ln w="25400" cap="flat" cmpd="sng" algn="ctr">
              <a:solidFill>
                <a:srgbClr val="7F7F7F">
                  <a:alpha val="55000"/>
                </a:srgbClr>
              </a:solidFill>
              <a:prstDash val="solid"/>
            </a:ln>
            <a:effectLst>
              <a:outerShdw blurRad="40000" dist="23000" dir="5400000" rotWithShape="0">
                <a:srgbClr val="000000">
                  <a:alpha val="35000"/>
                </a:srgbClr>
              </a:outerShdw>
            </a:effectLst>
          </p:spPr>
        </p:cxnSp>
      </p:grpSp>
      <p:sp>
        <p:nvSpPr>
          <p:cNvPr id="21" name="角丸四角形 20"/>
          <p:cNvSpPr/>
          <p:nvPr/>
        </p:nvSpPr>
        <p:spPr>
          <a:xfrm>
            <a:off x="346906" y="3914320"/>
            <a:ext cx="860359" cy="216024"/>
          </a:xfrm>
          <a:prstGeom prst="roundRect">
            <a:avLst/>
          </a:prstGeom>
          <a:solidFill>
            <a:srgbClr val="FFFFFF"/>
          </a:solidFill>
          <a:ln w="9525" cap="flat" cmpd="sng" algn="ctr">
            <a:solidFill>
              <a:srgbClr val="0065AE">
                <a:shade val="95000"/>
                <a:satMod val="105000"/>
              </a:srgbClr>
            </a:solidFill>
            <a:prstDash val="solid"/>
          </a:ln>
          <a:effectLst>
            <a:outerShdw blurRad="40000" dist="20000" dir="5400000" rotWithShape="0">
              <a:srgbClr val="000000">
                <a:alpha val="38000"/>
              </a:srgbClr>
            </a:outerShdw>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統計</a:t>
            </a:r>
          </a:p>
        </p:txBody>
      </p:sp>
      <p:sp>
        <p:nvSpPr>
          <p:cNvPr id="22" name="角丸四角形 21"/>
          <p:cNvSpPr/>
          <p:nvPr/>
        </p:nvSpPr>
        <p:spPr>
          <a:xfrm>
            <a:off x="346906" y="4167843"/>
            <a:ext cx="860359" cy="216024"/>
          </a:xfrm>
          <a:prstGeom prst="roundRect">
            <a:avLst/>
          </a:prstGeom>
          <a:solidFill>
            <a:srgbClr val="FFFFFF"/>
          </a:solidFill>
          <a:ln w="9525" cap="flat" cmpd="sng" algn="ctr">
            <a:solidFill>
              <a:srgbClr val="0065AE">
                <a:shade val="95000"/>
                <a:satMod val="105000"/>
              </a:srgbClr>
            </a:solidFill>
            <a:prstDash val="solid"/>
          </a:ln>
          <a:effectLst>
            <a:outerShdw blurRad="40000" dist="20000" dir="5400000" rotWithShape="0">
              <a:srgbClr val="000000">
                <a:alpha val="38000"/>
              </a:srgbClr>
            </a:outerShdw>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一覧</a:t>
            </a:r>
          </a:p>
        </p:txBody>
      </p:sp>
      <p:sp>
        <p:nvSpPr>
          <p:cNvPr id="23" name="角丸四角形 22"/>
          <p:cNvSpPr/>
          <p:nvPr/>
        </p:nvSpPr>
        <p:spPr>
          <a:xfrm>
            <a:off x="3442868" y="1887759"/>
            <a:ext cx="936104" cy="216024"/>
          </a:xfrm>
          <a:prstGeom prst="roundRect">
            <a:avLst/>
          </a:prstGeom>
          <a:solidFill>
            <a:srgbClr val="FFFFFF"/>
          </a:solidFill>
          <a:ln w="9525" cap="flat" cmpd="sng" algn="ctr">
            <a:solidFill>
              <a:srgbClr val="0065AE">
                <a:shade val="95000"/>
                <a:satMod val="105000"/>
              </a:srgbClr>
            </a:solidFill>
            <a:prstDash val="solid"/>
          </a:ln>
          <a:effectLst>
            <a:outerShdw blurRad="40000" dist="20000" dir="5400000" rotWithShape="0">
              <a:srgbClr val="000000">
                <a:alpha val="38000"/>
              </a:srgbClr>
            </a:outerShdw>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属性別</a:t>
            </a:r>
          </a:p>
        </p:txBody>
      </p:sp>
      <p:sp>
        <p:nvSpPr>
          <p:cNvPr id="24" name="角丸四角形 23"/>
          <p:cNvSpPr/>
          <p:nvPr/>
        </p:nvSpPr>
        <p:spPr>
          <a:xfrm>
            <a:off x="3442868" y="2175791"/>
            <a:ext cx="936104" cy="216024"/>
          </a:xfrm>
          <a:prstGeom prst="roundRect">
            <a:avLst/>
          </a:prstGeom>
          <a:solidFill>
            <a:srgbClr val="FFFFFF"/>
          </a:solidFill>
          <a:ln w="9525" cap="flat" cmpd="sng" algn="ctr">
            <a:solidFill>
              <a:srgbClr val="0065AE">
                <a:shade val="95000"/>
                <a:satMod val="105000"/>
              </a:srgbClr>
            </a:solidFill>
            <a:prstDash val="solid"/>
          </a:ln>
          <a:effectLst>
            <a:outerShdw blurRad="40000" dist="20000" dir="5400000" rotWithShape="0">
              <a:srgbClr val="000000">
                <a:alpha val="38000"/>
              </a:srgbClr>
            </a:outerShdw>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項目集計</a:t>
            </a:r>
          </a:p>
        </p:txBody>
      </p:sp>
      <p:sp>
        <p:nvSpPr>
          <p:cNvPr id="25" name="角丸四角形 24"/>
          <p:cNvSpPr/>
          <p:nvPr/>
        </p:nvSpPr>
        <p:spPr>
          <a:xfrm>
            <a:off x="4433728" y="1887759"/>
            <a:ext cx="936104" cy="216024"/>
          </a:xfrm>
          <a:prstGeom prst="roundRect">
            <a:avLst/>
          </a:prstGeom>
          <a:solidFill>
            <a:srgbClr val="FFFFFF"/>
          </a:solidFill>
          <a:ln w="9525" cap="flat" cmpd="sng" algn="ctr">
            <a:solidFill>
              <a:srgbClr val="0065AE">
                <a:shade val="95000"/>
                <a:satMod val="105000"/>
              </a:srgbClr>
            </a:solidFill>
            <a:prstDash val="solid"/>
          </a:ln>
          <a:effectLst>
            <a:outerShdw blurRad="40000" dist="20000" dir="5400000" rotWithShape="0">
              <a:srgbClr val="000000">
                <a:alpha val="38000"/>
              </a:srgbClr>
            </a:outerShdw>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月別統計</a:t>
            </a:r>
          </a:p>
        </p:txBody>
      </p:sp>
      <p:sp>
        <p:nvSpPr>
          <p:cNvPr id="26" name="角丸四角形 25"/>
          <p:cNvSpPr/>
          <p:nvPr/>
        </p:nvSpPr>
        <p:spPr>
          <a:xfrm>
            <a:off x="4433728" y="2175791"/>
            <a:ext cx="936104" cy="216024"/>
          </a:xfrm>
          <a:prstGeom prst="roundRect">
            <a:avLst/>
          </a:prstGeom>
          <a:solidFill>
            <a:srgbClr val="FFFFFF"/>
          </a:solidFill>
          <a:ln w="9525" cap="flat" cmpd="sng" algn="ctr">
            <a:solidFill>
              <a:srgbClr val="0065AE">
                <a:shade val="95000"/>
                <a:satMod val="105000"/>
              </a:srgbClr>
            </a:solidFill>
            <a:prstDash val="solid"/>
          </a:ln>
          <a:effectLst>
            <a:outerShdw blurRad="40000" dist="20000" dir="5400000" rotWithShape="0">
              <a:srgbClr val="000000">
                <a:alpha val="38000"/>
              </a:srgbClr>
            </a:outerShdw>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年度別統計</a:t>
            </a:r>
          </a:p>
        </p:txBody>
      </p:sp>
      <p:sp>
        <p:nvSpPr>
          <p:cNvPr id="27" name="Text Box 19"/>
          <p:cNvSpPr txBox="1">
            <a:spLocks noChangeArrowheads="1"/>
          </p:cNvSpPr>
          <p:nvPr/>
        </p:nvSpPr>
        <p:spPr bwMode="auto">
          <a:xfrm>
            <a:off x="1688244" y="3068951"/>
            <a:ext cx="783583" cy="788153"/>
          </a:xfrm>
          <a:prstGeom prst="rect">
            <a:avLst/>
          </a:prstGeom>
          <a:solidFill>
            <a:srgbClr val="EE5500"/>
          </a:solidFill>
          <a:ln>
            <a:noFill/>
            <a:headEnd/>
            <a:tailEnd/>
          </a:ln>
          <a:effectLst/>
        </p:spPr>
        <p:txBody>
          <a:bodyPr wrap="square"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合計</a:t>
            </a:r>
          </a:p>
        </p:txBody>
      </p:sp>
      <p:sp>
        <p:nvSpPr>
          <p:cNvPr id="28" name="Text Box 20"/>
          <p:cNvSpPr txBox="1">
            <a:spLocks noChangeArrowheads="1"/>
          </p:cNvSpPr>
          <p:nvPr/>
        </p:nvSpPr>
        <p:spPr bwMode="auto">
          <a:xfrm>
            <a:off x="2804460" y="3068951"/>
            <a:ext cx="783583" cy="788153"/>
          </a:xfrm>
          <a:prstGeom prst="rect">
            <a:avLst/>
          </a:prstGeom>
          <a:solidFill>
            <a:srgbClr val="EE5500"/>
          </a:solidFill>
          <a:ln>
            <a:noFill/>
            <a:headEnd/>
            <a:tailEnd/>
          </a:ln>
          <a:effectLst/>
        </p:spPr>
        <p:txBody>
          <a:bodyPr wrap="square"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平均</a:t>
            </a:r>
          </a:p>
        </p:txBody>
      </p:sp>
      <p:sp>
        <p:nvSpPr>
          <p:cNvPr id="29" name="Text Box 21"/>
          <p:cNvSpPr txBox="1">
            <a:spLocks noChangeArrowheads="1"/>
          </p:cNvSpPr>
          <p:nvPr/>
        </p:nvSpPr>
        <p:spPr bwMode="auto">
          <a:xfrm>
            <a:off x="3956588" y="3068951"/>
            <a:ext cx="783583" cy="788153"/>
          </a:xfrm>
          <a:prstGeom prst="rect">
            <a:avLst/>
          </a:prstGeom>
          <a:solidFill>
            <a:srgbClr val="EE5500"/>
          </a:solidFill>
          <a:ln>
            <a:noFill/>
            <a:headEnd/>
            <a:tailEnd/>
          </a:ln>
          <a:effectLst/>
        </p:spPr>
        <p:txBody>
          <a:bodyPr wrap="square"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件数</a:t>
            </a:r>
          </a:p>
        </p:txBody>
      </p:sp>
      <p:sp>
        <p:nvSpPr>
          <p:cNvPr id="30" name="角丸四角形 29"/>
          <p:cNvSpPr/>
          <p:nvPr/>
        </p:nvSpPr>
        <p:spPr>
          <a:xfrm>
            <a:off x="151561" y="1642781"/>
            <a:ext cx="1092247" cy="616422"/>
          </a:xfrm>
          <a:prstGeom prst="roundRect">
            <a:avLst/>
          </a:prstGeom>
          <a:solidFill>
            <a:srgbClr val="54C2F0"/>
          </a:solidFill>
          <a:ln>
            <a:no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統計資料</a:t>
            </a:r>
            <a:endParaRPr kumimoji="1" lang="en-US" altLang="ja-JP" sz="16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管理</a:t>
            </a:r>
          </a:p>
        </p:txBody>
      </p:sp>
      <p:sp>
        <p:nvSpPr>
          <p:cNvPr id="31" name="正方形/長方形 30"/>
          <p:cNvSpPr/>
          <p:nvPr/>
        </p:nvSpPr>
        <p:spPr>
          <a:xfrm>
            <a:off x="5088701" y="2479834"/>
            <a:ext cx="1535527" cy="1904367"/>
          </a:xfrm>
          <a:prstGeom prst="rect">
            <a:avLst/>
          </a:prstGeom>
        </p:spPr>
        <p:txBody>
          <a:bodyPr wrap="square" anchor="ctr">
            <a:spAutoFit/>
          </a:bodyPr>
          <a:lstStyle/>
          <a:p>
            <a:pPr marL="0" marR="0" lvl="0" indent="0" algn="l" defTabSz="914400" rtl="0" eaLnBrk="1" fontAlgn="auto" latinLnBrk="0" hangingPunct="1">
              <a:lnSpc>
                <a:spcPts val="900"/>
              </a:lnSpc>
              <a:spcBef>
                <a:spcPct val="50000"/>
              </a:spcBef>
              <a:spcAft>
                <a:spcPts val="0"/>
              </a:spcAft>
              <a:buClrTx/>
              <a:buSzTx/>
              <a:buFontTx/>
              <a:buNone/>
              <a:tabLst/>
              <a:defRPr/>
            </a:pPr>
            <a:r>
              <a:rPr kumimoji="0" lang="en-US" altLang="ja-JP" sz="95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a:t>
            </a:r>
            <a:r>
              <a:rPr kumimoji="0" lang="ja-JP" altLang="en-US" sz="95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出力例</a:t>
            </a:r>
            <a:r>
              <a:rPr kumimoji="0" lang="en-US" altLang="ja-JP" sz="95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a:t>
            </a:r>
          </a:p>
          <a:p>
            <a:pPr marL="0" marR="0" lvl="0" indent="0" algn="l" defTabSz="914400" rtl="0" eaLnBrk="1" fontAlgn="auto" latinLnBrk="0" hangingPunct="1">
              <a:lnSpc>
                <a:spcPts val="900"/>
              </a:lnSpc>
              <a:spcBef>
                <a:spcPct val="50000"/>
              </a:spcBef>
              <a:spcAft>
                <a:spcPts val="0"/>
              </a:spcAft>
              <a:buClrTx/>
              <a:buSzTx/>
              <a:buFontTx/>
              <a:buNone/>
              <a:tabLst/>
              <a:defRPr/>
            </a:pPr>
            <a:r>
              <a:rPr kumimoji="0" lang="ja-JP" altLang="en-US" sz="95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・年度別人員推移　</a:t>
            </a:r>
            <a:endParaRPr kumimoji="0" lang="en-US" altLang="ja-JP" sz="95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ts val="900"/>
              </a:lnSpc>
              <a:spcBef>
                <a:spcPct val="50000"/>
              </a:spcBef>
              <a:spcAft>
                <a:spcPts val="0"/>
              </a:spcAft>
              <a:buClrTx/>
              <a:buSzTx/>
              <a:buFontTx/>
              <a:buNone/>
              <a:tabLst/>
              <a:defRPr/>
            </a:pPr>
            <a:r>
              <a:rPr kumimoji="0" lang="ja-JP" altLang="en-US" sz="95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・所属別人員統計</a:t>
            </a:r>
            <a:endParaRPr kumimoji="0" lang="en-US" altLang="ja-JP" sz="95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ts val="900"/>
              </a:lnSpc>
              <a:spcBef>
                <a:spcPct val="50000"/>
              </a:spcBef>
              <a:spcAft>
                <a:spcPts val="0"/>
              </a:spcAft>
              <a:buClrTx/>
              <a:buSzTx/>
              <a:buFontTx/>
              <a:buNone/>
              <a:tabLst/>
              <a:defRPr/>
            </a:pPr>
            <a:r>
              <a:rPr kumimoji="0" lang="ja-JP" altLang="en-US" sz="95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・所属別考課分布表</a:t>
            </a:r>
            <a:endParaRPr kumimoji="0" lang="en-US" altLang="ja-JP" sz="95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ts val="900"/>
              </a:lnSpc>
              <a:spcBef>
                <a:spcPct val="50000"/>
              </a:spcBef>
              <a:spcAft>
                <a:spcPts val="0"/>
              </a:spcAft>
              <a:buClrTx/>
              <a:buSzTx/>
              <a:buFontTx/>
              <a:buNone/>
              <a:tabLst/>
              <a:defRPr/>
            </a:pPr>
            <a:r>
              <a:rPr kumimoji="0" lang="ja-JP" altLang="en-US" sz="95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・人員構成ピラミッド</a:t>
            </a:r>
            <a:endParaRPr kumimoji="0" lang="en-US" altLang="ja-JP" sz="95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ts val="900"/>
              </a:lnSpc>
              <a:spcBef>
                <a:spcPct val="50000"/>
              </a:spcBef>
              <a:spcAft>
                <a:spcPts val="0"/>
              </a:spcAft>
              <a:buClrTx/>
              <a:buSzTx/>
              <a:buFontTx/>
              <a:buNone/>
              <a:tabLst/>
              <a:defRPr/>
            </a:pPr>
            <a:r>
              <a:rPr kumimoji="0" lang="ja-JP" altLang="en-US" sz="95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・スキルマップ　</a:t>
            </a:r>
            <a:endParaRPr kumimoji="0" lang="en-US" altLang="ja-JP" sz="95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ts val="900"/>
              </a:lnSpc>
              <a:spcBef>
                <a:spcPct val="50000"/>
              </a:spcBef>
              <a:spcAft>
                <a:spcPts val="0"/>
              </a:spcAft>
              <a:buClrTx/>
              <a:buSzTx/>
              <a:buFontTx/>
              <a:buNone/>
              <a:tabLst/>
              <a:defRPr/>
            </a:pPr>
            <a:r>
              <a:rPr kumimoji="0" lang="ja-JP" altLang="en-US" sz="95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・所属別年代別人員構成　</a:t>
            </a:r>
            <a:endParaRPr kumimoji="0" lang="en-US" altLang="ja-JP" sz="95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ts val="900"/>
              </a:lnSpc>
              <a:spcBef>
                <a:spcPct val="50000"/>
              </a:spcBef>
              <a:spcAft>
                <a:spcPts val="0"/>
              </a:spcAft>
              <a:buClrTx/>
              <a:buSzTx/>
              <a:buFontTx/>
              <a:buNone/>
              <a:tabLst/>
              <a:defRPr/>
            </a:pPr>
            <a:r>
              <a:rPr kumimoji="0" lang="ja-JP" altLang="en-US" sz="95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・支給金額月別集計</a:t>
            </a:r>
            <a:endParaRPr kumimoji="0" lang="en-US" altLang="ja-JP" sz="95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ts val="900"/>
              </a:lnSpc>
              <a:spcBef>
                <a:spcPct val="50000"/>
              </a:spcBef>
              <a:spcAft>
                <a:spcPts val="0"/>
              </a:spcAft>
              <a:buClrTx/>
              <a:buSzTx/>
              <a:buFontTx/>
              <a:buNone/>
              <a:tabLst/>
              <a:defRPr/>
            </a:pPr>
            <a:r>
              <a:rPr kumimoji="0" lang="ja-JP" altLang="en-US" sz="95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・男女別等級別平均賃金</a:t>
            </a:r>
            <a:endParaRPr kumimoji="0" lang="en-US" altLang="ja-JP" sz="95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ts val="900"/>
              </a:lnSpc>
              <a:spcBef>
                <a:spcPct val="50000"/>
              </a:spcBef>
              <a:spcAft>
                <a:spcPts val="0"/>
              </a:spcAft>
              <a:buClrTx/>
              <a:buSzTx/>
              <a:buFontTx/>
              <a:buNone/>
              <a:tabLst/>
              <a:defRPr/>
            </a:pPr>
            <a:r>
              <a:rPr kumimoji="0" lang="en-US" altLang="ja-JP" sz="95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   </a:t>
            </a:r>
            <a:r>
              <a:rPr kumimoji="0" lang="en-US" altLang="ja-JP" sz="950" b="0" i="0" u="none" strike="noStrike" kern="0" cap="none" spc="0" normalizeH="0" baseline="0" noProof="0" dirty="0" err="1">
                <a:ln>
                  <a:noFill/>
                </a:ln>
                <a:solidFill>
                  <a:prstClr val="black"/>
                </a:solidFill>
                <a:effectLst/>
                <a:uLnTx/>
                <a:uFillTx/>
                <a:latin typeface="メイリオ" pitchFamily="50" charset="-128"/>
                <a:ea typeface="メイリオ" pitchFamily="50" charset="-128"/>
                <a:cs typeface="メイリオ" pitchFamily="50" charset="-128"/>
              </a:rPr>
              <a:t>etc</a:t>
            </a:r>
            <a:r>
              <a:rPr kumimoji="0" lang="en-US" altLang="ja-JP" sz="95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 </a:t>
            </a:r>
            <a:endParaRPr kumimoji="0" lang="ja-JP" altLang="en-US" sz="95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p:txBody>
      </p:sp>
      <p:sp>
        <p:nvSpPr>
          <p:cNvPr id="32" name="Text Box 13"/>
          <p:cNvSpPr txBox="1">
            <a:spLocks noChangeArrowheads="1"/>
          </p:cNvSpPr>
          <p:nvPr/>
        </p:nvSpPr>
        <p:spPr bwMode="auto">
          <a:xfrm>
            <a:off x="269301" y="2521725"/>
            <a:ext cx="1058903" cy="523220"/>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集計キー項目</a:t>
            </a:r>
            <a:endParaRPr kumimoji="0" lang="en-US" altLang="ja-JP" sz="1400" b="1"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p:txBody>
      </p:sp>
      <p:sp>
        <p:nvSpPr>
          <p:cNvPr id="33" name="Text Box 13"/>
          <p:cNvSpPr txBox="1">
            <a:spLocks noChangeArrowheads="1"/>
          </p:cNvSpPr>
          <p:nvPr/>
        </p:nvSpPr>
        <p:spPr bwMode="auto">
          <a:xfrm>
            <a:off x="1435459" y="1696864"/>
            <a:ext cx="1692188" cy="307777"/>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集計対象項目</a:t>
            </a:r>
            <a:endParaRPr kumimoji="0" lang="en-US" altLang="ja-JP" sz="1400" b="1"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p:txBody>
      </p:sp>
      <p:graphicFrame>
        <p:nvGraphicFramePr>
          <p:cNvPr id="34" name="表 33"/>
          <p:cNvGraphicFramePr>
            <a:graphicFrameLocks noGrp="1"/>
          </p:cNvGraphicFramePr>
          <p:nvPr/>
        </p:nvGraphicFramePr>
        <p:xfrm>
          <a:off x="6577101" y="1699664"/>
          <a:ext cx="1614695" cy="911520"/>
        </p:xfrm>
        <a:graphic>
          <a:graphicData uri="http://schemas.openxmlformats.org/drawingml/2006/table">
            <a:tbl>
              <a:tblPr firstRow="1" bandRow="1"/>
              <a:tblGrid>
                <a:gridCol w="322939">
                  <a:extLst>
                    <a:ext uri="{9D8B030D-6E8A-4147-A177-3AD203B41FA5}">
                      <a16:colId xmlns:a16="http://schemas.microsoft.com/office/drawing/2014/main" val="20000"/>
                    </a:ext>
                  </a:extLst>
                </a:gridCol>
                <a:gridCol w="322939">
                  <a:extLst>
                    <a:ext uri="{9D8B030D-6E8A-4147-A177-3AD203B41FA5}">
                      <a16:colId xmlns:a16="http://schemas.microsoft.com/office/drawing/2014/main" val="20001"/>
                    </a:ext>
                  </a:extLst>
                </a:gridCol>
                <a:gridCol w="322939">
                  <a:extLst>
                    <a:ext uri="{9D8B030D-6E8A-4147-A177-3AD203B41FA5}">
                      <a16:colId xmlns:a16="http://schemas.microsoft.com/office/drawing/2014/main" val="20002"/>
                    </a:ext>
                  </a:extLst>
                </a:gridCol>
                <a:gridCol w="322939">
                  <a:extLst>
                    <a:ext uri="{9D8B030D-6E8A-4147-A177-3AD203B41FA5}">
                      <a16:colId xmlns:a16="http://schemas.microsoft.com/office/drawing/2014/main" val="20003"/>
                    </a:ext>
                  </a:extLst>
                </a:gridCol>
                <a:gridCol w="322939">
                  <a:extLst>
                    <a:ext uri="{9D8B030D-6E8A-4147-A177-3AD203B41FA5}">
                      <a16:colId xmlns:a16="http://schemas.microsoft.com/office/drawing/2014/main" val="20004"/>
                    </a:ext>
                  </a:extLst>
                </a:gridCol>
              </a:tblGrid>
              <a:tr h="139401">
                <a:tc>
                  <a:txBody>
                    <a:bodyPr/>
                    <a:lstStyle>
                      <a:defPPr>
                        <a:defRPr lang="ja-JP"/>
                      </a:defPPr>
                      <a:lvl1pPr marL="0" algn="l" defTabSz="914400" rtl="0" eaLnBrk="1" latinLnBrk="0" hangingPunct="1">
                        <a:defRPr kumimoji="1" sz="1800" b="1" kern="1200">
                          <a:solidFill>
                            <a:schemeClr val="lt1"/>
                          </a:solidFill>
                          <a:latin typeface="Tahoma"/>
                          <a:ea typeface="HGP創英角ｺﾞｼｯｸUB"/>
                        </a:defRPr>
                      </a:lvl1pPr>
                      <a:lvl2pPr marL="457200" algn="l" defTabSz="914400" rtl="0" eaLnBrk="1" latinLnBrk="0" hangingPunct="1">
                        <a:defRPr kumimoji="1" sz="1800" b="1" kern="1200">
                          <a:solidFill>
                            <a:schemeClr val="lt1"/>
                          </a:solidFill>
                          <a:latin typeface="Tahoma"/>
                          <a:ea typeface="HGP創英角ｺﾞｼｯｸUB"/>
                        </a:defRPr>
                      </a:lvl2pPr>
                      <a:lvl3pPr marL="914400" algn="l" defTabSz="914400" rtl="0" eaLnBrk="1" latinLnBrk="0" hangingPunct="1">
                        <a:defRPr kumimoji="1" sz="1800" b="1" kern="1200">
                          <a:solidFill>
                            <a:schemeClr val="lt1"/>
                          </a:solidFill>
                          <a:latin typeface="Tahoma"/>
                          <a:ea typeface="HGP創英角ｺﾞｼｯｸUB"/>
                        </a:defRPr>
                      </a:lvl3pPr>
                      <a:lvl4pPr marL="1371600" algn="l" defTabSz="914400" rtl="0" eaLnBrk="1" latinLnBrk="0" hangingPunct="1">
                        <a:defRPr kumimoji="1" sz="1800" b="1" kern="1200">
                          <a:solidFill>
                            <a:schemeClr val="lt1"/>
                          </a:solidFill>
                          <a:latin typeface="Tahoma"/>
                          <a:ea typeface="HGP創英角ｺﾞｼｯｸUB"/>
                        </a:defRPr>
                      </a:lvl4pPr>
                      <a:lvl5pPr marL="1828800" algn="l" defTabSz="914400" rtl="0" eaLnBrk="1" latinLnBrk="0" hangingPunct="1">
                        <a:defRPr kumimoji="1" sz="1800" b="1" kern="1200">
                          <a:solidFill>
                            <a:schemeClr val="lt1"/>
                          </a:solidFill>
                          <a:latin typeface="Tahoma"/>
                          <a:ea typeface="HGP創英角ｺﾞｼｯｸUB"/>
                        </a:defRPr>
                      </a:lvl5pPr>
                      <a:lvl6pPr marL="2286000" algn="l" defTabSz="914400" rtl="0" eaLnBrk="1" latinLnBrk="0" hangingPunct="1">
                        <a:defRPr kumimoji="1" sz="1800" b="1" kern="1200">
                          <a:solidFill>
                            <a:schemeClr val="lt1"/>
                          </a:solidFill>
                          <a:latin typeface="Tahoma"/>
                          <a:ea typeface="HGP創英角ｺﾞｼｯｸUB"/>
                        </a:defRPr>
                      </a:lvl6pPr>
                      <a:lvl7pPr marL="2743200" algn="l" defTabSz="914400" rtl="0" eaLnBrk="1" latinLnBrk="0" hangingPunct="1">
                        <a:defRPr kumimoji="1" sz="1800" b="1" kern="1200">
                          <a:solidFill>
                            <a:schemeClr val="lt1"/>
                          </a:solidFill>
                          <a:latin typeface="Tahoma"/>
                          <a:ea typeface="HGP創英角ｺﾞｼｯｸUB"/>
                        </a:defRPr>
                      </a:lvl7pPr>
                      <a:lvl8pPr marL="3200400" algn="l" defTabSz="914400" rtl="0" eaLnBrk="1" latinLnBrk="0" hangingPunct="1">
                        <a:defRPr kumimoji="1" sz="1800" b="1" kern="1200">
                          <a:solidFill>
                            <a:schemeClr val="lt1"/>
                          </a:solidFill>
                          <a:latin typeface="Tahoma"/>
                          <a:ea typeface="HGP創英角ｺﾞｼｯｸUB"/>
                        </a:defRPr>
                      </a:lvl8pPr>
                      <a:lvl9pPr marL="3657600" algn="l" defTabSz="914400" rtl="0" eaLnBrk="1" latinLnBrk="0" hangingPunct="1">
                        <a:defRPr kumimoji="1" sz="1800" b="1" kern="1200">
                          <a:solidFill>
                            <a:schemeClr val="lt1"/>
                          </a:solidFill>
                          <a:latin typeface="Tahoma"/>
                          <a:ea typeface="HGP創英角ｺﾞｼｯｸUB"/>
                        </a:defRPr>
                      </a:lvl9pPr>
                    </a:lstStyle>
                    <a:p>
                      <a:pPr algn="ct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77A233"/>
                    </a:solidFill>
                  </a:tcPr>
                </a:tc>
                <a:tc>
                  <a:txBody>
                    <a:bodyPr/>
                    <a:lstStyle>
                      <a:defPPr>
                        <a:defRPr lang="ja-JP"/>
                      </a:defPPr>
                      <a:lvl1pPr marL="0" algn="l" defTabSz="914400" rtl="0" eaLnBrk="1" latinLnBrk="0" hangingPunct="1">
                        <a:defRPr kumimoji="1" sz="1800" b="1" kern="1200">
                          <a:solidFill>
                            <a:schemeClr val="lt1"/>
                          </a:solidFill>
                          <a:latin typeface="Tahoma"/>
                          <a:ea typeface="HGP創英角ｺﾞｼｯｸUB"/>
                        </a:defRPr>
                      </a:lvl1pPr>
                      <a:lvl2pPr marL="457200" algn="l" defTabSz="914400" rtl="0" eaLnBrk="1" latinLnBrk="0" hangingPunct="1">
                        <a:defRPr kumimoji="1" sz="1800" b="1" kern="1200">
                          <a:solidFill>
                            <a:schemeClr val="lt1"/>
                          </a:solidFill>
                          <a:latin typeface="Tahoma"/>
                          <a:ea typeface="HGP創英角ｺﾞｼｯｸUB"/>
                        </a:defRPr>
                      </a:lvl2pPr>
                      <a:lvl3pPr marL="914400" algn="l" defTabSz="914400" rtl="0" eaLnBrk="1" latinLnBrk="0" hangingPunct="1">
                        <a:defRPr kumimoji="1" sz="1800" b="1" kern="1200">
                          <a:solidFill>
                            <a:schemeClr val="lt1"/>
                          </a:solidFill>
                          <a:latin typeface="Tahoma"/>
                          <a:ea typeface="HGP創英角ｺﾞｼｯｸUB"/>
                        </a:defRPr>
                      </a:lvl3pPr>
                      <a:lvl4pPr marL="1371600" algn="l" defTabSz="914400" rtl="0" eaLnBrk="1" latinLnBrk="0" hangingPunct="1">
                        <a:defRPr kumimoji="1" sz="1800" b="1" kern="1200">
                          <a:solidFill>
                            <a:schemeClr val="lt1"/>
                          </a:solidFill>
                          <a:latin typeface="Tahoma"/>
                          <a:ea typeface="HGP創英角ｺﾞｼｯｸUB"/>
                        </a:defRPr>
                      </a:lvl4pPr>
                      <a:lvl5pPr marL="1828800" algn="l" defTabSz="914400" rtl="0" eaLnBrk="1" latinLnBrk="0" hangingPunct="1">
                        <a:defRPr kumimoji="1" sz="1800" b="1" kern="1200">
                          <a:solidFill>
                            <a:schemeClr val="lt1"/>
                          </a:solidFill>
                          <a:latin typeface="Tahoma"/>
                          <a:ea typeface="HGP創英角ｺﾞｼｯｸUB"/>
                        </a:defRPr>
                      </a:lvl5pPr>
                      <a:lvl6pPr marL="2286000" algn="l" defTabSz="914400" rtl="0" eaLnBrk="1" latinLnBrk="0" hangingPunct="1">
                        <a:defRPr kumimoji="1" sz="1800" b="1" kern="1200">
                          <a:solidFill>
                            <a:schemeClr val="lt1"/>
                          </a:solidFill>
                          <a:latin typeface="Tahoma"/>
                          <a:ea typeface="HGP創英角ｺﾞｼｯｸUB"/>
                        </a:defRPr>
                      </a:lvl6pPr>
                      <a:lvl7pPr marL="2743200" algn="l" defTabSz="914400" rtl="0" eaLnBrk="1" latinLnBrk="0" hangingPunct="1">
                        <a:defRPr kumimoji="1" sz="1800" b="1" kern="1200">
                          <a:solidFill>
                            <a:schemeClr val="lt1"/>
                          </a:solidFill>
                          <a:latin typeface="Tahoma"/>
                          <a:ea typeface="HGP創英角ｺﾞｼｯｸUB"/>
                        </a:defRPr>
                      </a:lvl7pPr>
                      <a:lvl8pPr marL="3200400" algn="l" defTabSz="914400" rtl="0" eaLnBrk="1" latinLnBrk="0" hangingPunct="1">
                        <a:defRPr kumimoji="1" sz="1800" b="1" kern="1200">
                          <a:solidFill>
                            <a:schemeClr val="lt1"/>
                          </a:solidFill>
                          <a:latin typeface="Tahoma"/>
                          <a:ea typeface="HGP創英角ｺﾞｼｯｸUB"/>
                        </a:defRPr>
                      </a:lvl8pPr>
                      <a:lvl9pPr marL="3657600" algn="l" defTabSz="914400" rtl="0" eaLnBrk="1" latinLnBrk="0" hangingPunct="1">
                        <a:defRPr kumimoji="1" sz="1800" b="1" kern="1200">
                          <a:solidFill>
                            <a:schemeClr val="lt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2012</a:t>
                      </a:r>
                      <a:r>
                        <a:rPr kumimoji="1" lang="ja-JP" altLang="en-US" sz="800" dirty="0">
                          <a:latin typeface="メイリオ" pitchFamily="50" charset="-128"/>
                          <a:ea typeface="メイリオ" pitchFamily="50" charset="-128"/>
                          <a:cs typeface="メイリオ" pitchFamily="50" charset="-128"/>
                        </a:rPr>
                        <a:t>年</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77A233"/>
                    </a:solidFill>
                  </a:tcPr>
                </a:tc>
                <a:tc>
                  <a:txBody>
                    <a:bodyPr/>
                    <a:lstStyle>
                      <a:defPPr>
                        <a:defRPr lang="ja-JP"/>
                      </a:defPPr>
                      <a:lvl1pPr marL="0" algn="l" defTabSz="914400" rtl="0" eaLnBrk="1" latinLnBrk="0" hangingPunct="1">
                        <a:defRPr kumimoji="1" sz="1800" b="1" kern="1200">
                          <a:solidFill>
                            <a:schemeClr val="lt1"/>
                          </a:solidFill>
                          <a:latin typeface="Tahoma"/>
                          <a:ea typeface="HGP創英角ｺﾞｼｯｸUB"/>
                        </a:defRPr>
                      </a:lvl1pPr>
                      <a:lvl2pPr marL="457200" algn="l" defTabSz="914400" rtl="0" eaLnBrk="1" latinLnBrk="0" hangingPunct="1">
                        <a:defRPr kumimoji="1" sz="1800" b="1" kern="1200">
                          <a:solidFill>
                            <a:schemeClr val="lt1"/>
                          </a:solidFill>
                          <a:latin typeface="Tahoma"/>
                          <a:ea typeface="HGP創英角ｺﾞｼｯｸUB"/>
                        </a:defRPr>
                      </a:lvl2pPr>
                      <a:lvl3pPr marL="914400" algn="l" defTabSz="914400" rtl="0" eaLnBrk="1" latinLnBrk="0" hangingPunct="1">
                        <a:defRPr kumimoji="1" sz="1800" b="1" kern="1200">
                          <a:solidFill>
                            <a:schemeClr val="lt1"/>
                          </a:solidFill>
                          <a:latin typeface="Tahoma"/>
                          <a:ea typeface="HGP創英角ｺﾞｼｯｸUB"/>
                        </a:defRPr>
                      </a:lvl3pPr>
                      <a:lvl4pPr marL="1371600" algn="l" defTabSz="914400" rtl="0" eaLnBrk="1" latinLnBrk="0" hangingPunct="1">
                        <a:defRPr kumimoji="1" sz="1800" b="1" kern="1200">
                          <a:solidFill>
                            <a:schemeClr val="lt1"/>
                          </a:solidFill>
                          <a:latin typeface="Tahoma"/>
                          <a:ea typeface="HGP創英角ｺﾞｼｯｸUB"/>
                        </a:defRPr>
                      </a:lvl4pPr>
                      <a:lvl5pPr marL="1828800" algn="l" defTabSz="914400" rtl="0" eaLnBrk="1" latinLnBrk="0" hangingPunct="1">
                        <a:defRPr kumimoji="1" sz="1800" b="1" kern="1200">
                          <a:solidFill>
                            <a:schemeClr val="lt1"/>
                          </a:solidFill>
                          <a:latin typeface="Tahoma"/>
                          <a:ea typeface="HGP創英角ｺﾞｼｯｸUB"/>
                        </a:defRPr>
                      </a:lvl5pPr>
                      <a:lvl6pPr marL="2286000" algn="l" defTabSz="914400" rtl="0" eaLnBrk="1" latinLnBrk="0" hangingPunct="1">
                        <a:defRPr kumimoji="1" sz="1800" b="1" kern="1200">
                          <a:solidFill>
                            <a:schemeClr val="lt1"/>
                          </a:solidFill>
                          <a:latin typeface="Tahoma"/>
                          <a:ea typeface="HGP創英角ｺﾞｼｯｸUB"/>
                        </a:defRPr>
                      </a:lvl6pPr>
                      <a:lvl7pPr marL="2743200" algn="l" defTabSz="914400" rtl="0" eaLnBrk="1" latinLnBrk="0" hangingPunct="1">
                        <a:defRPr kumimoji="1" sz="1800" b="1" kern="1200">
                          <a:solidFill>
                            <a:schemeClr val="lt1"/>
                          </a:solidFill>
                          <a:latin typeface="Tahoma"/>
                          <a:ea typeface="HGP創英角ｺﾞｼｯｸUB"/>
                        </a:defRPr>
                      </a:lvl7pPr>
                      <a:lvl8pPr marL="3200400" algn="l" defTabSz="914400" rtl="0" eaLnBrk="1" latinLnBrk="0" hangingPunct="1">
                        <a:defRPr kumimoji="1" sz="1800" b="1" kern="1200">
                          <a:solidFill>
                            <a:schemeClr val="lt1"/>
                          </a:solidFill>
                          <a:latin typeface="Tahoma"/>
                          <a:ea typeface="HGP創英角ｺﾞｼｯｸUB"/>
                        </a:defRPr>
                      </a:lvl8pPr>
                      <a:lvl9pPr marL="3657600" algn="l" defTabSz="914400" rtl="0" eaLnBrk="1" latinLnBrk="0" hangingPunct="1">
                        <a:defRPr kumimoji="1" sz="1800" b="1" kern="1200">
                          <a:solidFill>
                            <a:schemeClr val="lt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2013</a:t>
                      </a:r>
                      <a:r>
                        <a:rPr kumimoji="1" lang="ja-JP" altLang="en-US" sz="800" dirty="0">
                          <a:latin typeface="メイリオ" pitchFamily="50" charset="-128"/>
                          <a:ea typeface="メイリオ" pitchFamily="50" charset="-128"/>
                          <a:cs typeface="メイリオ" pitchFamily="50" charset="-128"/>
                        </a:rPr>
                        <a:t>年</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77A233"/>
                    </a:solidFill>
                  </a:tcPr>
                </a:tc>
                <a:tc>
                  <a:txBody>
                    <a:bodyPr/>
                    <a:lstStyle>
                      <a:defPPr>
                        <a:defRPr lang="ja-JP"/>
                      </a:defPPr>
                      <a:lvl1pPr marL="0" algn="l" defTabSz="914400" rtl="0" eaLnBrk="1" latinLnBrk="0" hangingPunct="1">
                        <a:defRPr kumimoji="1" sz="1800" b="1" kern="1200">
                          <a:solidFill>
                            <a:schemeClr val="lt1"/>
                          </a:solidFill>
                          <a:latin typeface="Tahoma"/>
                          <a:ea typeface="HGP創英角ｺﾞｼｯｸUB"/>
                        </a:defRPr>
                      </a:lvl1pPr>
                      <a:lvl2pPr marL="457200" algn="l" defTabSz="914400" rtl="0" eaLnBrk="1" latinLnBrk="0" hangingPunct="1">
                        <a:defRPr kumimoji="1" sz="1800" b="1" kern="1200">
                          <a:solidFill>
                            <a:schemeClr val="lt1"/>
                          </a:solidFill>
                          <a:latin typeface="Tahoma"/>
                          <a:ea typeface="HGP創英角ｺﾞｼｯｸUB"/>
                        </a:defRPr>
                      </a:lvl2pPr>
                      <a:lvl3pPr marL="914400" algn="l" defTabSz="914400" rtl="0" eaLnBrk="1" latinLnBrk="0" hangingPunct="1">
                        <a:defRPr kumimoji="1" sz="1800" b="1" kern="1200">
                          <a:solidFill>
                            <a:schemeClr val="lt1"/>
                          </a:solidFill>
                          <a:latin typeface="Tahoma"/>
                          <a:ea typeface="HGP創英角ｺﾞｼｯｸUB"/>
                        </a:defRPr>
                      </a:lvl3pPr>
                      <a:lvl4pPr marL="1371600" algn="l" defTabSz="914400" rtl="0" eaLnBrk="1" latinLnBrk="0" hangingPunct="1">
                        <a:defRPr kumimoji="1" sz="1800" b="1" kern="1200">
                          <a:solidFill>
                            <a:schemeClr val="lt1"/>
                          </a:solidFill>
                          <a:latin typeface="Tahoma"/>
                          <a:ea typeface="HGP創英角ｺﾞｼｯｸUB"/>
                        </a:defRPr>
                      </a:lvl4pPr>
                      <a:lvl5pPr marL="1828800" algn="l" defTabSz="914400" rtl="0" eaLnBrk="1" latinLnBrk="0" hangingPunct="1">
                        <a:defRPr kumimoji="1" sz="1800" b="1" kern="1200">
                          <a:solidFill>
                            <a:schemeClr val="lt1"/>
                          </a:solidFill>
                          <a:latin typeface="Tahoma"/>
                          <a:ea typeface="HGP創英角ｺﾞｼｯｸUB"/>
                        </a:defRPr>
                      </a:lvl5pPr>
                      <a:lvl6pPr marL="2286000" algn="l" defTabSz="914400" rtl="0" eaLnBrk="1" latinLnBrk="0" hangingPunct="1">
                        <a:defRPr kumimoji="1" sz="1800" b="1" kern="1200">
                          <a:solidFill>
                            <a:schemeClr val="lt1"/>
                          </a:solidFill>
                          <a:latin typeface="Tahoma"/>
                          <a:ea typeface="HGP創英角ｺﾞｼｯｸUB"/>
                        </a:defRPr>
                      </a:lvl6pPr>
                      <a:lvl7pPr marL="2743200" algn="l" defTabSz="914400" rtl="0" eaLnBrk="1" latinLnBrk="0" hangingPunct="1">
                        <a:defRPr kumimoji="1" sz="1800" b="1" kern="1200">
                          <a:solidFill>
                            <a:schemeClr val="lt1"/>
                          </a:solidFill>
                          <a:latin typeface="Tahoma"/>
                          <a:ea typeface="HGP創英角ｺﾞｼｯｸUB"/>
                        </a:defRPr>
                      </a:lvl7pPr>
                      <a:lvl8pPr marL="3200400" algn="l" defTabSz="914400" rtl="0" eaLnBrk="1" latinLnBrk="0" hangingPunct="1">
                        <a:defRPr kumimoji="1" sz="1800" b="1" kern="1200">
                          <a:solidFill>
                            <a:schemeClr val="lt1"/>
                          </a:solidFill>
                          <a:latin typeface="Tahoma"/>
                          <a:ea typeface="HGP創英角ｺﾞｼｯｸUB"/>
                        </a:defRPr>
                      </a:lvl8pPr>
                      <a:lvl9pPr marL="3657600" algn="l" defTabSz="914400" rtl="0" eaLnBrk="1" latinLnBrk="0" hangingPunct="1">
                        <a:defRPr kumimoji="1" sz="1800" b="1" kern="1200">
                          <a:solidFill>
                            <a:schemeClr val="lt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2014</a:t>
                      </a:r>
                      <a:r>
                        <a:rPr kumimoji="1" lang="ja-JP" altLang="en-US" sz="800" dirty="0">
                          <a:latin typeface="メイリオ" pitchFamily="50" charset="-128"/>
                          <a:ea typeface="メイリオ" pitchFamily="50" charset="-128"/>
                          <a:cs typeface="メイリオ" pitchFamily="50" charset="-128"/>
                        </a:rPr>
                        <a:t>年</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77A233"/>
                    </a:solidFill>
                  </a:tcPr>
                </a:tc>
                <a:tc>
                  <a:txBody>
                    <a:bodyPr/>
                    <a:lstStyle>
                      <a:defPPr>
                        <a:defRPr lang="ja-JP"/>
                      </a:defPPr>
                      <a:lvl1pPr marL="0" algn="l" defTabSz="914400" rtl="0" eaLnBrk="1" latinLnBrk="0" hangingPunct="1">
                        <a:defRPr kumimoji="1" sz="1800" b="1" kern="1200">
                          <a:solidFill>
                            <a:schemeClr val="lt1"/>
                          </a:solidFill>
                          <a:latin typeface="Tahoma"/>
                          <a:ea typeface="HGP創英角ｺﾞｼｯｸUB"/>
                        </a:defRPr>
                      </a:lvl1pPr>
                      <a:lvl2pPr marL="457200" algn="l" defTabSz="914400" rtl="0" eaLnBrk="1" latinLnBrk="0" hangingPunct="1">
                        <a:defRPr kumimoji="1" sz="1800" b="1" kern="1200">
                          <a:solidFill>
                            <a:schemeClr val="lt1"/>
                          </a:solidFill>
                          <a:latin typeface="Tahoma"/>
                          <a:ea typeface="HGP創英角ｺﾞｼｯｸUB"/>
                        </a:defRPr>
                      </a:lvl2pPr>
                      <a:lvl3pPr marL="914400" algn="l" defTabSz="914400" rtl="0" eaLnBrk="1" latinLnBrk="0" hangingPunct="1">
                        <a:defRPr kumimoji="1" sz="1800" b="1" kern="1200">
                          <a:solidFill>
                            <a:schemeClr val="lt1"/>
                          </a:solidFill>
                          <a:latin typeface="Tahoma"/>
                          <a:ea typeface="HGP創英角ｺﾞｼｯｸUB"/>
                        </a:defRPr>
                      </a:lvl3pPr>
                      <a:lvl4pPr marL="1371600" algn="l" defTabSz="914400" rtl="0" eaLnBrk="1" latinLnBrk="0" hangingPunct="1">
                        <a:defRPr kumimoji="1" sz="1800" b="1" kern="1200">
                          <a:solidFill>
                            <a:schemeClr val="lt1"/>
                          </a:solidFill>
                          <a:latin typeface="Tahoma"/>
                          <a:ea typeface="HGP創英角ｺﾞｼｯｸUB"/>
                        </a:defRPr>
                      </a:lvl4pPr>
                      <a:lvl5pPr marL="1828800" algn="l" defTabSz="914400" rtl="0" eaLnBrk="1" latinLnBrk="0" hangingPunct="1">
                        <a:defRPr kumimoji="1" sz="1800" b="1" kern="1200">
                          <a:solidFill>
                            <a:schemeClr val="lt1"/>
                          </a:solidFill>
                          <a:latin typeface="Tahoma"/>
                          <a:ea typeface="HGP創英角ｺﾞｼｯｸUB"/>
                        </a:defRPr>
                      </a:lvl5pPr>
                      <a:lvl6pPr marL="2286000" algn="l" defTabSz="914400" rtl="0" eaLnBrk="1" latinLnBrk="0" hangingPunct="1">
                        <a:defRPr kumimoji="1" sz="1800" b="1" kern="1200">
                          <a:solidFill>
                            <a:schemeClr val="lt1"/>
                          </a:solidFill>
                          <a:latin typeface="Tahoma"/>
                          <a:ea typeface="HGP創英角ｺﾞｼｯｸUB"/>
                        </a:defRPr>
                      </a:lvl6pPr>
                      <a:lvl7pPr marL="2743200" algn="l" defTabSz="914400" rtl="0" eaLnBrk="1" latinLnBrk="0" hangingPunct="1">
                        <a:defRPr kumimoji="1" sz="1800" b="1" kern="1200">
                          <a:solidFill>
                            <a:schemeClr val="lt1"/>
                          </a:solidFill>
                          <a:latin typeface="Tahoma"/>
                          <a:ea typeface="HGP創英角ｺﾞｼｯｸUB"/>
                        </a:defRPr>
                      </a:lvl7pPr>
                      <a:lvl8pPr marL="3200400" algn="l" defTabSz="914400" rtl="0" eaLnBrk="1" latinLnBrk="0" hangingPunct="1">
                        <a:defRPr kumimoji="1" sz="1800" b="1" kern="1200">
                          <a:solidFill>
                            <a:schemeClr val="lt1"/>
                          </a:solidFill>
                          <a:latin typeface="Tahoma"/>
                          <a:ea typeface="HGP創英角ｺﾞｼｯｸUB"/>
                        </a:defRPr>
                      </a:lvl8pPr>
                      <a:lvl9pPr marL="3657600" algn="l" defTabSz="914400" rtl="0" eaLnBrk="1" latinLnBrk="0" hangingPunct="1">
                        <a:defRPr kumimoji="1" sz="1800" b="1" kern="1200">
                          <a:solidFill>
                            <a:schemeClr val="lt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2015</a:t>
                      </a:r>
                      <a:r>
                        <a:rPr kumimoji="1" lang="ja-JP" altLang="en-US" sz="800" dirty="0">
                          <a:latin typeface="メイリオ" pitchFamily="50" charset="-128"/>
                          <a:ea typeface="メイリオ" pitchFamily="50" charset="-128"/>
                          <a:cs typeface="メイリオ" pitchFamily="50" charset="-128"/>
                        </a:rPr>
                        <a:t>年</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77A233"/>
                    </a:solidFill>
                  </a:tcPr>
                </a:tc>
                <a:extLst>
                  <a:ext uri="{0D108BD9-81ED-4DB2-BD59-A6C34878D82A}">
                    <a16:rowId xmlns:a16="http://schemas.microsoft.com/office/drawing/2014/main" val="10000"/>
                  </a:ext>
                </a:extLst>
              </a:tr>
              <a:tr h="139401">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ja-JP" altLang="en-US" sz="800" dirty="0">
                          <a:latin typeface="メイリオ" pitchFamily="50" charset="-128"/>
                          <a:ea typeface="メイリオ" pitchFamily="50" charset="-128"/>
                          <a:cs typeface="メイリオ" pitchFamily="50" charset="-128"/>
                        </a:rPr>
                        <a:t>営業部</a:t>
                      </a:r>
                    </a:p>
                  </a:txBody>
                  <a:tcPr marL="0" marR="0" marT="3600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25</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24</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22</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26</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extLst>
                  <a:ext uri="{0D108BD9-81ED-4DB2-BD59-A6C34878D82A}">
                    <a16:rowId xmlns:a16="http://schemas.microsoft.com/office/drawing/2014/main" val="10001"/>
                  </a:ext>
                </a:extLst>
              </a:tr>
              <a:tr h="139401">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ja-JP" altLang="en-US" sz="800" dirty="0">
                          <a:latin typeface="メイリオ" pitchFamily="50" charset="-128"/>
                          <a:ea typeface="メイリオ" pitchFamily="50" charset="-128"/>
                          <a:cs typeface="メイリオ" pitchFamily="50" charset="-128"/>
                        </a:rPr>
                        <a:t>開発部</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45</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48</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44</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45</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extLst>
                  <a:ext uri="{0D108BD9-81ED-4DB2-BD59-A6C34878D82A}">
                    <a16:rowId xmlns:a16="http://schemas.microsoft.com/office/drawing/2014/main" val="10002"/>
                  </a:ext>
                </a:extLst>
              </a:tr>
              <a:tr h="139401">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ja-JP" altLang="en-US" sz="800" dirty="0">
                          <a:latin typeface="メイリオ" pitchFamily="50" charset="-128"/>
                          <a:ea typeface="メイリオ" pitchFamily="50" charset="-128"/>
                          <a:cs typeface="メイリオ" pitchFamily="50" charset="-128"/>
                        </a:rPr>
                        <a:t>管理部</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7</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6</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6</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7</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extLst>
                  <a:ext uri="{0D108BD9-81ED-4DB2-BD59-A6C34878D82A}">
                    <a16:rowId xmlns:a16="http://schemas.microsoft.com/office/drawing/2014/main" val="10003"/>
                  </a:ext>
                </a:extLst>
              </a:tr>
              <a:tr h="139401">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ja-JP" altLang="en-US" sz="800" dirty="0">
                          <a:latin typeface="メイリオ" pitchFamily="50" charset="-128"/>
                          <a:ea typeface="メイリオ" pitchFamily="50" charset="-128"/>
                          <a:cs typeface="メイリオ" pitchFamily="50" charset="-128"/>
                        </a:rPr>
                        <a:t>支援部</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8</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9</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9</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8</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extLst>
                  <a:ext uri="{0D108BD9-81ED-4DB2-BD59-A6C34878D82A}">
                    <a16:rowId xmlns:a16="http://schemas.microsoft.com/office/drawing/2014/main" val="10004"/>
                  </a:ext>
                </a:extLst>
              </a:tr>
            </a:tbl>
          </a:graphicData>
        </a:graphic>
      </p:graphicFrame>
      <p:graphicFrame>
        <p:nvGraphicFramePr>
          <p:cNvPr id="35" name="表 34"/>
          <p:cNvGraphicFramePr>
            <a:graphicFrameLocks noGrp="1"/>
          </p:cNvGraphicFramePr>
          <p:nvPr/>
        </p:nvGraphicFramePr>
        <p:xfrm>
          <a:off x="6845737" y="2096363"/>
          <a:ext cx="1614695" cy="911520"/>
        </p:xfrm>
        <a:graphic>
          <a:graphicData uri="http://schemas.openxmlformats.org/drawingml/2006/table">
            <a:tbl>
              <a:tblPr firstRow="1" bandRow="1"/>
              <a:tblGrid>
                <a:gridCol w="322939">
                  <a:extLst>
                    <a:ext uri="{9D8B030D-6E8A-4147-A177-3AD203B41FA5}">
                      <a16:colId xmlns:a16="http://schemas.microsoft.com/office/drawing/2014/main" val="20000"/>
                    </a:ext>
                  </a:extLst>
                </a:gridCol>
                <a:gridCol w="322939">
                  <a:extLst>
                    <a:ext uri="{9D8B030D-6E8A-4147-A177-3AD203B41FA5}">
                      <a16:colId xmlns:a16="http://schemas.microsoft.com/office/drawing/2014/main" val="20001"/>
                    </a:ext>
                  </a:extLst>
                </a:gridCol>
                <a:gridCol w="322939">
                  <a:extLst>
                    <a:ext uri="{9D8B030D-6E8A-4147-A177-3AD203B41FA5}">
                      <a16:colId xmlns:a16="http://schemas.microsoft.com/office/drawing/2014/main" val="20002"/>
                    </a:ext>
                  </a:extLst>
                </a:gridCol>
                <a:gridCol w="322939">
                  <a:extLst>
                    <a:ext uri="{9D8B030D-6E8A-4147-A177-3AD203B41FA5}">
                      <a16:colId xmlns:a16="http://schemas.microsoft.com/office/drawing/2014/main" val="20003"/>
                    </a:ext>
                  </a:extLst>
                </a:gridCol>
                <a:gridCol w="322939">
                  <a:extLst>
                    <a:ext uri="{9D8B030D-6E8A-4147-A177-3AD203B41FA5}">
                      <a16:colId xmlns:a16="http://schemas.microsoft.com/office/drawing/2014/main" val="20004"/>
                    </a:ext>
                  </a:extLst>
                </a:gridCol>
              </a:tblGrid>
              <a:tr h="204108">
                <a:tc>
                  <a:txBody>
                    <a:bodyPr/>
                    <a:lstStyle>
                      <a:defPPr>
                        <a:defRPr lang="ja-JP"/>
                      </a:defPPr>
                      <a:lvl1pPr marL="0" algn="l" defTabSz="914400" rtl="0" eaLnBrk="1" latinLnBrk="0" hangingPunct="1">
                        <a:defRPr kumimoji="1" sz="1800" b="1" kern="1200">
                          <a:solidFill>
                            <a:schemeClr val="lt1"/>
                          </a:solidFill>
                          <a:latin typeface="Tahoma"/>
                          <a:ea typeface="HGP創英角ｺﾞｼｯｸUB"/>
                        </a:defRPr>
                      </a:lvl1pPr>
                      <a:lvl2pPr marL="457200" algn="l" defTabSz="914400" rtl="0" eaLnBrk="1" latinLnBrk="0" hangingPunct="1">
                        <a:defRPr kumimoji="1" sz="1800" b="1" kern="1200">
                          <a:solidFill>
                            <a:schemeClr val="lt1"/>
                          </a:solidFill>
                          <a:latin typeface="Tahoma"/>
                          <a:ea typeface="HGP創英角ｺﾞｼｯｸUB"/>
                        </a:defRPr>
                      </a:lvl2pPr>
                      <a:lvl3pPr marL="914400" algn="l" defTabSz="914400" rtl="0" eaLnBrk="1" latinLnBrk="0" hangingPunct="1">
                        <a:defRPr kumimoji="1" sz="1800" b="1" kern="1200">
                          <a:solidFill>
                            <a:schemeClr val="lt1"/>
                          </a:solidFill>
                          <a:latin typeface="Tahoma"/>
                          <a:ea typeface="HGP創英角ｺﾞｼｯｸUB"/>
                        </a:defRPr>
                      </a:lvl3pPr>
                      <a:lvl4pPr marL="1371600" algn="l" defTabSz="914400" rtl="0" eaLnBrk="1" latinLnBrk="0" hangingPunct="1">
                        <a:defRPr kumimoji="1" sz="1800" b="1" kern="1200">
                          <a:solidFill>
                            <a:schemeClr val="lt1"/>
                          </a:solidFill>
                          <a:latin typeface="Tahoma"/>
                          <a:ea typeface="HGP創英角ｺﾞｼｯｸUB"/>
                        </a:defRPr>
                      </a:lvl4pPr>
                      <a:lvl5pPr marL="1828800" algn="l" defTabSz="914400" rtl="0" eaLnBrk="1" latinLnBrk="0" hangingPunct="1">
                        <a:defRPr kumimoji="1" sz="1800" b="1" kern="1200">
                          <a:solidFill>
                            <a:schemeClr val="lt1"/>
                          </a:solidFill>
                          <a:latin typeface="Tahoma"/>
                          <a:ea typeface="HGP創英角ｺﾞｼｯｸUB"/>
                        </a:defRPr>
                      </a:lvl5pPr>
                      <a:lvl6pPr marL="2286000" algn="l" defTabSz="914400" rtl="0" eaLnBrk="1" latinLnBrk="0" hangingPunct="1">
                        <a:defRPr kumimoji="1" sz="1800" b="1" kern="1200">
                          <a:solidFill>
                            <a:schemeClr val="lt1"/>
                          </a:solidFill>
                          <a:latin typeface="Tahoma"/>
                          <a:ea typeface="HGP創英角ｺﾞｼｯｸUB"/>
                        </a:defRPr>
                      </a:lvl6pPr>
                      <a:lvl7pPr marL="2743200" algn="l" defTabSz="914400" rtl="0" eaLnBrk="1" latinLnBrk="0" hangingPunct="1">
                        <a:defRPr kumimoji="1" sz="1800" b="1" kern="1200">
                          <a:solidFill>
                            <a:schemeClr val="lt1"/>
                          </a:solidFill>
                          <a:latin typeface="Tahoma"/>
                          <a:ea typeface="HGP創英角ｺﾞｼｯｸUB"/>
                        </a:defRPr>
                      </a:lvl7pPr>
                      <a:lvl8pPr marL="3200400" algn="l" defTabSz="914400" rtl="0" eaLnBrk="1" latinLnBrk="0" hangingPunct="1">
                        <a:defRPr kumimoji="1" sz="1800" b="1" kern="1200">
                          <a:solidFill>
                            <a:schemeClr val="lt1"/>
                          </a:solidFill>
                          <a:latin typeface="Tahoma"/>
                          <a:ea typeface="HGP創英角ｺﾞｼｯｸUB"/>
                        </a:defRPr>
                      </a:lvl8pPr>
                      <a:lvl9pPr marL="3657600" algn="l" defTabSz="914400" rtl="0" eaLnBrk="1" latinLnBrk="0" hangingPunct="1">
                        <a:defRPr kumimoji="1" sz="1800" b="1" kern="1200">
                          <a:solidFill>
                            <a:schemeClr val="lt1"/>
                          </a:solidFill>
                          <a:latin typeface="Tahoma"/>
                          <a:ea typeface="HGP創英角ｺﾞｼｯｸUB"/>
                        </a:defRPr>
                      </a:lvl9pPr>
                    </a:lstStyle>
                    <a:p>
                      <a:pPr algn="ctr"/>
                      <a:endParaRPr kumimoji="1" lang="ja-JP" altLang="en-US" sz="800" b="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77A233"/>
                    </a:solidFill>
                  </a:tcPr>
                </a:tc>
                <a:tc>
                  <a:txBody>
                    <a:bodyPr/>
                    <a:lstStyle>
                      <a:defPPr>
                        <a:defRPr lang="ja-JP"/>
                      </a:defPPr>
                      <a:lvl1pPr marL="0" algn="l" defTabSz="914400" rtl="0" eaLnBrk="1" latinLnBrk="0" hangingPunct="1">
                        <a:defRPr kumimoji="1" sz="1800" b="1" kern="1200">
                          <a:solidFill>
                            <a:schemeClr val="lt1"/>
                          </a:solidFill>
                          <a:latin typeface="Tahoma"/>
                          <a:ea typeface="HGP創英角ｺﾞｼｯｸUB"/>
                        </a:defRPr>
                      </a:lvl1pPr>
                      <a:lvl2pPr marL="457200" algn="l" defTabSz="914400" rtl="0" eaLnBrk="1" latinLnBrk="0" hangingPunct="1">
                        <a:defRPr kumimoji="1" sz="1800" b="1" kern="1200">
                          <a:solidFill>
                            <a:schemeClr val="lt1"/>
                          </a:solidFill>
                          <a:latin typeface="Tahoma"/>
                          <a:ea typeface="HGP創英角ｺﾞｼｯｸUB"/>
                        </a:defRPr>
                      </a:lvl2pPr>
                      <a:lvl3pPr marL="914400" algn="l" defTabSz="914400" rtl="0" eaLnBrk="1" latinLnBrk="0" hangingPunct="1">
                        <a:defRPr kumimoji="1" sz="1800" b="1" kern="1200">
                          <a:solidFill>
                            <a:schemeClr val="lt1"/>
                          </a:solidFill>
                          <a:latin typeface="Tahoma"/>
                          <a:ea typeface="HGP創英角ｺﾞｼｯｸUB"/>
                        </a:defRPr>
                      </a:lvl3pPr>
                      <a:lvl4pPr marL="1371600" algn="l" defTabSz="914400" rtl="0" eaLnBrk="1" latinLnBrk="0" hangingPunct="1">
                        <a:defRPr kumimoji="1" sz="1800" b="1" kern="1200">
                          <a:solidFill>
                            <a:schemeClr val="lt1"/>
                          </a:solidFill>
                          <a:latin typeface="Tahoma"/>
                          <a:ea typeface="HGP創英角ｺﾞｼｯｸUB"/>
                        </a:defRPr>
                      </a:lvl4pPr>
                      <a:lvl5pPr marL="1828800" algn="l" defTabSz="914400" rtl="0" eaLnBrk="1" latinLnBrk="0" hangingPunct="1">
                        <a:defRPr kumimoji="1" sz="1800" b="1" kern="1200">
                          <a:solidFill>
                            <a:schemeClr val="lt1"/>
                          </a:solidFill>
                          <a:latin typeface="Tahoma"/>
                          <a:ea typeface="HGP創英角ｺﾞｼｯｸUB"/>
                        </a:defRPr>
                      </a:lvl5pPr>
                      <a:lvl6pPr marL="2286000" algn="l" defTabSz="914400" rtl="0" eaLnBrk="1" latinLnBrk="0" hangingPunct="1">
                        <a:defRPr kumimoji="1" sz="1800" b="1" kern="1200">
                          <a:solidFill>
                            <a:schemeClr val="lt1"/>
                          </a:solidFill>
                          <a:latin typeface="Tahoma"/>
                          <a:ea typeface="HGP創英角ｺﾞｼｯｸUB"/>
                        </a:defRPr>
                      </a:lvl6pPr>
                      <a:lvl7pPr marL="2743200" algn="l" defTabSz="914400" rtl="0" eaLnBrk="1" latinLnBrk="0" hangingPunct="1">
                        <a:defRPr kumimoji="1" sz="1800" b="1" kern="1200">
                          <a:solidFill>
                            <a:schemeClr val="lt1"/>
                          </a:solidFill>
                          <a:latin typeface="Tahoma"/>
                          <a:ea typeface="HGP創英角ｺﾞｼｯｸUB"/>
                        </a:defRPr>
                      </a:lvl7pPr>
                      <a:lvl8pPr marL="3200400" algn="l" defTabSz="914400" rtl="0" eaLnBrk="1" latinLnBrk="0" hangingPunct="1">
                        <a:defRPr kumimoji="1" sz="1800" b="1" kern="1200">
                          <a:solidFill>
                            <a:schemeClr val="lt1"/>
                          </a:solidFill>
                          <a:latin typeface="Tahoma"/>
                          <a:ea typeface="HGP創英角ｺﾞｼｯｸUB"/>
                        </a:defRPr>
                      </a:lvl8pPr>
                      <a:lvl9pPr marL="3657600" algn="l" defTabSz="914400" rtl="0" eaLnBrk="1" latinLnBrk="0" hangingPunct="1">
                        <a:defRPr kumimoji="1" sz="1800" b="1" kern="1200">
                          <a:solidFill>
                            <a:schemeClr val="lt1"/>
                          </a:solidFill>
                          <a:latin typeface="Tahoma"/>
                          <a:ea typeface="HGP創英角ｺﾞｼｯｸUB"/>
                        </a:defRPr>
                      </a:lvl9pPr>
                    </a:lstStyle>
                    <a:p>
                      <a:pPr algn="ctr"/>
                      <a:endParaRPr kumimoji="1" lang="ja-JP" altLang="en-US" sz="800" b="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77A233"/>
                    </a:solidFill>
                  </a:tcPr>
                </a:tc>
                <a:tc>
                  <a:txBody>
                    <a:bodyPr/>
                    <a:lstStyle>
                      <a:defPPr>
                        <a:defRPr lang="ja-JP"/>
                      </a:defPPr>
                      <a:lvl1pPr marL="0" algn="l" defTabSz="914400" rtl="0" eaLnBrk="1" latinLnBrk="0" hangingPunct="1">
                        <a:defRPr kumimoji="1" sz="1800" b="1" kern="1200">
                          <a:solidFill>
                            <a:schemeClr val="lt1"/>
                          </a:solidFill>
                          <a:latin typeface="Tahoma"/>
                          <a:ea typeface="HGP創英角ｺﾞｼｯｸUB"/>
                        </a:defRPr>
                      </a:lvl1pPr>
                      <a:lvl2pPr marL="457200" algn="l" defTabSz="914400" rtl="0" eaLnBrk="1" latinLnBrk="0" hangingPunct="1">
                        <a:defRPr kumimoji="1" sz="1800" b="1" kern="1200">
                          <a:solidFill>
                            <a:schemeClr val="lt1"/>
                          </a:solidFill>
                          <a:latin typeface="Tahoma"/>
                          <a:ea typeface="HGP創英角ｺﾞｼｯｸUB"/>
                        </a:defRPr>
                      </a:lvl2pPr>
                      <a:lvl3pPr marL="914400" algn="l" defTabSz="914400" rtl="0" eaLnBrk="1" latinLnBrk="0" hangingPunct="1">
                        <a:defRPr kumimoji="1" sz="1800" b="1" kern="1200">
                          <a:solidFill>
                            <a:schemeClr val="lt1"/>
                          </a:solidFill>
                          <a:latin typeface="Tahoma"/>
                          <a:ea typeface="HGP創英角ｺﾞｼｯｸUB"/>
                        </a:defRPr>
                      </a:lvl3pPr>
                      <a:lvl4pPr marL="1371600" algn="l" defTabSz="914400" rtl="0" eaLnBrk="1" latinLnBrk="0" hangingPunct="1">
                        <a:defRPr kumimoji="1" sz="1800" b="1" kern="1200">
                          <a:solidFill>
                            <a:schemeClr val="lt1"/>
                          </a:solidFill>
                          <a:latin typeface="Tahoma"/>
                          <a:ea typeface="HGP創英角ｺﾞｼｯｸUB"/>
                        </a:defRPr>
                      </a:lvl4pPr>
                      <a:lvl5pPr marL="1828800" algn="l" defTabSz="914400" rtl="0" eaLnBrk="1" latinLnBrk="0" hangingPunct="1">
                        <a:defRPr kumimoji="1" sz="1800" b="1" kern="1200">
                          <a:solidFill>
                            <a:schemeClr val="lt1"/>
                          </a:solidFill>
                          <a:latin typeface="Tahoma"/>
                          <a:ea typeface="HGP創英角ｺﾞｼｯｸUB"/>
                        </a:defRPr>
                      </a:lvl5pPr>
                      <a:lvl6pPr marL="2286000" algn="l" defTabSz="914400" rtl="0" eaLnBrk="1" latinLnBrk="0" hangingPunct="1">
                        <a:defRPr kumimoji="1" sz="1800" b="1" kern="1200">
                          <a:solidFill>
                            <a:schemeClr val="lt1"/>
                          </a:solidFill>
                          <a:latin typeface="Tahoma"/>
                          <a:ea typeface="HGP創英角ｺﾞｼｯｸUB"/>
                        </a:defRPr>
                      </a:lvl6pPr>
                      <a:lvl7pPr marL="2743200" algn="l" defTabSz="914400" rtl="0" eaLnBrk="1" latinLnBrk="0" hangingPunct="1">
                        <a:defRPr kumimoji="1" sz="1800" b="1" kern="1200">
                          <a:solidFill>
                            <a:schemeClr val="lt1"/>
                          </a:solidFill>
                          <a:latin typeface="Tahoma"/>
                          <a:ea typeface="HGP創英角ｺﾞｼｯｸUB"/>
                        </a:defRPr>
                      </a:lvl7pPr>
                      <a:lvl8pPr marL="3200400" algn="l" defTabSz="914400" rtl="0" eaLnBrk="1" latinLnBrk="0" hangingPunct="1">
                        <a:defRPr kumimoji="1" sz="1800" b="1" kern="1200">
                          <a:solidFill>
                            <a:schemeClr val="lt1"/>
                          </a:solidFill>
                          <a:latin typeface="Tahoma"/>
                          <a:ea typeface="HGP創英角ｺﾞｼｯｸUB"/>
                        </a:defRPr>
                      </a:lvl8pPr>
                      <a:lvl9pPr marL="3657600" algn="l" defTabSz="914400" rtl="0" eaLnBrk="1" latinLnBrk="0" hangingPunct="1">
                        <a:defRPr kumimoji="1" sz="1800" b="1" kern="1200">
                          <a:solidFill>
                            <a:schemeClr val="lt1"/>
                          </a:solidFill>
                          <a:latin typeface="Tahoma"/>
                          <a:ea typeface="HGP創英角ｺﾞｼｯｸUB"/>
                        </a:defRPr>
                      </a:lvl9pPr>
                    </a:lstStyle>
                    <a:p>
                      <a:pPr algn="ctr"/>
                      <a:r>
                        <a:rPr kumimoji="1" lang="ja-JP" altLang="en-US" sz="800" b="0" dirty="0">
                          <a:latin typeface="メイリオ" pitchFamily="50" charset="-128"/>
                          <a:ea typeface="メイリオ" pitchFamily="50" charset="-128"/>
                          <a:cs typeface="メイリオ" pitchFamily="50" charset="-128"/>
                        </a:rPr>
                        <a:t>英語業務可能</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77A233"/>
                    </a:solidFill>
                  </a:tcPr>
                </a:tc>
                <a:tc>
                  <a:txBody>
                    <a:bodyPr/>
                    <a:lstStyle>
                      <a:defPPr>
                        <a:defRPr lang="ja-JP"/>
                      </a:defPPr>
                      <a:lvl1pPr marL="0" algn="l" defTabSz="914400" rtl="0" eaLnBrk="1" latinLnBrk="0" hangingPunct="1">
                        <a:defRPr kumimoji="1" sz="1800" b="1" kern="1200">
                          <a:solidFill>
                            <a:schemeClr val="lt1"/>
                          </a:solidFill>
                          <a:latin typeface="Tahoma"/>
                          <a:ea typeface="HGP創英角ｺﾞｼｯｸUB"/>
                        </a:defRPr>
                      </a:lvl1pPr>
                      <a:lvl2pPr marL="457200" algn="l" defTabSz="914400" rtl="0" eaLnBrk="1" latinLnBrk="0" hangingPunct="1">
                        <a:defRPr kumimoji="1" sz="1800" b="1" kern="1200">
                          <a:solidFill>
                            <a:schemeClr val="lt1"/>
                          </a:solidFill>
                          <a:latin typeface="Tahoma"/>
                          <a:ea typeface="HGP創英角ｺﾞｼｯｸUB"/>
                        </a:defRPr>
                      </a:lvl2pPr>
                      <a:lvl3pPr marL="914400" algn="l" defTabSz="914400" rtl="0" eaLnBrk="1" latinLnBrk="0" hangingPunct="1">
                        <a:defRPr kumimoji="1" sz="1800" b="1" kern="1200">
                          <a:solidFill>
                            <a:schemeClr val="lt1"/>
                          </a:solidFill>
                          <a:latin typeface="Tahoma"/>
                          <a:ea typeface="HGP創英角ｺﾞｼｯｸUB"/>
                        </a:defRPr>
                      </a:lvl3pPr>
                      <a:lvl4pPr marL="1371600" algn="l" defTabSz="914400" rtl="0" eaLnBrk="1" latinLnBrk="0" hangingPunct="1">
                        <a:defRPr kumimoji="1" sz="1800" b="1" kern="1200">
                          <a:solidFill>
                            <a:schemeClr val="lt1"/>
                          </a:solidFill>
                          <a:latin typeface="Tahoma"/>
                          <a:ea typeface="HGP創英角ｺﾞｼｯｸUB"/>
                        </a:defRPr>
                      </a:lvl4pPr>
                      <a:lvl5pPr marL="1828800" algn="l" defTabSz="914400" rtl="0" eaLnBrk="1" latinLnBrk="0" hangingPunct="1">
                        <a:defRPr kumimoji="1" sz="1800" b="1" kern="1200">
                          <a:solidFill>
                            <a:schemeClr val="lt1"/>
                          </a:solidFill>
                          <a:latin typeface="Tahoma"/>
                          <a:ea typeface="HGP創英角ｺﾞｼｯｸUB"/>
                        </a:defRPr>
                      </a:lvl5pPr>
                      <a:lvl6pPr marL="2286000" algn="l" defTabSz="914400" rtl="0" eaLnBrk="1" latinLnBrk="0" hangingPunct="1">
                        <a:defRPr kumimoji="1" sz="1800" b="1" kern="1200">
                          <a:solidFill>
                            <a:schemeClr val="lt1"/>
                          </a:solidFill>
                          <a:latin typeface="Tahoma"/>
                          <a:ea typeface="HGP創英角ｺﾞｼｯｸUB"/>
                        </a:defRPr>
                      </a:lvl6pPr>
                      <a:lvl7pPr marL="2743200" algn="l" defTabSz="914400" rtl="0" eaLnBrk="1" latinLnBrk="0" hangingPunct="1">
                        <a:defRPr kumimoji="1" sz="1800" b="1" kern="1200">
                          <a:solidFill>
                            <a:schemeClr val="lt1"/>
                          </a:solidFill>
                          <a:latin typeface="Tahoma"/>
                          <a:ea typeface="HGP創英角ｺﾞｼｯｸUB"/>
                        </a:defRPr>
                      </a:lvl7pPr>
                      <a:lvl8pPr marL="3200400" algn="l" defTabSz="914400" rtl="0" eaLnBrk="1" latinLnBrk="0" hangingPunct="1">
                        <a:defRPr kumimoji="1" sz="1800" b="1" kern="1200">
                          <a:solidFill>
                            <a:schemeClr val="lt1"/>
                          </a:solidFill>
                          <a:latin typeface="Tahoma"/>
                          <a:ea typeface="HGP創英角ｺﾞｼｯｸUB"/>
                        </a:defRPr>
                      </a:lvl8pPr>
                      <a:lvl9pPr marL="3657600" algn="l" defTabSz="914400" rtl="0" eaLnBrk="1" latinLnBrk="0" hangingPunct="1">
                        <a:defRPr kumimoji="1" sz="1800" b="1" kern="1200">
                          <a:solidFill>
                            <a:schemeClr val="lt1"/>
                          </a:solidFill>
                          <a:latin typeface="Tahoma"/>
                          <a:ea typeface="HGP創英角ｺﾞｼｯｸUB"/>
                        </a:defRPr>
                      </a:lvl9pPr>
                    </a:lstStyle>
                    <a:p>
                      <a:pPr algn="ctr"/>
                      <a:r>
                        <a:rPr kumimoji="1" lang="ja-JP" altLang="en-US" sz="800" b="0" dirty="0">
                          <a:latin typeface="メイリオ" pitchFamily="50" charset="-128"/>
                          <a:ea typeface="メイリオ" pitchFamily="50" charset="-128"/>
                          <a:cs typeface="メイリオ" pitchFamily="50" charset="-128"/>
                        </a:rPr>
                        <a:t>英語日常会話</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77A233"/>
                    </a:solidFill>
                  </a:tcPr>
                </a:tc>
                <a:tc>
                  <a:txBody>
                    <a:bodyPr/>
                    <a:lstStyle>
                      <a:defPPr>
                        <a:defRPr lang="ja-JP"/>
                      </a:defPPr>
                      <a:lvl1pPr marL="0" algn="l" defTabSz="914400" rtl="0" eaLnBrk="1" latinLnBrk="0" hangingPunct="1">
                        <a:defRPr kumimoji="1" sz="1800" b="1" kern="1200">
                          <a:solidFill>
                            <a:schemeClr val="lt1"/>
                          </a:solidFill>
                          <a:latin typeface="Tahoma"/>
                          <a:ea typeface="HGP創英角ｺﾞｼｯｸUB"/>
                        </a:defRPr>
                      </a:lvl1pPr>
                      <a:lvl2pPr marL="457200" algn="l" defTabSz="914400" rtl="0" eaLnBrk="1" latinLnBrk="0" hangingPunct="1">
                        <a:defRPr kumimoji="1" sz="1800" b="1" kern="1200">
                          <a:solidFill>
                            <a:schemeClr val="lt1"/>
                          </a:solidFill>
                          <a:latin typeface="Tahoma"/>
                          <a:ea typeface="HGP創英角ｺﾞｼｯｸUB"/>
                        </a:defRPr>
                      </a:lvl2pPr>
                      <a:lvl3pPr marL="914400" algn="l" defTabSz="914400" rtl="0" eaLnBrk="1" latinLnBrk="0" hangingPunct="1">
                        <a:defRPr kumimoji="1" sz="1800" b="1" kern="1200">
                          <a:solidFill>
                            <a:schemeClr val="lt1"/>
                          </a:solidFill>
                          <a:latin typeface="Tahoma"/>
                          <a:ea typeface="HGP創英角ｺﾞｼｯｸUB"/>
                        </a:defRPr>
                      </a:lvl3pPr>
                      <a:lvl4pPr marL="1371600" algn="l" defTabSz="914400" rtl="0" eaLnBrk="1" latinLnBrk="0" hangingPunct="1">
                        <a:defRPr kumimoji="1" sz="1800" b="1" kern="1200">
                          <a:solidFill>
                            <a:schemeClr val="lt1"/>
                          </a:solidFill>
                          <a:latin typeface="Tahoma"/>
                          <a:ea typeface="HGP創英角ｺﾞｼｯｸUB"/>
                        </a:defRPr>
                      </a:lvl4pPr>
                      <a:lvl5pPr marL="1828800" algn="l" defTabSz="914400" rtl="0" eaLnBrk="1" latinLnBrk="0" hangingPunct="1">
                        <a:defRPr kumimoji="1" sz="1800" b="1" kern="1200">
                          <a:solidFill>
                            <a:schemeClr val="lt1"/>
                          </a:solidFill>
                          <a:latin typeface="Tahoma"/>
                          <a:ea typeface="HGP創英角ｺﾞｼｯｸUB"/>
                        </a:defRPr>
                      </a:lvl5pPr>
                      <a:lvl6pPr marL="2286000" algn="l" defTabSz="914400" rtl="0" eaLnBrk="1" latinLnBrk="0" hangingPunct="1">
                        <a:defRPr kumimoji="1" sz="1800" b="1" kern="1200">
                          <a:solidFill>
                            <a:schemeClr val="lt1"/>
                          </a:solidFill>
                          <a:latin typeface="Tahoma"/>
                          <a:ea typeface="HGP創英角ｺﾞｼｯｸUB"/>
                        </a:defRPr>
                      </a:lvl6pPr>
                      <a:lvl7pPr marL="2743200" algn="l" defTabSz="914400" rtl="0" eaLnBrk="1" latinLnBrk="0" hangingPunct="1">
                        <a:defRPr kumimoji="1" sz="1800" b="1" kern="1200">
                          <a:solidFill>
                            <a:schemeClr val="lt1"/>
                          </a:solidFill>
                          <a:latin typeface="Tahoma"/>
                          <a:ea typeface="HGP創英角ｺﾞｼｯｸUB"/>
                        </a:defRPr>
                      </a:lvl7pPr>
                      <a:lvl8pPr marL="3200400" algn="l" defTabSz="914400" rtl="0" eaLnBrk="1" latinLnBrk="0" hangingPunct="1">
                        <a:defRPr kumimoji="1" sz="1800" b="1" kern="1200">
                          <a:solidFill>
                            <a:schemeClr val="lt1"/>
                          </a:solidFill>
                          <a:latin typeface="Tahoma"/>
                          <a:ea typeface="HGP創英角ｺﾞｼｯｸUB"/>
                        </a:defRPr>
                      </a:lvl8pPr>
                      <a:lvl9pPr marL="3657600" algn="l" defTabSz="914400" rtl="0" eaLnBrk="1" latinLnBrk="0" hangingPunct="1">
                        <a:defRPr kumimoji="1" sz="1800" b="1" kern="1200">
                          <a:solidFill>
                            <a:schemeClr val="lt1"/>
                          </a:solidFill>
                          <a:latin typeface="Tahoma"/>
                          <a:ea typeface="HGP創英角ｺﾞｼｯｸUB"/>
                        </a:defRPr>
                      </a:lvl9pPr>
                    </a:lstStyle>
                    <a:p>
                      <a:pPr algn="ctr"/>
                      <a:r>
                        <a:rPr kumimoji="1" lang="ja-JP" altLang="en-US" sz="800" b="0" dirty="0">
                          <a:latin typeface="メイリオ" pitchFamily="50" charset="-128"/>
                          <a:ea typeface="メイリオ" pitchFamily="50" charset="-128"/>
                          <a:cs typeface="メイリオ" pitchFamily="50" charset="-128"/>
                        </a:rPr>
                        <a:t>英語資料作成</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77A233"/>
                    </a:solidFill>
                  </a:tcPr>
                </a:tc>
                <a:extLst>
                  <a:ext uri="{0D108BD9-81ED-4DB2-BD59-A6C34878D82A}">
                    <a16:rowId xmlns:a16="http://schemas.microsoft.com/office/drawing/2014/main" val="10000"/>
                  </a:ext>
                </a:extLst>
              </a:tr>
              <a:tr h="139401">
                <a:tc rowSpan="2">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ja-JP" altLang="en-US" sz="800" b="0" dirty="0">
                          <a:latin typeface="メイリオ" pitchFamily="50" charset="-128"/>
                          <a:ea typeface="メイリオ" pitchFamily="50" charset="-128"/>
                          <a:cs typeface="メイリオ" pitchFamily="50" charset="-128"/>
                        </a:rPr>
                        <a:t>東京本社</a:t>
                      </a:r>
                    </a:p>
                  </a:txBody>
                  <a:tcPr marL="0" marR="0" marT="3600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ja-JP" altLang="en-US" sz="800" b="0" dirty="0">
                          <a:latin typeface="メイリオ" pitchFamily="50" charset="-128"/>
                          <a:ea typeface="メイリオ" pitchFamily="50" charset="-128"/>
                          <a:cs typeface="メイリオ" pitchFamily="50" charset="-128"/>
                        </a:rPr>
                        <a:t>男</a:t>
                      </a:r>
                    </a:p>
                  </a:txBody>
                  <a:tcPr marL="0" marR="0" marT="3600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b="0" dirty="0">
                          <a:latin typeface="メイリオ" pitchFamily="50" charset="-128"/>
                          <a:ea typeface="メイリオ" pitchFamily="50" charset="-128"/>
                          <a:cs typeface="メイリオ" pitchFamily="50" charset="-128"/>
                        </a:rPr>
                        <a:t>8</a:t>
                      </a:r>
                      <a:endParaRPr kumimoji="1" lang="ja-JP" altLang="en-US" sz="800" b="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b="0" dirty="0">
                          <a:latin typeface="メイリオ" pitchFamily="50" charset="-128"/>
                          <a:ea typeface="メイリオ" pitchFamily="50" charset="-128"/>
                          <a:cs typeface="メイリオ" pitchFamily="50" charset="-128"/>
                        </a:rPr>
                        <a:t>15</a:t>
                      </a:r>
                      <a:endParaRPr kumimoji="1" lang="ja-JP" altLang="en-US" sz="800" b="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b="0" dirty="0">
                          <a:latin typeface="メイリオ" pitchFamily="50" charset="-128"/>
                          <a:ea typeface="メイリオ" pitchFamily="50" charset="-128"/>
                          <a:cs typeface="メイリオ" pitchFamily="50" charset="-128"/>
                        </a:rPr>
                        <a:t>14</a:t>
                      </a:r>
                      <a:endParaRPr kumimoji="1" lang="ja-JP" altLang="en-US" sz="800" b="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extLst>
                  <a:ext uri="{0D108BD9-81ED-4DB2-BD59-A6C34878D82A}">
                    <a16:rowId xmlns:a16="http://schemas.microsoft.com/office/drawing/2014/main" val="10001"/>
                  </a:ext>
                </a:extLst>
              </a:tr>
              <a:tr h="139401">
                <a:tc vMerge="1">
                  <a:txBody>
                    <a:bodyPr/>
                    <a:lstStyle/>
                    <a:p>
                      <a:pPr algn="ctr"/>
                      <a:endParaRPr kumimoji="1" lang="ja-JP" altLang="en-US" sz="800" dirty="0">
                        <a:latin typeface="メイリオ" pitchFamily="50" charset="-128"/>
                        <a:ea typeface="メイリオ" pitchFamily="50" charset="-128"/>
                        <a:cs typeface="メイリオ" pitchFamily="50" charset="-128"/>
                      </a:endParaRPr>
                    </a:p>
                  </a:txBody>
                  <a:tcPr marL="0" marR="0" marT="36000" marB="0" anchor="ct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ja-JP" altLang="en-US" sz="800" b="0" dirty="0">
                          <a:latin typeface="メイリオ" pitchFamily="50" charset="-128"/>
                          <a:ea typeface="メイリオ" pitchFamily="50" charset="-128"/>
                          <a:cs typeface="メイリオ" pitchFamily="50" charset="-128"/>
                        </a:rPr>
                        <a:t>女</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b="0" dirty="0">
                          <a:latin typeface="メイリオ" pitchFamily="50" charset="-128"/>
                          <a:ea typeface="メイリオ" pitchFamily="50" charset="-128"/>
                          <a:cs typeface="メイリオ" pitchFamily="50" charset="-128"/>
                        </a:rPr>
                        <a:t>6</a:t>
                      </a:r>
                      <a:endParaRPr kumimoji="1" lang="ja-JP" altLang="en-US" sz="800" b="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b="0" dirty="0">
                          <a:latin typeface="メイリオ" pitchFamily="50" charset="-128"/>
                          <a:ea typeface="メイリオ" pitchFamily="50" charset="-128"/>
                          <a:cs typeface="メイリオ" pitchFamily="50" charset="-128"/>
                        </a:rPr>
                        <a:t>16</a:t>
                      </a:r>
                      <a:endParaRPr kumimoji="1" lang="ja-JP" altLang="en-US" sz="800" b="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b="0" dirty="0">
                          <a:latin typeface="メイリオ" pitchFamily="50" charset="-128"/>
                          <a:ea typeface="メイリオ" pitchFamily="50" charset="-128"/>
                          <a:cs typeface="メイリオ" pitchFamily="50" charset="-128"/>
                        </a:rPr>
                        <a:t>12</a:t>
                      </a:r>
                      <a:endParaRPr kumimoji="1" lang="ja-JP" altLang="en-US" sz="800" b="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extLst>
                  <a:ext uri="{0D108BD9-81ED-4DB2-BD59-A6C34878D82A}">
                    <a16:rowId xmlns:a16="http://schemas.microsoft.com/office/drawing/2014/main" val="10002"/>
                  </a:ext>
                </a:extLst>
              </a:tr>
              <a:tr h="139401">
                <a:tc rowSpan="2">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ja-JP" altLang="en-US" sz="800" b="0" dirty="0">
                          <a:latin typeface="メイリオ" pitchFamily="50" charset="-128"/>
                          <a:ea typeface="メイリオ" pitchFamily="50" charset="-128"/>
                          <a:cs typeface="メイリオ" pitchFamily="50" charset="-128"/>
                        </a:rPr>
                        <a:t>大阪支社</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ja-JP" altLang="en-US" sz="800" b="0" dirty="0">
                          <a:latin typeface="メイリオ" pitchFamily="50" charset="-128"/>
                          <a:ea typeface="メイリオ" pitchFamily="50" charset="-128"/>
                          <a:cs typeface="メイリオ" pitchFamily="50" charset="-128"/>
                        </a:rPr>
                        <a:t>男</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b="0" dirty="0">
                          <a:latin typeface="メイリオ" pitchFamily="50" charset="-128"/>
                          <a:ea typeface="メイリオ" pitchFamily="50" charset="-128"/>
                          <a:cs typeface="メイリオ" pitchFamily="50" charset="-128"/>
                        </a:rPr>
                        <a:t>4</a:t>
                      </a:r>
                      <a:endParaRPr kumimoji="1" lang="ja-JP" altLang="en-US" sz="800" b="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b="0" dirty="0">
                          <a:latin typeface="メイリオ" pitchFamily="50" charset="-128"/>
                          <a:ea typeface="メイリオ" pitchFamily="50" charset="-128"/>
                          <a:cs typeface="メイリオ" pitchFamily="50" charset="-128"/>
                        </a:rPr>
                        <a:t>10</a:t>
                      </a:r>
                      <a:endParaRPr kumimoji="1" lang="ja-JP" altLang="en-US" sz="800" b="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b="0" dirty="0">
                          <a:latin typeface="メイリオ" pitchFamily="50" charset="-128"/>
                          <a:ea typeface="メイリオ" pitchFamily="50" charset="-128"/>
                          <a:cs typeface="メイリオ" pitchFamily="50" charset="-128"/>
                        </a:rPr>
                        <a:t>8</a:t>
                      </a:r>
                      <a:endParaRPr kumimoji="1" lang="ja-JP" altLang="en-US" sz="800" b="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extLst>
                  <a:ext uri="{0D108BD9-81ED-4DB2-BD59-A6C34878D82A}">
                    <a16:rowId xmlns:a16="http://schemas.microsoft.com/office/drawing/2014/main" val="10003"/>
                  </a:ext>
                </a:extLst>
              </a:tr>
              <a:tr h="139401">
                <a:tc vMerge="1">
                  <a:txBody>
                    <a:bodyPr/>
                    <a:lstStyle/>
                    <a:p>
                      <a:pPr algn="ctr"/>
                      <a:endParaRPr kumimoji="1" lang="ja-JP" altLang="en-US" sz="800" dirty="0">
                        <a:latin typeface="メイリオ" pitchFamily="50" charset="-128"/>
                        <a:ea typeface="メイリオ" pitchFamily="50" charset="-128"/>
                        <a:cs typeface="メイリオ" pitchFamily="50" charset="-128"/>
                      </a:endParaRPr>
                    </a:p>
                  </a:txBody>
                  <a:tcPr marL="0" marR="0" marT="36000" marB="0" anchor="ct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ja-JP" altLang="en-US" sz="800" b="0" dirty="0">
                          <a:latin typeface="メイリオ" pitchFamily="50" charset="-128"/>
                          <a:ea typeface="メイリオ" pitchFamily="50" charset="-128"/>
                          <a:cs typeface="メイリオ" pitchFamily="50" charset="-128"/>
                        </a:rPr>
                        <a:t>女</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b="0" dirty="0">
                          <a:latin typeface="メイリオ" pitchFamily="50" charset="-128"/>
                          <a:ea typeface="メイリオ" pitchFamily="50" charset="-128"/>
                          <a:cs typeface="メイリオ" pitchFamily="50" charset="-128"/>
                        </a:rPr>
                        <a:t>5</a:t>
                      </a:r>
                      <a:endParaRPr kumimoji="1" lang="ja-JP" altLang="en-US" sz="800" b="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b="0" dirty="0">
                          <a:latin typeface="メイリオ" pitchFamily="50" charset="-128"/>
                          <a:ea typeface="メイリオ" pitchFamily="50" charset="-128"/>
                          <a:cs typeface="メイリオ" pitchFamily="50" charset="-128"/>
                        </a:rPr>
                        <a:t>9</a:t>
                      </a:r>
                      <a:endParaRPr kumimoji="1" lang="ja-JP" altLang="en-US" sz="800" b="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b="0" dirty="0">
                          <a:latin typeface="メイリオ" pitchFamily="50" charset="-128"/>
                          <a:ea typeface="メイリオ" pitchFamily="50" charset="-128"/>
                          <a:cs typeface="メイリオ" pitchFamily="50" charset="-128"/>
                        </a:rPr>
                        <a:t>7</a:t>
                      </a:r>
                      <a:endParaRPr kumimoji="1" lang="ja-JP" altLang="en-US" sz="800" b="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extLst>
                  <a:ext uri="{0D108BD9-81ED-4DB2-BD59-A6C34878D82A}">
                    <a16:rowId xmlns:a16="http://schemas.microsoft.com/office/drawing/2014/main" val="10004"/>
                  </a:ext>
                </a:extLst>
              </a:tr>
            </a:tbl>
          </a:graphicData>
        </a:graphic>
      </p:graphicFrame>
      <p:graphicFrame>
        <p:nvGraphicFramePr>
          <p:cNvPr id="36" name="表 35"/>
          <p:cNvGraphicFramePr>
            <a:graphicFrameLocks noGrp="1"/>
          </p:cNvGraphicFramePr>
          <p:nvPr/>
        </p:nvGraphicFramePr>
        <p:xfrm>
          <a:off x="7071132" y="2596964"/>
          <a:ext cx="1929360" cy="919603"/>
        </p:xfrm>
        <a:graphic>
          <a:graphicData uri="http://schemas.openxmlformats.org/drawingml/2006/table">
            <a:tbl>
              <a:tblPr firstRow="1" bandRow="1"/>
              <a:tblGrid>
                <a:gridCol w="482340">
                  <a:extLst>
                    <a:ext uri="{9D8B030D-6E8A-4147-A177-3AD203B41FA5}">
                      <a16:colId xmlns:a16="http://schemas.microsoft.com/office/drawing/2014/main" val="20000"/>
                    </a:ext>
                  </a:extLst>
                </a:gridCol>
                <a:gridCol w="482340">
                  <a:extLst>
                    <a:ext uri="{9D8B030D-6E8A-4147-A177-3AD203B41FA5}">
                      <a16:colId xmlns:a16="http://schemas.microsoft.com/office/drawing/2014/main" val="20001"/>
                    </a:ext>
                  </a:extLst>
                </a:gridCol>
                <a:gridCol w="482340">
                  <a:extLst>
                    <a:ext uri="{9D8B030D-6E8A-4147-A177-3AD203B41FA5}">
                      <a16:colId xmlns:a16="http://schemas.microsoft.com/office/drawing/2014/main" val="20002"/>
                    </a:ext>
                  </a:extLst>
                </a:gridCol>
                <a:gridCol w="482340">
                  <a:extLst>
                    <a:ext uri="{9D8B030D-6E8A-4147-A177-3AD203B41FA5}">
                      <a16:colId xmlns:a16="http://schemas.microsoft.com/office/drawing/2014/main" val="20003"/>
                    </a:ext>
                  </a:extLst>
                </a:gridCol>
              </a:tblGrid>
              <a:tr h="253544">
                <a:tc>
                  <a:txBody>
                    <a:bodyPr/>
                    <a:lstStyle>
                      <a:defPPr>
                        <a:defRPr lang="ja-JP"/>
                      </a:defPPr>
                      <a:lvl1pPr marL="0" algn="l" defTabSz="914400" rtl="0" eaLnBrk="1" latinLnBrk="0" hangingPunct="1">
                        <a:defRPr kumimoji="1" sz="1800" b="1" kern="1200">
                          <a:solidFill>
                            <a:schemeClr val="lt1"/>
                          </a:solidFill>
                          <a:latin typeface="Tahoma"/>
                          <a:ea typeface="HGP創英角ｺﾞｼｯｸUB"/>
                        </a:defRPr>
                      </a:lvl1pPr>
                      <a:lvl2pPr marL="457200" algn="l" defTabSz="914400" rtl="0" eaLnBrk="1" latinLnBrk="0" hangingPunct="1">
                        <a:defRPr kumimoji="1" sz="1800" b="1" kern="1200">
                          <a:solidFill>
                            <a:schemeClr val="lt1"/>
                          </a:solidFill>
                          <a:latin typeface="Tahoma"/>
                          <a:ea typeface="HGP創英角ｺﾞｼｯｸUB"/>
                        </a:defRPr>
                      </a:lvl2pPr>
                      <a:lvl3pPr marL="914400" algn="l" defTabSz="914400" rtl="0" eaLnBrk="1" latinLnBrk="0" hangingPunct="1">
                        <a:defRPr kumimoji="1" sz="1800" b="1" kern="1200">
                          <a:solidFill>
                            <a:schemeClr val="lt1"/>
                          </a:solidFill>
                          <a:latin typeface="Tahoma"/>
                          <a:ea typeface="HGP創英角ｺﾞｼｯｸUB"/>
                        </a:defRPr>
                      </a:lvl3pPr>
                      <a:lvl4pPr marL="1371600" algn="l" defTabSz="914400" rtl="0" eaLnBrk="1" latinLnBrk="0" hangingPunct="1">
                        <a:defRPr kumimoji="1" sz="1800" b="1" kern="1200">
                          <a:solidFill>
                            <a:schemeClr val="lt1"/>
                          </a:solidFill>
                          <a:latin typeface="Tahoma"/>
                          <a:ea typeface="HGP創英角ｺﾞｼｯｸUB"/>
                        </a:defRPr>
                      </a:lvl4pPr>
                      <a:lvl5pPr marL="1828800" algn="l" defTabSz="914400" rtl="0" eaLnBrk="1" latinLnBrk="0" hangingPunct="1">
                        <a:defRPr kumimoji="1" sz="1800" b="1" kern="1200">
                          <a:solidFill>
                            <a:schemeClr val="lt1"/>
                          </a:solidFill>
                          <a:latin typeface="Tahoma"/>
                          <a:ea typeface="HGP創英角ｺﾞｼｯｸUB"/>
                        </a:defRPr>
                      </a:lvl5pPr>
                      <a:lvl6pPr marL="2286000" algn="l" defTabSz="914400" rtl="0" eaLnBrk="1" latinLnBrk="0" hangingPunct="1">
                        <a:defRPr kumimoji="1" sz="1800" b="1" kern="1200">
                          <a:solidFill>
                            <a:schemeClr val="lt1"/>
                          </a:solidFill>
                          <a:latin typeface="Tahoma"/>
                          <a:ea typeface="HGP創英角ｺﾞｼｯｸUB"/>
                        </a:defRPr>
                      </a:lvl6pPr>
                      <a:lvl7pPr marL="2743200" algn="l" defTabSz="914400" rtl="0" eaLnBrk="1" latinLnBrk="0" hangingPunct="1">
                        <a:defRPr kumimoji="1" sz="1800" b="1" kern="1200">
                          <a:solidFill>
                            <a:schemeClr val="lt1"/>
                          </a:solidFill>
                          <a:latin typeface="Tahoma"/>
                          <a:ea typeface="HGP創英角ｺﾞｼｯｸUB"/>
                        </a:defRPr>
                      </a:lvl7pPr>
                      <a:lvl8pPr marL="3200400" algn="l" defTabSz="914400" rtl="0" eaLnBrk="1" latinLnBrk="0" hangingPunct="1">
                        <a:defRPr kumimoji="1" sz="1800" b="1" kern="1200">
                          <a:solidFill>
                            <a:schemeClr val="lt1"/>
                          </a:solidFill>
                          <a:latin typeface="Tahoma"/>
                          <a:ea typeface="HGP創英角ｺﾞｼｯｸUB"/>
                        </a:defRPr>
                      </a:lvl8pPr>
                      <a:lvl9pPr marL="3657600" algn="l" defTabSz="914400" rtl="0" eaLnBrk="1" latinLnBrk="0" hangingPunct="1">
                        <a:defRPr kumimoji="1" sz="1800" b="1" kern="1200">
                          <a:solidFill>
                            <a:schemeClr val="lt1"/>
                          </a:solidFill>
                          <a:latin typeface="Tahoma"/>
                          <a:ea typeface="HGP創英角ｺﾞｼｯｸUB"/>
                        </a:defRPr>
                      </a:lvl9pPr>
                    </a:lstStyle>
                    <a:p>
                      <a:pPr algn="ct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77A233"/>
                    </a:solidFill>
                  </a:tcPr>
                </a:tc>
                <a:tc>
                  <a:txBody>
                    <a:bodyPr/>
                    <a:lstStyle>
                      <a:defPPr>
                        <a:defRPr lang="ja-JP"/>
                      </a:defPPr>
                      <a:lvl1pPr marL="0" algn="l" defTabSz="914400" rtl="0" eaLnBrk="1" latinLnBrk="0" hangingPunct="1">
                        <a:defRPr kumimoji="1" sz="1800" b="1" kern="1200">
                          <a:solidFill>
                            <a:schemeClr val="lt1"/>
                          </a:solidFill>
                          <a:latin typeface="Tahoma"/>
                          <a:ea typeface="HGP創英角ｺﾞｼｯｸUB"/>
                        </a:defRPr>
                      </a:lvl1pPr>
                      <a:lvl2pPr marL="457200" algn="l" defTabSz="914400" rtl="0" eaLnBrk="1" latinLnBrk="0" hangingPunct="1">
                        <a:defRPr kumimoji="1" sz="1800" b="1" kern="1200">
                          <a:solidFill>
                            <a:schemeClr val="lt1"/>
                          </a:solidFill>
                          <a:latin typeface="Tahoma"/>
                          <a:ea typeface="HGP創英角ｺﾞｼｯｸUB"/>
                        </a:defRPr>
                      </a:lvl2pPr>
                      <a:lvl3pPr marL="914400" algn="l" defTabSz="914400" rtl="0" eaLnBrk="1" latinLnBrk="0" hangingPunct="1">
                        <a:defRPr kumimoji="1" sz="1800" b="1" kern="1200">
                          <a:solidFill>
                            <a:schemeClr val="lt1"/>
                          </a:solidFill>
                          <a:latin typeface="Tahoma"/>
                          <a:ea typeface="HGP創英角ｺﾞｼｯｸUB"/>
                        </a:defRPr>
                      </a:lvl3pPr>
                      <a:lvl4pPr marL="1371600" algn="l" defTabSz="914400" rtl="0" eaLnBrk="1" latinLnBrk="0" hangingPunct="1">
                        <a:defRPr kumimoji="1" sz="1800" b="1" kern="1200">
                          <a:solidFill>
                            <a:schemeClr val="lt1"/>
                          </a:solidFill>
                          <a:latin typeface="Tahoma"/>
                          <a:ea typeface="HGP創英角ｺﾞｼｯｸUB"/>
                        </a:defRPr>
                      </a:lvl4pPr>
                      <a:lvl5pPr marL="1828800" algn="l" defTabSz="914400" rtl="0" eaLnBrk="1" latinLnBrk="0" hangingPunct="1">
                        <a:defRPr kumimoji="1" sz="1800" b="1" kern="1200">
                          <a:solidFill>
                            <a:schemeClr val="lt1"/>
                          </a:solidFill>
                          <a:latin typeface="Tahoma"/>
                          <a:ea typeface="HGP創英角ｺﾞｼｯｸUB"/>
                        </a:defRPr>
                      </a:lvl5pPr>
                      <a:lvl6pPr marL="2286000" algn="l" defTabSz="914400" rtl="0" eaLnBrk="1" latinLnBrk="0" hangingPunct="1">
                        <a:defRPr kumimoji="1" sz="1800" b="1" kern="1200">
                          <a:solidFill>
                            <a:schemeClr val="lt1"/>
                          </a:solidFill>
                          <a:latin typeface="Tahoma"/>
                          <a:ea typeface="HGP創英角ｺﾞｼｯｸUB"/>
                        </a:defRPr>
                      </a:lvl6pPr>
                      <a:lvl7pPr marL="2743200" algn="l" defTabSz="914400" rtl="0" eaLnBrk="1" latinLnBrk="0" hangingPunct="1">
                        <a:defRPr kumimoji="1" sz="1800" b="1" kern="1200">
                          <a:solidFill>
                            <a:schemeClr val="lt1"/>
                          </a:solidFill>
                          <a:latin typeface="Tahoma"/>
                          <a:ea typeface="HGP創英角ｺﾞｼｯｸUB"/>
                        </a:defRPr>
                      </a:lvl7pPr>
                      <a:lvl8pPr marL="3200400" algn="l" defTabSz="914400" rtl="0" eaLnBrk="1" latinLnBrk="0" hangingPunct="1">
                        <a:defRPr kumimoji="1" sz="1800" b="1" kern="1200">
                          <a:solidFill>
                            <a:schemeClr val="lt1"/>
                          </a:solidFill>
                          <a:latin typeface="Tahoma"/>
                          <a:ea typeface="HGP創英角ｺﾞｼｯｸUB"/>
                        </a:defRPr>
                      </a:lvl8pPr>
                      <a:lvl9pPr marL="3657600" algn="l" defTabSz="914400" rtl="0" eaLnBrk="1" latinLnBrk="0" hangingPunct="1">
                        <a:defRPr kumimoji="1" sz="1800" b="1" kern="1200">
                          <a:solidFill>
                            <a:schemeClr val="lt1"/>
                          </a:solidFill>
                          <a:latin typeface="Tahoma"/>
                          <a:ea typeface="HGP創英角ｺﾞｼｯｸUB"/>
                        </a:defRPr>
                      </a:lvl9pPr>
                    </a:lstStyle>
                    <a:p>
                      <a:pPr algn="ct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77A233"/>
                    </a:solidFill>
                  </a:tcPr>
                </a:tc>
                <a:tc>
                  <a:txBody>
                    <a:bodyPr/>
                    <a:lstStyle>
                      <a:defPPr>
                        <a:defRPr lang="ja-JP"/>
                      </a:defPPr>
                      <a:lvl1pPr marL="0" algn="l" defTabSz="914400" rtl="0" eaLnBrk="1" latinLnBrk="0" hangingPunct="1">
                        <a:defRPr kumimoji="1" sz="1800" b="1" kern="1200">
                          <a:solidFill>
                            <a:schemeClr val="lt1"/>
                          </a:solidFill>
                          <a:latin typeface="Tahoma"/>
                          <a:ea typeface="HGP創英角ｺﾞｼｯｸUB"/>
                        </a:defRPr>
                      </a:lvl1pPr>
                      <a:lvl2pPr marL="457200" algn="l" defTabSz="914400" rtl="0" eaLnBrk="1" latinLnBrk="0" hangingPunct="1">
                        <a:defRPr kumimoji="1" sz="1800" b="1" kern="1200">
                          <a:solidFill>
                            <a:schemeClr val="lt1"/>
                          </a:solidFill>
                          <a:latin typeface="Tahoma"/>
                          <a:ea typeface="HGP創英角ｺﾞｼｯｸUB"/>
                        </a:defRPr>
                      </a:lvl2pPr>
                      <a:lvl3pPr marL="914400" algn="l" defTabSz="914400" rtl="0" eaLnBrk="1" latinLnBrk="0" hangingPunct="1">
                        <a:defRPr kumimoji="1" sz="1800" b="1" kern="1200">
                          <a:solidFill>
                            <a:schemeClr val="lt1"/>
                          </a:solidFill>
                          <a:latin typeface="Tahoma"/>
                          <a:ea typeface="HGP創英角ｺﾞｼｯｸUB"/>
                        </a:defRPr>
                      </a:lvl3pPr>
                      <a:lvl4pPr marL="1371600" algn="l" defTabSz="914400" rtl="0" eaLnBrk="1" latinLnBrk="0" hangingPunct="1">
                        <a:defRPr kumimoji="1" sz="1800" b="1" kern="1200">
                          <a:solidFill>
                            <a:schemeClr val="lt1"/>
                          </a:solidFill>
                          <a:latin typeface="Tahoma"/>
                          <a:ea typeface="HGP創英角ｺﾞｼｯｸUB"/>
                        </a:defRPr>
                      </a:lvl4pPr>
                      <a:lvl5pPr marL="1828800" algn="l" defTabSz="914400" rtl="0" eaLnBrk="1" latinLnBrk="0" hangingPunct="1">
                        <a:defRPr kumimoji="1" sz="1800" b="1" kern="1200">
                          <a:solidFill>
                            <a:schemeClr val="lt1"/>
                          </a:solidFill>
                          <a:latin typeface="Tahoma"/>
                          <a:ea typeface="HGP創英角ｺﾞｼｯｸUB"/>
                        </a:defRPr>
                      </a:lvl5pPr>
                      <a:lvl6pPr marL="2286000" algn="l" defTabSz="914400" rtl="0" eaLnBrk="1" latinLnBrk="0" hangingPunct="1">
                        <a:defRPr kumimoji="1" sz="1800" b="1" kern="1200">
                          <a:solidFill>
                            <a:schemeClr val="lt1"/>
                          </a:solidFill>
                          <a:latin typeface="Tahoma"/>
                          <a:ea typeface="HGP創英角ｺﾞｼｯｸUB"/>
                        </a:defRPr>
                      </a:lvl6pPr>
                      <a:lvl7pPr marL="2743200" algn="l" defTabSz="914400" rtl="0" eaLnBrk="1" latinLnBrk="0" hangingPunct="1">
                        <a:defRPr kumimoji="1" sz="1800" b="1" kern="1200">
                          <a:solidFill>
                            <a:schemeClr val="lt1"/>
                          </a:solidFill>
                          <a:latin typeface="Tahoma"/>
                          <a:ea typeface="HGP創英角ｺﾞｼｯｸUB"/>
                        </a:defRPr>
                      </a:lvl7pPr>
                      <a:lvl8pPr marL="3200400" algn="l" defTabSz="914400" rtl="0" eaLnBrk="1" latinLnBrk="0" hangingPunct="1">
                        <a:defRPr kumimoji="1" sz="1800" b="1" kern="1200">
                          <a:solidFill>
                            <a:schemeClr val="lt1"/>
                          </a:solidFill>
                          <a:latin typeface="Tahoma"/>
                          <a:ea typeface="HGP創英角ｺﾞｼｯｸUB"/>
                        </a:defRPr>
                      </a:lvl8pPr>
                      <a:lvl9pPr marL="3657600" algn="l" defTabSz="914400" rtl="0" eaLnBrk="1" latinLnBrk="0" hangingPunct="1">
                        <a:defRPr kumimoji="1" sz="1800" b="1" kern="1200">
                          <a:solidFill>
                            <a:schemeClr val="lt1"/>
                          </a:solidFill>
                          <a:latin typeface="Tahoma"/>
                          <a:ea typeface="HGP創英角ｺﾞｼｯｸUB"/>
                        </a:defRPr>
                      </a:lvl9pPr>
                    </a:lstStyle>
                    <a:p>
                      <a:pPr algn="ctr"/>
                      <a:r>
                        <a:rPr kumimoji="1" lang="ja-JP" altLang="en-US" sz="800" dirty="0">
                          <a:latin typeface="メイリオ" pitchFamily="50" charset="-128"/>
                          <a:ea typeface="メイリオ" pitchFamily="50" charset="-128"/>
                          <a:cs typeface="メイリオ" pitchFamily="50" charset="-128"/>
                        </a:rPr>
                        <a:t>人数</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77A233"/>
                    </a:solidFill>
                  </a:tcPr>
                </a:tc>
                <a:tc>
                  <a:txBody>
                    <a:bodyPr/>
                    <a:lstStyle>
                      <a:defPPr>
                        <a:defRPr lang="ja-JP"/>
                      </a:defPPr>
                      <a:lvl1pPr marL="0" algn="l" defTabSz="914400" rtl="0" eaLnBrk="1" latinLnBrk="0" hangingPunct="1">
                        <a:defRPr kumimoji="1" sz="1800" b="1" kern="1200">
                          <a:solidFill>
                            <a:schemeClr val="lt1"/>
                          </a:solidFill>
                          <a:latin typeface="Tahoma"/>
                          <a:ea typeface="HGP創英角ｺﾞｼｯｸUB"/>
                        </a:defRPr>
                      </a:lvl1pPr>
                      <a:lvl2pPr marL="457200" algn="l" defTabSz="914400" rtl="0" eaLnBrk="1" latinLnBrk="0" hangingPunct="1">
                        <a:defRPr kumimoji="1" sz="1800" b="1" kern="1200">
                          <a:solidFill>
                            <a:schemeClr val="lt1"/>
                          </a:solidFill>
                          <a:latin typeface="Tahoma"/>
                          <a:ea typeface="HGP創英角ｺﾞｼｯｸUB"/>
                        </a:defRPr>
                      </a:lvl2pPr>
                      <a:lvl3pPr marL="914400" algn="l" defTabSz="914400" rtl="0" eaLnBrk="1" latinLnBrk="0" hangingPunct="1">
                        <a:defRPr kumimoji="1" sz="1800" b="1" kern="1200">
                          <a:solidFill>
                            <a:schemeClr val="lt1"/>
                          </a:solidFill>
                          <a:latin typeface="Tahoma"/>
                          <a:ea typeface="HGP創英角ｺﾞｼｯｸUB"/>
                        </a:defRPr>
                      </a:lvl3pPr>
                      <a:lvl4pPr marL="1371600" algn="l" defTabSz="914400" rtl="0" eaLnBrk="1" latinLnBrk="0" hangingPunct="1">
                        <a:defRPr kumimoji="1" sz="1800" b="1" kern="1200">
                          <a:solidFill>
                            <a:schemeClr val="lt1"/>
                          </a:solidFill>
                          <a:latin typeface="Tahoma"/>
                          <a:ea typeface="HGP創英角ｺﾞｼｯｸUB"/>
                        </a:defRPr>
                      </a:lvl4pPr>
                      <a:lvl5pPr marL="1828800" algn="l" defTabSz="914400" rtl="0" eaLnBrk="1" latinLnBrk="0" hangingPunct="1">
                        <a:defRPr kumimoji="1" sz="1800" b="1" kern="1200">
                          <a:solidFill>
                            <a:schemeClr val="lt1"/>
                          </a:solidFill>
                          <a:latin typeface="Tahoma"/>
                          <a:ea typeface="HGP創英角ｺﾞｼｯｸUB"/>
                        </a:defRPr>
                      </a:lvl5pPr>
                      <a:lvl6pPr marL="2286000" algn="l" defTabSz="914400" rtl="0" eaLnBrk="1" latinLnBrk="0" hangingPunct="1">
                        <a:defRPr kumimoji="1" sz="1800" b="1" kern="1200">
                          <a:solidFill>
                            <a:schemeClr val="lt1"/>
                          </a:solidFill>
                          <a:latin typeface="Tahoma"/>
                          <a:ea typeface="HGP創英角ｺﾞｼｯｸUB"/>
                        </a:defRPr>
                      </a:lvl6pPr>
                      <a:lvl7pPr marL="2743200" algn="l" defTabSz="914400" rtl="0" eaLnBrk="1" latinLnBrk="0" hangingPunct="1">
                        <a:defRPr kumimoji="1" sz="1800" b="1" kern="1200">
                          <a:solidFill>
                            <a:schemeClr val="lt1"/>
                          </a:solidFill>
                          <a:latin typeface="Tahoma"/>
                          <a:ea typeface="HGP創英角ｺﾞｼｯｸUB"/>
                        </a:defRPr>
                      </a:lvl7pPr>
                      <a:lvl8pPr marL="3200400" algn="l" defTabSz="914400" rtl="0" eaLnBrk="1" latinLnBrk="0" hangingPunct="1">
                        <a:defRPr kumimoji="1" sz="1800" b="1" kern="1200">
                          <a:solidFill>
                            <a:schemeClr val="lt1"/>
                          </a:solidFill>
                          <a:latin typeface="Tahoma"/>
                          <a:ea typeface="HGP創英角ｺﾞｼｯｸUB"/>
                        </a:defRPr>
                      </a:lvl8pPr>
                      <a:lvl9pPr marL="3657600" algn="l" defTabSz="914400" rtl="0" eaLnBrk="1" latinLnBrk="0" hangingPunct="1">
                        <a:defRPr kumimoji="1" sz="1800" b="1" kern="1200">
                          <a:solidFill>
                            <a:schemeClr val="lt1"/>
                          </a:solidFill>
                          <a:latin typeface="Tahoma"/>
                          <a:ea typeface="HGP創英角ｺﾞｼｯｸUB"/>
                        </a:defRPr>
                      </a:lvl9pPr>
                    </a:lstStyle>
                    <a:p>
                      <a:pPr algn="ctr"/>
                      <a:r>
                        <a:rPr kumimoji="1" lang="ja-JP" altLang="en-US" sz="800" dirty="0">
                          <a:latin typeface="メイリオ" pitchFamily="50" charset="-128"/>
                          <a:ea typeface="メイリオ" pitchFamily="50" charset="-128"/>
                          <a:cs typeface="メイリオ" pitchFamily="50" charset="-128"/>
                        </a:rPr>
                        <a:t>基本給</a:t>
                      </a:r>
                      <a:endParaRPr kumimoji="1" lang="en-US" altLang="ja-JP" sz="800" dirty="0">
                        <a:latin typeface="メイリオ" pitchFamily="50" charset="-128"/>
                        <a:ea typeface="メイリオ" pitchFamily="50" charset="-128"/>
                        <a:cs typeface="メイリオ" pitchFamily="50" charset="-128"/>
                      </a:endParaRPr>
                    </a:p>
                    <a:p>
                      <a:pPr algn="ctr"/>
                      <a:r>
                        <a:rPr kumimoji="1" lang="ja-JP" altLang="en-US" sz="800" dirty="0">
                          <a:latin typeface="メイリオ" pitchFamily="50" charset="-128"/>
                          <a:ea typeface="メイリオ" pitchFamily="50" charset="-128"/>
                          <a:cs typeface="メイリオ" pitchFamily="50" charset="-128"/>
                        </a:rPr>
                        <a:t>平均</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77A233"/>
                    </a:solidFill>
                  </a:tcPr>
                </a:tc>
                <a:extLst>
                  <a:ext uri="{0D108BD9-81ED-4DB2-BD59-A6C34878D82A}">
                    <a16:rowId xmlns:a16="http://schemas.microsoft.com/office/drawing/2014/main" val="10000"/>
                  </a:ext>
                </a:extLst>
              </a:tr>
              <a:tr h="143080">
                <a:tc rowSpan="2">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ja-JP" altLang="en-US" sz="800" dirty="0">
                          <a:latin typeface="メイリオ" pitchFamily="50" charset="-128"/>
                          <a:ea typeface="メイリオ" pitchFamily="50" charset="-128"/>
                          <a:cs typeface="メイリオ" pitchFamily="50" charset="-128"/>
                        </a:rPr>
                        <a:t>東京本社</a:t>
                      </a:r>
                    </a:p>
                  </a:txBody>
                  <a:tcPr marL="0" marR="0" marT="3600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ja-JP" altLang="en-US" sz="800" dirty="0">
                          <a:latin typeface="メイリオ" pitchFamily="50" charset="-128"/>
                          <a:ea typeface="メイリオ" pitchFamily="50" charset="-128"/>
                          <a:cs typeface="メイリオ" pitchFamily="50" charset="-128"/>
                        </a:rPr>
                        <a:t>一般職</a:t>
                      </a:r>
                    </a:p>
                  </a:txBody>
                  <a:tcPr marL="0" marR="0" marT="3600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240</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283,430</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extLst>
                  <a:ext uri="{0D108BD9-81ED-4DB2-BD59-A6C34878D82A}">
                    <a16:rowId xmlns:a16="http://schemas.microsoft.com/office/drawing/2014/main" val="10001"/>
                  </a:ext>
                </a:extLst>
              </a:tr>
              <a:tr h="143080">
                <a:tc vMerge="1">
                  <a:txBody>
                    <a:bodyPr/>
                    <a:lstStyle/>
                    <a:p>
                      <a:pPr algn="ctr"/>
                      <a:endParaRPr kumimoji="1" lang="ja-JP" altLang="en-US" sz="800" dirty="0">
                        <a:latin typeface="メイリオ" pitchFamily="50" charset="-128"/>
                        <a:ea typeface="メイリオ" pitchFamily="50" charset="-128"/>
                        <a:cs typeface="メイリオ" pitchFamily="50" charset="-128"/>
                      </a:endParaRPr>
                    </a:p>
                  </a:txBody>
                  <a:tcPr marL="0" marR="0" marT="36000" marB="0" anchor="ct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ja-JP" altLang="en-US" sz="800" dirty="0">
                          <a:latin typeface="メイリオ" pitchFamily="50" charset="-128"/>
                          <a:ea typeface="メイリオ" pitchFamily="50" charset="-128"/>
                          <a:cs typeface="メイリオ" pitchFamily="50" charset="-128"/>
                        </a:rPr>
                        <a:t>管理職</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35</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431,235</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extLst>
                  <a:ext uri="{0D108BD9-81ED-4DB2-BD59-A6C34878D82A}">
                    <a16:rowId xmlns:a16="http://schemas.microsoft.com/office/drawing/2014/main" val="10002"/>
                  </a:ext>
                </a:extLst>
              </a:tr>
              <a:tr h="143080">
                <a:tc rowSpan="2">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ja-JP" altLang="en-US" sz="800" dirty="0">
                          <a:latin typeface="メイリオ" pitchFamily="50" charset="-128"/>
                          <a:ea typeface="メイリオ" pitchFamily="50" charset="-128"/>
                          <a:cs typeface="メイリオ" pitchFamily="50" charset="-128"/>
                        </a:rPr>
                        <a:t>大阪支社</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ja-JP" altLang="en-US" sz="800" dirty="0">
                          <a:latin typeface="メイリオ" pitchFamily="50" charset="-128"/>
                          <a:ea typeface="メイリオ" pitchFamily="50" charset="-128"/>
                          <a:cs typeface="メイリオ" pitchFamily="50" charset="-128"/>
                        </a:rPr>
                        <a:t>一般職</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105</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280,110</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extLst>
                  <a:ext uri="{0D108BD9-81ED-4DB2-BD59-A6C34878D82A}">
                    <a16:rowId xmlns:a16="http://schemas.microsoft.com/office/drawing/2014/main" val="10003"/>
                  </a:ext>
                </a:extLst>
              </a:tr>
              <a:tr h="166003">
                <a:tc vMerge="1">
                  <a:txBody>
                    <a:bodyPr/>
                    <a:lstStyle/>
                    <a:p>
                      <a:pPr algn="ctr"/>
                      <a:endParaRPr kumimoji="1" lang="ja-JP" altLang="en-US" sz="800" dirty="0">
                        <a:latin typeface="メイリオ" pitchFamily="50" charset="-128"/>
                        <a:ea typeface="メイリオ" pitchFamily="50" charset="-128"/>
                        <a:cs typeface="メイリオ" pitchFamily="50" charset="-128"/>
                      </a:endParaRPr>
                    </a:p>
                  </a:txBody>
                  <a:tcPr marL="0" marR="0" marT="36000" marB="0" anchor="ct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ja-JP" altLang="en-US" sz="800" dirty="0">
                          <a:latin typeface="メイリオ" pitchFamily="50" charset="-128"/>
                          <a:ea typeface="メイリオ" pitchFamily="50" charset="-128"/>
                          <a:cs typeface="メイリオ" pitchFamily="50" charset="-128"/>
                        </a:rPr>
                        <a:t>管理職</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12</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409,237</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extLst>
                  <a:ext uri="{0D108BD9-81ED-4DB2-BD59-A6C34878D82A}">
                    <a16:rowId xmlns:a16="http://schemas.microsoft.com/office/drawing/2014/main" val="10004"/>
                  </a:ext>
                </a:extLst>
              </a:tr>
            </a:tbl>
          </a:graphicData>
        </a:graphic>
      </p:graphicFrame>
      <p:sp>
        <p:nvSpPr>
          <p:cNvPr id="37" name="正方形/長方形 36"/>
          <p:cNvSpPr/>
          <p:nvPr/>
        </p:nvSpPr>
        <p:spPr>
          <a:xfrm>
            <a:off x="6567146" y="1642781"/>
            <a:ext cx="1101038" cy="173622"/>
          </a:xfrm>
          <a:prstGeom prst="rect">
            <a:avLst/>
          </a:prstGeom>
          <a:solidFill>
            <a:srgbClr val="FFFFFF"/>
          </a:soli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wrap="square" lIns="0" tIns="0" rIns="0" bIns="0" anchor="b">
            <a:normAutofit/>
          </a:bodyPr>
          <a:lstStyle/>
          <a:p>
            <a:pPr marL="0" marR="0" lvl="0" indent="0" algn="ctr" defTabSz="914400" rtl="0" eaLnBrk="1" fontAlgn="auto" latinLnBrk="0" hangingPunct="1">
              <a:lnSpc>
                <a:spcPts val="900"/>
              </a:lnSpc>
              <a:spcBef>
                <a:spcPct val="50000"/>
              </a:spcBef>
              <a:spcAft>
                <a:spcPts val="0"/>
              </a:spcAft>
              <a:buClrTx/>
              <a:buSzTx/>
              <a:buFontTx/>
              <a:buNone/>
              <a:tabLst/>
              <a:defRPr/>
            </a:pPr>
            <a:r>
              <a:rPr kumimoji="0" lang="ja-JP" altLang="en-US" sz="9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年度別人員推移</a:t>
            </a:r>
          </a:p>
        </p:txBody>
      </p:sp>
      <p:sp>
        <p:nvSpPr>
          <p:cNvPr id="38" name="正方形/長方形 37"/>
          <p:cNvSpPr/>
          <p:nvPr/>
        </p:nvSpPr>
        <p:spPr>
          <a:xfrm>
            <a:off x="6776850" y="2068613"/>
            <a:ext cx="1101038" cy="173622"/>
          </a:xfrm>
          <a:prstGeom prst="rect">
            <a:avLst/>
          </a:prstGeom>
          <a:solidFill>
            <a:srgbClr val="FFFFFF"/>
          </a:soli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wrap="square" lIns="0" tIns="0" rIns="0" bIns="0" anchor="b">
            <a:normAutofit/>
          </a:bodyPr>
          <a:lstStyle/>
          <a:p>
            <a:pPr marL="0" marR="0" lvl="0" indent="0" algn="ctr" defTabSz="914400" rtl="0" eaLnBrk="1" fontAlgn="auto" latinLnBrk="0" hangingPunct="1">
              <a:lnSpc>
                <a:spcPts val="900"/>
              </a:lnSpc>
              <a:spcBef>
                <a:spcPct val="50000"/>
              </a:spcBef>
              <a:spcAft>
                <a:spcPts val="0"/>
              </a:spcAft>
              <a:buClrTx/>
              <a:buSzTx/>
              <a:buFontTx/>
              <a:buNone/>
              <a:tabLst/>
              <a:defRPr/>
            </a:pPr>
            <a:r>
              <a:rPr kumimoji="0" lang="ja-JP" altLang="en-US" sz="9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スキルマップ</a:t>
            </a:r>
          </a:p>
        </p:txBody>
      </p:sp>
      <p:sp>
        <p:nvSpPr>
          <p:cNvPr id="39" name="正方形/長方形 38"/>
          <p:cNvSpPr/>
          <p:nvPr/>
        </p:nvSpPr>
        <p:spPr>
          <a:xfrm>
            <a:off x="7008716" y="2587398"/>
            <a:ext cx="1101038" cy="173622"/>
          </a:xfrm>
          <a:prstGeom prst="rect">
            <a:avLst/>
          </a:prstGeom>
          <a:solidFill>
            <a:srgbClr val="FFFFFF"/>
          </a:soli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wrap="square" lIns="0" tIns="0" rIns="0" bIns="0" anchor="b">
            <a:normAutofit/>
          </a:bodyPr>
          <a:lstStyle/>
          <a:p>
            <a:pPr marL="0" marR="0" lvl="0" indent="0" algn="ctr" defTabSz="914400" rtl="0" eaLnBrk="1" fontAlgn="auto" latinLnBrk="0" hangingPunct="1">
              <a:lnSpc>
                <a:spcPts val="900"/>
              </a:lnSpc>
              <a:spcBef>
                <a:spcPct val="50000"/>
              </a:spcBef>
              <a:spcAft>
                <a:spcPts val="0"/>
              </a:spcAft>
              <a:buClrTx/>
              <a:buSzTx/>
              <a:buFontTx/>
              <a:buNone/>
              <a:tabLst/>
              <a:defRPr/>
            </a:pPr>
            <a:r>
              <a:rPr kumimoji="0" lang="ja-JP" altLang="en-US" sz="9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平均賃金</a:t>
            </a:r>
          </a:p>
        </p:txBody>
      </p:sp>
      <p:sp>
        <p:nvSpPr>
          <p:cNvPr id="40" name="右矢印 39"/>
          <p:cNvSpPr/>
          <p:nvPr/>
        </p:nvSpPr>
        <p:spPr>
          <a:xfrm rot="5400000">
            <a:off x="7651526" y="3544826"/>
            <a:ext cx="291995" cy="476577"/>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41" name="正方形/長方形 40"/>
          <p:cNvSpPr/>
          <p:nvPr/>
        </p:nvSpPr>
        <p:spPr>
          <a:xfrm>
            <a:off x="6764896" y="4017168"/>
            <a:ext cx="1022999" cy="606429"/>
          </a:xfrm>
          <a:prstGeom prst="rect">
            <a:avLst/>
          </a:prstGeom>
          <a:solidFill>
            <a:srgbClr val="EE5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正方形/長方形 41"/>
          <p:cNvSpPr/>
          <p:nvPr/>
        </p:nvSpPr>
        <p:spPr>
          <a:xfrm>
            <a:off x="7890053" y="4029922"/>
            <a:ext cx="1022999" cy="606429"/>
          </a:xfrm>
          <a:prstGeom prst="rect">
            <a:avLst/>
          </a:prstGeom>
          <a:solidFill>
            <a:srgbClr val="EE5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テキスト ボックス 42"/>
          <p:cNvSpPr txBox="1"/>
          <p:nvPr/>
        </p:nvSpPr>
        <p:spPr>
          <a:xfrm>
            <a:off x="6705069" y="4094800"/>
            <a:ext cx="1131756" cy="461665"/>
          </a:xfrm>
          <a:prstGeom prst="rect">
            <a:avLst/>
          </a:prstGeom>
          <a:noFill/>
        </p:spPr>
        <p:txBody>
          <a:bodyPr wrap="square" rtlCol="0">
            <a:spAutoFit/>
          </a:bodyPr>
          <a:lstStyle/>
          <a:p>
            <a:pPr algn="ctr"/>
            <a:r>
              <a:rPr lang="ja-JP" altLang="en-US" sz="1200" dirty="0">
                <a:solidFill>
                  <a:schemeClr val="bg1"/>
                </a:solidFill>
              </a:rPr>
              <a:t>組織</a:t>
            </a:r>
            <a:endParaRPr lang="en-US" altLang="ja-JP" sz="1200" dirty="0">
              <a:solidFill>
                <a:schemeClr val="bg1"/>
              </a:solidFill>
            </a:endParaRPr>
          </a:p>
          <a:p>
            <a:pPr algn="ctr"/>
            <a:r>
              <a:rPr lang="ja-JP" altLang="en-US" sz="1200" dirty="0">
                <a:solidFill>
                  <a:schemeClr val="bg1"/>
                </a:solidFill>
              </a:rPr>
              <a:t>ツリーの展開</a:t>
            </a:r>
            <a:endParaRPr kumimoji="1" lang="ja-JP" altLang="en-US" sz="1200" dirty="0">
              <a:solidFill>
                <a:schemeClr val="bg1"/>
              </a:solidFill>
            </a:endParaRPr>
          </a:p>
        </p:txBody>
      </p:sp>
      <p:sp>
        <p:nvSpPr>
          <p:cNvPr id="44" name="テキスト ボックス 43"/>
          <p:cNvSpPr txBox="1"/>
          <p:nvPr/>
        </p:nvSpPr>
        <p:spPr>
          <a:xfrm>
            <a:off x="7844266" y="4115519"/>
            <a:ext cx="1131756" cy="461665"/>
          </a:xfrm>
          <a:prstGeom prst="rect">
            <a:avLst/>
          </a:prstGeom>
          <a:noFill/>
        </p:spPr>
        <p:txBody>
          <a:bodyPr wrap="square" rtlCol="0">
            <a:spAutoFit/>
          </a:bodyPr>
          <a:lstStyle/>
          <a:p>
            <a:pPr algn="ctr"/>
            <a:r>
              <a:rPr lang="ja-JP" altLang="en-US" sz="1200" dirty="0">
                <a:solidFill>
                  <a:schemeClr val="bg1"/>
                </a:solidFill>
              </a:rPr>
              <a:t>社員への</a:t>
            </a:r>
            <a:endParaRPr lang="en-US" altLang="ja-JP" sz="1200" dirty="0">
              <a:solidFill>
                <a:schemeClr val="bg1"/>
              </a:solidFill>
            </a:endParaRPr>
          </a:p>
          <a:p>
            <a:pPr algn="ctr"/>
            <a:r>
              <a:rPr kumimoji="1" lang="ja-JP" altLang="en-US" sz="1200" dirty="0">
                <a:solidFill>
                  <a:schemeClr val="bg1"/>
                </a:solidFill>
              </a:rPr>
              <a:t>ドリルダウン</a:t>
            </a:r>
          </a:p>
        </p:txBody>
      </p:sp>
    </p:spTree>
    <p:extLst>
      <p:ext uri="{BB962C8B-B14F-4D97-AF65-F5344CB8AC3E}">
        <p14:creationId xmlns:p14="http://schemas.microsoft.com/office/powerpoint/2010/main" val="23304001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23</a:t>
            </a:fld>
            <a:endParaRPr kumimoji="1" lang="ja-JP" altLang="en-US" dirty="0"/>
          </a:p>
        </p:txBody>
      </p:sp>
      <p:sp>
        <p:nvSpPr>
          <p:cNvPr id="3" name="フッター プレースホルダー 2"/>
          <p:cNvSpPr>
            <a:spLocks noGrp="1"/>
          </p:cNvSpPr>
          <p:nvPr>
            <p:ph type="ftr" sz="quarter" idx="3"/>
          </p:nvPr>
        </p:nvSpPr>
        <p:spPr/>
        <p:txBody>
          <a:bodyPr/>
          <a:lstStyle/>
          <a:p>
            <a:r>
              <a:rPr lang="en-US" altLang="ja-JP" dirty="0"/>
              <a:t>©Canon IT Solutions Inc.  All rights reserved.</a:t>
            </a:r>
            <a:endParaRPr lang="ja-JP" altLang="en-US" dirty="0"/>
          </a:p>
        </p:txBody>
      </p:sp>
      <p:sp>
        <p:nvSpPr>
          <p:cNvPr id="4" name="テキスト プレースホルダー 3"/>
          <p:cNvSpPr>
            <a:spLocks noGrp="1"/>
          </p:cNvSpPr>
          <p:nvPr>
            <p:ph type="body" sz="quarter" idx="16"/>
          </p:nvPr>
        </p:nvSpPr>
        <p:spPr/>
        <p:txBody>
          <a:bodyPr/>
          <a:lstStyle/>
          <a:p>
            <a:r>
              <a:rPr lang="en-US" altLang="ja-JP" dirty="0" err="1"/>
              <a:t>ReportPlus</a:t>
            </a:r>
            <a:endParaRPr lang="ja-JP" altLang="en-US" dirty="0"/>
          </a:p>
          <a:p>
            <a:endParaRPr kumimoji="1" lang="ja-JP" altLang="en-US" dirty="0"/>
          </a:p>
        </p:txBody>
      </p:sp>
      <p:sp>
        <p:nvSpPr>
          <p:cNvPr id="5" name="テキスト プレースホルダー 4"/>
          <p:cNvSpPr>
            <a:spLocks noGrp="1"/>
          </p:cNvSpPr>
          <p:nvPr>
            <p:ph type="body" sz="quarter" idx="17"/>
          </p:nvPr>
        </p:nvSpPr>
        <p:spPr/>
        <p:txBody>
          <a:bodyPr/>
          <a:lstStyle/>
          <a:p>
            <a:r>
              <a:rPr lang="ja-JP" altLang="en-US" dirty="0"/>
              <a:t>様々なデータを表現力豊かに視覚化する</a:t>
            </a:r>
            <a:r>
              <a:rPr lang="en-US" altLang="ja-JP" dirty="0"/>
              <a:t>BI</a:t>
            </a:r>
            <a:r>
              <a:rPr lang="ja-JP" altLang="en-US" dirty="0"/>
              <a:t>ツールです。システム標準機能としてご提供し、表現の美しさとシンプルな操作性、多彩な表示形式でデータ分析をご支援します</a:t>
            </a:r>
          </a:p>
          <a:p>
            <a:endParaRPr kumimoji="1" lang="ja-JP" altLang="en-US" dirty="0"/>
          </a:p>
        </p:txBody>
      </p:sp>
      <p:sp>
        <p:nvSpPr>
          <p:cNvPr id="6" name="タイトル 5"/>
          <p:cNvSpPr>
            <a:spLocks noGrp="1"/>
          </p:cNvSpPr>
          <p:nvPr>
            <p:ph type="title"/>
          </p:nvPr>
        </p:nvSpPr>
        <p:spPr/>
        <p:txBody>
          <a:bodyPr/>
          <a:lstStyle/>
          <a:p>
            <a:r>
              <a:rPr lang="ja-JP" altLang="en-US" dirty="0"/>
              <a:t>給与データの分析・可視化機能</a:t>
            </a:r>
            <a:endParaRPr kumimoji="1" lang="ja-JP" altLang="en-US" dirty="0"/>
          </a:p>
        </p:txBody>
      </p:sp>
      <p:sp>
        <p:nvSpPr>
          <p:cNvPr id="10" name="右矢印 9"/>
          <p:cNvSpPr/>
          <p:nvPr/>
        </p:nvSpPr>
        <p:spPr>
          <a:xfrm>
            <a:off x="4968044" y="2853953"/>
            <a:ext cx="550109" cy="438084"/>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19" name="図 18"/>
          <p:cNvPicPr>
            <a:picLocks noChangeAspect="1"/>
          </p:cNvPicPr>
          <p:nvPr/>
        </p:nvPicPr>
        <p:blipFill>
          <a:blip r:embed="rId2"/>
          <a:srcRect l="-319" t="3476" r="319" b="-570"/>
          <a:stretch/>
        </p:blipFill>
        <p:spPr>
          <a:xfrm>
            <a:off x="5449489" y="1820487"/>
            <a:ext cx="1923197" cy="1042869"/>
          </a:xfrm>
          <a:prstGeom prst="rect">
            <a:avLst/>
          </a:prstGeom>
          <a:ln>
            <a:solidFill>
              <a:schemeClr val="bg1">
                <a:lumMod val="85000"/>
              </a:schemeClr>
            </a:solidFill>
          </a:ln>
        </p:spPr>
      </p:pic>
      <p:pic>
        <p:nvPicPr>
          <p:cNvPr id="18" name="図 17"/>
          <p:cNvPicPr>
            <a:picLocks noChangeAspect="1"/>
          </p:cNvPicPr>
          <p:nvPr/>
        </p:nvPicPr>
        <p:blipFill>
          <a:blip r:embed="rId3"/>
          <a:srcRect t="5762"/>
          <a:stretch/>
        </p:blipFill>
        <p:spPr>
          <a:xfrm>
            <a:off x="7042692" y="2771515"/>
            <a:ext cx="1984100" cy="1044242"/>
          </a:xfrm>
          <a:prstGeom prst="rect">
            <a:avLst/>
          </a:prstGeom>
          <a:ln>
            <a:solidFill>
              <a:schemeClr val="bg1">
                <a:lumMod val="85000"/>
              </a:schemeClr>
            </a:solidFill>
          </a:ln>
        </p:spPr>
      </p:pic>
      <p:pic>
        <p:nvPicPr>
          <p:cNvPr id="20" name="図 19"/>
          <p:cNvPicPr>
            <a:picLocks noChangeAspect="1"/>
          </p:cNvPicPr>
          <p:nvPr/>
        </p:nvPicPr>
        <p:blipFill>
          <a:blip r:embed="rId4">
            <a:extLst>
              <a:ext uri="{28A0092B-C50C-407E-A947-70E740481C1C}">
                <a14:useLocalDpi xmlns:a14="http://schemas.microsoft.com/office/drawing/2010/main" val="0"/>
              </a:ext>
            </a:extLst>
          </a:blip>
          <a:srcRect/>
          <a:stretch/>
        </p:blipFill>
        <p:spPr>
          <a:xfrm>
            <a:off x="5449489" y="3738726"/>
            <a:ext cx="1983281" cy="1022908"/>
          </a:xfrm>
          <a:prstGeom prst="rect">
            <a:avLst/>
          </a:prstGeom>
          <a:ln>
            <a:solidFill>
              <a:schemeClr val="bg1">
                <a:lumMod val="85000"/>
              </a:schemeClr>
            </a:solidFill>
          </a:ln>
        </p:spPr>
      </p:pic>
      <p:pic>
        <p:nvPicPr>
          <p:cNvPr id="21" name="図 20"/>
          <p:cNvPicPr>
            <a:picLocks noChangeAspect="1"/>
          </p:cNvPicPr>
          <p:nvPr/>
        </p:nvPicPr>
        <p:blipFill>
          <a:blip r:embed="rId5"/>
          <a:stretch>
            <a:fillRect/>
          </a:stretch>
        </p:blipFill>
        <p:spPr>
          <a:xfrm>
            <a:off x="169625" y="1923678"/>
            <a:ext cx="4654403" cy="2647896"/>
          </a:xfrm>
          <a:prstGeom prst="rect">
            <a:avLst/>
          </a:prstGeom>
        </p:spPr>
      </p:pic>
      <p:sp>
        <p:nvSpPr>
          <p:cNvPr id="11" name="テキスト ボックス 10"/>
          <p:cNvSpPr txBox="1"/>
          <p:nvPr/>
        </p:nvSpPr>
        <p:spPr>
          <a:xfrm>
            <a:off x="5535058" y="1574699"/>
            <a:ext cx="182744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1" noProof="0" dirty="0">
                <a:solidFill>
                  <a:prstClr val="black"/>
                </a:solidFill>
                <a:latin typeface="メイリオ"/>
                <a:ea typeface="メイリオ"/>
              </a:rPr>
              <a:t>前年比較人件費差異</a:t>
            </a:r>
            <a:endParaRPr kumimoji="1" lang="ja-JP" altLang="en-US" sz="1400" b="1" i="0" u="none" strike="noStrike" kern="1200" cap="none" spc="0" normalizeH="0" baseline="0" noProof="0" dirty="0">
              <a:ln>
                <a:noFill/>
              </a:ln>
              <a:solidFill>
                <a:prstClr val="black"/>
              </a:solidFill>
              <a:effectLst/>
              <a:uLnTx/>
              <a:uFillTx/>
              <a:latin typeface="メイリオ"/>
              <a:ea typeface="メイリオ"/>
              <a:cs typeface="+mn-cs"/>
            </a:endParaRPr>
          </a:p>
        </p:txBody>
      </p:sp>
      <p:sp>
        <p:nvSpPr>
          <p:cNvPr id="12" name="テキスト ボックス 11"/>
          <p:cNvSpPr txBox="1"/>
          <p:nvPr/>
        </p:nvSpPr>
        <p:spPr>
          <a:xfrm>
            <a:off x="7272300" y="2463738"/>
            <a:ext cx="169178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メイリオ"/>
                <a:ea typeface="メイリオ"/>
                <a:cs typeface="+mn-cs"/>
              </a:rPr>
              <a:t>部門別人件費割合</a:t>
            </a:r>
          </a:p>
        </p:txBody>
      </p:sp>
      <p:sp>
        <p:nvSpPr>
          <p:cNvPr id="13" name="テキスト ボックス 12"/>
          <p:cNvSpPr txBox="1"/>
          <p:nvPr/>
        </p:nvSpPr>
        <p:spPr>
          <a:xfrm>
            <a:off x="5124431" y="3475837"/>
            <a:ext cx="2448271"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メイリオ"/>
                <a:ea typeface="メイリオ"/>
                <a:cs typeface="+mn-cs"/>
              </a:rPr>
              <a:t>部門別平均残業時チェック</a:t>
            </a:r>
          </a:p>
        </p:txBody>
      </p:sp>
      <p:sp>
        <p:nvSpPr>
          <p:cNvPr id="14" name="テキスト ボックス 13"/>
          <p:cNvSpPr txBox="1"/>
          <p:nvPr/>
        </p:nvSpPr>
        <p:spPr>
          <a:xfrm>
            <a:off x="1982040" y="1563638"/>
            <a:ext cx="132673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メイリオ"/>
                <a:ea typeface="メイリオ"/>
                <a:cs typeface="+mn-cs"/>
              </a:rPr>
              <a:t>各種メニュー</a:t>
            </a:r>
          </a:p>
        </p:txBody>
      </p:sp>
      <p:sp>
        <p:nvSpPr>
          <p:cNvPr id="7" name="正方形/長方形 6">
            <a:extLst>
              <a:ext uri="{FF2B5EF4-FFF2-40B4-BE49-F238E27FC236}">
                <a16:creationId xmlns:a16="http://schemas.microsoft.com/office/drawing/2014/main" id="{4ABEE563-E93F-4A60-89E5-043684683717}"/>
              </a:ext>
            </a:extLst>
          </p:cNvPr>
          <p:cNvSpPr/>
          <p:nvPr/>
        </p:nvSpPr>
        <p:spPr>
          <a:xfrm>
            <a:off x="7272300" y="0"/>
            <a:ext cx="1871700" cy="77624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dirty="0"/>
              <a:t>スクショ差しかえ（一部）</a:t>
            </a:r>
            <a:endParaRPr kumimoji="1" lang="ja-JP" altLang="en-US" dirty="0"/>
          </a:p>
        </p:txBody>
      </p:sp>
    </p:spTree>
    <p:extLst>
      <p:ext uri="{BB962C8B-B14F-4D97-AF65-F5344CB8AC3E}">
        <p14:creationId xmlns:p14="http://schemas.microsoft.com/office/powerpoint/2010/main" val="36046623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24</a:t>
            </a:fld>
            <a:endParaRPr kumimoji="1" lang="ja-JP" altLang="en-US" dirty="0"/>
          </a:p>
        </p:txBody>
      </p:sp>
      <p:sp>
        <p:nvSpPr>
          <p:cNvPr id="3" name="フッター プレースホルダー 2"/>
          <p:cNvSpPr>
            <a:spLocks noGrp="1"/>
          </p:cNvSpPr>
          <p:nvPr>
            <p:ph type="ftr" sz="quarter" idx="3"/>
          </p:nvPr>
        </p:nvSpPr>
        <p:spPr/>
        <p:txBody>
          <a:bodyPr/>
          <a:lstStyle/>
          <a:p>
            <a:r>
              <a:rPr lang="en-US" altLang="ja-JP" dirty="0"/>
              <a:t>©Canon IT Solutions Inc.  All rights reserved.</a:t>
            </a:r>
            <a:endParaRPr lang="ja-JP" altLang="en-US" dirty="0"/>
          </a:p>
        </p:txBody>
      </p:sp>
      <p:sp>
        <p:nvSpPr>
          <p:cNvPr id="4" name="テキスト プレースホルダー 3"/>
          <p:cNvSpPr>
            <a:spLocks noGrp="1"/>
          </p:cNvSpPr>
          <p:nvPr>
            <p:ph type="body" sz="quarter" idx="16"/>
          </p:nvPr>
        </p:nvSpPr>
        <p:spPr/>
        <p:txBody>
          <a:bodyPr/>
          <a:lstStyle/>
          <a:p>
            <a:r>
              <a:rPr lang="en-US" altLang="ja-JP" dirty="0" err="1"/>
              <a:t>ReportPlus</a:t>
            </a:r>
            <a:r>
              <a:rPr lang="ja-JP" altLang="en-US" dirty="0"/>
              <a:t>（作成方法）</a:t>
            </a:r>
          </a:p>
          <a:p>
            <a:endParaRPr kumimoji="1" lang="ja-JP" altLang="en-US" dirty="0"/>
          </a:p>
        </p:txBody>
      </p:sp>
      <p:sp>
        <p:nvSpPr>
          <p:cNvPr id="5" name="テキスト プレースホルダー 4"/>
          <p:cNvSpPr>
            <a:spLocks noGrp="1"/>
          </p:cNvSpPr>
          <p:nvPr>
            <p:ph type="body" sz="quarter" idx="17"/>
          </p:nvPr>
        </p:nvSpPr>
        <p:spPr/>
        <p:txBody>
          <a:bodyPr/>
          <a:lstStyle/>
          <a:p>
            <a:r>
              <a:rPr lang="ja-JP" altLang="en-US" dirty="0"/>
              <a:t>様々なデータを表現力豊かに視覚化する</a:t>
            </a:r>
            <a:r>
              <a:rPr lang="en-US" altLang="ja-JP" dirty="0"/>
              <a:t>BI</a:t>
            </a:r>
            <a:r>
              <a:rPr lang="ja-JP" altLang="en-US" dirty="0"/>
              <a:t>ツールです。システム標準機能としてご提供し、表現の美しさとシンプルな操作性、多彩な表示形式でデータ分析をご支援します</a:t>
            </a:r>
          </a:p>
          <a:p>
            <a:endParaRPr kumimoji="1" lang="ja-JP" altLang="en-US" dirty="0"/>
          </a:p>
        </p:txBody>
      </p:sp>
      <p:sp>
        <p:nvSpPr>
          <p:cNvPr id="6" name="タイトル 5"/>
          <p:cNvSpPr>
            <a:spLocks noGrp="1"/>
          </p:cNvSpPr>
          <p:nvPr>
            <p:ph type="title"/>
          </p:nvPr>
        </p:nvSpPr>
        <p:spPr/>
        <p:txBody>
          <a:bodyPr/>
          <a:lstStyle/>
          <a:p>
            <a:r>
              <a:rPr lang="ja-JP" altLang="en-US" dirty="0"/>
              <a:t>給与データの分析・可視化機能</a:t>
            </a:r>
            <a:endParaRPr kumimoji="1" lang="ja-JP" altLang="en-US" dirty="0"/>
          </a:p>
        </p:txBody>
      </p:sp>
      <p:sp>
        <p:nvSpPr>
          <p:cNvPr id="9" name="テキスト ボックス 8"/>
          <p:cNvSpPr txBox="1"/>
          <p:nvPr/>
        </p:nvSpPr>
        <p:spPr>
          <a:xfrm>
            <a:off x="1907946" y="1563638"/>
            <a:ext cx="2105336"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a:ea typeface="メイリオ"/>
                <a:cs typeface="+mn-cs"/>
              </a:rPr>
              <a:t>ダッシュボード作成画面</a:t>
            </a:r>
          </a:p>
        </p:txBody>
      </p:sp>
      <p:sp>
        <p:nvSpPr>
          <p:cNvPr id="10" name="正方形/長方形 9"/>
          <p:cNvSpPr/>
          <p:nvPr/>
        </p:nvSpPr>
        <p:spPr>
          <a:xfrm>
            <a:off x="898835" y="4149783"/>
            <a:ext cx="3954761" cy="548727"/>
          </a:xfrm>
          <a:prstGeom prst="rect">
            <a:avLst/>
          </a:prstGeom>
          <a:solidFill>
            <a:srgbClr val="FF0000">
              <a:alpha val="1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solidFill>
                <a:prstClr val="black"/>
              </a:solidFill>
              <a:effectLst/>
              <a:uLnTx/>
              <a:uFillTx/>
              <a:latin typeface="メイリオ"/>
              <a:ea typeface="メイリオ"/>
              <a:cs typeface="+mn-cs"/>
            </a:endParaRPr>
          </a:p>
        </p:txBody>
      </p:sp>
      <p:sp>
        <p:nvSpPr>
          <p:cNvPr id="11" name="テキスト ボックス 10"/>
          <p:cNvSpPr txBox="1"/>
          <p:nvPr/>
        </p:nvSpPr>
        <p:spPr>
          <a:xfrm>
            <a:off x="6135672" y="1610675"/>
            <a:ext cx="1484379"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a:ea typeface="メイリオ"/>
                <a:cs typeface="+mn-cs"/>
              </a:rPr>
              <a:t>多彩な表示形式</a:t>
            </a:r>
          </a:p>
        </p:txBody>
      </p:sp>
      <p:sp>
        <p:nvSpPr>
          <p:cNvPr id="12" name="テキスト ボックス 11"/>
          <p:cNvSpPr txBox="1"/>
          <p:nvPr/>
        </p:nvSpPr>
        <p:spPr>
          <a:xfrm>
            <a:off x="6259514" y="3734911"/>
            <a:ext cx="1236693"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a:ea typeface="メイリオ"/>
                <a:cs typeface="+mn-cs"/>
              </a:rPr>
              <a:t>関数式の設定</a:t>
            </a:r>
          </a:p>
        </p:txBody>
      </p:sp>
      <p:pic>
        <p:nvPicPr>
          <p:cNvPr id="13" name="図 12"/>
          <p:cNvPicPr>
            <a:picLocks noChangeAspect="1"/>
          </p:cNvPicPr>
          <p:nvPr/>
        </p:nvPicPr>
        <p:blipFill rotWithShape="1">
          <a:blip r:embed="rId3"/>
          <a:srcRect b="4783"/>
          <a:stretch/>
        </p:blipFill>
        <p:spPr>
          <a:xfrm>
            <a:off x="5238105" y="1928160"/>
            <a:ext cx="1830418" cy="1742870"/>
          </a:xfrm>
          <a:prstGeom prst="rect">
            <a:avLst/>
          </a:prstGeom>
          <a:ln>
            <a:noFill/>
          </a:ln>
        </p:spPr>
      </p:pic>
      <p:pic>
        <p:nvPicPr>
          <p:cNvPr id="14" name="図 13"/>
          <p:cNvPicPr>
            <a:picLocks noChangeAspect="1"/>
          </p:cNvPicPr>
          <p:nvPr/>
        </p:nvPicPr>
        <p:blipFill rotWithShape="1">
          <a:blip r:embed="rId4"/>
          <a:srcRect l="3195" r="44098"/>
          <a:stretch/>
        </p:blipFill>
        <p:spPr>
          <a:xfrm>
            <a:off x="7237294" y="1928160"/>
            <a:ext cx="1075931" cy="1224822"/>
          </a:xfrm>
          <a:prstGeom prst="rect">
            <a:avLst/>
          </a:prstGeom>
          <a:ln>
            <a:noFill/>
          </a:ln>
        </p:spPr>
      </p:pic>
      <p:cxnSp>
        <p:nvCxnSpPr>
          <p:cNvPr id="15" name="直線コネクタ 14"/>
          <p:cNvCxnSpPr/>
          <p:nvPr/>
        </p:nvCxnSpPr>
        <p:spPr>
          <a:xfrm>
            <a:off x="5076056" y="3723878"/>
            <a:ext cx="3312368"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6" name="直線コネクタ 15"/>
          <p:cNvCxnSpPr/>
          <p:nvPr/>
        </p:nvCxnSpPr>
        <p:spPr>
          <a:xfrm>
            <a:off x="5076056" y="1682683"/>
            <a:ext cx="0" cy="3087791"/>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8" name="テキスト ボックス 17"/>
          <p:cNvSpPr txBox="1"/>
          <p:nvPr/>
        </p:nvSpPr>
        <p:spPr>
          <a:xfrm>
            <a:off x="1241251" y="4208770"/>
            <a:ext cx="3269928" cy="523220"/>
          </a:xfrm>
          <a:prstGeom prst="rect">
            <a:avLst/>
          </a:prstGeom>
          <a:noFill/>
        </p:spPr>
        <p:txBody>
          <a:bodyPr wrap="square" rtlCol="0">
            <a:spAutoFit/>
          </a:bodyPr>
          <a:lstStyle/>
          <a:p>
            <a:pPr lvl="0" algn="ctr">
              <a:defRPr/>
            </a:pPr>
            <a:r>
              <a:rPr lang="ja-JP" altLang="en-US" sz="1400" b="1" dirty="0">
                <a:solidFill>
                  <a:prstClr val="black"/>
                </a:solidFill>
              </a:rPr>
              <a:t>「直感的」で「シンプル」な操作性で</a:t>
            </a:r>
            <a:endParaRPr lang="en-US" altLang="ja-JP" sz="1400" b="1" dirty="0">
              <a:solidFill>
                <a:prstClr val="black"/>
              </a:solidFill>
            </a:endParaRPr>
          </a:p>
          <a:p>
            <a:pPr lvl="0" algn="ctr">
              <a:defRPr/>
            </a:pPr>
            <a:r>
              <a:rPr lang="ja-JP" altLang="en-US" sz="1400" b="1" dirty="0">
                <a:solidFill>
                  <a:prstClr val="black"/>
                </a:solidFill>
              </a:rPr>
              <a:t>データを可視化・分析</a:t>
            </a:r>
          </a:p>
        </p:txBody>
      </p:sp>
      <p:pic>
        <p:nvPicPr>
          <p:cNvPr id="19" name="図 18"/>
          <p:cNvPicPr>
            <a:picLocks noChangeAspect="1"/>
          </p:cNvPicPr>
          <p:nvPr/>
        </p:nvPicPr>
        <p:blipFill>
          <a:blip r:embed="rId5"/>
          <a:stretch>
            <a:fillRect/>
          </a:stretch>
        </p:blipFill>
        <p:spPr>
          <a:xfrm>
            <a:off x="5400092" y="4022942"/>
            <a:ext cx="2922025" cy="817060"/>
          </a:xfrm>
          <a:prstGeom prst="rect">
            <a:avLst/>
          </a:prstGeom>
        </p:spPr>
      </p:pic>
      <p:pic>
        <p:nvPicPr>
          <p:cNvPr id="20" name="図 19"/>
          <p:cNvPicPr>
            <a:picLocks noChangeAspect="1"/>
          </p:cNvPicPr>
          <p:nvPr/>
        </p:nvPicPr>
        <p:blipFill>
          <a:blip r:embed="rId6"/>
          <a:stretch>
            <a:fillRect/>
          </a:stretch>
        </p:blipFill>
        <p:spPr>
          <a:xfrm>
            <a:off x="848193" y="1830532"/>
            <a:ext cx="4056044" cy="2265245"/>
          </a:xfrm>
          <a:prstGeom prst="rect">
            <a:avLst/>
          </a:prstGeom>
        </p:spPr>
      </p:pic>
      <p:sp>
        <p:nvSpPr>
          <p:cNvPr id="17" name="正方形/長方形 16"/>
          <p:cNvSpPr/>
          <p:nvPr/>
        </p:nvSpPr>
        <p:spPr>
          <a:xfrm>
            <a:off x="863588" y="1913674"/>
            <a:ext cx="1047460" cy="209461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Tree>
    <p:extLst>
      <p:ext uri="{BB962C8B-B14F-4D97-AF65-F5344CB8AC3E}">
        <p14:creationId xmlns:p14="http://schemas.microsoft.com/office/powerpoint/2010/main" val="33197776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25</a:t>
            </a:fld>
            <a:endParaRPr kumimoji="1" lang="ja-JP" altLang="en-US" dirty="0"/>
          </a:p>
        </p:txBody>
      </p:sp>
      <p:sp>
        <p:nvSpPr>
          <p:cNvPr id="3" name="フッター プレースホルダー 2"/>
          <p:cNvSpPr>
            <a:spLocks noGrp="1"/>
          </p:cNvSpPr>
          <p:nvPr>
            <p:ph type="ftr" sz="quarter" idx="3"/>
          </p:nvPr>
        </p:nvSpPr>
        <p:spPr/>
        <p:txBody>
          <a:bodyPr/>
          <a:lstStyle/>
          <a:p>
            <a:r>
              <a:rPr lang="en-US" altLang="ja-JP" dirty="0"/>
              <a:t>©Canon IT Solutions Inc.  All rights reserved.</a:t>
            </a:r>
            <a:endParaRPr lang="ja-JP" altLang="en-US" dirty="0"/>
          </a:p>
        </p:txBody>
      </p:sp>
      <p:sp>
        <p:nvSpPr>
          <p:cNvPr id="4" name="テキスト プレースホルダー 3"/>
          <p:cNvSpPr>
            <a:spLocks noGrp="1"/>
          </p:cNvSpPr>
          <p:nvPr>
            <p:ph type="body" sz="quarter" idx="16"/>
          </p:nvPr>
        </p:nvSpPr>
        <p:spPr/>
        <p:txBody>
          <a:bodyPr/>
          <a:lstStyle/>
          <a:p>
            <a:r>
              <a:rPr kumimoji="1" lang="ja-JP" altLang="en-US" dirty="0"/>
              <a:t>データ入出力機能による柔軟なデータ利用</a:t>
            </a:r>
          </a:p>
        </p:txBody>
      </p:sp>
      <p:sp>
        <p:nvSpPr>
          <p:cNvPr id="5" name="テキスト プレースホルダー 4"/>
          <p:cNvSpPr>
            <a:spLocks noGrp="1"/>
          </p:cNvSpPr>
          <p:nvPr>
            <p:ph type="body" sz="quarter" idx="17"/>
          </p:nvPr>
        </p:nvSpPr>
        <p:spPr/>
        <p:txBody>
          <a:bodyPr/>
          <a:lstStyle/>
          <a:p>
            <a:r>
              <a:rPr kumimoji="1" lang="ja-JP" altLang="en-US" dirty="0"/>
              <a:t>初期以降フェーズや、導入後の定例業務として人事管理</a:t>
            </a:r>
            <a:r>
              <a:rPr kumimoji="1" lang="en-US" altLang="ja-JP" dirty="0"/>
              <a:t>/</a:t>
            </a:r>
            <a:r>
              <a:rPr kumimoji="1" lang="ja-JP" altLang="en-US" dirty="0"/>
              <a:t>給与管理のデータを他システム用にレイアウトを設定し</a:t>
            </a:r>
            <a:r>
              <a:rPr lang="ja-JP" altLang="en-US" dirty="0"/>
              <a:t>て抽出・取込を行うことが可能です</a:t>
            </a:r>
            <a:endParaRPr lang="en-US" altLang="ja-JP" dirty="0"/>
          </a:p>
          <a:p>
            <a:r>
              <a:rPr lang="ja-JP" altLang="en-US" dirty="0"/>
              <a:t>この機能により、他システム間のデータ連動処理が大幅に軽減されます</a:t>
            </a:r>
            <a:endParaRPr lang="en-US" altLang="ja-JP" dirty="0"/>
          </a:p>
        </p:txBody>
      </p:sp>
      <p:sp>
        <p:nvSpPr>
          <p:cNvPr id="6" name="タイトル 5"/>
          <p:cNvSpPr>
            <a:spLocks noGrp="1"/>
          </p:cNvSpPr>
          <p:nvPr>
            <p:ph type="title"/>
          </p:nvPr>
        </p:nvSpPr>
        <p:spPr/>
        <p:txBody>
          <a:bodyPr/>
          <a:lstStyle/>
          <a:p>
            <a:r>
              <a:rPr kumimoji="1" lang="ja-JP" altLang="en-US" dirty="0"/>
              <a:t>システム間データ連携「データ入出力機能」</a:t>
            </a:r>
          </a:p>
        </p:txBody>
      </p:sp>
      <p:sp>
        <p:nvSpPr>
          <p:cNvPr id="7" name="AutoShape 5"/>
          <p:cNvSpPr>
            <a:spLocks noChangeArrowheads="1"/>
          </p:cNvSpPr>
          <p:nvPr/>
        </p:nvSpPr>
        <p:spPr bwMode="gray">
          <a:xfrm>
            <a:off x="214944" y="2067694"/>
            <a:ext cx="2880320" cy="2772308"/>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marL="0" marR="0" lvl="0" indent="0" algn="l" defTabSz="914400" rtl="0" eaLnBrk="1" fontAlgn="auto" latinLnBrk="0" hangingPunct="1">
              <a:lnSpc>
                <a:spcPct val="100000"/>
              </a:lnSpc>
              <a:spcBef>
                <a:spcPts val="0"/>
              </a:spcBef>
              <a:spcAft>
                <a:spcPts val="0"/>
              </a:spcAft>
              <a:buClr>
                <a:srgbClr val="0065AE"/>
              </a:buClr>
              <a:buSzPct val="80000"/>
              <a:buFont typeface="Wingdings" pitchFamily="2" charset="2"/>
              <a:buNone/>
              <a:tabLst/>
              <a:defRPr/>
            </a:pPr>
            <a:endParaRPr kumimoji="0" lang="en-US" altLang="ja-JP" sz="1050" b="0" i="0" u="none" strike="noStrike" kern="0" cap="none" spc="0" normalizeH="0" baseline="0" noProof="0" dirty="0">
              <a:ln>
                <a:noFill/>
              </a:ln>
              <a:solidFill>
                <a:srgbClr val="434343"/>
              </a:solidFill>
              <a:effectLst/>
              <a:uLnTx/>
              <a:uFillTx/>
              <a:latin typeface="メイリオ" pitchFamily="50" charset="-128"/>
              <a:ea typeface="メイリオ" pitchFamily="50" charset="-128"/>
              <a:cs typeface="Arial Unicode MS" pitchFamily="50" charset="-128"/>
            </a:endParaRPr>
          </a:p>
        </p:txBody>
      </p:sp>
      <p:sp>
        <p:nvSpPr>
          <p:cNvPr id="8" name="AutoShape 5"/>
          <p:cNvSpPr>
            <a:spLocks noChangeArrowheads="1"/>
          </p:cNvSpPr>
          <p:nvPr/>
        </p:nvSpPr>
        <p:spPr bwMode="gray">
          <a:xfrm>
            <a:off x="3131268" y="2067694"/>
            <a:ext cx="2880320" cy="2772308"/>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marL="0" marR="0" lvl="0" indent="0" algn="l" defTabSz="914400" rtl="0" eaLnBrk="1" fontAlgn="auto" latinLnBrk="0" hangingPunct="1">
              <a:lnSpc>
                <a:spcPct val="100000"/>
              </a:lnSpc>
              <a:spcBef>
                <a:spcPts val="0"/>
              </a:spcBef>
              <a:spcAft>
                <a:spcPts val="0"/>
              </a:spcAft>
              <a:buClr>
                <a:srgbClr val="0065AE"/>
              </a:buClr>
              <a:buSzPct val="80000"/>
              <a:buFont typeface="Wingdings" pitchFamily="2" charset="2"/>
              <a:buNone/>
              <a:tabLst/>
              <a:defRPr/>
            </a:pPr>
            <a:endParaRPr kumimoji="0" lang="en-US" altLang="ja-JP" sz="1050" b="0" i="0" u="none" strike="noStrike" kern="0" cap="none" spc="0" normalizeH="0" baseline="0" noProof="0" dirty="0">
              <a:ln>
                <a:noFill/>
              </a:ln>
              <a:solidFill>
                <a:srgbClr val="434343"/>
              </a:solidFill>
              <a:effectLst/>
              <a:uLnTx/>
              <a:uFillTx/>
              <a:latin typeface="メイリオ" pitchFamily="50" charset="-128"/>
              <a:ea typeface="メイリオ" pitchFamily="50" charset="-128"/>
              <a:cs typeface="Arial Unicode MS" pitchFamily="50" charset="-128"/>
            </a:endParaRPr>
          </a:p>
        </p:txBody>
      </p:sp>
      <p:sp>
        <p:nvSpPr>
          <p:cNvPr id="9" name="AutoShape 5"/>
          <p:cNvSpPr>
            <a:spLocks noChangeArrowheads="1"/>
          </p:cNvSpPr>
          <p:nvPr/>
        </p:nvSpPr>
        <p:spPr bwMode="gray">
          <a:xfrm>
            <a:off x="6047592" y="2067694"/>
            <a:ext cx="2880320" cy="2772308"/>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marL="0" marR="0" lvl="0" indent="0" algn="l" defTabSz="914400" rtl="0" eaLnBrk="1" fontAlgn="auto" latinLnBrk="0" hangingPunct="1">
              <a:lnSpc>
                <a:spcPct val="100000"/>
              </a:lnSpc>
              <a:spcBef>
                <a:spcPts val="0"/>
              </a:spcBef>
              <a:spcAft>
                <a:spcPts val="0"/>
              </a:spcAft>
              <a:buClr>
                <a:srgbClr val="0065AE"/>
              </a:buClr>
              <a:buSzPct val="80000"/>
              <a:buFont typeface="Wingdings" pitchFamily="2" charset="2"/>
              <a:buNone/>
              <a:tabLst/>
              <a:defRPr/>
            </a:pPr>
            <a:endParaRPr kumimoji="0" lang="en-US" altLang="ja-JP" sz="1050" b="0" i="0" u="none" strike="noStrike" kern="0" cap="none" spc="0" normalizeH="0" baseline="0" noProof="0" dirty="0">
              <a:ln>
                <a:noFill/>
              </a:ln>
              <a:solidFill>
                <a:srgbClr val="434343"/>
              </a:solidFill>
              <a:effectLst/>
              <a:uLnTx/>
              <a:uFillTx/>
              <a:latin typeface="メイリオ" pitchFamily="50" charset="-128"/>
              <a:ea typeface="メイリオ" pitchFamily="50" charset="-128"/>
              <a:cs typeface="Arial Unicode MS" pitchFamily="50" charset="-128"/>
            </a:endParaRPr>
          </a:p>
        </p:txBody>
      </p:sp>
      <p:sp>
        <p:nvSpPr>
          <p:cNvPr id="10" name="Text Box 5"/>
          <p:cNvSpPr txBox="1">
            <a:spLocks noChangeArrowheads="1"/>
          </p:cNvSpPr>
          <p:nvPr/>
        </p:nvSpPr>
        <p:spPr bwMode="auto">
          <a:xfrm>
            <a:off x="214944" y="2247714"/>
            <a:ext cx="2952328" cy="553998"/>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テーブル単位にデータの入力</a:t>
            </a:r>
            <a:endParaRPr kumimoji="1" lang="en-US" altLang="ja-JP" sz="15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条件</a:t>
            </a:r>
            <a:r>
              <a:rPr kumimoji="1" lang="en-US" altLang="ja-JP" sz="15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a:t>
            </a:r>
            <a:r>
              <a:rPr kumimoji="1" lang="ja-JP" altLang="en-US" sz="15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追加、更新、削除</a:t>
            </a:r>
            <a:r>
              <a:rPr kumimoji="1" lang="en-US" altLang="ja-JP" sz="15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a:t>
            </a:r>
            <a:r>
              <a:rPr kumimoji="1" lang="ja-JP" altLang="en-US" sz="15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を設定</a:t>
            </a:r>
          </a:p>
        </p:txBody>
      </p:sp>
      <p:sp>
        <p:nvSpPr>
          <p:cNvPr id="11" name="Text Box 5"/>
          <p:cNvSpPr txBox="1">
            <a:spLocks noChangeArrowheads="1"/>
          </p:cNvSpPr>
          <p:nvPr/>
        </p:nvSpPr>
        <p:spPr bwMode="auto">
          <a:xfrm>
            <a:off x="6047592" y="2247714"/>
            <a:ext cx="2844316" cy="584775"/>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システムで保持している情報を</a:t>
            </a:r>
            <a:r>
              <a:rPr lang="en-US" altLang="ja-JP" sz="1600" dirty="0">
                <a:solidFill>
                  <a:prstClr val="black"/>
                </a:solidFill>
                <a:latin typeface="メイリオ" pitchFamily="50" charset="-128"/>
                <a:ea typeface="メイリオ" pitchFamily="50" charset="-128"/>
                <a:cs typeface="メイリオ" pitchFamily="50" charset="-128"/>
              </a:rPr>
              <a:t>E</a:t>
            </a:r>
            <a:r>
              <a:rPr kumimoji="1" lang="en-US" altLang="ja-JP" sz="1600" b="0" i="0" u="none" strike="noStrike" kern="1200" cap="none" spc="0" normalizeH="0" baseline="0" noProof="0" dirty="0" err="1">
                <a:ln>
                  <a:noFill/>
                </a:ln>
                <a:solidFill>
                  <a:prstClr val="black"/>
                </a:solidFill>
                <a:effectLst/>
                <a:uLnTx/>
                <a:uFillTx/>
                <a:latin typeface="メイリオ" pitchFamily="50" charset="-128"/>
                <a:ea typeface="メイリオ" pitchFamily="50" charset="-128"/>
                <a:cs typeface="メイリオ" pitchFamily="50" charset="-128"/>
              </a:rPr>
              <a:t>xcel</a:t>
            </a:r>
            <a:r>
              <a:rPr kumimoji="1" lang="en-US" altLang="ja-JP" sz="16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/csv/text</a:t>
            </a:r>
            <a:r>
              <a:rPr kumimoji="1" lang="ja-JP" altLang="en-US" sz="16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へ出力</a:t>
            </a:r>
          </a:p>
        </p:txBody>
      </p:sp>
      <p:grpSp>
        <p:nvGrpSpPr>
          <p:cNvPr id="15" name="グループ化 39"/>
          <p:cNvGrpSpPr/>
          <p:nvPr/>
        </p:nvGrpSpPr>
        <p:grpSpPr>
          <a:xfrm>
            <a:off x="8129372" y="2903594"/>
            <a:ext cx="547084" cy="568256"/>
            <a:chOff x="5025216" y="3832852"/>
            <a:chExt cx="606266" cy="640264"/>
          </a:xfrm>
          <a:solidFill>
            <a:srgbClr val="54C2F0"/>
          </a:solidFill>
        </p:grpSpPr>
        <p:sp>
          <p:nvSpPr>
            <p:cNvPr id="16" name="Freeform 152"/>
            <p:cNvSpPr>
              <a:spLocks noEditPoints="1"/>
            </p:cNvSpPr>
            <p:nvPr/>
          </p:nvSpPr>
          <p:spPr bwMode="auto">
            <a:xfrm>
              <a:off x="5025216" y="3832852"/>
              <a:ext cx="554896" cy="640264"/>
            </a:xfrm>
            <a:custGeom>
              <a:avLst/>
              <a:gdLst/>
              <a:ahLst/>
              <a:cxnLst>
                <a:cxn ang="0">
                  <a:pos x="0" y="0"/>
                </a:cxn>
                <a:cxn ang="0">
                  <a:pos x="0" y="240"/>
                </a:cxn>
                <a:cxn ang="0">
                  <a:pos x="136" y="240"/>
                </a:cxn>
                <a:cxn ang="0">
                  <a:pos x="208" y="240"/>
                </a:cxn>
                <a:cxn ang="0">
                  <a:pos x="208" y="168"/>
                </a:cxn>
                <a:cxn ang="0">
                  <a:pos x="208" y="0"/>
                </a:cxn>
                <a:cxn ang="0">
                  <a:pos x="0" y="0"/>
                </a:cxn>
                <a:cxn ang="0">
                  <a:pos x="136" y="168"/>
                </a:cxn>
                <a:cxn ang="0">
                  <a:pos x="136" y="216"/>
                </a:cxn>
                <a:cxn ang="0">
                  <a:pos x="24" y="216"/>
                </a:cxn>
                <a:cxn ang="0">
                  <a:pos x="24" y="24"/>
                </a:cxn>
                <a:cxn ang="0">
                  <a:pos x="184" y="24"/>
                </a:cxn>
                <a:cxn ang="0">
                  <a:pos x="184" y="168"/>
                </a:cxn>
                <a:cxn ang="0">
                  <a:pos x="136" y="168"/>
                </a:cxn>
              </a:cxnLst>
              <a:rect l="0" t="0" r="r" b="b"/>
              <a:pathLst>
                <a:path w="208" h="240">
                  <a:moveTo>
                    <a:pt x="0" y="0"/>
                  </a:moveTo>
                  <a:lnTo>
                    <a:pt x="0" y="240"/>
                  </a:lnTo>
                  <a:lnTo>
                    <a:pt x="136" y="240"/>
                  </a:lnTo>
                  <a:lnTo>
                    <a:pt x="208" y="240"/>
                  </a:lnTo>
                  <a:lnTo>
                    <a:pt x="208" y="168"/>
                  </a:lnTo>
                  <a:lnTo>
                    <a:pt x="208" y="0"/>
                  </a:lnTo>
                  <a:lnTo>
                    <a:pt x="0" y="0"/>
                  </a:lnTo>
                  <a:close/>
                  <a:moveTo>
                    <a:pt x="136" y="168"/>
                  </a:moveTo>
                  <a:lnTo>
                    <a:pt x="136" y="216"/>
                  </a:lnTo>
                  <a:lnTo>
                    <a:pt x="24" y="216"/>
                  </a:lnTo>
                  <a:lnTo>
                    <a:pt x="24" y="24"/>
                  </a:lnTo>
                  <a:lnTo>
                    <a:pt x="184" y="24"/>
                  </a:lnTo>
                  <a:lnTo>
                    <a:pt x="184" y="168"/>
                  </a:lnTo>
                  <a:lnTo>
                    <a:pt x="136" y="168"/>
                  </a:lnTo>
                  <a:close/>
                </a:path>
              </a:pathLst>
            </a:custGeom>
            <a:solidFill>
              <a:srgbClr val="EE5500"/>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rgbClr val="EE5500"/>
                </a:solidFill>
                <a:effectLst/>
                <a:uLnTx/>
                <a:uFillTx/>
                <a:latin typeface="メイリオ"/>
                <a:ea typeface="メイリオ"/>
                <a:cs typeface="+mn-cs"/>
              </a:endParaRPr>
            </a:p>
          </p:txBody>
        </p:sp>
        <p:sp>
          <p:nvSpPr>
            <p:cNvPr id="17" name="Text Box 5"/>
            <p:cNvSpPr txBox="1">
              <a:spLocks noChangeArrowheads="1"/>
            </p:cNvSpPr>
            <p:nvPr/>
          </p:nvSpPr>
          <p:spPr bwMode="auto">
            <a:xfrm>
              <a:off x="5063802" y="3969060"/>
              <a:ext cx="567680" cy="346778"/>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rPr>
                <a:t>xls</a:t>
              </a:r>
              <a:endParaRPr kumimoji="1" lang="ja-JP" altLang="en-US" sz="1400" b="1" i="0" u="none" strike="noStrike" kern="120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endParaRPr>
            </a:p>
          </p:txBody>
        </p:sp>
      </p:grpSp>
      <p:grpSp>
        <p:nvGrpSpPr>
          <p:cNvPr id="18" name="グループ化 42"/>
          <p:cNvGrpSpPr/>
          <p:nvPr/>
        </p:nvGrpSpPr>
        <p:grpSpPr>
          <a:xfrm>
            <a:off x="8129372" y="3539582"/>
            <a:ext cx="525652" cy="568256"/>
            <a:chOff x="5025216" y="3832852"/>
            <a:chExt cx="582516" cy="640264"/>
          </a:xfrm>
          <a:solidFill>
            <a:srgbClr val="54C2F0"/>
          </a:solidFill>
        </p:grpSpPr>
        <p:sp>
          <p:nvSpPr>
            <p:cNvPr id="19" name="Freeform 152"/>
            <p:cNvSpPr>
              <a:spLocks noEditPoints="1"/>
            </p:cNvSpPr>
            <p:nvPr/>
          </p:nvSpPr>
          <p:spPr bwMode="auto">
            <a:xfrm>
              <a:off x="5025216" y="3832852"/>
              <a:ext cx="554896" cy="640264"/>
            </a:xfrm>
            <a:custGeom>
              <a:avLst/>
              <a:gdLst/>
              <a:ahLst/>
              <a:cxnLst>
                <a:cxn ang="0">
                  <a:pos x="0" y="0"/>
                </a:cxn>
                <a:cxn ang="0">
                  <a:pos x="0" y="240"/>
                </a:cxn>
                <a:cxn ang="0">
                  <a:pos x="136" y="240"/>
                </a:cxn>
                <a:cxn ang="0">
                  <a:pos x="208" y="240"/>
                </a:cxn>
                <a:cxn ang="0">
                  <a:pos x="208" y="168"/>
                </a:cxn>
                <a:cxn ang="0">
                  <a:pos x="208" y="0"/>
                </a:cxn>
                <a:cxn ang="0">
                  <a:pos x="0" y="0"/>
                </a:cxn>
                <a:cxn ang="0">
                  <a:pos x="136" y="168"/>
                </a:cxn>
                <a:cxn ang="0">
                  <a:pos x="136" y="216"/>
                </a:cxn>
                <a:cxn ang="0">
                  <a:pos x="24" y="216"/>
                </a:cxn>
                <a:cxn ang="0">
                  <a:pos x="24" y="24"/>
                </a:cxn>
                <a:cxn ang="0">
                  <a:pos x="184" y="24"/>
                </a:cxn>
                <a:cxn ang="0">
                  <a:pos x="184" y="168"/>
                </a:cxn>
                <a:cxn ang="0">
                  <a:pos x="136" y="168"/>
                </a:cxn>
              </a:cxnLst>
              <a:rect l="0" t="0" r="r" b="b"/>
              <a:pathLst>
                <a:path w="208" h="240">
                  <a:moveTo>
                    <a:pt x="0" y="0"/>
                  </a:moveTo>
                  <a:lnTo>
                    <a:pt x="0" y="240"/>
                  </a:lnTo>
                  <a:lnTo>
                    <a:pt x="136" y="240"/>
                  </a:lnTo>
                  <a:lnTo>
                    <a:pt x="208" y="240"/>
                  </a:lnTo>
                  <a:lnTo>
                    <a:pt x="208" y="168"/>
                  </a:lnTo>
                  <a:lnTo>
                    <a:pt x="208" y="0"/>
                  </a:lnTo>
                  <a:lnTo>
                    <a:pt x="0" y="0"/>
                  </a:lnTo>
                  <a:close/>
                  <a:moveTo>
                    <a:pt x="136" y="168"/>
                  </a:moveTo>
                  <a:lnTo>
                    <a:pt x="136" y="216"/>
                  </a:lnTo>
                  <a:lnTo>
                    <a:pt x="24" y="216"/>
                  </a:lnTo>
                  <a:lnTo>
                    <a:pt x="24" y="24"/>
                  </a:lnTo>
                  <a:lnTo>
                    <a:pt x="184" y="24"/>
                  </a:lnTo>
                  <a:lnTo>
                    <a:pt x="184" y="168"/>
                  </a:lnTo>
                  <a:lnTo>
                    <a:pt x="136" y="168"/>
                  </a:lnTo>
                  <a:close/>
                </a:path>
              </a:pathLst>
            </a:custGeom>
            <a:solidFill>
              <a:srgbClr val="EE5500"/>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rgbClr val="EE5500"/>
                </a:solidFill>
                <a:effectLst/>
                <a:uLnTx/>
                <a:uFillTx/>
                <a:latin typeface="メイリオ"/>
                <a:ea typeface="メイリオ"/>
                <a:cs typeface="+mn-cs"/>
              </a:endParaRPr>
            </a:p>
          </p:txBody>
        </p:sp>
        <p:sp>
          <p:nvSpPr>
            <p:cNvPr id="20" name="Text Box 5"/>
            <p:cNvSpPr txBox="1">
              <a:spLocks noChangeArrowheads="1"/>
            </p:cNvSpPr>
            <p:nvPr/>
          </p:nvSpPr>
          <p:spPr bwMode="auto">
            <a:xfrm>
              <a:off x="5040052" y="3969060"/>
              <a:ext cx="567680" cy="346778"/>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rPr>
                <a:t>csv</a:t>
              </a:r>
              <a:endParaRPr kumimoji="1" lang="ja-JP" altLang="en-US" sz="1400" b="1" i="0" u="none" strike="noStrike" kern="120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endParaRPr>
            </a:p>
          </p:txBody>
        </p:sp>
      </p:grpSp>
      <p:grpSp>
        <p:nvGrpSpPr>
          <p:cNvPr id="21" name="グループ化 45"/>
          <p:cNvGrpSpPr/>
          <p:nvPr/>
        </p:nvGrpSpPr>
        <p:grpSpPr>
          <a:xfrm>
            <a:off x="8129372" y="4191930"/>
            <a:ext cx="547084" cy="568256"/>
            <a:chOff x="5025216" y="3832852"/>
            <a:chExt cx="606266" cy="640264"/>
          </a:xfrm>
          <a:solidFill>
            <a:srgbClr val="54C2F0"/>
          </a:solidFill>
        </p:grpSpPr>
        <p:sp>
          <p:nvSpPr>
            <p:cNvPr id="22" name="Freeform 152"/>
            <p:cNvSpPr>
              <a:spLocks noEditPoints="1"/>
            </p:cNvSpPr>
            <p:nvPr/>
          </p:nvSpPr>
          <p:spPr bwMode="auto">
            <a:xfrm>
              <a:off x="5025216" y="3832852"/>
              <a:ext cx="554896" cy="640264"/>
            </a:xfrm>
            <a:custGeom>
              <a:avLst/>
              <a:gdLst/>
              <a:ahLst/>
              <a:cxnLst>
                <a:cxn ang="0">
                  <a:pos x="0" y="0"/>
                </a:cxn>
                <a:cxn ang="0">
                  <a:pos x="0" y="240"/>
                </a:cxn>
                <a:cxn ang="0">
                  <a:pos x="136" y="240"/>
                </a:cxn>
                <a:cxn ang="0">
                  <a:pos x="208" y="240"/>
                </a:cxn>
                <a:cxn ang="0">
                  <a:pos x="208" y="168"/>
                </a:cxn>
                <a:cxn ang="0">
                  <a:pos x="208" y="0"/>
                </a:cxn>
                <a:cxn ang="0">
                  <a:pos x="0" y="0"/>
                </a:cxn>
                <a:cxn ang="0">
                  <a:pos x="136" y="168"/>
                </a:cxn>
                <a:cxn ang="0">
                  <a:pos x="136" y="216"/>
                </a:cxn>
                <a:cxn ang="0">
                  <a:pos x="24" y="216"/>
                </a:cxn>
                <a:cxn ang="0">
                  <a:pos x="24" y="24"/>
                </a:cxn>
                <a:cxn ang="0">
                  <a:pos x="184" y="24"/>
                </a:cxn>
                <a:cxn ang="0">
                  <a:pos x="184" y="168"/>
                </a:cxn>
                <a:cxn ang="0">
                  <a:pos x="136" y="168"/>
                </a:cxn>
              </a:cxnLst>
              <a:rect l="0" t="0" r="r" b="b"/>
              <a:pathLst>
                <a:path w="208" h="240">
                  <a:moveTo>
                    <a:pt x="0" y="0"/>
                  </a:moveTo>
                  <a:lnTo>
                    <a:pt x="0" y="240"/>
                  </a:lnTo>
                  <a:lnTo>
                    <a:pt x="136" y="240"/>
                  </a:lnTo>
                  <a:lnTo>
                    <a:pt x="208" y="240"/>
                  </a:lnTo>
                  <a:lnTo>
                    <a:pt x="208" y="168"/>
                  </a:lnTo>
                  <a:lnTo>
                    <a:pt x="208" y="0"/>
                  </a:lnTo>
                  <a:lnTo>
                    <a:pt x="0" y="0"/>
                  </a:lnTo>
                  <a:close/>
                  <a:moveTo>
                    <a:pt x="136" y="168"/>
                  </a:moveTo>
                  <a:lnTo>
                    <a:pt x="136" y="216"/>
                  </a:lnTo>
                  <a:lnTo>
                    <a:pt x="24" y="216"/>
                  </a:lnTo>
                  <a:lnTo>
                    <a:pt x="24" y="24"/>
                  </a:lnTo>
                  <a:lnTo>
                    <a:pt x="184" y="24"/>
                  </a:lnTo>
                  <a:lnTo>
                    <a:pt x="184" y="168"/>
                  </a:lnTo>
                  <a:lnTo>
                    <a:pt x="136" y="168"/>
                  </a:lnTo>
                  <a:close/>
                </a:path>
              </a:pathLst>
            </a:custGeom>
            <a:solidFill>
              <a:srgbClr val="EE5500"/>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rgbClr val="EE5500"/>
                </a:solidFill>
                <a:effectLst/>
                <a:uLnTx/>
                <a:uFillTx/>
                <a:latin typeface="メイリオ"/>
                <a:ea typeface="メイリオ"/>
                <a:cs typeface="+mn-cs"/>
              </a:endParaRPr>
            </a:p>
          </p:txBody>
        </p:sp>
        <p:sp>
          <p:nvSpPr>
            <p:cNvPr id="23" name="Text Box 5"/>
            <p:cNvSpPr txBox="1">
              <a:spLocks noChangeArrowheads="1"/>
            </p:cNvSpPr>
            <p:nvPr/>
          </p:nvSpPr>
          <p:spPr bwMode="auto">
            <a:xfrm>
              <a:off x="5063802" y="3969060"/>
              <a:ext cx="567680" cy="346778"/>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rPr>
                <a:t>txt</a:t>
              </a:r>
              <a:endParaRPr kumimoji="1" lang="ja-JP" altLang="en-US" sz="1400" b="1" i="0" u="none" strike="noStrike" kern="120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endParaRPr>
            </a:p>
          </p:txBody>
        </p:sp>
      </p:grpSp>
      <p:sp>
        <p:nvSpPr>
          <p:cNvPr id="24" name="Text Box 5"/>
          <p:cNvSpPr txBox="1">
            <a:spLocks noChangeArrowheads="1"/>
          </p:cNvSpPr>
          <p:nvPr/>
        </p:nvSpPr>
        <p:spPr bwMode="auto">
          <a:xfrm>
            <a:off x="3167272" y="2247714"/>
            <a:ext cx="2844316" cy="584775"/>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抽出条件、初期値、</a:t>
            </a:r>
            <a:endParaRPr kumimoji="1" lang="en-US" altLang="ja-JP" sz="16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データ出力順の設定</a:t>
            </a:r>
          </a:p>
        </p:txBody>
      </p:sp>
      <p:grpSp>
        <p:nvGrpSpPr>
          <p:cNvPr id="25" name="グループ化 287"/>
          <p:cNvGrpSpPr/>
          <p:nvPr/>
        </p:nvGrpSpPr>
        <p:grpSpPr>
          <a:xfrm>
            <a:off x="5219460" y="3656132"/>
            <a:ext cx="440497" cy="306391"/>
            <a:chOff x="3084116" y="3387725"/>
            <a:chExt cx="381000" cy="276225"/>
          </a:xfrm>
          <a:solidFill>
            <a:srgbClr val="EE5500"/>
          </a:solidFill>
        </p:grpSpPr>
        <p:sp>
          <p:nvSpPr>
            <p:cNvPr id="26" name="Rectangle 206"/>
            <p:cNvSpPr>
              <a:spLocks noChangeArrowheads="1"/>
            </p:cNvSpPr>
            <p:nvPr/>
          </p:nvSpPr>
          <p:spPr bwMode="auto">
            <a:xfrm>
              <a:off x="3084116" y="3387725"/>
              <a:ext cx="381000" cy="63500"/>
            </a:xfrm>
            <a:prstGeom prst="rect">
              <a:avLst/>
            </a:prstGeom>
            <a:solidFill>
              <a:srgbClr val="54C2F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27" name="Rectangle 207"/>
            <p:cNvSpPr>
              <a:spLocks noChangeArrowheads="1"/>
            </p:cNvSpPr>
            <p:nvPr/>
          </p:nvSpPr>
          <p:spPr bwMode="auto">
            <a:xfrm>
              <a:off x="3084116"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28" name="Rectangle 208"/>
            <p:cNvSpPr>
              <a:spLocks noChangeArrowheads="1"/>
            </p:cNvSpPr>
            <p:nvPr/>
          </p:nvSpPr>
          <p:spPr bwMode="auto">
            <a:xfrm>
              <a:off x="3188891"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29" name="Rectangle 209"/>
            <p:cNvSpPr>
              <a:spLocks noChangeArrowheads="1"/>
            </p:cNvSpPr>
            <p:nvPr/>
          </p:nvSpPr>
          <p:spPr bwMode="auto">
            <a:xfrm>
              <a:off x="3293666"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30" name="Rectangle 210"/>
            <p:cNvSpPr>
              <a:spLocks noChangeArrowheads="1"/>
            </p:cNvSpPr>
            <p:nvPr/>
          </p:nvSpPr>
          <p:spPr bwMode="auto">
            <a:xfrm>
              <a:off x="3398441"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31" name="Rectangle 211"/>
            <p:cNvSpPr>
              <a:spLocks noChangeArrowheads="1"/>
            </p:cNvSpPr>
            <p:nvPr/>
          </p:nvSpPr>
          <p:spPr bwMode="auto">
            <a:xfrm>
              <a:off x="3084116" y="3597275"/>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32" name="Rectangle 212"/>
            <p:cNvSpPr>
              <a:spLocks noChangeArrowheads="1"/>
            </p:cNvSpPr>
            <p:nvPr/>
          </p:nvSpPr>
          <p:spPr bwMode="auto">
            <a:xfrm>
              <a:off x="3188891" y="3597275"/>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33" name="Rectangle 213"/>
            <p:cNvSpPr>
              <a:spLocks noChangeArrowheads="1"/>
            </p:cNvSpPr>
            <p:nvPr/>
          </p:nvSpPr>
          <p:spPr bwMode="auto">
            <a:xfrm>
              <a:off x="3293666" y="3597275"/>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34" name="Rectangle 214"/>
            <p:cNvSpPr>
              <a:spLocks noChangeArrowheads="1"/>
            </p:cNvSpPr>
            <p:nvPr/>
          </p:nvSpPr>
          <p:spPr bwMode="auto">
            <a:xfrm>
              <a:off x="3398441" y="3597275"/>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grpSp>
      <p:grpSp>
        <p:nvGrpSpPr>
          <p:cNvPr id="35" name="グループ化 59"/>
          <p:cNvGrpSpPr/>
          <p:nvPr/>
        </p:nvGrpSpPr>
        <p:grpSpPr>
          <a:xfrm>
            <a:off x="3965962" y="3531797"/>
            <a:ext cx="495620" cy="461485"/>
            <a:chOff x="3480085" y="4545124"/>
            <a:chExt cx="756000" cy="733729"/>
          </a:xfrm>
        </p:grpSpPr>
        <p:grpSp>
          <p:nvGrpSpPr>
            <p:cNvPr id="36" name="グループ化 124"/>
            <p:cNvGrpSpPr/>
            <p:nvPr/>
          </p:nvGrpSpPr>
          <p:grpSpPr>
            <a:xfrm>
              <a:off x="3491960" y="4675503"/>
              <a:ext cx="741148" cy="603350"/>
              <a:chOff x="3563888" y="4675503"/>
              <a:chExt cx="741148" cy="603350"/>
            </a:xfrm>
          </p:grpSpPr>
          <p:grpSp>
            <p:nvGrpSpPr>
              <p:cNvPr id="38" name="グループ化 96"/>
              <p:cNvGrpSpPr/>
              <p:nvPr/>
            </p:nvGrpSpPr>
            <p:grpSpPr>
              <a:xfrm>
                <a:off x="3563888" y="4675503"/>
                <a:ext cx="474092" cy="603350"/>
                <a:chOff x="3563888" y="4675503"/>
                <a:chExt cx="474092" cy="603350"/>
              </a:xfrm>
            </p:grpSpPr>
            <p:grpSp>
              <p:nvGrpSpPr>
                <p:cNvPr id="52" name="グループ化 287"/>
                <p:cNvGrpSpPr/>
                <p:nvPr/>
              </p:nvGrpSpPr>
              <p:grpSpPr>
                <a:xfrm>
                  <a:off x="3563888" y="4675503"/>
                  <a:ext cx="474092" cy="343717"/>
                  <a:chOff x="3084116" y="3492500"/>
                  <a:chExt cx="381000" cy="276225"/>
                </a:xfrm>
                <a:solidFill>
                  <a:srgbClr val="54C2F0"/>
                </a:solidFill>
              </p:grpSpPr>
              <p:sp>
                <p:nvSpPr>
                  <p:cNvPr id="62" name="Rectangle 207"/>
                  <p:cNvSpPr>
                    <a:spLocks noChangeArrowheads="1"/>
                  </p:cNvSpPr>
                  <p:nvPr/>
                </p:nvSpPr>
                <p:spPr bwMode="auto">
                  <a:xfrm>
                    <a:off x="3084116"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63" name="Rectangle 208"/>
                  <p:cNvSpPr>
                    <a:spLocks noChangeArrowheads="1"/>
                  </p:cNvSpPr>
                  <p:nvPr/>
                </p:nvSpPr>
                <p:spPr bwMode="auto">
                  <a:xfrm>
                    <a:off x="3188891"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64" name="Rectangle 209"/>
                  <p:cNvSpPr>
                    <a:spLocks noChangeArrowheads="1"/>
                  </p:cNvSpPr>
                  <p:nvPr/>
                </p:nvSpPr>
                <p:spPr bwMode="auto">
                  <a:xfrm>
                    <a:off x="3293666"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65" name="Rectangle 210"/>
                  <p:cNvSpPr>
                    <a:spLocks noChangeArrowheads="1"/>
                  </p:cNvSpPr>
                  <p:nvPr/>
                </p:nvSpPr>
                <p:spPr bwMode="auto">
                  <a:xfrm>
                    <a:off x="3398441"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66" name="Rectangle 211"/>
                  <p:cNvSpPr>
                    <a:spLocks noChangeArrowheads="1"/>
                  </p:cNvSpPr>
                  <p:nvPr/>
                </p:nvSpPr>
                <p:spPr bwMode="auto">
                  <a:xfrm>
                    <a:off x="3084116" y="3597275"/>
                    <a:ext cx="66675" cy="66675"/>
                  </a:xfrm>
                  <a:prstGeom prst="rect">
                    <a:avLst/>
                  </a:prstGeom>
                  <a:solidFill>
                    <a:srgbClr val="EE55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67" name="Rectangle 212"/>
                  <p:cNvSpPr>
                    <a:spLocks noChangeArrowheads="1"/>
                  </p:cNvSpPr>
                  <p:nvPr/>
                </p:nvSpPr>
                <p:spPr bwMode="auto">
                  <a:xfrm>
                    <a:off x="3188891" y="3597275"/>
                    <a:ext cx="66675" cy="66675"/>
                  </a:xfrm>
                  <a:prstGeom prst="rect">
                    <a:avLst/>
                  </a:prstGeom>
                  <a:solidFill>
                    <a:srgbClr val="EE55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68" name="Rectangle 213"/>
                  <p:cNvSpPr>
                    <a:spLocks noChangeArrowheads="1"/>
                  </p:cNvSpPr>
                  <p:nvPr/>
                </p:nvSpPr>
                <p:spPr bwMode="auto">
                  <a:xfrm>
                    <a:off x="3293666" y="3597275"/>
                    <a:ext cx="66675" cy="66675"/>
                  </a:xfrm>
                  <a:prstGeom prst="rect">
                    <a:avLst/>
                  </a:prstGeom>
                  <a:solidFill>
                    <a:srgbClr val="EE55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69" name="Rectangle 214"/>
                  <p:cNvSpPr>
                    <a:spLocks noChangeArrowheads="1"/>
                  </p:cNvSpPr>
                  <p:nvPr/>
                </p:nvSpPr>
                <p:spPr bwMode="auto">
                  <a:xfrm>
                    <a:off x="3398441" y="3597275"/>
                    <a:ext cx="66675" cy="66675"/>
                  </a:xfrm>
                  <a:prstGeom prst="rect">
                    <a:avLst/>
                  </a:prstGeom>
                  <a:solidFill>
                    <a:srgbClr val="EE55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70" name="Rectangle 215"/>
                  <p:cNvSpPr>
                    <a:spLocks noChangeArrowheads="1"/>
                  </p:cNvSpPr>
                  <p:nvPr/>
                </p:nvSpPr>
                <p:spPr bwMode="auto">
                  <a:xfrm>
                    <a:off x="3084116" y="370205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71" name="Rectangle 216"/>
                  <p:cNvSpPr>
                    <a:spLocks noChangeArrowheads="1"/>
                  </p:cNvSpPr>
                  <p:nvPr/>
                </p:nvSpPr>
                <p:spPr bwMode="auto">
                  <a:xfrm>
                    <a:off x="3188891" y="370205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72" name="Rectangle 217"/>
                  <p:cNvSpPr>
                    <a:spLocks noChangeArrowheads="1"/>
                  </p:cNvSpPr>
                  <p:nvPr/>
                </p:nvSpPr>
                <p:spPr bwMode="auto">
                  <a:xfrm>
                    <a:off x="3293666" y="370205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73" name="Rectangle 218"/>
                  <p:cNvSpPr>
                    <a:spLocks noChangeArrowheads="1"/>
                  </p:cNvSpPr>
                  <p:nvPr/>
                </p:nvSpPr>
                <p:spPr bwMode="auto">
                  <a:xfrm>
                    <a:off x="3398441" y="370205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grpSp>
            <p:grpSp>
              <p:nvGrpSpPr>
                <p:cNvPr id="53" name="グループ化 287"/>
                <p:cNvGrpSpPr/>
                <p:nvPr/>
              </p:nvGrpSpPr>
              <p:grpSpPr>
                <a:xfrm>
                  <a:off x="3563888" y="5065511"/>
                  <a:ext cx="474092" cy="213342"/>
                  <a:chOff x="3084116" y="3492500"/>
                  <a:chExt cx="381000" cy="171450"/>
                </a:xfrm>
                <a:solidFill>
                  <a:srgbClr val="54C2F0"/>
                </a:solidFill>
              </p:grpSpPr>
              <p:sp>
                <p:nvSpPr>
                  <p:cNvPr id="54" name="Rectangle 207"/>
                  <p:cNvSpPr>
                    <a:spLocks noChangeArrowheads="1"/>
                  </p:cNvSpPr>
                  <p:nvPr/>
                </p:nvSpPr>
                <p:spPr bwMode="auto">
                  <a:xfrm>
                    <a:off x="3084116"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55" name="Rectangle 208"/>
                  <p:cNvSpPr>
                    <a:spLocks noChangeArrowheads="1"/>
                  </p:cNvSpPr>
                  <p:nvPr/>
                </p:nvSpPr>
                <p:spPr bwMode="auto">
                  <a:xfrm>
                    <a:off x="3188891"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56" name="Rectangle 209"/>
                  <p:cNvSpPr>
                    <a:spLocks noChangeArrowheads="1"/>
                  </p:cNvSpPr>
                  <p:nvPr/>
                </p:nvSpPr>
                <p:spPr bwMode="auto">
                  <a:xfrm>
                    <a:off x="3293666"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57" name="Rectangle 210"/>
                  <p:cNvSpPr>
                    <a:spLocks noChangeArrowheads="1"/>
                  </p:cNvSpPr>
                  <p:nvPr/>
                </p:nvSpPr>
                <p:spPr bwMode="auto">
                  <a:xfrm>
                    <a:off x="3398441"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58" name="Rectangle 211"/>
                  <p:cNvSpPr>
                    <a:spLocks noChangeArrowheads="1"/>
                  </p:cNvSpPr>
                  <p:nvPr/>
                </p:nvSpPr>
                <p:spPr bwMode="auto">
                  <a:xfrm>
                    <a:off x="3084116" y="3597275"/>
                    <a:ext cx="66675" cy="66675"/>
                  </a:xfrm>
                  <a:prstGeom prst="rect">
                    <a:avLst/>
                  </a:prstGeom>
                  <a:solidFill>
                    <a:srgbClr val="EE55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59" name="Rectangle 212"/>
                  <p:cNvSpPr>
                    <a:spLocks noChangeArrowheads="1"/>
                  </p:cNvSpPr>
                  <p:nvPr/>
                </p:nvSpPr>
                <p:spPr bwMode="auto">
                  <a:xfrm>
                    <a:off x="3188891" y="3597275"/>
                    <a:ext cx="66675" cy="66675"/>
                  </a:xfrm>
                  <a:prstGeom prst="rect">
                    <a:avLst/>
                  </a:prstGeom>
                  <a:solidFill>
                    <a:srgbClr val="EE55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60" name="Rectangle 213"/>
                  <p:cNvSpPr>
                    <a:spLocks noChangeArrowheads="1"/>
                  </p:cNvSpPr>
                  <p:nvPr/>
                </p:nvSpPr>
                <p:spPr bwMode="auto">
                  <a:xfrm>
                    <a:off x="3293666" y="3597275"/>
                    <a:ext cx="66675" cy="66675"/>
                  </a:xfrm>
                  <a:prstGeom prst="rect">
                    <a:avLst/>
                  </a:prstGeom>
                  <a:solidFill>
                    <a:srgbClr val="EE55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61" name="Rectangle 214"/>
                  <p:cNvSpPr>
                    <a:spLocks noChangeArrowheads="1"/>
                  </p:cNvSpPr>
                  <p:nvPr/>
                </p:nvSpPr>
                <p:spPr bwMode="auto">
                  <a:xfrm>
                    <a:off x="3398441" y="3597275"/>
                    <a:ext cx="66675" cy="66675"/>
                  </a:xfrm>
                  <a:prstGeom prst="rect">
                    <a:avLst/>
                  </a:prstGeom>
                  <a:solidFill>
                    <a:srgbClr val="EE55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grpSp>
          </p:grpSp>
          <p:grpSp>
            <p:nvGrpSpPr>
              <p:cNvPr id="39" name="グループ化 97"/>
              <p:cNvGrpSpPr/>
              <p:nvPr/>
            </p:nvGrpSpPr>
            <p:grpSpPr>
              <a:xfrm>
                <a:off x="4091684" y="4675503"/>
                <a:ext cx="213352" cy="603350"/>
                <a:chOff x="3848390" y="4675503"/>
                <a:chExt cx="213352" cy="603350"/>
              </a:xfrm>
            </p:grpSpPr>
            <p:grpSp>
              <p:nvGrpSpPr>
                <p:cNvPr id="40" name="グループ化 287"/>
                <p:cNvGrpSpPr/>
                <p:nvPr/>
              </p:nvGrpSpPr>
              <p:grpSpPr>
                <a:xfrm>
                  <a:off x="3848390" y="4675503"/>
                  <a:ext cx="213352" cy="343717"/>
                  <a:chOff x="3312745" y="3492500"/>
                  <a:chExt cx="171458" cy="276225"/>
                </a:xfrm>
                <a:solidFill>
                  <a:srgbClr val="54C2F0"/>
                </a:solidFill>
              </p:grpSpPr>
              <p:sp>
                <p:nvSpPr>
                  <p:cNvPr id="46" name="Rectangle 209"/>
                  <p:cNvSpPr>
                    <a:spLocks noChangeArrowheads="1"/>
                  </p:cNvSpPr>
                  <p:nvPr/>
                </p:nvSpPr>
                <p:spPr bwMode="auto">
                  <a:xfrm>
                    <a:off x="3312752"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47" name="Rectangle 210"/>
                  <p:cNvSpPr>
                    <a:spLocks noChangeArrowheads="1"/>
                  </p:cNvSpPr>
                  <p:nvPr/>
                </p:nvSpPr>
                <p:spPr bwMode="auto">
                  <a:xfrm>
                    <a:off x="3417528"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48" name="Rectangle 213"/>
                  <p:cNvSpPr>
                    <a:spLocks noChangeArrowheads="1"/>
                  </p:cNvSpPr>
                  <p:nvPr/>
                </p:nvSpPr>
                <p:spPr bwMode="auto">
                  <a:xfrm>
                    <a:off x="3312748" y="3597275"/>
                    <a:ext cx="66675" cy="66675"/>
                  </a:xfrm>
                  <a:prstGeom prst="rect">
                    <a:avLst/>
                  </a:prstGeom>
                  <a:solidFill>
                    <a:srgbClr val="EE55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49" name="Rectangle 214"/>
                  <p:cNvSpPr>
                    <a:spLocks noChangeArrowheads="1"/>
                  </p:cNvSpPr>
                  <p:nvPr/>
                </p:nvSpPr>
                <p:spPr bwMode="auto">
                  <a:xfrm>
                    <a:off x="3417524" y="3597275"/>
                    <a:ext cx="66675" cy="66675"/>
                  </a:xfrm>
                  <a:prstGeom prst="rect">
                    <a:avLst/>
                  </a:prstGeom>
                  <a:solidFill>
                    <a:srgbClr val="EE55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50" name="Rectangle 217"/>
                  <p:cNvSpPr>
                    <a:spLocks noChangeArrowheads="1"/>
                  </p:cNvSpPr>
                  <p:nvPr/>
                </p:nvSpPr>
                <p:spPr bwMode="auto">
                  <a:xfrm>
                    <a:off x="3312745" y="370205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51" name="Rectangle 218"/>
                  <p:cNvSpPr>
                    <a:spLocks noChangeArrowheads="1"/>
                  </p:cNvSpPr>
                  <p:nvPr/>
                </p:nvSpPr>
                <p:spPr bwMode="auto">
                  <a:xfrm>
                    <a:off x="3417528" y="370205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grpSp>
            <p:grpSp>
              <p:nvGrpSpPr>
                <p:cNvPr id="41" name="グループ化 287"/>
                <p:cNvGrpSpPr/>
                <p:nvPr/>
              </p:nvGrpSpPr>
              <p:grpSpPr>
                <a:xfrm>
                  <a:off x="3848390" y="5065511"/>
                  <a:ext cx="213352" cy="213342"/>
                  <a:chOff x="3312745" y="3492500"/>
                  <a:chExt cx="171458" cy="171450"/>
                </a:xfrm>
                <a:solidFill>
                  <a:srgbClr val="54C2F0"/>
                </a:solidFill>
              </p:grpSpPr>
              <p:sp>
                <p:nvSpPr>
                  <p:cNvPr id="42" name="Rectangle 209"/>
                  <p:cNvSpPr>
                    <a:spLocks noChangeArrowheads="1"/>
                  </p:cNvSpPr>
                  <p:nvPr/>
                </p:nvSpPr>
                <p:spPr bwMode="auto">
                  <a:xfrm>
                    <a:off x="3312748"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43" name="Rectangle 210"/>
                  <p:cNvSpPr>
                    <a:spLocks noChangeArrowheads="1"/>
                  </p:cNvSpPr>
                  <p:nvPr/>
                </p:nvSpPr>
                <p:spPr bwMode="auto">
                  <a:xfrm>
                    <a:off x="3417528"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44" name="Rectangle 213"/>
                  <p:cNvSpPr>
                    <a:spLocks noChangeArrowheads="1"/>
                  </p:cNvSpPr>
                  <p:nvPr/>
                </p:nvSpPr>
                <p:spPr bwMode="auto">
                  <a:xfrm>
                    <a:off x="3312745" y="3597275"/>
                    <a:ext cx="66675" cy="66675"/>
                  </a:xfrm>
                  <a:prstGeom prst="rect">
                    <a:avLst/>
                  </a:prstGeom>
                  <a:solidFill>
                    <a:srgbClr val="EE55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45" name="Rectangle 214"/>
                  <p:cNvSpPr>
                    <a:spLocks noChangeArrowheads="1"/>
                  </p:cNvSpPr>
                  <p:nvPr/>
                </p:nvSpPr>
                <p:spPr bwMode="auto">
                  <a:xfrm>
                    <a:off x="3417528" y="3597275"/>
                    <a:ext cx="66675" cy="66675"/>
                  </a:xfrm>
                  <a:prstGeom prst="rect">
                    <a:avLst/>
                  </a:prstGeom>
                  <a:solidFill>
                    <a:srgbClr val="EE55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grpSp>
          </p:grpSp>
        </p:grpSp>
        <p:sp>
          <p:nvSpPr>
            <p:cNvPr id="37" name="Rectangle 206"/>
            <p:cNvSpPr>
              <a:spLocks noChangeArrowheads="1"/>
            </p:cNvSpPr>
            <p:nvPr/>
          </p:nvSpPr>
          <p:spPr bwMode="auto">
            <a:xfrm>
              <a:off x="3480085" y="4545124"/>
              <a:ext cx="756000" cy="79015"/>
            </a:xfrm>
            <a:prstGeom prst="rect">
              <a:avLst/>
            </a:prstGeom>
            <a:solidFill>
              <a:srgbClr val="54C2F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grpSp>
      <p:sp>
        <p:nvSpPr>
          <p:cNvPr id="74" name="右矢印 73"/>
          <p:cNvSpPr/>
          <p:nvPr/>
        </p:nvSpPr>
        <p:spPr>
          <a:xfrm>
            <a:off x="4607392" y="3639849"/>
            <a:ext cx="434885" cy="320906"/>
          </a:xfrm>
          <a:prstGeom prst="rightArrow">
            <a:avLst/>
          </a:prstGeom>
          <a:solidFill>
            <a:srgbClr val="54C2F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dirty="0">
              <a:ln>
                <a:noFill/>
              </a:ln>
              <a:solidFill>
                <a:sysClr val="window" lastClr="FFFFFF"/>
              </a:solidFill>
              <a:effectLst/>
              <a:uLnTx/>
              <a:uFillTx/>
              <a:latin typeface="メイリオ"/>
              <a:ea typeface="メイリオ"/>
              <a:cs typeface="+mn-cs"/>
            </a:endParaRPr>
          </a:p>
        </p:txBody>
      </p:sp>
      <p:grpSp>
        <p:nvGrpSpPr>
          <p:cNvPr id="79" name="グループ化 103"/>
          <p:cNvGrpSpPr/>
          <p:nvPr/>
        </p:nvGrpSpPr>
        <p:grpSpPr>
          <a:xfrm>
            <a:off x="1979150" y="2952248"/>
            <a:ext cx="344768" cy="326483"/>
            <a:chOff x="3297238" y="3209925"/>
            <a:chExt cx="381000" cy="381000"/>
          </a:xfrm>
          <a:solidFill>
            <a:srgbClr val="EE5500"/>
          </a:solidFill>
        </p:grpSpPr>
        <p:sp>
          <p:nvSpPr>
            <p:cNvPr id="80" name="Freeform 220"/>
            <p:cNvSpPr>
              <a:spLocks/>
            </p:cNvSpPr>
            <p:nvPr/>
          </p:nvSpPr>
          <p:spPr bwMode="auto">
            <a:xfrm>
              <a:off x="3297238" y="3209925"/>
              <a:ext cx="381000" cy="273050"/>
            </a:xfrm>
            <a:custGeom>
              <a:avLst/>
              <a:gdLst/>
              <a:ahLst/>
              <a:cxnLst>
                <a:cxn ang="0">
                  <a:pos x="30" y="124"/>
                </a:cxn>
                <a:cxn ang="0">
                  <a:pos x="24" y="96"/>
                </a:cxn>
                <a:cxn ang="0">
                  <a:pos x="26" y="82"/>
                </a:cxn>
                <a:cxn ang="0">
                  <a:pos x="34" y="60"/>
                </a:cxn>
                <a:cxn ang="0">
                  <a:pos x="56" y="36"/>
                </a:cxn>
                <a:cxn ang="0">
                  <a:pos x="84" y="24"/>
                </a:cxn>
                <a:cxn ang="0">
                  <a:pos x="96" y="24"/>
                </a:cxn>
                <a:cxn ang="0">
                  <a:pos x="102" y="24"/>
                </a:cxn>
                <a:cxn ang="0">
                  <a:pos x="110" y="26"/>
                </a:cxn>
                <a:cxn ang="0">
                  <a:pos x="112" y="26"/>
                </a:cxn>
                <a:cxn ang="0">
                  <a:pos x="118" y="28"/>
                </a:cxn>
                <a:cxn ang="0">
                  <a:pos x="122" y="30"/>
                </a:cxn>
                <a:cxn ang="0">
                  <a:pos x="128" y="32"/>
                </a:cxn>
                <a:cxn ang="0">
                  <a:pos x="130" y="34"/>
                </a:cxn>
                <a:cxn ang="0">
                  <a:pos x="136" y="36"/>
                </a:cxn>
                <a:cxn ang="0">
                  <a:pos x="142" y="40"/>
                </a:cxn>
                <a:cxn ang="0">
                  <a:pos x="146" y="44"/>
                </a:cxn>
                <a:cxn ang="0">
                  <a:pos x="148" y="48"/>
                </a:cxn>
                <a:cxn ang="0">
                  <a:pos x="152" y="52"/>
                </a:cxn>
                <a:cxn ang="0">
                  <a:pos x="154" y="54"/>
                </a:cxn>
                <a:cxn ang="0">
                  <a:pos x="158" y="60"/>
                </a:cxn>
                <a:cxn ang="0">
                  <a:pos x="160" y="64"/>
                </a:cxn>
                <a:cxn ang="0">
                  <a:pos x="166" y="80"/>
                </a:cxn>
                <a:cxn ang="0">
                  <a:pos x="172" y="80"/>
                </a:cxn>
                <a:cxn ang="0">
                  <a:pos x="192" y="84"/>
                </a:cxn>
                <a:cxn ang="0">
                  <a:pos x="202" y="92"/>
                </a:cxn>
                <a:cxn ang="0">
                  <a:pos x="202" y="92"/>
                </a:cxn>
                <a:cxn ang="0">
                  <a:pos x="210" y="100"/>
                </a:cxn>
                <a:cxn ang="0">
                  <a:pos x="212" y="106"/>
                </a:cxn>
                <a:cxn ang="0">
                  <a:pos x="214" y="112"/>
                </a:cxn>
                <a:cxn ang="0">
                  <a:pos x="214" y="112"/>
                </a:cxn>
                <a:cxn ang="0">
                  <a:pos x="216" y="118"/>
                </a:cxn>
                <a:cxn ang="0">
                  <a:pos x="216" y="124"/>
                </a:cxn>
                <a:cxn ang="0">
                  <a:pos x="210" y="146"/>
                </a:cxn>
                <a:cxn ang="0">
                  <a:pos x="228" y="162"/>
                </a:cxn>
                <a:cxn ang="0">
                  <a:pos x="240" y="124"/>
                </a:cxn>
                <a:cxn ang="0">
                  <a:pos x="236" y="100"/>
                </a:cxn>
                <a:cxn ang="0">
                  <a:pos x="216" y="72"/>
                </a:cxn>
                <a:cxn ang="0">
                  <a:pos x="184" y="58"/>
                </a:cxn>
                <a:cxn ang="0">
                  <a:pos x="170" y="34"/>
                </a:cxn>
                <a:cxn ang="0">
                  <a:pos x="138" y="10"/>
                </a:cxn>
                <a:cxn ang="0">
                  <a:pos x="96" y="0"/>
                </a:cxn>
                <a:cxn ang="0">
                  <a:pos x="58" y="8"/>
                </a:cxn>
                <a:cxn ang="0">
                  <a:pos x="16" y="42"/>
                </a:cxn>
                <a:cxn ang="0">
                  <a:pos x="0" y="96"/>
                </a:cxn>
                <a:cxn ang="0">
                  <a:pos x="2" y="114"/>
                </a:cxn>
                <a:cxn ang="0">
                  <a:pos x="24" y="160"/>
                </a:cxn>
              </a:cxnLst>
              <a:rect l="0" t="0" r="r" b="b"/>
              <a:pathLst>
                <a:path w="240" h="172">
                  <a:moveTo>
                    <a:pt x="34" y="134"/>
                  </a:moveTo>
                  <a:lnTo>
                    <a:pt x="34" y="134"/>
                  </a:lnTo>
                  <a:lnTo>
                    <a:pt x="30" y="124"/>
                  </a:lnTo>
                  <a:lnTo>
                    <a:pt x="26" y="116"/>
                  </a:lnTo>
                  <a:lnTo>
                    <a:pt x="24" y="106"/>
                  </a:lnTo>
                  <a:lnTo>
                    <a:pt x="24" y="96"/>
                  </a:lnTo>
                  <a:lnTo>
                    <a:pt x="24" y="96"/>
                  </a:lnTo>
                  <a:lnTo>
                    <a:pt x="24" y="96"/>
                  </a:lnTo>
                  <a:lnTo>
                    <a:pt x="26" y="82"/>
                  </a:lnTo>
                  <a:lnTo>
                    <a:pt x="30" y="70"/>
                  </a:lnTo>
                  <a:lnTo>
                    <a:pt x="30" y="70"/>
                  </a:lnTo>
                  <a:lnTo>
                    <a:pt x="34" y="60"/>
                  </a:lnTo>
                  <a:lnTo>
                    <a:pt x="40" y="52"/>
                  </a:lnTo>
                  <a:lnTo>
                    <a:pt x="46" y="44"/>
                  </a:lnTo>
                  <a:lnTo>
                    <a:pt x="56" y="36"/>
                  </a:lnTo>
                  <a:lnTo>
                    <a:pt x="64" y="32"/>
                  </a:lnTo>
                  <a:lnTo>
                    <a:pt x="74" y="28"/>
                  </a:lnTo>
                  <a:lnTo>
                    <a:pt x="84" y="24"/>
                  </a:lnTo>
                  <a:lnTo>
                    <a:pt x="96" y="24"/>
                  </a:lnTo>
                  <a:lnTo>
                    <a:pt x="96" y="24"/>
                  </a:lnTo>
                  <a:lnTo>
                    <a:pt x="96" y="24"/>
                  </a:lnTo>
                  <a:lnTo>
                    <a:pt x="96" y="24"/>
                  </a:lnTo>
                  <a:lnTo>
                    <a:pt x="102" y="24"/>
                  </a:lnTo>
                  <a:lnTo>
                    <a:pt x="102" y="24"/>
                  </a:lnTo>
                  <a:lnTo>
                    <a:pt x="106" y="24"/>
                  </a:lnTo>
                  <a:lnTo>
                    <a:pt x="106" y="24"/>
                  </a:lnTo>
                  <a:lnTo>
                    <a:pt x="110" y="26"/>
                  </a:lnTo>
                  <a:lnTo>
                    <a:pt x="110" y="26"/>
                  </a:lnTo>
                  <a:lnTo>
                    <a:pt x="112" y="26"/>
                  </a:lnTo>
                  <a:lnTo>
                    <a:pt x="112" y="26"/>
                  </a:lnTo>
                  <a:lnTo>
                    <a:pt x="116" y="26"/>
                  </a:lnTo>
                  <a:lnTo>
                    <a:pt x="116" y="26"/>
                  </a:lnTo>
                  <a:lnTo>
                    <a:pt x="118" y="28"/>
                  </a:lnTo>
                  <a:lnTo>
                    <a:pt x="118" y="28"/>
                  </a:lnTo>
                  <a:lnTo>
                    <a:pt x="122" y="30"/>
                  </a:lnTo>
                  <a:lnTo>
                    <a:pt x="122" y="30"/>
                  </a:lnTo>
                  <a:lnTo>
                    <a:pt x="126" y="30"/>
                  </a:lnTo>
                  <a:lnTo>
                    <a:pt x="126" y="30"/>
                  </a:lnTo>
                  <a:lnTo>
                    <a:pt x="128" y="32"/>
                  </a:lnTo>
                  <a:lnTo>
                    <a:pt x="128" y="32"/>
                  </a:lnTo>
                  <a:lnTo>
                    <a:pt x="130" y="34"/>
                  </a:lnTo>
                  <a:lnTo>
                    <a:pt x="130" y="34"/>
                  </a:lnTo>
                  <a:lnTo>
                    <a:pt x="134" y="36"/>
                  </a:lnTo>
                  <a:lnTo>
                    <a:pt x="134" y="36"/>
                  </a:lnTo>
                  <a:lnTo>
                    <a:pt x="136" y="36"/>
                  </a:lnTo>
                  <a:lnTo>
                    <a:pt x="136" y="36"/>
                  </a:lnTo>
                  <a:lnTo>
                    <a:pt x="142" y="40"/>
                  </a:lnTo>
                  <a:lnTo>
                    <a:pt x="142" y="40"/>
                  </a:lnTo>
                  <a:lnTo>
                    <a:pt x="144" y="42"/>
                  </a:lnTo>
                  <a:lnTo>
                    <a:pt x="144" y="42"/>
                  </a:lnTo>
                  <a:lnTo>
                    <a:pt x="146" y="44"/>
                  </a:lnTo>
                  <a:lnTo>
                    <a:pt x="146" y="44"/>
                  </a:lnTo>
                  <a:lnTo>
                    <a:pt x="148" y="48"/>
                  </a:lnTo>
                  <a:lnTo>
                    <a:pt x="148" y="48"/>
                  </a:lnTo>
                  <a:lnTo>
                    <a:pt x="150" y="50"/>
                  </a:lnTo>
                  <a:lnTo>
                    <a:pt x="150" y="50"/>
                  </a:lnTo>
                  <a:lnTo>
                    <a:pt x="152" y="52"/>
                  </a:lnTo>
                  <a:lnTo>
                    <a:pt x="152" y="52"/>
                  </a:lnTo>
                  <a:lnTo>
                    <a:pt x="154" y="54"/>
                  </a:lnTo>
                  <a:lnTo>
                    <a:pt x="154" y="54"/>
                  </a:lnTo>
                  <a:lnTo>
                    <a:pt x="156" y="58"/>
                  </a:lnTo>
                  <a:lnTo>
                    <a:pt x="156" y="58"/>
                  </a:lnTo>
                  <a:lnTo>
                    <a:pt x="158" y="60"/>
                  </a:lnTo>
                  <a:lnTo>
                    <a:pt x="158" y="60"/>
                  </a:lnTo>
                  <a:lnTo>
                    <a:pt x="160" y="64"/>
                  </a:lnTo>
                  <a:lnTo>
                    <a:pt x="160" y="64"/>
                  </a:lnTo>
                  <a:lnTo>
                    <a:pt x="160" y="64"/>
                  </a:lnTo>
                  <a:lnTo>
                    <a:pt x="160" y="64"/>
                  </a:lnTo>
                  <a:lnTo>
                    <a:pt x="166" y="80"/>
                  </a:lnTo>
                  <a:lnTo>
                    <a:pt x="166" y="80"/>
                  </a:lnTo>
                  <a:lnTo>
                    <a:pt x="172" y="80"/>
                  </a:lnTo>
                  <a:lnTo>
                    <a:pt x="172" y="80"/>
                  </a:lnTo>
                  <a:lnTo>
                    <a:pt x="182" y="82"/>
                  </a:lnTo>
                  <a:lnTo>
                    <a:pt x="192" y="84"/>
                  </a:lnTo>
                  <a:lnTo>
                    <a:pt x="192" y="84"/>
                  </a:lnTo>
                  <a:lnTo>
                    <a:pt x="192" y="84"/>
                  </a:lnTo>
                  <a:lnTo>
                    <a:pt x="192" y="84"/>
                  </a:lnTo>
                  <a:lnTo>
                    <a:pt x="202" y="92"/>
                  </a:lnTo>
                  <a:lnTo>
                    <a:pt x="202" y="92"/>
                  </a:lnTo>
                  <a:lnTo>
                    <a:pt x="202" y="92"/>
                  </a:lnTo>
                  <a:lnTo>
                    <a:pt x="202" y="92"/>
                  </a:lnTo>
                  <a:lnTo>
                    <a:pt x="208" y="100"/>
                  </a:lnTo>
                  <a:lnTo>
                    <a:pt x="208" y="100"/>
                  </a:lnTo>
                  <a:lnTo>
                    <a:pt x="210" y="100"/>
                  </a:lnTo>
                  <a:lnTo>
                    <a:pt x="210" y="100"/>
                  </a:lnTo>
                  <a:lnTo>
                    <a:pt x="212" y="106"/>
                  </a:lnTo>
                  <a:lnTo>
                    <a:pt x="212" y="106"/>
                  </a:lnTo>
                  <a:lnTo>
                    <a:pt x="212" y="106"/>
                  </a:lnTo>
                  <a:lnTo>
                    <a:pt x="212" y="106"/>
                  </a:lnTo>
                  <a:lnTo>
                    <a:pt x="214" y="112"/>
                  </a:lnTo>
                  <a:lnTo>
                    <a:pt x="214" y="112"/>
                  </a:lnTo>
                  <a:lnTo>
                    <a:pt x="214" y="112"/>
                  </a:lnTo>
                  <a:lnTo>
                    <a:pt x="214" y="112"/>
                  </a:lnTo>
                  <a:lnTo>
                    <a:pt x="216" y="116"/>
                  </a:lnTo>
                  <a:lnTo>
                    <a:pt x="216" y="116"/>
                  </a:lnTo>
                  <a:lnTo>
                    <a:pt x="216" y="118"/>
                  </a:lnTo>
                  <a:lnTo>
                    <a:pt x="216" y="118"/>
                  </a:lnTo>
                  <a:lnTo>
                    <a:pt x="216" y="124"/>
                  </a:lnTo>
                  <a:lnTo>
                    <a:pt x="216" y="124"/>
                  </a:lnTo>
                  <a:lnTo>
                    <a:pt x="216" y="132"/>
                  </a:lnTo>
                  <a:lnTo>
                    <a:pt x="216" y="132"/>
                  </a:lnTo>
                  <a:lnTo>
                    <a:pt x="210" y="146"/>
                  </a:lnTo>
                  <a:lnTo>
                    <a:pt x="220" y="172"/>
                  </a:lnTo>
                  <a:lnTo>
                    <a:pt x="220" y="172"/>
                  </a:lnTo>
                  <a:lnTo>
                    <a:pt x="228" y="162"/>
                  </a:lnTo>
                  <a:lnTo>
                    <a:pt x="234" y="150"/>
                  </a:lnTo>
                  <a:lnTo>
                    <a:pt x="238" y="138"/>
                  </a:lnTo>
                  <a:lnTo>
                    <a:pt x="240" y="124"/>
                  </a:lnTo>
                  <a:lnTo>
                    <a:pt x="240" y="124"/>
                  </a:lnTo>
                  <a:lnTo>
                    <a:pt x="238" y="112"/>
                  </a:lnTo>
                  <a:lnTo>
                    <a:pt x="236" y="100"/>
                  </a:lnTo>
                  <a:lnTo>
                    <a:pt x="230" y="90"/>
                  </a:lnTo>
                  <a:lnTo>
                    <a:pt x="224" y="80"/>
                  </a:lnTo>
                  <a:lnTo>
                    <a:pt x="216" y="72"/>
                  </a:lnTo>
                  <a:lnTo>
                    <a:pt x="206" y="66"/>
                  </a:lnTo>
                  <a:lnTo>
                    <a:pt x="196" y="60"/>
                  </a:lnTo>
                  <a:lnTo>
                    <a:pt x="184" y="58"/>
                  </a:lnTo>
                  <a:lnTo>
                    <a:pt x="184" y="58"/>
                  </a:lnTo>
                  <a:lnTo>
                    <a:pt x="178" y="44"/>
                  </a:lnTo>
                  <a:lnTo>
                    <a:pt x="170" y="34"/>
                  </a:lnTo>
                  <a:lnTo>
                    <a:pt x="160" y="24"/>
                  </a:lnTo>
                  <a:lnTo>
                    <a:pt x="148" y="16"/>
                  </a:lnTo>
                  <a:lnTo>
                    <a:pt x="138" y="10"/>
                  </a:lnTo>
                  <a:lnTo>
                    <a:pt x="124" y="4"/>
                  </a:lnTo>
                  <a:lnTo>
                    <a:pt x="110" y="2"/>
                  </a:lnTo>
                  <a:lnTo>
                    <a:pt x="96" y="0"/>
                  </a:lnTo>
                  <a:lnTo>
                    <a:pt x="96" y="0"/>
                  </a:lnTo>
                  <a:lnTo>
                    <a:pt x="76" y="2"/>
                  </a:lnTo>
                  <a:lnTo>
                    <a:pt x="58" y="8"/>
                  </a:lnTo>
                  <a:lnTo>
                    <a:pt x="42" y="16"/>
                  </a:lnTo>
                  <a:lnTo>
                    <a:pt x="28" y="28"/>
                  </a:lnTo>
                  <a:lnTo>
                    <a:pt x="16" y="42"/>
                  </a:lnTo>
                  <a:lnTo>
                    <a:pt x="8" y="58"/>
                  </a:lnTo>
                  <a:lnTo>
                    <a:pt x="2" y="76"/>
                  </a:lnTo>
                  <a:lnTo>
                    <a:pt x="0" y="96"/>
                  </a:lnTo>
                  <a:lnTo>
                    <a:pt x="0" y="96"/>
                  </a:lnTo>
                  <a:lnTo>
                    <a:pt x="0" y="96"/>
                  </a:lnTo>
                  <a:lnTo>
                    <a:pt x="2" y="114"/>
                  </a:lnTo>
                  <a:lnTo>
                    <a:pt x="6" y="130"/>
                  </a:lnTo>
                  <a:lnTo>
                    <a:pt x="14" y="146"/>
                  </a:lnTo>
                  <a:lnTo>
                    <a:pt x="24" y="160"/>
                  </a:lnTo>
                  <a:lnTo>
                    <a:pt x="34" y="13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81" name="Freeform 221"/>
            <p:cNvSpPr>
              <a:spLocks/>
            </p:cNvSpPr>
            <p:nvPr/>
          </p:nvSpPr>
          <p:spPr bwMode="auto">
            <a:xfrm>
              <a:off x="3411529" y="3400425"/>
              <a:ext cx="152400" cy="190500"/>
            </a:xfrm>
            <a:custGeom>
              <a:avLst/>
              <a:gdLst/>
              <a:ahLst/>
              <a:cxnLst>
                <a:cxn ang="0">
                  <a:pos x="96" y="48"/>
                </a:cxn>
                <a:cxn ang="0">
                  <a:pos x="48" y="0"/>
                </a:cxn>
                <a:cxn ang="0">
                  <a:pos x="0" y="48"/>
                </a:cxn>
                <a:cxn ang="0">
                  <a:pos x="36" y="48"/>
                </a:cxn>
                <a:cxn ang="0">
                  <a:pos x="36" y="120"/>
                </a:cxn>
                <a:cxn ang="0">
                  <a:pos x="60" y="120"/>
                </a:cxn>
                <a:cxn ang="0">
                  <a:pos x="60" y="48"/>
                </a:cxn>
                <a:cxn ang="0">
                  <a:pos x="96" y="48"/>
                </a:cxn>
              </a:cxnLst>
              <a:rect l="0" t="0" r="r" b="b"/>
              <a:pathLst>
                <a:path w="96" h="120">
                  <a:moveTo>
                    <a:pt x="96" y="48"/>
                  </a:moveTo>
                  <a:lnTo>
                    <a:pt x="48" y="0"/>
                  </a:lnTo>
                  <a:lnTo>
                    <a:pt x="0" y="48"/>
                  </a:lnTo>
                  <a:lnTo>
                    <a:pt x="36" y="48"/>
                  </a:lnTo>
                  <a:lnTo>
                    <a:pt x="36" y="120"/>
                  </a:lnTo>
                  <a:lnTo>
                    <a:pt x="60" y="120"/>
                  </a:lnTo>
                  <a:lnTo>
                    <a:pt x="60" y="48"/>
                  </a:lnTo>
                  <a:lnTo>
                    <a:pt x="96" y="4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grpSp>
      <p:grpSp>
        <p:nvGrpSpPr>
          <p:cNvPr id="82" name="グループ化 106"/>
          <p:cNvGrpSpPr/>
          <p:nvPr/>
        </p:nvGrpSpPr>
        <p:grpSpPr>
          <a:xfrm>
            <a:off x="1979153" y="4274971"/>
            <a:ext cx="344768" cy="326483"/>
            <a:chOff x="4198938" y="3209925"/>
            <a:chExt cx="381000" cy="381000"/>
          </a:xfrm>
          <a:solidFill>
            <a:srgbClr val="EE5500"/>
          </a:solidFill>
        </p:grpSpPr>
        <p:sp>
          <p:nvSpPr>
            <p:cNvPr id="83" name="Freeform 222"/>
            <p:cNvSpPr>
              <a:spLocks/>
            </p:cNvSpPr>
            <p:nvPr/>
          </p:nvSpPr>
          <p:spPr bwMode="auto">
            <a:xfrm>
              <a:off x="4198938" y="3209925"/>
              <a:ext cx="381000" cy="273050"/>
            </a:xfrm>
            <a:custGeom>
              <a:avLst/>
              <a:gdLst/>
              <a:ahLst/>
              <a:cxnLst>
                <a:cxn ang="0">
                  <a:pos x="30" y="124"/>
                </a:cxn>
                <a:cxn ang="0">
                  <a:pos x="24" y="96"/>
                </a:cxn>
                <a:cxn ang="0">
                  <a:pos x="26" y="82"/>
                </a:cxn>
                <a:cxn ang="0">
                  <a:pos x="34" y="60"/>
                </a:cxn>
                <a:cxn ang="0">
                  <a:pos x="56" y="36"/>
                </a:cxn>
                <a:cxn ang="0">
                  <a:pos x="84" y="24"/>
                </a:cxn>
                <a:cxn ang="0">
                  <a:pos x="96" y="24"/>
                </a:cxn>
                <a:cxn ang="0">
                  <a:pos x="102" y="24"/>
                </a:cxn>
                <a:cxn ang="0">
                  <a:pos x="110" y="26"/>
                </a:cxn>
                <a:cxn ang="0">
                  <a:pos x="112" y="26"/>
                </a:cxn>
                <a:cxn ang="0">
                  <a:pos x="118" y="28"/>
                </a:cxn>
                <a:cxn ang="0">
                  <a:pos x="122" y="30"/>
                </a:cxn>
                <a:cxn ang="0">
                  <a:pos x="128" y="32"/>
                </a:cxn>
                <a:cxn ang="0">
                  <a:pos x="130" y="34"/>
                </a:cxn>
                <a:cxn ang="0">
                  <a:pos x="136" y="36"/>
                </a:cxn>
                <a:cxn ang="0">
                  <a:pos x="142" y="40"/>
                </a:cxn>
                <a:cxn ang="0">
                  <a:pos x="146" y="44"/>
                </a:cxn>
                <a:cxn ang="0">
                  <a:pos x="148" y="48"/>
                </a:cxn>
                <a:cxn ang="0">
                  <a:pos x="152" y="52"/>
                </a:cxn>
                <a:cxn ang="0">
                  <a:pos x="154" y="54"/>
                </a:cxn>
                <a:cxn ang="0">
                  <a:pos x="158" y="60"/>
                </a:cxn>
                <a:cxn ang="0">
                  <a:pos x="160" y="64"/>
                </a:cxn>
                <a:cxn ang="0">
                  <a:pos x="166" y="80"/>
                </a:cxn>
                <a:cxn ang="0">
                  <a:pos x="172" y="80"/>
                </a:cxn>
                <a:cxn ang="0">
                  <a:pos x="192" y="84"/>
                </a:cxn>
                <a:cxn ang="0">
                  <a:pos x="202" y="92"/>
                </a:cxn>
                <a:cxn ang="0">
                  <a:pos x="202" y="92"/>
                </a:cxn>
                <a:cxn ang="0">
                  <a:pos x="210" y="100"/>
                </a:cxn>
                <a:cxn ang="0">
                  <a:pos x="212" y="106"/>
                </a:cxn>
                <a:cxn ang="0">
                  <a:pos x="214" y="112"/>
                </a:cxn>
                <a:cxn ang="0">
                  <a:pos x="214" y="112"/>
                </a:cxn>
                <a:cxn ang="0">
                  <a:pos x="216" y="118"/>
                </a:cxn>
                <a:cxn ang="0">
                  <a:pos x="216" y="124"/>
                </a:cxn>
                <a:cxn ang="0">
                  <a:pos x="210" y="146"/>
                </a:cxn>
                <a:cxn ang="0">
                  <a:pos x="228" y="162"/>
                </a:cxn>
                <a:cxn ang="0">
                  <a:pos x="240" y="124"/>
                </a:cxn>
                <a:cxn ang="0">
                  <a:pos x="236" y="100"/>
                </a:cxn>
                <a:cxn ang="0">
                  <a:pos x="216" y="72"/>
                </a:cxn>
                <a:cxn ang="0">
                  <a:pos x="184" y="58"/>
                </a:cxn>
                <a:cxn ang="0">
                  <a:pos x="170" y="34"/>
                </a:cxn>
                <a:cxn ang="0">
                  <a:pos x="138" y="10"/>
                </a:cxn>
                <a:cxn ang="0">
                  <a:pos x="96" y="0"/>
                </a:cxn>
                <a:cxn ang="0">
                  <a:pos x="58" y="8"/>
                </a:cxn>
                <a:cxn ang="0">
                  <a:pos x="16" y="42"/>
                </a:cxn>
                <a:cxn ang="0">
                  <a:pos x="0" y="96"/>
                </a:cxn>
                <a:cxn ang="0">
                  <a:pos x="2" y="114"/>
                </a:cxn>
                <a:cxn ang="0">
                  <a:pos x="24" y="160"/>
                </a:cxn>
              </a:cxnLst>
              <a:rect l="0" t="0" r="r" b="b"/>
              <a:pathLst>
                <a:path w="240" h="172">
                  <a:moveTo>
                    <a:pt x="34" y="134"/>
                  </a:moveTo>
                  <a:lnTo>
                    <a:pt x="34" y="134"/>
                  </a:lnTo>
                  <a:lnTo>
                    <a:pt x="30" y="124"/>
                  </a:lnTo>
                  <a:lnTo>
                    <a:pt x="26" y="116"/>
                  </a:lnTo>
                  <a:lnTo>
                    <a:pt x="24" y="106"/>
                  </a:lnTo>
                  <a:lnTo>
                    <a:pt x="24" y="96"/>
                  </a:lnTo>
                  <a:lnTo>
                    <a:pt x="24" y="96"/>
                  </a:lnTo>
                  <a:lnTo>
                    <a:pt x="24" y="96"/>
                  </a:lnTo>
                  <a:lnTo>
                    <a:pt x="26" y="82"/>
                  </a:lnTo>
                  <a:lnTo>
                    <a:pt x="30" y="70"/>
                  </a:lnTo>
                  <a:lnTo>
                    <a:pt x="30" y="70"/>
                  </a:lnTo>
                  <a:lnTo>
                    <a:pt x="34" y="60"/>
                  </a:lnTo>
                  <a:lnTo>
                    <a:pt x="40" y="52"/>
                  </a:lnTo>
                  <a:lnTo>
                    <a:pt x="46" y="44"/>
                  </a:lnTo>
                  <a:lnTo>
                    <a:pt x="56" y="36"/>
                  </a:lnTo>
                  <a:lnTo>
                    <a:pt x="64" y="32"/>
                  </a:lnTo>
                  <a:lnTo>
                    <a:pt x="74" y="28"/>
                  </a:lnTo>
                  <a:lnTo>
                    <a:pt x="84" y="24"/>
                  </a:lnTo>
                  <a:lnTo>
                    <a:pt x="96" y="24"/>
                  </a:lnTo>
                  <a:lnTo>
                    <a:pt x="96" y="24"/>
                  </a:lnTo>
                  <a:lnTo>
                    <a:pt x="96" y="24"/>
                  </a:lnTo>
                  <a:lnTo>
                    <a:pt x="96" y="24"/>
                  </a:lnTo>
                  <a:lnTo>
                    <a:pt x="102" y="24"/>
                  </a:lnTo>
                  <a:lnTo>
                    <a:pt x="102" y="24"/>
                  </a:lnTo>
                  <a:lnTo>
                    <a:pt x="106" y="24"/>
                  </a:lnTo>
                  <a:lnTo>
                    <a:pt x="106" y="24"/>
                  </a:lnTo>
                  <a:lnTo>
                    <a:pt x="110" y="26"/>
                  </a:lnTo>
                  <a:lnTo>
                    <a:pt x="110" y="26"/>
                  </a:lnTo>
                  <a:lnTo>
                    <a:pt x="112" y="26"/>
                  </a:lnTo>
                  <a:lnTo>
                    <a:pt x="112" y="26"/>
                  </a:lnTo>
                  <a:lnTo>
                    <a:pt x="116" y="26"/>
                  </a:lnTo>
                  <a:lnTo>
                    <a:pt x="116" y="26"/>
                  </a:lnTo>
                  <a:lnTo>
                    <a:pt x="118" y="28"/>
                  </a:lnTo>
                  <a:lnTo>
                    <a:pt x="118" y="28"/>
                  </a:lnTo>
                  <a:lnTo>
                    <a:pt x="122" y="30"/>
                  </a:lnTo>
                  <a:lnTo>
                    <a:pt x="122" y="30"/>
                  </a:lnTo>
                  <a:lnTo>
                    <a:pt x="126" y="30"/>
                  </a:lnTo>
                  <a:lnTo>
                    <a:pt x="126" y="30"/>
                  </a:lnTo>
                  <a:lnTo>
                    <a:pt x="128" y="32"/>
                  </a:lnTo>
                  <a:lnTo>
                    <a:pt x="128" y="32"/>
                  </a:lnTo>
                  <a:lnTo>
                    <a:pt x="130" y="34"/>
                  </a:lnTo>
                  <a:lnTo>
                    <a:pt x="130" y="34"/>
                  </a:lnTo>
                  <a:lnTo>
                    <a:pt x="134" y="36"/>
                  </a:lnTo>
                  <a:lnTo>
                    <a:pt x="134" y="36"/>
                  </a:lnTo>
                  <a:lnTo>
                    <a:pt x="136" y="36"/>
                  </a:lnTo>
                  <a:lnTo>
                    <a:pt x="136" y="36"/>
                  </a:lnTo>
                  <a:lnTo>
                    <a:pt x="142" y="40"/>
                  </a:lnTo>
                  <a:lnTo>
                    <a:pt x="142" y="40"/>
                  </a:lnTo>
                  <a:lnTo>
                    <a:pt x="144" y="42"/>
                  </a:lnTo>
                  <a:lnTo>
                    <a:pt x="144" y="42"/>
                  </a:lnTo>
                  <a:lnTo>
                    <a:pt x="146" y="44"/>
                  </a:lnTo>
                  <a:lnTo>
                    <a:pt x="146" y="44"/>
                  </a:lnTo>
                  <a:lnTo>
                    <a:pt x="148" y="48"/>
                  </a:lnTo>
                  <a:lnTo>
                    <a:pt x="148" y="48"/>
                  </a:lnTo>
                  <a:lnTo>
                    <a:pt x="150" y="50"/>
                  </a:lnTo>
                  <a:lnTo>
                    <a:pt x="150" y="50"/>
                  </a:lnTo>
                  <a:lnTo>
                    <a:pt x="152" y="52"/>
                  </a:lnTo>
                  <a:lnTo>
                    <a:pt x="152" y="52"/>
                  </a:lnTo>
                  <a:lnTo>
                    <a:pt x="154" y="54"/>
                  </a:lnTo>
                  <a:lnTo>
                    <a:pt x="154" y="54"/>
                  </a:lnTo>
                  <a:lnTo>
                    <a:pt x="156" y="58"/>
                  </a:lnTo>
                  <a:lnTo>
                    <a:pt x="156" y="58"/>
                  </a:lnTo>
                  <a:lnTo>
                    <a:pt x="158" y="60"/>
                  </a:lnTo>
                  <a:lnTo>
                    <a:pt x="158" y="60"/>
                  </a:lnTo>
                  <a:lnTo>
                    <a:pt x="160" y="64"/>
                  </a:lnTo>
                  <a:lnTo>
                    <a:pt x="160" y="64"/>
                  </a:lnTo>
                  <a:lnTo>
                    <a:pt x="160" y="64"/>
                  </a:lnTo>
                  <a:lnTo>
                    <a:pt x="160" y="64"/>
                  </a:lnTo>
                  <a:lnTo>
                    <a:pt x="166" y="80"/>
                  </a:lnTo>
                  <a:lnTo>
                    <a:pt x="166" y="80"/>
                  </a:lnTo>
                  <a:lnTo>
                    <a:pt x="172" y="80"/>
                  </a:lnTo>
                  <a:lnTo>
                    <a:pt x="172" y="80"/>
                  </a:lnTo>
                  <a:lnTo>
                    <a:pt x="182" y="82"/>
                  </a:lnTo>
                  <a:lnTo>
                    <a:pt x="192" y="84"/>
                  </a:lnTo>
                  <a:lnTo>
                    <a:pt x="192" y="84"/>
                  </a:lnTo>
                  <a:lnTo>
                    <a:pt x="192" y="84"/>
                  </a:lnTo>
                  <a:lnTo>
                    <a:pt x="192" y="84"/>
                  </a:lnTo>
                  <a:lnTo>
                    <a:pt x="202" y="92"/>
                  </a:lnTo>
                  <a:lnTo>
                    <a:pt x="202" y="92"/>
                  </a:lnTo>
                  <a:lnTo>
                    <a:pt x="202" y="92"/>
                  </a:lnTo>
                  <a:lnTo>
                    <a:pt x="202" y="92"/>
                  </a:lnTo>
                  <a:lnTo>
                    <a:pt x="208" y="100"/>
                  </a:lnTo>
                  <a:lnTo>
                    <a:pt x="208" y="100"/>
                  </a:lnTo>
                  <a:lnTo>
                    <a:pt x="210" y="100"/>
                  </a:lnTo>
                  <a:lnTo>
                    <a:pt x="210" y="100"/>
                  </a:lnTo>
                  <a:lnTo>
                    <a:pt x="212" y="106"/>
                  </a:lnTo>
                  <a:lnTo>
                    <a:pt x="212" y="106"/>
                  </a:lnTo>
                  <a:lnTo>
                    <a:pt x="212" y="106"/>
                  </a:lnTo>
                  <a:lnTo>
                    <a:pt x="212" y="106"/>
                  </a:lnTo>
                  <a:lnTo>
                    <a:pt x="214" y="112"/>
                  </a:lnTo>
                  <a:lnTo>
                    <a:pt x="214" y="112"/>
                  </a:lnTo>
                  <a:lnTo>
                    <a:pt x="214" y="112"/>
                  </a:lnTo>
                  <a:lnTo>
                    <a:pt x="214" y="112"/>
                  </a:lnTo>
                  <a:lnTo>
                    <a:pt x="216" y="116"/>
                  </a:lnTo>
                  <a:lnTo>
                    <a:pt x="216" y="116"/>
                  </a:lnTo>
                  <a:lnTo>
                    <a:pt x="216" y="118"/>
                  </a:lnTo>
                  <a:lnTo>
                    <a:pt x="216" y="118"/>
                  </a:lnTo>
                  <a:lnTo>
                    <a:pt x="216" y="124"/>
                  </a:lnTo>
                  <a:lnTo>
                    <a:pt x="216" y="124"/>
                  </a:lnTo>
                  <a:lnTo>
                    <a:pt x="216" y="132"/>
                  </a:lnTo>
                  <a:lnTo>
                    <a:pt x="216" y="132"/>
                  </a:lnTo>
                  <a:lnTo>
                    <a:pt x="210" y="146"/>
                  </a:lnTo>
                  <a:lnTo>
                    <a:pt x="220" y="172"/>
                  </a:lnTo>
                  <a:lnTo>
                    <a:pt x="220" y="172"/>
                  </a:lnTo>
                  <a:lnTo>
                    <a:pt x="228" y="162"/>
                  </a:lnTo>
                  <a:lnTo>
                    <a:pt x="234" y="150"/>
                  </a:lnTo>
                  <a:lnTo>
                    <a:pt x="238" y="138"/>
                  </a:lnTo>
                  <a:lnTo>
                    <a:pt x="240" y="124"/>
                  </a:lnTo>
                  <a:lnTo>
                    <a:pt x="240" y="124"/>
                  </a:lnTo>
                  <a:lnTo>
                    <a:pt x="238" y="112"/>
                  </a:lnTo>
                  <a:lnTo>
                    <a:pt x="236" y="100"/>
                  </a:lnTo>
                  <a:lnTo>
                    <a:pt x="230" y="90"/>
                  </a:lnTo>
                  <a:lnTo>
                    <a:pt x="224" y="80"/>
                  </a:lnTo>
                  <a:lnTo>
                    <a:pt x="216" y="72"/>
                  </a:lnTo>
                  <a:lnTo>
                    <a:pt x="206" y="66"/>
                  </a:lnTo>
                  <a:lnTo>
                    <a:pt x="196" y="60"/>
                  </a:lnTo>
                  <a:lnTo>
                    <a:pt x="184" y="58"/>
                  </a:lnTo>
                  <a:lnTo>
                    <a:pt x="184" y="58"/>
                  </a:lnTo>
                  <a:lnTo>
                    <a:pt x="178" y="44"/>
                  </a:lnTo>
                  <a:lnTo>
                    <a:pt x="170" y="34"/>
                  </a:lnTo>
                  <a:lnTo>
                    <a:pt x="160" y="24"/>
                  </a:lnTo>
                  <a:lnTo>
                    <a:pt x="148" y="16"/>
                  </a:lnTo>
                  <a:lnTo>
                    <a:pt x="138" y="10"/>
                  </a:lnTo>
                  <a:lnTo>
                    <a:pt x="124" y="4"/>
                  </a:lnTo>
                  <a:lnTo>
                    <a:pt x="110" y="2"/>
                  </a:lnTo>
                  <a:lnTo>
                    <a:pt x="96" y="0"/>
                  </a:lnTo>
                  <a:lnTo>
                    <a:pt x="96" y="0"/>
                  </a:lnTo>
                  <a:lnTo>
                    <a:pt x="76" y="2"/>
                  </a:lnTo>
                  <a:lnTo>
                    <a:pt x="58" y="8"/>
                  </a:lnTo>
                  <a:lnTo>
                    <a:pt x="42" y="16"/>
                  </a:lnTo>
                  <a:lnTo>
                    <a:pt x="28" y="28"/>
                  </a:lnTo>
                  <a:lnTo>
                    <a:pt x="16" y="42"/>
                  </a:lnTo>
                  <a:lnTo>
                    <a:pt x="8" y="58"/>
                  </a:lnTo>
                  <a:lnTo>
                    <a:pt x="2" y="76"/>
                  </a:lnTo>
                  <a:lnTo>
                    <a:pt x="0" y="96"/>
                  </a:lnTo>
                  <a:lnTo>
                    <a:pt x="0" y="96"/>
                  </a:lnTo>
                  <a:lnTo>
                    <a:pt x="0" y="96"/>
                  </a:lnTo>
                  <a:lnTo>
                    <a:pt x="2" y="114"/>
                  </a:lnTo>
                  <a:lnTo>
                    <a:pt x="6" y="130"/>
                  </a:lnTo>
                  <a:lnTo>
                    <a:pt x="14" y="146"/>
                  </a:lnTo>
                  <a:lnTo>
                    <a:pt x="24" y="160"/>
                  </a:lnTo>
                  <a:lnTo>
                    <a:pt x="34" y="13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84" name="Freeform 223"/>
            <p:cNvSpPr>
              <a:spLocks/>
            </p:cNvSpPr>
            <p:nvPr/>
          </p:nvSpPr>
          <p:spPr bwMode="auto">
            <a:xfrm>
              <a:off x="4313238" y="3514725"/>
              <a:ext cx="152400" cy="76200"/>
            </a:xfrm>
            <a:custGeom>
              <a:avLst/>
              <a:gdLst/>
              <a:ahLst/>
              <a:cxnLst>
                <a:cxn ang="0">
                  <a:pos x="0" y="0"/>
                </a:cxn>
                <a:cxn ang="0">
                  <a:pos x="96" y="0"/>
                </a:cxn>
                <a:cxn ang="0">
                  <a:pos x="48" y="48"/>
                </a:cxn>
                <a:cxn ang="0">
                  <a:pos x="48" y="48"/>
                </a:cxn>
                <a:cxn ang="0">
                  <a:pos x="0" y="0"/>
                </a:cxn>
              </a:cxnLst>
              <a:rect l="0" t="0" r="r" b="b"/>
              <a:pathLst>
                <a:path w="96" h="48">
                  <a:moveTo>
                    <a:pt x="0" y="0"/>
                  </a:moveTo>
                  <a:lnTo>
                    <a:pt x="96" y="0"/>
                  </a:lnTo>
                  <a:lnTo>
                    <a:pt x="48" y="48"/>
                  </a:lnTo>
                  <a:lnTo>
                    <a:pt x="48" y="48"/>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85" name="Rectangle 224"/>
            <p:cNvSpPr>
              <a:spLocks noChangeArrowheads="1"/>
            </p:cNvSpPr>
            <p:nvPr/>
          </p:nvSpPr>
          <p:spPr bwMode="auto">
            <a:xfrm>
              <a:off x="4370388" y="3400425"/>
              <a:ext cx="38100" cy="1524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grpSp>
      <p:grpSp>
        <p:nvGrpSpPr>
          <p:cNvPr id="86" name="グループ化 110"/>
          <p:cNvGrpSpPr/>
          <p:nvPr/>
        </p:nvGrpSpPr>
        <p:grpSpPr>
          <a:xfrm>
            <a:off x="1979140" y="3590896"/>
            <a:ext cx="344767" cy="326481"/>
            <a:chOff x="5100638" y="3209925"/>
            <a:chExt cx="381000" cy="380998"/>
          </a:xfrm>
          <a:solidFill>
            <a:srgbClr val="EE5500"/>
          </a:solidFill>
        </p:grpSpPr>
        <p:sp>
          <p:nvSpPr>
            <p:cNvPr id="87" name="Freeform 225"/>
            <p:cNvSpPr>
              <a:spLocks/>
            </p:cNvSpPr>
            <p:nvPr/>
          </p:nvSpPr>
          <p:spPr bwMode="auto">
            <a:xfrm>
              <a:off x="5100638" y="3209925"/>
              <a:ext cx="381000" cy="273050"/>
            </a:xfrm>
            <a:custGeom>
              <a:avLst/>
              <a:gdLst/>
              <a:ahLst/>
              <a:cxnLst>
                <a:cxn ang="0">
                  <a:pos x="30" y="124"/>
                </a:cxn>
                <a:cxn ang="0">
                  <a:pos x="24" y="96"/>
                </a:cxn>
                <a:cxn ang="0">
                  <a:pos x="26" y="82"/>
                </a:cxn>
                <a:cxn ang="0">
                  <a:pos x="34" y="60"/>
                </a:cxn>
                <a:cxn ang="0">
                  <a:pos x="56" y="36"/>
                </a:cxn>
                <a:cxn ang="0">
                  <a:pos x="84" y="24"/>
                </a:cxn>
                <a:cxn ang="0">
                  <a:pos x="96" y="24"/>
                </a:cxn>
                <a:cxn ang="0">
                  <a:pos x="102" y="24"/>
                </a:cxn>
                <a:cxn ang="0">
                  <a:pos x="110" y="26"/>
                </a:cxn>
                <a:cxn ang="0">
                  <a:pos x="112" y="26"/>
                </a:cxn>
                <a:cxn ang="0">
                  <a:pos x="118" y="28"/>
                </a:cxn>
                <a:cxn ang="0">
                  <a:pos x="122" y="30"/>
                </a:cxn>
                <a:cxn ang="0">
                  <a:pos x="128" y="32"/>
                </a:cxn>
                <a:cxn ang="0">
                  <a:pos x="130" y="34"/>
                </a:cxn>
                <a:cxn ang="0">
                  <a:pos x="136" y="36"/>
                </a:cxn>
                <a:cxn ang="0">
                  <a:pos x="142" y="40"/>
                </a:cxn>
                <a:cxn ang="0">
                  <a:pos x="146" y="44"/>
                </a:cxn>
                <a:cxn ang="0">
                  <a:pos x="148" y="48"/>
                </a:cxn>
                <a:cxn ang="0">
                  <a:pos x="152" y="52"/>
                </a:cxn>
                <a:cxn ang="0">
                  <a:pos x="154" y="54"/>
                </a:cxn>
                <a:cxn ang="0">
                  <a:pos x="158" y="60"/>
                </a:cxn>
                <a:cxn ang="0">
                  <a:pos x="160" y="64"/>
                </a:cxn>
                <a:cxn ang="0">
                  <a:pos x="166" y="80"/>
                </a:cxn>
                <a:cxn ang="0">
                  <a:pos x="172" y="80"/>
                </a:cxn>
                <a:cxn ang="0">
                  <a:pos x="192" y="84"/>
                </a:cxn>
                <a:cxn ang="0">
                  <a:pos x="202" y="92"/>
                </a:cxn>
                <a:cxn ang="0">
                  <a:pos x="202" y="92"/>
                </a:cxn>
                <a:cxn ang="0">
                  <a:pos x="210" y="100"/>
                </a:cxn>
                <a:cxn ang="0">
                  <a:pos x="212" y="106"/>
                </a:cxn>
                <a:cxn ang="0">
                  <a:pos x="214" y="112"/>
                </a:cxn>
                <a:cxn ang="0">
                  <a:pos x="214" y="112"/>
                </a:cxn>
                <a:cxn ang="0">
                  <a:pos x="216" y="118"/>
                </a:cxn>
                <a:cxn ang="0">
                  <a:pos x="216" y="124"/>
                </a:cxn>
                <a:cxn ang="0">
                  <a:pos x="210" y="146"/>
                </a:cxn>
                <a:cxn ang="0">
                  <a:pos x="228" y="162"/>
                </a:cxn>
                <a:cxn ang="0">
                  <a:pos x="240" y="124"/>
                </a:cxn>
                <a:cxn ang="0">
                  <a:pos x="236" y="100"/>
                </a:cxn>
                <a:cxn ang="0">
                  <a:pos x="216" y="72"/>
                </a:cxn>
                <a:cxn ang="0">
                  <a:pos x="184" y="58"/>
                </a:cxn>
                <a:cxn ang="0">
                  <a:pos x="170" y="34"/>
                </a:cxn>
                <a:cxn ang="0">
                  <a:pos x="138" y="10"/>
                </a:cxn>
                <a:cxn ang="0">
                  <a:pos x="96" y="0"/>
                </a:cxn>
                <a:cxn ang="0">
                  <a:pos x="58" y="8"/>
                </a:cxn>
                <a:cxn ang="0">
                  <a:pos x="16" y="42"/>
                </a:cxn>
                <a:cxn ang="0">
                  <a:pos x="0" y="96"/>
                </a:cxn>
                <a:cxn ang="0">
                  <a:pos x="2" y="114"/>
                </a:cxn>
                <a:cxn ang="0">
                  <a:pos x="24" y="160"/>
                </a:cxn>
              </a:cxnLst>
              <a:rect l="0" t="0" r="r" b="b"/>
              <a:pathLst>
                <a:path w="240" h="172">
                  <a:moveTo>
                    <a:pt x="34" y="134"/>
                  </a:moveTo>
                  <a:lnTo>
                    <a:pt x="34" y="134"/>
                  </a:lnTo>
                  <a:lnTo>
                    <a:pt x="30" y="124"/>
                  </a:lnTo>
                  <a:lnTo>
                    <a:pt x="26" y="116"/>
                  </a:lnTo>
                  <a:lnTo>
                    <a:pt x="24" y="106"/>
                  </a:lnTo>
                  <a:lnTo>
                    <a:pt x="24" y="96"/>
                  </a:lnTo>
                  <a:lnTo>
                    <a:pt x="24" y="96"/>
                  </a:lnTo>
                  <a:lnTo>
                    <a:pt x="24" y="96"/>
                  </a:lnTo>
                  <a:lnTo>
                    <a:pt x="26" y="82"/>
                  </a:lnTo>
                  <a:lnTo>
                    <a:pt x="30" y="70"/>
                  </a:lnTo>
                  <a:lnTo>
                    <a:pt x="30" y="70"/>
                  </a:lnTo>
                  <a:lnTo>
                    <a:pt x="34" y="60"/>
                  </a:lnTo>
                  <a:lnTo>
                    <a:pt x="40" y="52"/>
                  </a:lnTo>
                  <a:lnTo>
                    <a:pt x="46" y="44"/>
                  </a:lnTo>
                  <a:lnTo>
                    <a:pt x="56" y="36"/>
                  </a:lnTo>
                  <a:lnTo>
                    <a:pt x="64" y="32"/>
                  </a:lnTo>
                  <a:lnTo>
                    <a:pt x="74" y="28"/>
                  </a:lnTo>
                  <a:lnTo>
                    <a:pt x="84" y="24"/>
                  </a:lnTo>
                  <a:lnTo>
                    <a:pt x="96" y="24"/>
                  </a:lnTo>
                  <a:lnTo>
                    <a:pt x="96" y="24"/>
                  </a:lnTo>
                  <a:lnTo>
                    <a:pt x="96" y="24"/>
                  </a:lnTo>
                  <a:lnTo>
                    <a:pt x="96" y="24"/>
                  </a:lnTo>
                  <a:lnTo>
                    <a:pt x="102" y="24"/>
                  </a:lnTo>
                  <a:lnTo>
                    <a:pt x="102" y="24"/>
                  </a:lnTo>
                  <a:lnTo>
                    <a:pt x="106" y="24"/>
                  </a:lnTo>
                  <a:lnTo>
                    <a:pt x="106" y="24"/>
                  </a:lnTo>
                  <a:lnTo>
                    <a:pt x="110" y="26"/>
                  </a:lnTo>
                  <a:lnTo>
                    <a:pt x="110" y="26"/>
                  </a:lnTo>
                  <a:lnTo>
                    <a:pt x="112" y="26"/>
                  </a:lnTo>
                  <a:lnTo>
                    <a:pt x="112" y="26"/>
                  </a:lnTo>
                  <a:lnTo>
                    <a:pt x="116" y="26"/>
                  </a:lnTo>
                  <a:lnTo>
                    <a:pt x="116" y="26"/>
                  </a:lnTo>
                  <a:lnTo>
                    <a:pt x="118" y="28"/>
                  </a:lnTo>
                  <a:lnTo>
                    <a:pt x="118" y="28"/>
                  </a:lnTo>
                  <a:lnTo>
                    <a:pt x="122" y="30"/>
                  </a:lnTo>
                  <a:lnTo>
                    <a:pt x="122" y="30"/>
                  </a:lnTo>
                  <a:lnTo>
                    <a:pt x="126" y="30"/>
                  </a:lnTo>
                  <a:lnTo>
                    <a:pt x="126" y="30"/>
                  </a:lnTo>
                  <a:lnTo>
                    <a:pt x="128" y="32"/>
                  </a:lnTo>
                  <a:lnTo>
                    <a:pt x="128" y="32"/>
                  </a:lnTo>
                  <a:lnTo>
                    <a:pt x="130" y="34"/>
                  </a:lnTo>
                  <a:lnTo>
                    <a:pt x="130" y="34"/>
                  </a:lnTo>
                  <a:lnTo>
                    <a:pt x="134" y="36"/>
                  </a:lnTo>
                  <a:lnTo>
                    <a:pt x="134" y="36"/>
                  </a:lnTo>
                  <a:lnTo>
                    <a:pt x="136" y="36"/>
                  </a:lnTo>
                  <a:lnTo>
                    <a:pt x="136" y="36"/>
                  </a:lnTo>
                  <a:lnTo>
                    <a:pt x="142" y="40"/>
                  </a:lnTo>
                  <a:lnTo>
                    <a:pt x="142" y="40"/>
                  </a:lnTo>
                  <a:lnTo>
                    <a:pt x="144" y="42"/>
                  </a:lnTo>
                  <a:lnTo>
                    <a:pt x="144" y="42"/>
                  </a:lnTo>
                  <a:lnTo>
                    <a:pt x="146" y="44"/>
                  </a:lnTo>
                  <a:lnTo>
                    <a:pt x="146" y="44"/>
                  </a:lnTo>
                  <a:lnTo>
                    <a:pt x="148" y="48"/>
                  </a:lnTo>
                  <a:lnTo>
                    <a:pt x="148" y="48"/>
                  </a:lnTo>
                  <a:lnTo>
                    <a:pt x="150" y="50"/>
                  </a:lnTo>
                  <a:lnTo>
                    <a:pt x="150" y="50"/>
                  </a:lnTo>
                  <a:lnTo>
                    <a:pt x="152" y="52"/>
                  </a:lnTo>
                  <a:lnTo>
                    <a:pt x="152" y="52"/>
                  </a:lnTo>
                  <a:lnTo>
                    <a:pt x="154" y="54"/>
                  </a:lnTo>
                  <a:lnTo>
                    <a:pt x="154" y="54"/>
                  </a:lnTo>
                  <a:lnTo>
                    <a:pt x="156" y="58"/>
                  </a:lnTo>
                  <a:lnTo>
                    <a:pt x="156" y="58"/>
                  </a:lnTo>
                  <a:lnTo>
                    <a:pt x="158" y="60"/>
                  </a:lnTo>
                  <a:lnTo>
                    <a:pt x="158" y="60"/>
                  </a:lnTo>
                  <a:lnTo>
                    <a:pt x="160" y="64"/>
                  </a:lnTo>
                  <a:lnTo>
                    <a:pt x="160" y="64"/>
                  </a:lnTo>
                  <a:lnTo>
                    <a:pt x="160" y="64"/>
                  </a:lnTo>
                  <a:lnTo>
                    <a:pt x="160" y="64"/>
                  </a:lnTo>
                  <a:lnTo>
                    <a:pt x="166" y="80"/>
                  </a:lnTo>
                  <a:lnTo>
                    <a:pt x="166" y="80"/>
                  </a:lnTo>
                  <a:lnTo>
                    <a:pt x="172" y="80"/>
                  </a:lnTo>
                  <a:lnTo>
                    <a:pt x="172" y="80"/>
                  </a:lnTo>
                  <a:lnTo>
                    <a:pt x="182" y="82"/>
                  </a:lnTo>
                  <a:lnTo>
                    <a:pt x="192" y="84"/>
                  </a:lnTo>
                  <a:lnTo>
                    <a:pt x="192" y="84"/>
                  </a:lnTo>
                  <a:lnTo>
                    <a:pt x="192" y="84"/>
                  </a:lnTo>
                  <a:lnTo>
                    <a:pt x="192" y="84"/>
                  </a:lnTo>
                  <a:lnTo>
                    <a:pt x="202" y="92"/>
                  </a:lnTo>
                  <a:lnTo>
                    <a:pt x="202" y="92"/>
                  </a:lnTo>
                  <a:lnTo>
                    <a:pt x="202" y="92"/>
                  </a:lnTo>
                  <a:lnTo>
                    <a:pt x="202" y="92"/>
                  </a:lnTo>
                  <a:lnTo>
                    <a:pt x="208" y="100"/>
                  </a:lnTo>
                  <a:lnTo>
                    <a:pt x="208" y="100"/>
                  </a:lnTo>
                  <a:lnTo>
                    <a:pt x="210" y="100"/>
                  </a:lnTo>
                  <a:lnTo>
                    <a:pt x="210" y="100"/>
                  </a:lnTo>
                  <a:lnTo>
                    <a:pt x="212" y="106"/>
                  </a:lnTo>
                  <a:lnTo>
                    <a:pt x="212" y="106"/>
                  </a:lnTo>
                  <a:lnTo>
                    <a:pt x="212" y="106"/>
                  </a:lnTo>
                  <a:lnTo>
                    <a:pt x="212" y="106"/>
                  </a:lnTo>
                  <a:lnTo>
                    <a:pt x="214" y="112"/>
                  </a:lnTo>
                  <a:lnTo>
                    <a:pt x="214" y="112"/>
                  </a:lnTo>
                  <a:lnTo>
                    <a:pt x="214" y="112"/>
                  </a:lnTo>
                  <a:lnTo>
                    <a:pt x="214" y="112"/>
                  </a:lnTo>
                  <a:lnTo>
                    <a:pt x="216" y="116"/>
                  </a:lnTo>
                  <a:lnTo>
                    <a:pt x="216" y="116"/>
                  </a:lnTo>
                  <a:lnTo>
                    <a:pt x="216" y="118"/>
                  </a:lnTo>
                  <a:lnTo>
                    <a:pt x="216" y="118"/>
                  </a:lnTo>
                  <a:lnTo>
                    <a:pt x="216" y="124"/>
                  </a:lnTo>
                  <a:lnTo>
                    <a:pt x="216" y="124"/>
                  </a:lnTo>
                  <a:lnTo>
                    <a:pt x="216" y="132"/>
                  </a:lnTo>
                  <a:lnTo>
                    <a:pt x="216" y="132"/>
                  </a:lnTo>
                  <a:lnTo>
                    <a:pt x="210" y="146"/>
                  </a:lnTo>
                  <a:lnTo>
                    <a:pt x="220" y="172"/>
                  </a:lnTo>
                  <a:lnTo>
                    <a:pt x="220" y="172"/>
                  </a:lnTo>
                  <a:lnTo>
                    <a:pt x="228" y="162"/>
                  </a:lnTo>
                  <a:lnTo>
                    <a:pt x="234" y="150"/>
                  </a:lnTo>
                  <a:lnTo>
                    <a:pt x="238" y="138"/>
                  </a:lnTo>
                  <a:lnTo>
                    <a:pt x="240" y="124"/>
                  </a:lnTo>
                  <a:lnTo>
                    <a:pt x="240" y="124"/>
                  </a:lnTo>
                  <a:lnTo>
                    <a:pt x="238" y="112"/>
                  </a:lnTo>
                  <a:lnTo>
                    <a:pt x="236" y="100"/>
                  </a:lnTo>
                  <a:lnTo>
                    <a:pt x="230" y="90"/>
                  </a:lnTo>
                  <a:lnTo>
                    <a:pt x="224" y="80"/>
                  </a:lnTo>
                  <a:lnTo>
                    <a:pt x="216" y="72"/>
                  </a:lnTo>
                  <a:lnTo>
                    <a:pt x="206" y="66"/>
                  </a:lnTo>
                  <a:lnTo>
                    <a:pt x="196" y="60"/>
                  </a:lnTo>
                  <a:lnTo>
                    <a:pt x="184" y="58"/>
                  </a:lnTo>
                  <a:lnTo>
                    <a:pt x="184" y="58"/>
                  </a:lnTo>
                  <a:lnTo>
                    <a:pt x="178" y="44"/>
                  </a:lnTo>
                  <a:lnTo>
                    <a:pt x="170" y="34"/>
                  </a:lnTo>
                  <a:lnTo>
                    <a:pt x="160" y="24"/>
                  </a:lnTo>
                  <a:lnTo>
                    <a:pt x="148" y="16"/>
                  </a:lnTo>
                  <a:lnTo>
                    <a:pt x="138" y="10"/>
                  </a:lnTo>
                  <a:lnTo>
                    <a:pt x="124" y="4"/>
                  </a:lnTo>
                  <a:lnTo>
                    <a:pt x="110" y="2"/>
                  </a:lnTo>
                  <a:lnTo>
                    <a:pt x="96" y="0"/>
                  </a:lnTo>
                  <a:lnTo>
                    <a:pt x="96" y="0"/>
                  </a:lnTo>
                  <a:lnTo>
                    <a:pt x="76" y="2"/>
                  </a:lnTo>
                  <a:lnTo>
                    <a:pt x="58" y="8"/>
                  </a:lnTo>
                  <a:lnTo>
                    <a:pt x="42" y="16"/>
                  </a:lnTo>
                  <a:lnTo>
                    <a:pt x="28" y="28"/>
                  </a:lnTo>
                  <a:lnTo>
                    <a:pt x="16" y="42"/>
                  </a:lnTo>
                  <a:lnTo>
                    <a:pt x="8" y="58"/>
                  </a:lnTo>
                  <a:lnTo>
                    <a:pt x="2" y="76"/>
                  </a:lnTo>
                  <a:lnTo>
                    <a:pt x="0" y="96"/>
                  </a:lnTo>
                  <a:lnTo>
                    <a:pt x="0" y="96"/>
                  </a:lnTo>
                  <a:lnTo>
                    <a:pt x="0" y="96"/>
                  </a:lnTo>
                  <a:lnTo>
                    <a:pt x="2" y="114"/>
                  </a:lnTo>
                  <a:lnTo>
                    <a:pt x="6" y="130"/>
                  </a:lnTo>
                  <a:lnTo>
                    <a:pt x="14" y="146"/>
                  </a:lnTo>
                  <a:lnTo>
                    <a:pt x="24" y="160"/>
                  </a:lnTo>
                  <a:lnTo>
                    <a:pt x="34" y="13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88" name="Freeform 226"/>
            <p:cNvSpPr>
              <a:spLocks/>
            </p:cNvSpPr>
            <p:nvPr/>
          </p:nvSpPr>
          <p:spPr bwMode="auto">
            <a:xfrm>
              <a:off x="5183187" y="3349623"/>
              <a:ext cx="215900" cy="241300"/>
            </a:xfrm>
            <a:custGeom>
              <a:avLst/>
              <a:gdLst/>
              <a:ahLst/>
              <a:cxnLst>
                <a:cxn ang="0">
                  <a:pos x="112" y="84"/>
                </a:cxn>
                <a:cxn ang="0">
                  <a:pos x="112" y="84"/>
                </a:cxn>
                <a:cxn ang="0">
                  <a:pos x="112" y="92"/>
                </a:cxn>
                <a:cxn ang="0">
                  <a:pos x="108" y="102"/>
                </a:cxn>
                <a:cxn ang="0">
                  <a:pos x="104" y="108"/>
                </a:cxn>
                <a:cxn ang="0">
                  <a:pos x="100" y="116"/>
                </a:cxn>
                <a:cxn ang="0">
                  <a:pos x="92" y="120"/>
                </a:cxn>
                <a:cxn ang="0">
                  <a:pos x="86" y="124"/>
                </a:cxn>
                <a:cxn ang="0">
                  <a:pos x="76" y="128"/>
                </a:cxn>
                <a:cxn ang="0">
                  <a:pos x="68" y="128"/>
                </a:cxn>
                <a:cxn ang="0">
                  <a:pos x="68" y="128"/>
                </a:cxn>
                <a:cxn ang="0">
                  <a:pos x="60" y="128"/>
                </a:cxn>
                <a:cxn ang="0">
                  <a:pos x="50" y="124"/>
                </a:cxn>
                <a:cxn ang="0">
                  <a:pos x="44" y="120"/>
                </a:cxn>
                <a:cxn ang="0">
                  <a:pos x="36" y="116"/>
                </a:cxn>
                <a:cxn ang="0">
                  <a:pos x="32" y="108"/>
                </a:cxn>
                <a:cxn ang="0">
                  <a:pos x="28" y="102"/>
                </a:cxn>
                <a:cxn ang="0">
                  <a:pos x="24" y="92"/>
                </a:cxn>
                <a:cxn ang="0">
                  <a:pos x="24" y="84"/>
                </a:cxn>
                <a:cxn ang="0">
                  <a:pos x="24" y="84"/>
                </a:cxn>
                <a:cxn ang="0">
                  <a:pos x="24" y="76"/>
                </a:cxn>
                <a:cxn ang="0">
                  <a:pos x="28" y="66"/>
                </a:cxn>
                <a:cxn ang="0">
                  <a:pos x="32" y="60"/>
                </a:cxn>
                <a:cxn ang="0">
                  <a:pos x="36" y="52"/>
                </a:cxn>
                <a:cxn ang="0">
                  <a:pos x="44" y="48"/>
                </a:cxn>
                <a:cxn ang="0">
                  <a:pos x="50" y="44"/>
                </a:cxn>
                <a:cxn ang="0">
                  <a:pos x="60" y="40"/>
                </a:cxn>
                <a:cxn ang="0">
                  <a:pos x="68" y="40"/>
                </a:cxn>
                <a:cxn ang="0">
                  <a:pos x="68" y="56"/>
                </a:cxn>
                <a:cxn ang="0">
                  <a:pos x="108" y="28"/>
                </a:cxn>
                <a:cxn ang="0">
                  <a:pos x="68" y="0"/>
                </a:cxn>
                <a:cxn ang="0">
                  <a:pos x="68" y="16"/>
                </a:cxn>
                <a:cxn ang="0">
                  <a:pos x="68" y="16"/>
                </a:cxn>
                <a:cxn ang="0">
                  <a:pos x="54" y="18"/>
                </a:cxn>
                <a:cxn ang="0">
                  <a:pos x="42" y="22"/>
                </a:cxn>
                <a:cxn ang="0">
                  <a:pos x="30" y="28"/>
                </a:cxn>
                <a:cxn ang="0">
                  <a:pos x="20" y="36"/>
                </a:cxn>
                <a:cxn ang="0">
                  <a:pos x="12" y="46"/>
                </a:cxn>
                <a:cxn ang="0">
                  <a:pos x="6" y="58"/>
                </a:cxn>
                <a:cxn ang="0">
                  <a:pos x="2" y="70"/>
                </a:cxn>
                <a:cxn ang="0">
                  <a:pos x="0" y="84"/>
                </a:cxn>
                <a:cxn ang="0">
                  <a:pos x="0" y="84"/>
                </a:cxn>
                <a:cxn ang="0">
                  <a:pos x="2" y="98"/>
                </a:cxn>
                <a:cxn ang="0">
                  <a:pos x="6" y="110"/>
                </a:cxn>
                <a:cxn ang="0">
                  <a:pos x="12" y="122"/>
                </a:cxn>
                <a:cxn ang="0">
                  <a:pos x="20" y="132"/>
                </a:cxn>
                <a:cxn ang="0">
                  <a:pos x="30" y="140"/>
                </a:cxn>
                <a:cxn ang="0">
                  <a:pos x="42" y="146"/>
                </a:cxn>
                <a:cxn ang="0">
                  <a:pos x="54" y="150"/>
                </a:cxn>
                <a:cxn ang="0">
                  <a:pos x="68" y="152"/>
                </a:cxn>
                <a:cxn ang="0">
                  <a:pos x="68" y="152"/>
                </a:cxn>
                <a:cxn ang="0">
                  <a:pos x="82" y="150"/>
                </a:cxn>
                <a:cxn ang="0">
                  <a:pos x="94" y="146"/>
                </a:cxn>
                <a:cxn ang="0">
                  <a:pos x="106" y="140"/>
                </a:cxn>
                <a:cxn ang="0">
                  <a:pos x="116" y="132"/>
                </a:cxn>
                <a:cxn ang="0">
                  <a:pos x="124" y="122"/>
                </a:cxn>
                <a:cxn ang="0">
                  <a:pos x="130" y="110"/>
                </a:cxn>
                <a:cxn ang="0">
                  <a:pos x="134" y="98"/>
                </a:cxn>
                <a:cxn ang="0">
                  <a:pos x="136" y="84"/>
                </a:cxn>
                <a:cxn ang="0">
                  <a:pos x="112" y="84"/>
                </a:cxn>
              </a:cxnLst>
              <a:rect l="0" t="0" r="r" b="b"/>
              <a:pathLst>
                <a:path w="136" h="152">
                  <a:moveTo>
                    <a:pt x="112" y="84"/>
                  </a:moveTo>
                  <a:lnTo>
                    <a:pt x="112" y="84"/>
                  </a:lnTo>
                  <a:lnTo>
                    <a:pt x="112" y="92"/>
                  </a:lnTo>
                  <a:lnTo>
                    <a:pt x="108" y="102"/>
                  </a:lnTo>
                  <a:lnTo>
                    <a:pt x="104" y="108"/>
                  </a:lnTo>
                  <a:lnTo>
                    <a:pt x="100" y="116"/>
                  </a:lnTo>
                  <a:lnTo>
                    <a:pt x="92" y="120"/>
                  </a:lnTo>
                  <a:lnTo>
                    <a:pt x="86" y="124"/>
                  </a:lnTo>
                  <a:lnTo>
                    <a:pt x="76" y="128"/>
                  </a:lnTo>
                  <a:lnTo>
                    <a:pt x="68" y="128"/>
                  </a:lnTo>
                  <a:lnTo>
                    <a:pt x="68" y="128"/>
                  </a:lnTo>
                  <a:lnTo>
                    <a:pt x="60" y="128"/>
                  </a:lnTo>
                  <a:lnTo>
                    <a:pt x="50" y="124"/>
                  </a:lnTo>
                  <a:lnTo>
                    <a:pt x="44" y="120"/>
                  </a:lnTo>
                  <a:lnTo>
                    <a:pt x="36" y="116"/>
                  </a:lnTo>
                  <a:lnTo>
                    <a:pt x="32" y="108"/>
                  </a:lnTo>
                  <a:lnTo>
                    <a:pt x="28" y="102"/>
                  </a:lnTo>
                  <a:lnTo>
                    <a:pt x="24" y="92"/>
                  </a:lnTo>
                  <a:lnTo>
                    <a:pt x="24" y="84"/>
                  </a:lnTo>
                  <a:lnTo>
                    <a:pt x="24" y="84"/>
                  </a:lnTo>
                  <a:lnTo>
                    <a:pt x="24" y="76"/>
                  </a:lnTo>
                  <a:lnTo>
                    <a:pt x="28" y="66"/>
                  </a:lnTo>
                  <a:lnTo>
                    <a:pt x="32" y="60"/>
                  </a:lnTo>
                  <a:lnTo>
                    <a:pt x="36" y="52"/>
                  </a:lnTo>
                  <a:lnTo>
                    <a:pt x="44" y="48"/>
                  </a:lnTo>
                  <a:lnTo>
                    <a:pt x="50" y="44"/>
                  </a:lnTo>
                  <a:lnTo>
                    <a:pt x="60" y="40"/>
                  </a:lnTo>
                  <a:lnTo>
                    <a:pt x="68" y="40"/>
                  </a:lnTo>
                  <a:lnTo>
                    <a:pt x="68" y="56"/>
                  </a:lnTo>
                  <a:lnTo>
                    <a:pt x="108" y="28"/>
                  </a:lnTo>
                  <a:lnTo>
                    <a:pt x="68" y="0"/>
                  </a:lnTo>
                  <a:lnTo>
                    <a:pt x="68" y="16"/>
                  </a:lnTo>
                  <a:lnTo>
                    <a:pt x="68" y="16"/>
                  </a:lnTo>
                  <a:lnTo>
                    <a:pt x="54" y="18"/>
                  </a:lnTo>
                  <a:lnTo>
                    <a:pt x="42" y="22"/>
                  </a:lnTo>
                  <a:lnTo>
                    <a:pt x="30" y="28"/>
                  </a:lnTo>
                  <a:lnTo>
                    <a:pt x="20" y="36"/>
                  </a:lnTo>
                  <a:lnTo>
                    <a:pt x="12" y="46"/>
                  </a:lnTo>
                  <a:lnTo>
                    <a:pt x="6" y="58"/>
                  </a:lnTo>
                  <a:lnTo>
                    <a:pt x="2" y="70"/>
                  </a:lnTo>
                  <a:lnTo>
                    <a:pt x="0" y="84"/>
                  </a:lnTo>
                  <a:lnTo>
                    <a:pt x="0" y="84"/>
                  </a:lnTo>
                  <a:lnTo>
                    <a:pt x="2" y="98"/>
                  </a:lnTo>
                  <a:lnTo>
                    <a:pt x="6" y="110"/>
                  </a:lnTo>
                  <a:lnTo>
                    <a:pt x="12" y="122"/>
                  </a:lnTo>
                  <a:lnTo>
                    <a:pt x="20" y="132"/>
                  </a:lnTo>
                  <a:lnTo>
                    <a:pt x="30" y="140"/>
                  </a:lnTo>
                  <a:lnTo>
                    <a:pt x="42" y="146"/>
                  </a:lnTo>
                  <a:lnTo>
                    <a:pt x="54" y="150"/>
                  </a:lnTo>
                  <a:lnTo>
                    <a:pt x="68" y="152"/>
                  </a:lnTo>
                  <a:lnTo>
                    <a:pt x="68" y="152"/>
                  </a:lnTo>
                  <a:lnTo>
                    <a:pt x="82" y="150"/>
                  </a:lnTo>
                  <a:lnTo>
                    <a:pt x="94" y="146"/>
                  </a:lnTo>
                  <a:lnTo>
                    <a:pt x="106" y="140"/>
                  </a:lnTo>
                  <a:lnTo>
                    <a:pt x="116" y="132"/>
                  </a:lnTo>
                  <a:lnTo>
                    <a:pt x="124" y="122"/>
                  </a:lnTo>
                  <a:lnTo>
                    <a:pt x="130" y="110"/>
                  </a:lnTo>
                  <a:lnTo>
                    <a:pt x="134" y="98"/>
                  </a:lnTo>
                  <a:lnTo>
                    <a:pt x="136" y="84"/>
                  </a:lnTo>
                  <a:lnTo>
                    <a:pt x="112" y="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grpSp>
      <p:sp>
        <p:nvSpPr>
          <p:cNvPr id="89" name="Freeform 364"/>
          <p:cNvSpPr>
            <a:spLocks noEditPoints="1"/>
          </p:cNvSpPr>
          <p:nvPr/>
        </p:nvSpPr>
        <p:spPr bwMode="auto">
          <a:xfrm>
            <a:off x="2411188" y="2856921"/>
            <a:ext cx="349607" cy="401495"/>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EE550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90" name="Freeform 364"/>
          <p:cNvSpPr>
            <a:spLocks noEditPoints="1"/>
          </p:cNvSpPr>
          <p:nvPr/>
        </p:nvSpPr>
        <p:spPr bwMode="auto">
          <a:xfrm>
            <a:off x="2411188" y="3518887"/>
            <a:ext cx="349607" cy="401495"/>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EE550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91" name="Freeform 364"/>
          <p:cNvSpPr>
            <a:spLocks noEditPoints="1"/>
          </p:cNvSpPr>
          <p:nvPr/>
        </p:nvSpPr>
        <p:spPr bwMode="auto">
          <a:xfrm>
            <a:off x="2411188" y="4166959"/>
            <a:ext cx="349607" cy="401495"/>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EE550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grpSp>
        <p:nvGrpSpPr>
          <p:cNvPr id="112" name="グループ化 111"/>
          <p:cNvGrpSpPr/>
          <p:nvPr/>
        </p:nvGrpSpPr>
        <p:grpSpPr>
          <a:xfrm>
            <a:off x="464707" y="3256984"/>
            <a:ext cx="1334985" cy="1201264"/>
            <a:chOff x="464707" y="3220980"/>
            <a:chExt cx="1334985" cy="1201264"/>
          </a:xfrm>
        </p:grpSpPr>
        <p:sp>
          <p:nvSpPr>
            <p:cNvPr id="75" name="Freeform 529"/>
            <p:cNvSpPr>
              <a:spLocks noEditPoints="1"/>
            </p:cNvSpPr>
            <p:nvPr/>
          </p:nvSpPr>
          <p:spPr bwMode="auto">
            <a:xfrm>
              <a:off x="911156" y="3716109"/>
              <a:ext cx="354599" cy="323998"/>
            </a:xfrm>
            <a:custGeom>
              <a:avLst/>
              <a:gdLst/>
              <a:ahLst/>
              <a:cxnLst>
                <a:cxn ang="0">
                  <a:pos x="244" y="80"/>
                </a:cxn>
                <a:cxn ang="0">
                  <a:pos x="236" y="70"/>
                </a:cxn>
                <a:cxn ang="0">
                  <a:pos x="224" y="66"/>
                </a:cxn>
                <a:cxn ang="0">
                  <a:pos x="192" y="60"/>
                </a:cxn>
                <a:cxn ang="0">
                  <a:pos x="156" y="38"/>
                </a:cxn>
                <a:cxn ang="0">
                  <a:pos x="154" y="16"/>
                </a:cxn>
                <a:cxn ang="0">
                  <a:pos x="142" y="0"/>
                </a:cxn>
                <a:cxn ang="0">
                  <a:pos x="118" y="0"/>
                </a:cxn>
                <a:cxn ang="0">
                  <a:pos x="104" y="4"/>
                </a:cxn>
                <a:cxn ang="0">
                  <a:pos x="98" y="16"/>
                </a:cxn>
                <a:cxn ang="0">
                  <a:pos x="82" y="44"/>
                </a:cxn>
                <a:cxn ang="0">
                  <a:pos x="50" y="70"/>
                </a:cxn>
                <a:cxn ang="0">
                  <a:pos x="28" y="66"/>
                </a:cxn>
                <a:cxn ang="0">
                  <a:pos x="10" y="74"/>
                </a:cxn>
                <a:cxn ang="0">
                  <a:pos x="2" y="96"/>
                </a:cxn>
                <a:cxn ang="0">
                  <a:pos x="2" y="110"/>
                </a:cxn>
                <a:cxn ang="0">
                  <a:pos x="10" y="120"/>
                </a:cxn>
                <a:cxn ang="0">
                  <a:pos x="32" y="144"/>
                </a:cxn>
                <a:cxn ang="0">
                  <a:pos x="48" y="182"/>
                </a:cxn>
                <a:cxn ang="0">
                  <a:pos x="38" y="202"/>
                </a:cxn>
                <a:cxn ang="0">
                  <a:pos x="40" y="220"/>
                </a:cxn>
                <a:cxn ang="0">
                  <a:pos x="58" y="236"/>
                </a:cxn>
                <a:cxn ang="0">
                  <a:pos x="70" y="240"/>
                </a:cxn>
                <a:cxn ang="0">
                  <a:pos x="82" y="234"/>
                </a:cxn>
                <a:cxn ang="0">
                  <a:pos x="112" y="222"/>
                </a:cxn>
                <a:cxn ang="0">
                  <a:pos x="140" y="222"/>
                </a:cxn>
                <a:cxn ang="0">
                  <a:pos x="170" y="234"/>
                </a:cxn>
                <a:cxn ang="0">
                  <a:pos x="182" y="240"/>
                </a:cxn>
                <a:cxn ang="0">
                  <a:pos x="194" y="236"/>
                </a:cxn>
                <a:cxn ang="0">
                  <a:pos x="212" y="220"/>
                </a:cxn>
                <a:cxn ang="0">
                  <a:pos x="214" y="202"/>
                </a:cxn>
                <a:cxn ang="0">
                  <a:pos x="204" y="182"/>
                </a:cxn>
                <a:cxn ang="0">
                  <a:pos x="220" y="144"/>
                </a:cxn>
                <a:cxn ang="0">
                  <a:pos x="242" y="120"/>
                </a:cxn>
                <a:cxn ang="0">
                  <a:pos x="250" y="110"/>
                </a:cxn>
                <a:cxn ang="0">
                  <a:pos x="250" y="96"/>
                </a:cxn>
                <a:cxn ang="0">
                  <a:pos x="76" y="118"/>
                </a:cxn>
                <a:cxn ang="0">
                  <a:pos x="90" y="92"/>
                </a:cxn>
                <a:cxn ang="0">
                  <a:pos x="116" y="78"/>
                </a:cxn>
                <a:cxn ang="0">
                  <a:pos x="136" y="78"/>
                </a:cxn>
                <a:cxn ang="0">
                  <a:pos x="162" y="92"/>
                </a:cxn>
                <a:cxn ang="0">
                  <a:pos x="176" y="118"/>
                </a:cxn>
                <a:cxn ang="0">
                  <a:pos x="176" y="138"/>
                </a:cxn>
                <a:cxn ang="0">
                  <a:pos x="162" y="164"/>
                </a:cxn>
                <a:cxn ang="0">
                  <a:pos x="136" y="178"/>
                </a:cxn>
                <a:cxn ang="0">
                  <a:pos x="116" y="178"/>
                </a:cxn>
                <a:cxn ang="0">
                  <a:pos x="90" y="164"/>
                </a:cxn>
                <a:cxn ang="0">
                  <a:pos x="76" y="138"/>
                </a:cxn>
              </a:cxnLst>
              <a:rect l="0" t="0" r="r" b="b"/>
              <a:pathLst>
                <a:path w="252" h="240">
                  <a:moveTo>
                    <a:pt x="250" y="96"/>
                  </a:moveTo>
                  <a:lnTo>
                    <a:pt x="250" y="96"/>
                  </a:lnTo>
                  <a:lnTo>
                    <a:pt x="244" y="80"/>
                  </a:lnTo>
                  <a:lnTo>
                    <a:pt x="244" y="80"/>
                  </a:lnTo>
                  <a:lnTo>
                    <a:pt x="242" y="74"/>
                  </a:lnTo>
                  <a:lnTo>
                    <a:pt x="236" y="70"/>
                  </a:lnTo>
                  <a:lnTo>
                    <a:pt x="230" y="66"/>
                  </a:lnTo>
                  <a:lnTo>
                    <a:pt x="224" y="66"/>
                  </a:lnTo>
                  <a:lnTo>
                    <a:pt x="224" y="66"/>
                  </a:lnTo>
                  <a:lnTo>
                    <a:pt x="202" y="70"/>
                  </a:lnTo>
                  <a:lnTo>
                    <a:pt x="202" y="70"/>
                  </a:lnTo>
                  <a:lnTo>
                    <a:pt x="192" y="60"/>
                  </a:lnTo>
                  <a:lnTo>
                    <a:pt x="182" y="52"/>
                  </a:lnTo>
                  <a:lnTo>
                    <a:pt x="170" y="44"/>
                  </a:lnTo>
                  <a:lnTo>
                    <a:pt x="156" y="38"/>
                  </a:lnTo>
                  <a:lnTo>
                    <a:pt x="156" y="38"/>
                  </a:lnTo>
                  <a:lnTo>
                    <a:pt x="154" y="16"/>
                  </a:lnTo>
                  <a:lnTo>
                    <a:pt x="154" y="16"/>
                  </a:lnTo>
                  <a:lnTo>
                    <a:pt x="152" y="10"/>
                  </a:lnTo>
                  <a:lnTo>
                    <a:pt x="148" y="4"/>
                  </a:lnTo>
                  <a:lnTo>
                    <a:pt x="142" y="0"/>
                  </a:lnTo>
                  <a:lnTo>
                    <a:pt x="134" y="0"/>
                  </a:lnTo>
                  <a:lnTo>
                    <a:pt x="134" y="0"/>
                  </a:lnTo>
                  <a:lnTo>
                    <a:pt x="118" y="0"/>
                  </a:lnTo>
                  <a:lnTo>
                    <a:pt x="118" y="0"/>
                  </a:lnTo>
                  <a:lnTo>
                    <a:pt x="110" y="0"/>
                  </a:lnTo>
                  <a:lnTo>
                    <a:pt x="104" y="4"/>
                  </a:lnTo>
                  <a:lnTo>
                    <a:pt x="100" y="10"/>
                  </a:lnTo>
                  <a:lnTo>
                    <a:pt x="98" y="16"/>
                  </a:lnTo>
                  <a:lnTo>
                    <a:pt x="98" y="16"/>
                  </a:lnTo>
                  <a:lnTo>
                    <a:pt x="96" y="38"/>
                  </a:lnTo>
                  <a:lnTo>
                    <a:pt x="96" y="38"/>
                  </a:lnTo>
                  <a:lnTo>
                    <a:pt x="82" y="44"/>
                  </a:lnTo>
                  <a:lnTo>
                    <a:pt x="70" y="52"/>
                  </a:lnTo>
                  <a:lnTo>
                    <a:pt x="60" y="60"/>
                  </a:lnTo>
                  <a:lnTo>
                    <a:pt x="50" y="70"/>
                  </a:lnTo>
                  <a:lnTo>
                    <a:pt x="50" y="70"/>
                  </a:lnTo>
                  <a:lnTo>
                    <a:pt x="28" y="66"/>
                  </a:lnTo>
                  <a:lnTo>
                    <a:pt x="28" y="66"/>
                  </a:lnTo>
                  <a:lnTo>
                    <a:pt x="22" y="66"/>
                  </a:lnTo>
                  <a:lnTo>
                    <a:pt x="16" y="70"/>
                  </a:lnTo>
                  <a:lnTo>
                    <a:pt x="10" y="74"/>
                  </a:lnTo>
                  <a:lnTo>
                    <a:pt x="8" y="80"/>
                  </a:lnTo>
                  <a:lnTo>
                    <a:pt x="8" y="80"/>
                  </a:lnTo>
                  <a:lnTo>
                    <a:pt x="2" y="96"/>
                  </a:lnTo>
                  <a:lnTo>
                    <a:pt x="2" y="96"/>
                  </a:lnTo>
                  <a:lnTo>
                    <a:pt x="0" y="104"/>
                  </a:lnTo>
                  <a:lnTo>
                    <a:pt x="2" y="110"/>
                  </a:lnTo>
                  <a:lnTo>
                    <a:pt x="6" y="116"/>
                  </a:lnTo>
                  <a:lnTo>
                    <a:pt x="10" y="120"/>
                  </a:lnTo>
                  <a:lnTo>
                    <a:pt x="10" y="120"/>
                  </a:lnTo>
                  <a:lnTo>
                    <a:pt x="32" y="130"/>
                  </a:lnTo>
                  <a:lnTo>
                    <a:pt x="32" y="130"/>
                  </a:lnTo>
                  <a:lnTo>
                    <a:pt x="32" y="144"/>
                  </a:lnTo>
                  <a:lnTo>
                    <a:pt x="36" y="158"/>
                  </a:lnTo>
                  <a:lnTo>
                    <a:pt x="42" y="170"/>
                  </a:lnTo>
                  <a:lnTo>
                    <a:pt x="48" y="182"/>
                  </a:lnTo>
                  <a:lnTo>
                    <a:pt x="48" y="182"/>
                  </a:lnTo>
                  <a:lnTo>
                    <a:pt x="38" y="202"/>
                  </a:lnTo>
                  <a:lnTo>
                    <a:pt x="38" y="202"/>
                  </a:lnTo>
                  <a:lnTo>
                    <a:pt x="36" y="208"/>
                  </a:lnTo>
                  <a:lnTo>
                    <a:pt x="36" y="214"/>
                  </a:lnTo>
                  <a:lnTo>
                    <a:pt x="40" y="220"/>
                  </a:lnTo>
                  <a:lnTo>
                    <a:pt x="44" y="226"/>
                  </a:lnTo>
                  <a:lnTo>
                    <a:pt x="44" y="226"/>
                  </a:lnTo>
                  <a:lnTo>
                    <a:pt x="58" y="236"/>
                  </a:lnTo>
                  <a:lnTo>
                    <a:pt x="58" y="236"/>
                  </a:lnTo>
                  <a:lnTo>
                    <a:pt x="64" y="240"/>
                  </a:lnTo>
                  <a:lnTo>
                    <a:pt x="70" y="240"/>
                  </a:lnTo>
                  <a:lnTo>
                    <a:pt x="78" y="238"/>
                  </a:lnTo>
                  <a:lnTo>
                    <a:pt x="82" y="234"/>
                  </a:lnTo>
                  <a:lnTo>
                    <a:pt x="82" y="234"/>
                  </a:lnTo>
                  <a:lnTo>
                    <a:pt x="98" y="218"/>
                  </a:lnTo>
                  <a:lnTo>
                    <a:pt x="98" y="218"/>
                  </a:lnTo>
                  <a:lnTo>
                    <a:pt x="112" y="222"/>
                  </a:lnTo>
                  <a:lnTo>
                    <a:pt x="126" y="222"/>
                  </a:lnTo>
                  <a:lnTo>
                    <a:pt x="126" y="222"/>
                  </a:lnTo>
                  <a:lnTo>
                    <a:pt x="140" y="222"/>
                  </a:lnTo>
                  <a:lnTo>
                    <a:pt x="154" y="218"/>
                  </a:lnTo>
                  <a:lnTo>
                    <a:pt x="154" y="218"/>
                  </a:lnTo>
                  <a:lnTo>
                    <a:pt x="170" y="234"/>
                  </a:lnTo>
                  <a:lnTo>
                    <a:pt x="170" y="234"/>
                  </a:lnTo>
                  <a:lnTo>
                    <a:pt x="174" y="238"/>
                  </a:lnTo>
                  <a:lnTo>
                    <a:pt x="182" y="240"/>
                  </a:lnTo>
                  <a:lnTo>
                    <a:pt x="188" y="240"/>
                  </a:lnTo>
                  <a:lnTo>
                    <a:pt x="194" y="236"/>
                  </a:lnTo>
                  <a:lnTo>
                    <a:pt x="194" y="236"/>
                  </a:lnTo>
                  <a:lnTo>
                    <a:pt x="208" y="226"/>
                  </a:lnTo>
                  <a:lnTo>
                    <a:pt x="208" y="226"/>
                  </a:lnTo>
                  <a:lnTo>
                    <a:pt x="212" y="220"/>
                  </a:lnTo>
                  <a:lnTo>
                    <a:pt x="216" y="214"/>
                  </a:lnTo>
                  <a:lnTo>
                    <a:pt x="216" y="208"/>
                  </a:lnTo>
                  <a:lnTo>
                    <a:pt x="214" y="202"/>
                  </a:lnTo>
                  <a:lnTo>
                    <a:pt x="214" y="202"/>
                  </a:lnTo>
                  <a:lnTo>
                    <a:pt x="204" y="182"/>
                  </a:lnTo>
                  <a:lnTo>
                    <a:pt x="204" y="182"/>
                  </a:lnTo>
                  <a:lnTo>
                    <a:pt x="210" y="170"/>
                  </a:lnTo>
                  <a:lnTo>
                    <a:pt x="216" y="158"/>
                  </a:lnTo>
                  <a:lnTo>
                    <a:pt x="220" y="144"/>
                  </a:lnTo>
                  <a:lnTo>
                    <a:pt x="220" y="130"/>
                  </a:lnTo>
                  <a:lnTo>
                    <a:pt x="220" y="130"/>
                  </a:lnTo>
                  <a:lnTo>
                    <a:pt x="242" y="120"/>
                  </a:lnTo>
                  <a:lnTo>
                    <a:pt x="242" y="120"/>
                  </a:lnTo>
                  <a:lnTo>
                    <a:pt x="246" y="116"/>
                  </a:lnTo>
                  <a:lnTo>
                    <a:pt x="250" y="110"/>
                  </a:lnTo>
                  <a:lnTo>
                    <a:pt x="252" y="104"/>
                  </a:lnTo>
                  <a:lnTo>
                    <a:pt x="250" y="96"/>
                  </a:lnTo>
                  <a:lnTo>
                    <a:pt x="250" y="96"/>
                  </a:lnTo>
                  <a:close/>
                  <a:moveTo>
                    <a:pt x="74" y="128"/>
                  </a:moveTo>
                  <a:lnTo>
                    <a:pt x="74" y="128"/>
                  </a:lnTo>
                  <a:lnTo>
                    <a:pt x="76" y="118"/>
                  </a:lnTo>
                  <a:lnTo>
                    <a:pt x="78" y="108"/>
                  </a:lnTo>
                  <a:lnTo>
                    <a:pt x="84" y="98"/>
                  </a:lnTo>
                  <a:lnTo>
                    <a:pt x="90" y="92"/>
                  </a:lnTo>
                  <a:lnTo>
                    <a:pt x="98" y="84"/>
                  </a:lnTo>
                  <a:lnTo>
                    <a:pt x="106" y="80"/>
                  </a:lnTo>
                  <a:lnTo>
                    <a:pt x="116" y="78"/>
                  </a:lnTo>
                  <a:lnTo>
                    <a:pt x="126" y="76"/>
                  </a:lnTo>
                  <a:lnTo>
                    <a:pt x="126" y="76"/>
                  </a:lnTo>
                  <a:lnTo>
                    <a:pt x="136" y="78"/>
                  </a:lnTo>
                  <a:lnTo>
                    <a:pt x="146" y="80"/>
                  </a:lnTo>
                  <a:lnTo>
                    <a:pt x="154" y="84"/>
                  </a:lnTo>
                  <a:lnTo>
                    <a:pt x="162" y="92"/>
                  </a:lnTo>
                  <a:lnTo>
                    <a:pt x="168" y="98"/>
                  </a:lnTo>
                  <a:lnTo>
                    <a:pt x="174" y="108"/>
                  </a:lnTo>
                  <a:lnTo>
                    <a:pt x="176" y="118"/>
                  </a:lnTo>
                  <a:lnTo>
                    <a:pt x="178" y="128"/>
                  </a:lnTo>
                  <a:lnTo>
                    <a:pt x="178" y="128"/>
                  </a:lnTo>
                  <a:lnTo>
                    <a:pt x="176" y="138"/>
                  </a:lnTo>
                  <a:lnTo>
                    <a:pt x="174" y="148"/>
                  </a:lnTo>
                  <a:lnTo>
                    <a:pt x="168" y="156"/>
                  </a:lnTo>
                  <a:lnTo>
                    <a:pt x="162" y="164"/>
                  </a:lnTo>
                  <a:lnTo>
                    <a:pt x="154" y="170"/>
                  </a:lnTo>
                  <a:lnTo>
                    <a:pt x="146" y="176"/>
                  </a:lnTo>
                  <a:lnTo>
                    <a:pt x="136" y="178"/>
                  </a:lnTo>
                  <a:lnTo>
                    <a:pt x="126" y="180"/>
                  </a:lnTo>
                  <a:lnTo>
                    <a:pt x="126" y="180"/>
                  </a:lnTo>
                  <a:lnTo>
                    <a:pt x="116" y="178"/>
                  </a:lnTo>
                  <a:lnTo>
                    <a:pt x="106" y="176"/>
                  </a:lnTo>
                  <a:lnTo>
                    <a:pt x="98" y="170"/>
                  </a:lnTo>
                  <a:lnTo>
                    <a:pt x="90" y="164"/>
                  </a:lnTo>
                  <a:lnTo>
                    <a:pt x="84" y="156"/>
                  </a:lnTo>
                  <a:lnTo>
                    <a:pt x="78" y="148"/>
                  </a:lnTo>
                  <a:lnTo>
                    <a:pt x="76" y="138"/>
                  </a:lnTo>
                  <a:lnTo>
                    <a:pt x="74" y="128"/>
                  </a:lnTo>
                  <a:lnTo>
                    <a:pt x="74" y="128"/>
                  </a:lnTo>
                  <a:close/>
                </a:path>
              </a:pathLst>
            </a:custGeom>
            <a:solidFill>
              <a:srgbClr val="54C2F0"/>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76" name="右矢印 75"/>
            <p:cNvSpPr/>
            <p:nvPr/>
          </p:nvSpPr>
          <p:spPr>
            <a:xfrm rot="19136952">
              <a:off x="1273184" y="3220980"/>
              <a:ext cx="434885" cy="320906"/>
            </a:xfrm>
            <a:prstGeom prst="rightArrow">
              <a:avLst/>
            </a:prstGeom>
            <a:solidFill>
              <a:srgbClr val="54C2F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dirty="0">
                <a:ln>
                  <a:noFill/>
                </a:ln>
                <a:solidFill>
                  <a:sysClr val="window" lastClr="FFFFFF"/>
                </a:solidFill>
                <a:effectLst/>
                <a:uLnTx/>
                <a:uFillTx/>
                <a:latin typeface="メイリオ"/>
                <a:ea typeface="メイリオ"/>
                <a:cs typeface="+mn-cs"/>
              </a:endParaRPr>
            </a:p>
          </p:txBody>
        </p:sp>
        <p:sp>
          <p:nvSpPr>
            <p:cNvPr id="77" name="右矢印 76"/>
            <p:cNvSpPr/>
            <p:nvPr/>
          </p:nvSpPr>
          <p:spPr>
            <a:xfrm>
              <a:off x="1364807" y="3605613"/>
              <a:ext cx="434885" cy="320906"/>
            </a:xfrm>
            <a:prstGeom prst="rightArrow">
              <a:avLst/>
            </a:prstGeom>
            <a:solidFill>
              <a:srgbClr val="54C2F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dirty="0">
                <a:ln>
                  <a:noFill/>
                </a:ln>
                <a:solidFill>
                  <a:sysClr val="window" lastClr="FFFFFF"/>
                </a:solidFill>
                <a:effectLst/>
                <a:uLnTx/>
                <a:uFillTx/>
                <a:latin typeface="メイリオ"/>
                <a:ea typeface="メイリオ"/>
                <a:cs typeface="+mn-cs"/>
              </a:endParaRPr>
            </a:p>
          </p:txBody>
        </p:sp>
        <p:sp>
          <p:nvSpPr>
            <p:cNvPr id="78" name="右矢印 77"/>
            <p:cNvSpPr/>
            <p:nvPr/>
          </p:nvSpPr>
          <p:spPr>
            <a:xfrm rot="2772499">
              <a:off x="1277274" y="4046388"/>
              <a:ext cx="417223" cy="334490"/>
            </a:xfrm>
            <a:prstGeom prst="rightArrow">
              <a:avLst/>
            </a:prstGeom>
            <a:solidFill>
              <a:srgbClr val="54C2F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dirty="0">
                <a:ln>
                  <a:noFill/>
                </a:ln>
                <a:solidFill>
                  <a:sysClr val="window" lastClr="FFFFFF"/>
                </a:solidFill>
                <a:effectLst/>
                <a:uLnTx/>
                <a:uFillTx/>
                <a:latin typeface="メイリオ"/>
                <a:ea typeface="メイリオ"/>
                <a:cs typeface="+mn-cs"/>
              </a:endParaRPr>
            </a:p>
          </p:txBody>
        </p:sp>
        <p:sp>
          <p:nvSpPr>
            <p:cNvPr id="92" name="Freeform 364"/>
            <p:cNvSpPr>
              <a:spLocks noEditPoints="1"/>
            </p:cNvSpPr>
            <p:nvPr/>
          </p:nvSpPr>
          <p:spPr bwMode="auto">
            <a:xfrm>
              <a:off x="464707" y="3527896"/>
              <a:ext cx="401433" cy="478307"/>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grpSp>
      <p:sp>
        <p:nvSpPr>
          <p:cNvPr id="93" name="Freeform 364"/>
          <p:cNvSpPr>
            <a:spLocks noEditPoints="1"/>
          </p:cNvSpPr>
          <p:nvPr/>
        </p:nvSpPr>
        <p:spPr bwMode="auto">
          <a:xfrm>
            <a:off x="3419260" y="3495793"/>
            <a:ext cx="401433" cy="478307"/>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94" name="Text Box 5"/>
          <p:cNvSpPr txBox="1">
            <a:spLocks noChangeArrowheads="1"/>
          </p:cNvSpPr>
          <p:nvPr/>
        </p:nvSpPr>
        <p:spPr bwMode="auto">
          <a:xfrm>
            <a:off x="2139951" y="3230855"/>
            <a:ext cx="795075" cy="276999"/>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rPr>
              <a:t>insert</a:t>
            </a:r>
            <a:endParaRPr kumimoji="1" lang="ja-JP" altLang="en-US" sz="1200" b="0" i="0" u="none" strike="noStrike" kern="120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endParaRPr>
          </a:p>
        </p:txBody>
      </p:sp>
      <p:sp>
        <p:nvSpPr>
          <p:cNvPr id="95" name="Text Box 5"/>
          <p:cNvSpPr txBox="1">
            <a:spLocks noChangeArrowheads="1"/>
          </p:cNvSpPr>
          <p:nvPr/>
        </p:nvSpPr>
        <p:spPr bwMode="auto">
          <a:xfrm>
            <a:off x="2069150" y="3878927"/>
            <a:ext cx="936676" cy="276999"/>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rPr>
              <a:t>update</a:t>
            </a:r>
            <a:endParaRPr kumimoji="1" lang="ja-JP" altLang="en-US" sz="1200" b="0" i="0" u="none" strike="noStrike" kern="120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endParaRPr>
          </a:p>
        </p:txBody>
      </p:sp>
      <p:sp>
        <p:nvSpPr>
          <p:cNvPr id="96" name="Text Box 5"/>
          <p:cNvSpPr txBox="1">
            <a:spLocks noChangeArrowheads="1"/>
          </p:cNvSpPr>
          <p:nvPr/>
        </p:nvSpPr>
        <p:spPr bwMode="auto">
          <a:xfrm>
            <a:off x="2069150" y="4563003"/>
            <a:ext cx="936676" cy="276999"/>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rPr>
              <a:t>delete</a:t>
            </a:r>
            <a:endParaRPr kumimoji="1" lang="ja-JP" altLang="en-US" sz="1200" b="0" i="0" u="none" strike="noStrike" kern="120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endParaRPr>
          </a:p>
        </p:txBody>
      </p:sp>
      <p:sp>
        <p:nvSpPr>
          <p:cNvPr id="97" name="角丸四角形 96"/>
          <p:cNvSpPr/>
          <p:nvPr/>
        </p:nvSpPr>
        <p:spPr>
          <a:xfrm>
            <a:off x="214944" y="1815666"/>
            <a:ext cx="2880320" cy="324000"/>
          </a:xfrm>
          <a:prstGeom prst="roundRect">
            <a:avLst>
              <a:gd name="adj" fmla="val 10028"/>
            </a:avLst>
          </a:prstGeom>
          <a:solidFill>
            <a:srgbClr val="54C2F0"/>
          </a:solidFill>
          <a:ln w="25400" cap="flat" cmpd="sng" algn="ctr">
            <a:solidFill>
              <a:srgbClr val="54C2F0"/>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b="0" i="0" u="none" strike="noStrike" kern="0" cap="none" spc="0" normalizeH="0" baseline="0" noProof="0" dirty="0">
                <a:ln>
                  <a:noFill/>
                </a:ln>
                <a:solidFill>
                  <a:sysClr val="window" lastClr="FFFFFF"/>
                </a:solidFill>
                <a:effectLst/>
                <a:uLnTx/>
                <a:uFillTx/>
                <a:latin typeface="メイリオ"/>
                <a:ea typeface="メイリオ"/>
                <a:cs typeface="メイリオ" panose="020B0604030504040204" pitchFamily="50" charset="-128"/>
              </a:rPr>
              <a:t>データ入力条件</a:t>
            </a:r>
            <a:endParaRPr kumimoji="0" lang="en-US" altLang="ja-JP" b="0" i="0" u="none" strike="noStrike" kern="0" cap="none" spc="0" normalizeH="0" baseline="0" noProof="0" dirty="0">
              <a:ln>
                <a:noFill/>
              </a:ln>
              <a:solidFill>
                <a:sysClr val="window" lastClr="FFFFFF"/>
              </a:solidFill>
              <a:effectLst/>
              <a:uLnTx/>
              <a:uFillTx/>
              <a:latin typeface="メイリオ"/>
              <a:ea typeface="メイリオ"/>
              <a:cs typeface="メイリオ" panose="020B0604030504040204" pitchFamily="50" charset="-128"/>
            </a:endParaRPr>
          </a:p>
        </p:txBody>
      </p:sp>
      <p:sp>
        <p:nvSpPr>
          <p:cNvPr id="98" name="角丸四角形 97"/>
          <p:cNvSpPr/>
          <p:nvPr/>
        </p:nvSpPr>
        <p:spPr>
          <a:xfrm>
            <a:off x="3131268" y="1815702"/>
            <a:ext cx="2880320" cy="324000"/>
          </a:xfrm>
          <a:prstGeom prst="roundRect">
            <a:avLst>
              <a:gd name="adj" fmla="val 10028"/>
            </a:avLst>
          </a:prstGeom>
          <a:solidFill>
            <a:srgbClr val="54C2F0"/>
          </a:solidFill>
          <a:ln w="25400" cap="flat" cmpd="sng" algn="ctr">
            <a:solidFill>
              <a:srgbClr val="54C2F0"/>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b="0" i="0" u="none" strike="noStrike" kern="0" cap="none" spc="0" normalizeH="0" baseline="0" noProof="0" dirty="0">
                <a:ln>
                  <a:noFill/>
                </a:ln>
                <a:solidFill>
                  <a:sysClr val="window" lastClr="FFFFFF"/>
                </a:solidFill>
                <a:effectLst/>
                <a:uLnTx/>
                <a:uFillTx/>
                <a:latin typeface="メイリオ"/>
                <a:ea typeface="メイリオ"/>
                <a:cs typeface="メイリオ" panose="020B0604030504040204" pitchFamily="50" charset="-128"/>
              </a:rPr>
              <a:t>出力順設定</a:t>
            </a:r>
            <a:endParaRPr kumimoji="0" lang="en-US" altLang="ja-JP" b="0" i="0" u="none" strike="noStrike" kern="0" cap="none" spc="0" normalizeH="0" baseline="0" noProof="0" dirty="0">
              <a:ln>
                <a:noFill/>
              </a:ln>
              <a:solidFill>
                <a:sysClr val="window" lastClr="FFFFFF"/>
              </a:solidFill>
              <a:effectLst/>
              <a:uLnTx/>
              <a:uFillTx/>
              <a:latin typeface="メイリオ"/>
              <a:ea typeface="メイリオ"/>
              <a:cs typeface="メイリオ" panose="020B0604030504040204" pitchFamily="50" charset="-128"/>
            </a:endParaRPr>
          </a:p>
        </p:txBody>
      </p:sp>
      <p:sp>
        <p:nvSpPr>
          <p:cNvPr id="99" name="角丸四角形 98"/>
          <p:cNvSpPr/>
          <p:nvPr/>
        </p:nvSpPr>
        <p:spPr>
          <a:xfrm>
            <a:off x="6047592" y="1815666"/>
            <a:ext cx="2880320" cy="324000"/>
          </a:xfrm>
          <a:prstGeom prst="roundRect">
            <a:avLst>
              <a:gd name="adj" fmla="val 10028"/>
            </a:avLst>
          </a:prstGeom>
          <a:solidFill>
            <a:srgbClr val="54C2F0"/>
          </a:solidFill>
          <a:ln w="25400" cap="flat" cmpd="sng" algn="ctr">
            <a:solidFill>
              <a:srgbClr val="54C2F0"/>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b="0" i="0" u="none" strike="noStrike" kern="0" cap="none" spc="0" normalizeH="0" baseline="0" noProof="0" dirty="0">
                <a:ln>
                  <a:noFill/>
                </a:ln>
                <a:solidFill>
                  <a:sysClr val="window" lastClr="FFFFFF"/>
                </a:solidFill>
                <a:effectLst/>
                <a:uLnTx/>
                <a:uFillTx/>
                <a:latin typeface="メイリオ"/>
                <a:ea typeface="メイリオ"/>
                <a:cs typeface="メイリオ" panose="020B0604030504040204" pitchFamily="50" charset="-128"/>
              </a:rPr>
              <a:t>出力ファイル設定</a:t>
            </a:r>
            <a:endParaRPr kumimoji="0" lang="en-US" altLang="ja-JP" b="0" i="0" u="none" strike="noStrike" kern="0" cap="none" spc="0" normalizeH="0" baseline="0" noProof="0" dirty="0">
              <a:ln>
                <a:noFill/>
              </a:ln>
              <a:solidFill>
                <a:sysClr val="window" lastClr="FFFFFF"/>
              </a:solidFill>
              <a:effectLst/>
              <a:uLnTx/>
              <a:uFillTx/>
              <a:latin typeface="メイリオ"/>
              <a:ea typeface="メイリオ"/>
              <a:cs typeface="メイリオ" panose="020B0604030504040204" pitchFamily="50" charset="-128"/>
            </a:endParaRPr>
          </a:p>
        </p:txBody>
      </p:sp>
      <p:grpSp>
        <p:nvGrpSpPr>
          <p:cNvPr id="111" name="グループ化 110"/>
          <p:cNvGrpSpPr/>
          <p:nvPr/>
        </p:nvGrpSpPr>
        <p:grpSpPr>
          <a:xfrm>
            <a:off x="6390375" y="3256984"/>
            <a:ext cx="1587013" cy="1201264"/>
            <a:chOff x="6261351" y="3220980"/>
            <a:chExt cx="1587013" cy="1201264"/>
          </a:xfrm>
        </p:grpSpPr>
        <p:sp>
          <p:nvSpPr>
            <p:cNvPr id="12" name="右矢印 11"/>
            <p:cNvSpPr/>
            <p:nvPr/>
          </p:nvSpPr>
          <p:spPr>
            <a:xfrm rot="19136952">
              <a:off x="7321856" y="3220980"/>
              <a:ext cx="434885" cy="320906"/>
            </a:xfrm>
            <a:prstGeom prst="rightArrow">
              <a:avLst/>
            </a:prstGeom>
            <a:solidFill>
              <a:srgbClr val="54C2F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dirty="0">
                <a:ln>
                  <a:noFill/>
                </a:ln>
                <a:solidFill>
                  <a:sysClr val="window" lastClr="FFFFFF"/>
                </a:solidFill>
                <a:effectLst/>
                <a:uLnTx/>
                <a:uFillTx/>
                <a:latin typeface="メイリオ"/>
                <a:ea typeface="メイリオ"/>
                <a:cs typeface="+mn-cs"/>
              </a:endParaRPr>
            </a:p>
          </p:txBody>
        </p:sp>
        <p:sp>
          <p:nvSpPr>
            <p:cNvPr id="13" name="右矢印 12"/>
            <p:cNvSpPr/>
            <p:nvPr/>
          </p:nvSpPr>
          <p:spPr>
            <a:xfrm>
              <a:off x="7413479" y="3605613"/>
              <a:ext cx="434885" cy="320906"/>
            </a:xfrm>
            <a:prstGeom prst="rightArrow">
              <a:avLst/>
            </a:prstGeom>
            <a:solidFill>
              <a:srgbClr val="54C2F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dirty="0">
                <a:ln>
                  <a:noFill/>
                </a:ln>
                <a:solidFill>
                  <a:sysClr val="window" lastClr="FFFFFF"/>
                </a:solidFill>
                <a:effectLst/>
                <a:uLnTx/>
                <a:uFillTx/>
                <a:latin typeface="メイリオ"/>
                <a:ea typeface="メイリオ"/>
                <a:cs typeface="+mn-cs"/>
              </a:endParaRPr>
            </a:p>
          </p:txBody>
        </p:sp>
        <p:sp>
          <p:nvSpPr>
            <p:cNvPr id="14" name="右矢印 13"/>
            <p:cNvSpPr/>
            <p:nvPr/>
          </p:nvSpPr>
          <p:spPr>
            <a:xfrm rot="2772499">
              <a:off x="7325946" y="4046388"/>
              <a:ext cx="417223" cy="334490"/>
            </a:xfrm>
            <a:prstGeom prst="rightArrow">
              <a:avLst/>
            </a:prstGeom>
            <a:solidFill>
              <a:srgbClr val="54C2F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dirty="0">
                <a:ln>
                  <a:noFill/>
                </a:ln>
                <a:solidFill>
                  <a:sysClr val="window" lastClr="FFFFFF"/>
                </a:solidFill>
                <a:effectLst/>
                <a:uLnTx/>
                <a:uFillTx/>
                <a:latin typeface="メイリオ"/>
                <a:ea typeface="メイリオ"/>
                <a:cs typeface="+mn-cs"/>
              </a:endParaRPr>
            </a:p>
          </p:txBody>
        </p:sp>
        <p:sp>
          <p:nvSpPr>
            <p:cNvPr id="100" name="Freeform 364"/>
            <p:cNvSpPr>
              <a:spLocks noEditPoints="1"/>
            </p:cNvSpPr>
            <p:nvPr/>
          </p:nvSpPr>
          <p:spPr bwMode="auto">
            <a:xfrm>
              <a:off x="6261351" y="3505409"/>
              <a:ext cx="401433" cy="478307"/>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grpSp>
          <p:nvGrpSpPr>
            <p:cNvPr id="101" name="グループ化 287"/>
            <p:cNvGrpSpPr/>
            <p:nvPr/>
          </p:nvGrpSpPr>
          <p:grpSpPr>
            <a:xfrm>
              <a:off x="6801411" y="3665748"/>
              <a:ext cx="440497" cy="306391"/>
              <a:chOff x="3084116" y="3387725"/>
              <a:chExt cx="381000" cy="276225"/>
            </a:xfrm>
            <a:solidFill>
              <a:srgbClr val="54C2F0"/>
            </a:solidFill>
          </p:grpSpPr>
          <p:sp>
            <p:nvSpPr>
              <p:cNvPr id="102" name="Rectangle 206"/>
              <p:cNvSpPr>
                <a:spLocks noChangeArrowheads="1"/>
              </p:cNvSpPr>
              <p:nvPr/>
            </p:nvSpPr>
            <p:spPr bwMode="auto">
              <a:xfrm>
                <a:off x="3084116" y="3387725"/>
                <a:ext cx="381000" cy="635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103" name="Rectangle 207"/>
              <p:cNvSpPr>
                <a:spLocks noChangeArrowheads="1"/>
              </p:cNvSpPr>
              <p:nvPr/>
            </p:nvSpPr>
            <p:spPr bwMode="auto">
              <a:xfrm>
                <a:off x="3084116"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104" name="Rectangle 208"/>
              <p:cNvSpPr>
                <a:spLocks noChangeArrowheads="1"/>
              </p:cNvSpPr>
              <p:nvPr/>
            </p:nvSpPr>
            <p:spPr bwMode="auto">
              <a:xfrm>
                <a:off x="3188891"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105" name="Rectangle 209"/>
              <p:cNvSpPr>
                <a:spLocks noChangeArrowheads="1"/>
              </p:cNvSpPr>
              <p:nvPr/>
            </p:nvSpPr>
            <p:spPr bwMode="auto">
              <a:xfrm>
                <a:off x="3293666"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106" name="Rectangle 210"/>
              <p:cNvSpPr>
                <a:spLocks noChangeArrowheads="1"/>
              </p:cNvSpPr>
              <p:nvPr/>
            </p:nvSpPr>
            <p:spPr bwMode="auto">
              <a:xfrm>
                <a:off x="3398441"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107" name="Rectangle 211"/>
              <p:cNvSpPr>
                <a:spLocks noChangeArrowheads="1"/>
              </p:cNvSpPr>
              <p:nvPr/>
            </p:nvSpPr>
            <p:spPr bwMode="auto">
              <a:xfrm>
                <a:off x="3084116" y="3597275"/>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108" name="Rectangle 212"/>
              <p:cNvSpPr>
                <a:spLocks noChangeArrowheads="1"/>
              </p:cNvSpPr>
              <p:nvPr/>
            </p:nvSpPr>
            <p:spPr bwMode="auto">
              <a:xfrm>
                <a:off x="3188891" y="3597275"/>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109" name="Rectangle 213"/>
              <p:cNvSpPr>
                <a:spLocks noChangeArrowheads="1"/>
              </p:cNvSpPr>
              <p:nvPr/>
            </p:nvSpPr>
            <p:spPr bwMode="auto">
              <a:xfrm>
                <a:off x="3293666" y="3597275"/>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110" name="Rectangle 214"/>
              <p:cNvSpPr>
                <a:spLocks noChangeArrowheads="1"/>
              </p:cNvSpPr>
              <p:nvPr/>
            </p:nvSpPr>
            <p:spPr bwMode="auto">
              <a:xfrm>
                <a:off x="3398441" y="3597275"/>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grpSp>
      </p:grpSp>
    </p:spTree>
    <p:extLst>
      <p:ext uri="{BB962C8B-B14F-4D97-AF65-F5344CB8AC3E}">
        <p14:creationId xmlns:p14="http://schemas.microsoft.com/office/powerpoint/2010/main" val="28922847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正方形/長方形 48">
            <a:extLst>
              <a:ext uri="{FF2B5EF4-FFF2-40B4-BE49-F238E27FC236}">
                <a16:creationId xmlns:a16="http://schemas.microsoft.com/office/drawing/2014/main" id="{EC8B009C-52AA-1A9E-DE27-57A9A381DD8B}"/>
              </a:ext>
            </a:extLst>
          </p:cNvPr>
          <p:cNvSpPr/>
          <p:nvPr/>
        </p:nvSpPr>
        <p:spPr>
          <a:xfrm>
            <a:off x="1183084" y="2885436"/>
            <a:ext cx="7600944" cy="83581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正方形/長方形 51">
            <a:extLst>
              <a:ext uri="{FF2B5EF4-FFF2-40B4-BE49-F238E27FC236}">
                <a16:creationId xmlns:a16="http://schemas.microsoft.com/office/drawing/2014/main" id="{3F0872CB-6B0B-4997-BCE5-E173C970B174}"/>
              </a:ext>
            </a:extLst>
          </p:cNvPr>
          <p:cNvSpPr/>
          <p:nvPr/>
        </p:nvSpPr>
        <p:spPr>
          <a:xfrm>
            <a:off x="1183084" y="3889380"/>
            <a:ext cx="7600944" cy="83581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正方形/長方形 47">
            <a:extLst>
              <a:ext uri="{FF2B5EF4-FFF2-40B4-BE49-F238E27FC236}">
                <a16:creationId xmlns:a16="http://schemas.microsoft.com/office/drawing/2014/main" id="{3826B7E9-A157-7FD3-0F93-02D5624C3A29}"/>
              </a:ext>
            </a:extLst>
          </p:cNvPr>
          <p:cNvSpPr/>
          <p:nvPr/>
        </p:nvSpPr>
        <p:spPr>
          <a:xfrm>
            <a:off x="1183084" y="1881493"/>
            <a:ext cx="7600944" cy="83581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26</a:t>
            </a:fld>
            <a:endParaRPr kumimoji="1" lang="ja-JP" altLang="en-US" dirty="0"/>
          </a:p>
        </p:txBody>
      </p:sp>
      <p:sp>
        <p:nvSpPr>
          <p:cNvPr id="3" name="フッター プレースホルダー 2"/>
          <p:cNvSpPr>
            <a:spLocks noGrp="1"/>
          </p:cNvSpPr>
          <p:nvPr>
            <p:ph type="ftr" sz="quarter" idx="3"/>
          </p:nvPr>
        </p:nvSpPr>
        <p:spPr/>
        <p:txBody>
          <a:bodyPr/>
          <a:lstStyle/>
          <a:p>
            <a:r>
              <a:rPr lang="en-US" altLang="ja-JP" dirty="0"/>
              <a:t>©Canon IT Solutions Inc.  All rights reserved.</a:t>
            </a:r>
            <a:endParaRPr lang="ja-JP" altLang="en-US" dirty="0"/>
          </a:p>
        </p:txBody>
      </p:sp>
      <p:sp>
        <p:nvSpPr>
          <p:cNvPr id="4" name="テキスト プレースホルダー 3"/>
          <p:cNvSpPr>
            <a:spLocks noGrp="1"/>
          </p:cNvSpPr>
          <p:nvPr>
            <p:ph type="body" sz="quarter" idx="16"/>
          </p:nvPr>
        </p:nvSpPr>
        <p:spPr/>
        <p:txBody>
          <a:bodyPr/>
          <a:lstStyle/>
          <a:p>
            <a:r>
              <a:rPr kumimoji="1" lang="ja-JP" altLang="en-US" dirty="0"/>
              <a:t>会計システムとの仕訳連携</a:t>
            </a:r>
          </a:p>
        </p:txBody>
      </p:sp>
      <p:sp>
        <p:nvSpPr>
          <p:cNvPr id="5" name="テキスト プレースホルダー 4"/>
          <p:cNvSpPr>
            <a:spLocks noGrp="1"/>
          </p:cNvSpPr>
          <p:nvPr>
            <p:ph type="body" sz="quarter" idx="17"/>
          </p:nvPr>
        </p:nvSpPr>
        <p:spPr/>
        <p:txBody>
          <a:bodyPr/>
          <a:lstStyle/>
          <a:p>
            <a:r>
              <a:rPr kumimoji="1" lang="ja-JP" altLang="en-US" dirty="0"/>
              <a:t>会計システムへの自動仕訳設定、仕訳データ作成、仕訳データ連携が可能です</a:t>
            </a:r>
            <a:endParaRPr kumimoji="1" lang="en-US" altLang="ja-JP" dirty="0"/>
          </a:p>
          <a:p>
            <a:r>
              <a:rPr lang="ja-JP" altLang="en-US" dirty="0"/>
              <a:t>連携は費用計上組織で連携する為、人事管理組織とは異なる原価管理組織より</a:t>
            </a:r>
            <a:endParaRPr lang="en-US" altLang="ja-JP" dirty="0"/>
          </a:p>
          <a:p>
            <a:r>
              <a:rPr lang="ja-JP" altLang="en-US" dirty="0"/>
              <a:t>仕訳を作成します。また、部門管理の費用按分を個人ごとに率設定可能です</a:t>
            </a:r>
            <a:endParaRPr kumimoji="1" lang="ja-JP" altLang="en-US" dirty="0"/>
          </a:p>
        </p:txBody>
      </p:sp>
      <p:sp>
        <p:nvSpPr>
          <p:cNvPr id="6" name="タイトル 5"/>
          <p:cNvSpPr>
            <a:spLocks noGrp="1"/>
          </p:cNvSpPr>
          <p:nvPr>
            <p:ph type="title"/>
          </p:nvPr>
        </p:nvSpPr>
        <p:spPr/>
        <p:txBody>
          <a:bodyPr/>
          <a:lstStyle/>
          <a:p>
            <a:r>
              <a:rPr kumimoji="1" lang="en-US" altLang="ja-JP" dirty="0"/>
              <a:t>NX</a:t>
            </a:r>
            <a:r>
              <a:rPr kumimoji="1" lang="ja-JP" altLang="en-US" dirty="0"/>
              <a:t>統合会計への仕訳連携</a:t>
            </a:r>
          </a:p>
        </p:txBody>
      </p:sp>
      <p:sp>
        <p:nvSpPr>
          <p:cNvPr id="11" name="テキスト ボックス 10"/>
          <p:cNvSpPr txBox="1"/>
          <p:nvPr/>
        </p:nvSpPr>
        <p:spPr>
          <a:xfrm>
            <a:off x="1191417" y="2952187"/>
            <a:ext cx="3052034" cy="411651"/>
          </a:xfrm>
          <a:prstGeom prst="rect">
            <a:avLst/>
          </a:prstGeom>
        </p:spPr>
        <p:txBody>
          <a:bodyPr wrap="square" rtlCol="0" anchor="ctr" anchorCtr="0">
            <a:spAutoFit/>
          </a:bodyPr>
          <a:lstStyle/>
          <a:p>
            <a:pPr marL="0" marR="0" lvl="0" indent="0" algn="l" defTabSz="914400" rtl="0" eaLnBrk="1" fontAlgn="auto" latinLnBrk="0" hangingPunct="1">
              <a:lnSpc>
                <a:spcPts val="2600"/>
              </a:lnSpc>
              <a:spcBef>
                <a:spcPts val="0"/>
              </a:spcBef>
              <a:spcAft>
                <a:spcPts val="0"/>
              </a:spcAft>
              <a:buClrTx/>
              <a:buSzTx/>
              <a:buFontTx/>
              <a:buNone/>
              <a:tabLst/>
              <a:defRPr/>
            </a:pPr>
            <a:r>
              <a:rPr lang="ja-JP" altLang="en-US" sz="1600" b="1" dirty="0">
                <a:solidFill>
                  <a:schemeClr val="accent3"/>
                </a:solidFill>
                <a:latin typeface="メイリオ" pitchFamily="50" charset="-128"/>
                <a:ea typeface="メイリオ" pitchFamily="50" charset="-128"/>
                <a:cs typeface="メイリオ" pitchFamily="50" charset="-128"/>
              </a:rPr>
              <a:t>設定２：</a:t>
            </a:r>
            <a:r>
              <a:rPr kumimoji="1" lang="ja-JP" altLang="en-US" sz="1600" b="1" i="0" u="none" strike="noStrike" kern="1200" cap="none" spc="0" normalizeH="0" baseline="0" noProof="0" dirty="0">
                <a:ln>
                  <a:noFill/>
                </a:ln>
                <a:solidFill>
                  <a:schemeClr val="accent3"/>
                </a:solidFill>
                <a:effectLst/>
                <a:uLnTx/>
                <a:uFillTx/>
                <a:latin typeface="メイリオ" pitchFamily="50" charset="-128"/>
                <a:ea typeface="メイリオ" pitchFamily="50" charset="-128"/>
                <a:cs typeface="メイリオ" pitchFamily="50" charset="-128"/>
              </a:rPr>
              <a:t>勘定科目割付</a:t>
            </a:r>
          </a:p>
        </p:txBody>
      </p:sp>
      <p:sp>
        <p:nvSpPr>
          <p:cNvPr id="13" name="テキスト ボックス 12"/>
          <p:cNvSpPr txBox="1"/>
          <p:nvPr/>
        </p:nvSpPr>
        <p:spPr>
          <a:xfrm>
            <a:off x="1191417" y="1944075"/>
            <a:ext cx="3052034" cy="411651"/>
          </a:xfrm>
          <a:prstGeom prst="rect">
            <a:avLst/>
          </a:prstGeom>
        </p:spPr>
        <p:txBody>
          <a:bodyPr wrap="square" rtlCol="0" anchor="ctr" anchorCtr="0">
            <a:spAutoFit/>
          </a:bodyPr>
          <a:lstStyle/>
          <a:p>
            <a:pPr marL="0" marR="0" lvl="0" indent="0" algn="l" defTabSz="914400" rtl="0" eaLnBrk="1" fontAlgn="auto" latinLnBrk="0" hangingPunct="1">
              <a:lnSpc>
                <a:spcPts val="2600"/>
              </a:lnSpc>
              <a:spcBef>
                <a:spcPts val="0"/>
              </a:spcBef>
              <a:spcAft>
                <a:spcPts val="0"/>
              </a:spcAft>
              <a:buClrTx/>
              <a:buSzTx/>
              <a:buFontTx/>
              <a:buNone/>
              <a:tabLst/>
              <a:defRPr/>
            </a:pPr>
            <a:r>
              <a:rPr lang="ja-JP" altLang="en-US" sz="1600" b="1" dirty="0">
                <a:solidFill>
                  <a:schemeClr val="accent3"/>
                </a:solidFill>
                <a:latin typeface="メイリオ" pitchFamily="50" charset="-128"/>
                <a:ea typeface="メイリオ" pitchFamily="50" charset="-128"/>
                <a:cs typeface="メイリオ" pitchFamily="50" charset="-128"/>
              </a:rPr>
              <a:t>設定１：</a:t>
            </a:r>
            <a:r>
              <a:rPr kumimoji="1" lang="ja-JP" altLang="en-US" sz="1600" b="1" i="0" u="none" strike="noStrike" kern="1200" cap="none" spc="0" normalizeH="0" baseline="0" noProof="0" dirty="0">
                <a:ln>
                  <a:noFill/>
                </a:ln>
                <a:solidFill>
                  <a:schemeClr val="accent3"/>
                </a:solidFill>
                <a:effectLst/>
                <a:uLnTx/>
                <a:uFillTx/>
                <a:latin typeface="メイリオ" pitchFamily="50" charset="-128"/>
                <a:ea typeface="メイリオ" pitchFamily="50" charset="-128"/>
                <a:cs typeface="メイリオ" pitchFamily="50" charset="-128"/>
              </a:rPr>
              <a:t>給与項目分類設定</a:t>
            </a:r>
            <a:endParaRPr kumimoji="1" lang="en-US" altLang="ja-JP" sz="1600" b="1" i="0" u="none" strike="noStrike" kern="1200" cap="none" spc="0" normalizeH="0" baseline="0" noProof="0" dirty="0">
              <a:ln>
                <a:noFill/>
              </a:ln>
              <a:solidFill>
                <a:schemeClr val="accent3"/>
              </a:solidFill>
              <a:effectLst/>
              <a:uLnTx/>
              <a:uFillTx/>
              <a:latin typeface="メイリオ" pitchFamily="50" charset="-128"/>
              <a:ea typeface="メイリオ" pitchFamily="50" charset="-128"/>
              <a:cs typeface="メイリオ" pitchFamily="50" charset="-128"/>
            </a:endParaRPr>
          </a:p>
        </p:txBody>
      </p:sp>
      <p:sp>
        <p:nvSpPr>
          <p:cNvPr id="29" name="テキスト ボックス 28">
            <a:extLst>
              <a:ext uri="{FF2B5EF4-FFF2-40B4-BE49-F238E27FC236}">
                <a16:creationId xmlns:a16="http://schemas.microsoft.com/office/drawing/2014/main" id="{45BF918C-79D8-D722-AA71-03D2C3739851}"/>
              </a:ext>
            </a:extLst>
          </p:cNvPr>
          <p:cNvSpPr txBox="1"/>
          <p:nvPr/>
        </p:nvSpPr>
        <p:spPr>
          <a:xfrm>
            <a:off x="1234035" y="2350647"/>
            <a:ext cx="3682920"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給与項目＋個人属性</a:t>
            </a:r>
            <a:r>
              <a:rPr kumimoji="1" lang="en-US" altLang="ja-JP" sz="120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2</a:t>
            </a:r>
            <a:r>
              <a:rPr kumimoji="1" lang="ja-JP" altLang="en-US" sz="120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項目毎に分類</a:t>
            </a:r>
          </a:p>
        </p:txBody>
      </p:sp>
      <p:sp>
        <p:nvSpPr>
          <p:cNvPr id="34" name="テキスト ボックス 33">
            <a:extLst>
              <a:ext uri="{FF2B5EF4-FFF2-40B4-BE49-F238E27FC236}">
                <a16:creationId xmlns:a16="http://schemas.microsoft.com/office/drawing/2014/main" id="{BF6B6A48-524C-05D8-C1AA-08B7227058EE}"/>
              </a:ext>
            </a:extLst>
          </p:cNvPr>
          <p:cNvSpPr txBox="1"/>
          <p:nvPr/>
        </p:nvSpPr>
        <p:spPr>
          <a:xfrm>
            <a:off x="4752020" y="2111826"/>
            <a:ext cx="3528392"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例　 ①「基本給」・「正社員」・「</a:t>
            </a:r>
            <a:r>
              <a:rPr kumimoji="1" lang="ja-JP" altLang="en-US" sz="1200" b="1"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製造職</a:t>
            </a:r>
            <a:r>
              <a:rPr kumimoji="1" lang="ja-JP" altLang="en-US" sz="12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a:t>
            </a:r>
            <a:endParaRPr kumimoji="1" lang="en-US" altLang="ja-JP" sz="12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solidFill>
                  <a:prstClr val="black"/>
                </a:solidFill>
                <a:latin typeface="メイリオ" pitchFamily="50" charset="-128"/>
                <a:ea typeface="メイリオ" pitchFamily="50" charset="-128"/>
                <a:cs typeface="メイリオ" pitchFamily="50" charset="-128"/>
              </a:rPr>
              <a:t>　　 ②「基本給</a:t>
            </a:r>
            <a:r>
              <a:rPr kumimoji="1" lang="ja-JP" altLang="en-US" sz="12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」・「正社員」・「</a:t>
            </a:r>
            <a:r>
              <a:rPr kumimoji="1" lang="ja-JP" altLang="en-US" sz="1200" b="1"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営業職</a:t>
            </a:r>
            <a:r>
              <a:rPr kumimoji="1" lang="ja-JP" altLang="en-US" sz="12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a:t>
            </a:r>
          </a:p>
        </p:txBody>
      </p:sp>
      <p:sp>
        <p:nvSpPr>
          <p:cNvPr id="37" name="テキスト ボックス 36">
            <a:extLst>
              <a:ext uri="{FF2B5EF4-FFF2-40B4-BE49-F238E27FC236}">
                <a16:creationId xmlns:a16="http://schemas.microsoft.com/office/drawing/2014/main" id="{D32FD392-4073-61E6-1ADF-AFB1676223FE}"/>
              </a:ext>
            </a:extLst>
          </p:cNvPr>
          <p:cNvSpPr txBox="1"/>
          <p:nvPr/>
        </p:nvSpPr>
        <p:spPr>
          <a:xfrm>
            <a:off x="1234035" y="3344093"/>
            <a:ext cx="3762337" cy="276999"/>
          </a:xfrm>
          <a:prstGeom prst="rect">
            <a:avLst/>
          </a:prstGeom>
          <a:noFill/>
        </p:spPr>
        <p:txBody>
          <a:bodyPr wrap="square">
            <a:spAutoFit/>
          </a:bodyPr>
          <a:lstStyle/>
          <a:p>
            <a:r>
              <a:rPr kumimoji="1" lang="ja-JP" altLang="en-US" sz="120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分類毎に勘定科目</a:t>
            </a:r>
            <a:r>
              <a:rPr kumimoji="1" lang="en-US" altLang="ja-JP" sz="120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a:t>
            </a:r>
            <a:r>
              <a:rPr kumimoji="1" lang="ja-JP" altLang="en-US" sz="120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補助科目</a:t>
            </a:r>
            <a:r>
              <a:rPr kumimoji="1" lang="en-US" altLang="ja-JP" sz="120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a:t>
            </a:r>
            <a:r>
              <a:rPr kumimoji="1" lang="ja-JP" altLang="en-US" sz="120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税情報等を割付</a:t>
            </a:r>
            <a:endParaRPr lang="ja-JP" altLang="en-US" sz="1200" dirty="0"/>
          </a:p>
        </p:txBody>
      </p:sp>
      <p:sp>
        <p:nvSpPr>
          <p:cNvPr id="39" name="テキスト ボックス 38">
            <a:extLst>
              <a:ext uri="{FF2B5EF4-FFF2-40B4-BE49-F238E27FC236}">
                <a16:creationId xmlns:a16="http://schemas.microsoft.com/office/drawing/2014/main" id="{04DEE464-5DC6-C678-CF6E-23D42BD23217}"/>
              </a:ext>
            </a:extLst>
          </p:cNvPr>
          <p:cNvSpPr txBox="1"/>
          <p:nvPr/>
        </p:nvSpPr>
        <p:spPr>
          <a:xfrm>
            <a:off x="4752020" y="3041543"/>
            <a:ext cx="4251782"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solidFill>
                  <a:prstClr val="black"/>
                </a:solidFill>
                <a:latin typeface="メイリオ" pitchFamily="50" charset="-128"/>
                <a:ea typeface="メイリオ" pitchFamily="50" charset="-128"/>
                <a:cs typeface="メイリオ" pitchFamily="50" charset="-128"/>
              </a:rPr>
              <a:t>例 　①</a:t>
            </a:r>
            <a:r>
              <a:rPr kumimoji="1" lang="ja-JP" altLang="en-US" sz="12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科目：給与手当</a:t>
            </a:r>
            <a:r>
              <a:rPr kumimoji="1" lang="ja-JP" altLang="en-US" sz="1200" b="1"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（製造原価）　　</a:t>
            </a:r>
            <a:r>
              <a:rPr kumimoji="1" lang="ja-JP" altLang="en-US" sz="12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補助：基本給</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solidFill>
                  <a:prstClr val="black"/>
                </a:solidFill>
                <a:latin typeface="メイリオ" pitchFamily="50" charset="-128"/>
                <a:ea typeface="メイリオ" pitchFamily="50" charset="-128"/>
                <a:cs typeface="メイリオ" pitchFamily="50" charset="-128"/>
              </a:rPr>
              <a:t>　　 ②</a:t>
            </a:r>
            <a:r>
              <a:rPr kumimoji="1" lang="ja-JP" altLang="en-US" sz="12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科目：給与手当　　　　　　　　補助：</a:t>
            </a:r>
            <a:r>
              <a:rPr lang="ja-JP" altLang="en-US" sz="1200" dirty="0">
                <a:solidFill>
                  <a:prstClr val="black"/>
                </a:solidFill>
                <a:latin typeface="メイリオ" pitchFamily="50" charset="-128"/>
                <a:ea typeface="メイリオ" pitchFamily="50" charset="-128"/>
                <a:cs typeface="メイリオ" pitchFamily="50" charset="-128"/>
              </a:rPr>
              <a:t>基本給</a:t>
            </a:r>
            <a:endParaRPr kumimoji="1" lang="en-US" altLang="ja-JP" sz="12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　　　　相手科目：未払費用</a:t>
            </a:r>
          </a:p>
        </p:txBody>
      </p:sp>
      <p:sp>
        <p:nvSpPr>
          <p:cNvPr id="41" name="テキスト ボックス 40">
            <a:extLst>
              <a:ext uri="{FF2B5EF4-FFF2-40B4-BE49-F238E27FC236}">
                <a16:creationId xmlns:a16="http://schemas.microsoft.com/office/drawing/2014/main" id="{78662EDB-DB0F-5C13-45CA-B57EE51120F0}"/>
              </a:ext>
            </a:extLst>
          </p:cNvPr>
          <p:cNvSpPr txBox="1"/>
          <p:nvPr/>
        </p:nvSpPr>
        <p:spPr>
          <a:xfrm>
            <a:off x="1191417" y="3960299"/>
            <a:ext cx="3052034" cy="411651"/>
          </a:xfrm>
          <a:prstGeom prst="rect">
            <a:avLst/>
          </a:prstGeom>
          <a:noFill/>
        </p:spPr>
        <p:txBody>
          <a:bodyPr wrap="square">
            <a:spAutoFit/>
          </a:bodyPr>
          <a:lstStyle/>
          <a:p>
            <a:pPr marL="0" marR="0" lvl="0" indent="0" algn="l" defTabSz="914400" rtl="0" eaLnBrk="1" fontAlgn="auto" latinLnBrk="0" hangingPunct="1">
              <a:lnSpc>
                <a:spcPts val="2600"/>
              </a:lnSpc>
              <a:spcBef>
                <a:spcPts val="0"/>
              </a:spcBef>
              <a:spcAft>
                <a:spcPts val="0"/>
              </a:spcAft>
              <a:buClrTx/>
              <a:buSzTx/>
              <a:buFontTx/>
              <a:buNone/>
              <a:tabLst/>
              <a:defRPr/>
            </a:pPr>
            <a:r>
              <a:rPr lang="ja-JP" altLang="en-US" sz="1600" b="1" dirty="0">
                <a:solidFill>
                  <a:schemeClr val="accent3"/>
                </a:solidFill>
                <a:latin typeface="メイリオ" pitchFamily="50" charset="-128"/>
                <a:ea typeface="メイリオ" pitchFamily="50" charset="-128"/>
                <a:cs typeface="メイリオ" pitchFamily="50" charset="-128"/>
              </a:rPr>
              <a:t>設定３：仕訳パターン設定</a:t>
            </a:r>
            <a:endParaRPr kumimoji="1" lang="ja-JP" altLang="en-US" sz="1600" b="1" i="0" u="none" strike="noStrike" kern="1200" cap="none" spc="0" normalizeH="0" baseline="0" noProof="0" dirty="0">
              <a:ln>
                <a:noFill/>
              </a:ln>
              <a:solidFill>
                <a:schemeClr val="accent3"/>
              </a:solidFill>
              <a:effectLst/>
              <a:uLnTx/>
              <a:uFillTx/>
              <a:latin typeface="メイリオ" pitchFamily="50" charset="-128"/>
              <a:ea typeface="メイリオ" pitchFamily="50" charset="-128"/>
              <a:cs typeface="メイリオ" pitchFamily="50" charset="-128"/>
            </a:endParaRPr>
          </a:p>
        </p:txBody>
      </p:sp>
      <p:sp>
        <p:nvSpPr>
          <p:cNvPr id="43" name="テキスト ボックス 42">
            <a:extLst>
              <a:ext uri="{FF2B5EF4-FFF2-40B4-BE49-F238E27FC236}">
                <a16:creationId xmlns:a16="http://schemas.microsoft.com/office/drawing/2014/main" id="{80552279-0816-63CA-99CF-4DF3A8C446F1}"/>
              </a:ext>
            </a:extLst>
          </p:cNvPr>
          <p:cNvSpPr txBox="1"/>
          <p:nvPr/>
        </p:nvSpPr>
        <p:spPr>
          <a:xfrm>
            <a:off x="1234035" y="4335946"/>
            <a:ext cx="3842021"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仕訳作成パターン「費用計上」「支払計上」に分類</a:t>
            </a:r>
            <a:endParaRPr kumimoji="1" lang="en-US" altLang="ja-JP" sz="120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p:txBody>
      </p:sp>
      <p:sp>
        <p:nvSpPr>
          <p:cNvPr id="45" name="テキスト ボックス 44">
            <a:extLst>
              <a:ext uri="{FF2B5EF4-FFF2-40B4-BE49-F238E27FC236}">
                <a16:creationId xmlns:a16="http://schemas.microsoft.com/office/drawing/2014/main" id="{6CA292A7-38BD-4A2D-CCF3-AFC1FF82C0B0}"/>
              </a:ext>
            </a:extLst>
          </p:cNvPr>
          <p:cNvSpPr txBox="1"/>
          <p:nvPr/>
        </p:nvSpPr>
        <p:spPr>
          <a:xfrm>
            <a:off x="4896036" y="3975906"/>
            <a:ext cx="2628292"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例　「残業手当」・「正社員」</a:t>
            </a:r>
            <a:endParaRPr kumimoji="1" lang="en-US" altLang="ja-JP" sz="12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　　　⇒ 費用計上　対象</a:t>
            </a:r>
          </a:p>
        </p:txBody>
      </p:sp>
      <p:grpSp>
        <p:nvGrpSpPr>
          <p:cNvPr id="69" name="グループ化 68">
            <a:extLst>
              <a:ext uri="{FF2B5EF4-FFF2-40B4-BE49-F238E27FC236}">
                <a16:creationId xmlns:a16="http://schemas.microsoft.com/office/drawing/2014/main" id="{90371976-EA3A-BEF6-5D5A-BFF450373FD7}"/>
              </a:ext>
            </a:extLst>
          </p:cNvPr>
          <p:cNvGrpSpPr/>
          <p:nvPr/>
        </p:nvGrpSpPr>
        <p:grpSpPr>
          <a:xfrm flipH="1">
            <a:off x="5076054" y="2224242"/>
            <a:ext cx="144017" cy="939625"/>
            <a:chOff x="7473073" y="2350647"/>
            <a:chExt cx="1383403" cy="786216"/>
          </a:xfrm>
        </p:grpSpPr>
        <p:cxnSp>
          <p:nvCxnSpPr>
            <p:cNvPr id="63" name="直線コネクタ 62">
              <a:extLst>
                <a:ext uri="{FF2B5EF4-FFF2-40B4-BE49-F238E27FC236}">
                  <a16:creationId xmlns:a16="http://schemas.microsoft.com/office/drawing/2014/main" id="{6EBF963E-CD9B-D0A2-42C5-45193A5810A8}"/>
                </a:ext>
              </a:extLst>
            </p:cNvPr>
            <p:cNvCxnSpPr>
              <a:cxnSpLocks/>
            </p:cNvCxnSpPr>
            <p:nvPr/>
          </p:nvCxnSpPr>
          <p:spPr>
            <a:xfrm>
              <a:off x="7473073" y="2350647"/>
              <a:ext cx="138340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直線コネクタ 64">
              <a:extLst>
                <a:ext uri="{FF2B5EF4-FFF2-40B4-BE49-F238E27FC236}">
                  <a16:creationId xmlns:a16="http://schemas.microsoft.com/office/drawing/2014/main" id="{D76316EE-DCAD-9902-05D5-C275A9B03E00}"/>
                </a:ext>
              </a:extLst>
            </p:cNvPr>
            <p:cNvCxnSpPr/>
            <p:nvPr/>
          </p:nvCxnSpPr>
          <p:spPr>
            <a:xfrm>
              <a:off x="8856476" y="2350647"/>
              <a:ext cx="0" cy="786216"/>
            </a:xfrm>
            <a:prstGeom prst="line">
              <a:avLst/>
            </a:prstGeom>
          </p:spPr>
          <p:style>
            <a:lnRef idx="1">
              <a:schemeClr val="accent1"/>
            </a:lnRef>
            <a:fillRef idx="0">
              <a:schemeClr val="accent1"/>
            </a:fillRef>
            <a:effectRef idx="0">
              <a:schemeClr val="accent1"/>
            </a:effectRef>
            <a:fontRef idx="minor">
              <a:schemeClr val="tx1"/>
            </a:fontRef>
          </p:style>
        </p:cxnSp>
        <p:cxnSp>
          <p:nvCxnSpPr>
            <p:cNvPr id="68" name="直線矢印コネクタ 67">
              <a:extLst>
                <a:ext uri="{FF2B5EF4-FFF2-40B4-BE49-F238E27FC236}">
                  <a16:creationId xmlns:a16="http://schemas.microsoft.com/office/drawing/2014/main" id="{464CF420-2F4C-9655-4528-507D628BD002}"/>
                </a:ext>
              </a:extLst>
            </p:cNvPr>
            <p:cNvCxnSpPr>
              <a:cxnSpLocks/>
            </p:cNvCxnSpPr>
            <p:nvPr/>
          </p:nvCxnSpPr>
          <p:spPr>
            <a:xfrm flipH="1">
              <a:off x="7599396" y="3136863"/>
              <a:ext cx="125708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73" name="グループ化 72">
            <a:extLst>
              <a:ext uri="{FF2B5EF4-FFF2-40B4-BE49-F238E27FC236}">
                <a16:creationId xmlns:a16="http://schemas.microsoft.com/office/drawing/2014/main" id="{3C4601A6-83AF-9C42-F2F0-A480D04FE056}"/>
              </a:ext>
            </a:extLst>
          </p:cNvPr>
          <p:cNvGrpSpPr/>
          <p:nvPr/>
        </p:nvGrpSpPr>
        <p:grpSpPr>
          <a:xfrm flipH="1">
            <a:off x="5039282" y="2420425"/>
            <a:ext cx="174757" cy="943413"/>
            <a:chOff x="6848800" y="2350647"/>
            <a:chExt cx="2007676" cy="786216"/>
          </a:xfrm>
        </p:grpSpPr>
        <p:cxnSp>
          <p:nvCxnSpPr>
            <p:cNvPr id="74" name="直線コネクタ 73">
              <a:extLst>
                <a:ext uri="{FF2B5EF4-FFF2-40B4-BE49-F238E27FC236}">
                  <a16:creationId xmlns:a16="http://schemas.microsoft.com/office/drawing/2014/main" id="{DA871C64-8D50-01EE-9AEC-F7BF3154AFAB}"/>
                </a:ext>
              </a:extLst>
            </p:cNvPr>
            <p:cNvCxnSpPr>
              <a:cxnSpLocks/>
            </p:cNvCxnSpPr>
            <p:nvPr/>
          </p:nvCxnSpPr>
          <p:spPr>
            <a:xfrm>
              <a:off x="6848800" y="2350647"/>
              <a:ext cx="20076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5" name="直線コネクタ 74">
              <a:extLst>
                <a:ext uri="{FF2B5EF4-FFF2-40B4-BE49-F238E27FC236}">
                  <a16:creationId xmlns:a16="http://schemas.microsoft.com/office/drawing/2014/main" id="{FEA6DC87-FAA9-BF5B-F51C-D457A10A9E17}"/>
                </a:ext>
              </a:extLst>
            </p:cNvPr>
            <p:cNvCxnSpPr/>
            <p:nvPr/>
          </p:nvCxnSpPr>
          <p:spPr>
            <a:xfrm>
              <a:off x="8856476" y="2350647"/>
              <a:ext cx="0" cy="786216"/>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直線矢印コネクタ 75">
              <a:extLst>
                <a:ext uri="{FF2B5EF4-FFF2-40B4-BE49-F238E27FC236}">
                  <a16:creationId xmlns:a16="http://schemas.microsoft.com/office/drawing/2014/main" id="{256F09FF-725A-F378-CCC9-279AF5ADE14F}"/>
                </a:ext>
              </a:extLst>
            </p:cNvPr>
            <p:cNvCxnSpPr>
              <a:cxnSpLocks/>
            </p:cNvCxnSpPr>
            <p:nvPr/>
          </p:nvCxnSpPr>
          <p:spPr>
            <a:xfrm flipH="1">
              <a:off x="6848800" y="3136863"/>
              <a:ext cx="200767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79" name="Freeform 11">
            <a:extLst>
              <a:ext uri="{FF2B5EF4-FFF2-40B4-BE49-F238E27FC236}">
                <a16:creationId xmlns:a16="http://schemas.microsoft.com/office/drawing/2014/main" id="{CF4B1CF8-4572-1B09-5FF7-4A0E45600A33}"/>
              </a:ext>
            </a:extLst>
          </p:cNvPr>
          <p:cNvSpPr>
            <a:spLocks noEditPoints="1"/>
          </p:cNvSpPr>
          <p:nvPr/>
        </p:nvSpPr>
        <p:spPr bwMode="auto">
          <a:xfrm>
            <a:off x="218861" y="1829991"/>
            <a:ext cx="789355" cy="508431"/>
          </a:xfrm>
          <a:custGeom>
            <a:avLst/>
            <a:gdLst>
              <a:gd name="T0" fmla="*/ 473 w 473"/>
              <a:gd name="T1" fmla="*/ 86 h 388"/>
              <a:gd name="T2" fmla="*/ 473 w 473"/>
              <a:gd name="T3" fmla="*/ 330 h 388"/>
              <a:gd name="T4" fmla="*/ 236 w 473"/>
              <a:gd name="T5" fmla="*/ 388 h 388"/>
              <a:gd name="T6" fmla="*/ 0 w 473"/>
              <a:gd name="T7" fmla="*/ 330 h 388"/>
              <a:gd name="T8" fmla="*/ 0 w 473"/>
              <a:gd name="T9" fmla="*/ 86 h 388"/>
              <a:gd name="T10" fmla="*/ 236 w 473"/>
              <a:gd name="T11" fmla="*/ 132 h 388"/>
              <a:gd name="T12" fmla="*/ 473 w 473"/>
              <a:gd name="T13" fmla="*/ 86 h 388"/>
              <a:gd name="T14" fmla="*/ 236 w 473"/>
              <a:gd name="T15" fmla="*/ 0 h 388"/>
              <a:gd name="T16" fmla="*/ 0 w 473"/>
              <a:gd name="T17" fmla="*/ 58 h 388"/>
              <a:gd name="T18" fmla="*/ 236 w 473"/>
              <a:gd name="T19" fmla="*/ 116 h 388"/>
              <a:gd name="T20" fmla="*/ 473 w 473"/>
              <a:gd name="T21" fmla="*/ 58 h 388"/>
              <a:gd name="T22" fmla="*/ 236 w 473"/>
              <a:gd name="T23" fmla="*/ 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3" h="388">
                <a:moveTo>
                  <a:pt x="473" y="86"/>
                </a:moveTo>
                <a:cubicBezTo>
                  <a:pt x="473" y="330"/>
                  <a:pt x="473" y="330"/>
                  <a:pt x="473" y="330"/>
                </a:cubicBezTo>
                <a:cubicBezTo>
                  <a:pt x="473" y="358"/>
                  <a:pt x="376" y="388"/>
                  <a:pt x="236" y="388"/>
                </a:cubicBezTo>
                <a:cubicBezTo>
                  <a:pt x="97" y="388"/>
                  <a:pt x="0" y="358"/>
                  <a:pt x="0" y="330"/>
                </a:cubicBezTo>
                <a:cubicBezTo>
                  <a:pt x="0" y="86"/>
                  <a:pt x="0" y="86"/>
                  <a:pt x="0" y="86"/>
                </a:cubicBezTo>
                <a:cubicBezTo>
                  <a:pt x="38" y="116"/>
                  <a:pt x="138" y="132"/>
                  <a:pt x="236" y="132"/>
                </a:cubicBezTo>
                <a:cubicBezTo>
                  <a:pt x="335" y="132"/>
                  <a:pt x="435" y="116"/>
                  <a:pt x="473" y="86"/>
                </a:cubicBezTo>
                <a:close/>
                <a:moveTo>
                  <a:pt x="236" y="0"/>
                </a:moveTo>
                <a:cubicBezTo>
                  <a:pt x="97" y="0"/>
                  <a:pt x="0" y="31"/>
                  <a:pt x="0" y="58"/>
                </a:cubicBezTo>
                <a:cubicBezTo>
                  <a:pt x="0" y="85"/>
                  <a:pt x="97" y="116"/>
                  <a:pt x="236" y="116"/>
                </a:cubicBezTo>
                <a:cubicBezTo>
                  <a:pt x="376" y="116"/>
                  <a:pt x="473" y="85"/>
                  <a:pt x="473" y="58"/>
                </a:cubicBezTo>
                <a:cubicBezTo>
                  <a:pt x="473" y="31"/>
                  <a:pt x="376" y="0"/>
                  <a:pt x="236" y="0"/>
                </a:cubicBezTo>
                <a:close/>
              </a:path>
            </a:pathLst>
          </a:custGeom>
          <a:solidFill>
            <a:srgbClr val="FF965C"/>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80" name="テキスト ボックス 79">
            <a:extLst>
              <a:ext uri="{FF2B5EF4-FFF2-40B4-BE49-F238E27FC236}">
                <a16:creationId xmlns:a16="http://schemas.microsoft.com/office/drawing/2014/main" id="{4FB5FB4F-E16C-CE73-A939-294C6F1EC45B}"/>
              </a:ext>
            </a:extLst>
          </p:cNvPr>
          <p:cNvSpPr txBox="1"/>
          <p:nvPr/>
        </p:nvSpPr>
        <p:spPr>
          <a:xfrm>
            <a:off x="167572" y="2056253"/>
            <a:ext cx="891933"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white"/>
                </a:solidFill>
                <a:effectLst/>
                <a:uLnTx/>
                <a:uFillTx/>
                <a:latin typeface="メイリオ"/>
                <a:ea typeface="メイリオ"/>
                <a:cs typeface="+mn-cs"/>
              </a:rPr>
              <a:t>給与管理</a:t>
            </a:r>
          </a:p>
        </p:txBody>
      </p:sp>
      <p:sp>
        <p:nvSpPr>
          <p:cNvPr id="82" name="Freeform 11">
            <a:extLst>
              <a:ext uri="{FF2B5EF4-FFF2-40B4-BE49-F238E27FC236}">
                <a16:creationId xmlns:a16="http://schemas.microsoft.com/office/drawing/2014/main" id="{47951F2F-DB34-2150-CFBB-7B19154F3AE4}"/>
              </a:ext>
            </a:extLst>
          </p:cNvPr>
          <p:cNvSpPr>
            <a:spLocks noEditPoints="1"/>
          </p:cNvSpPr>
          <p:nvPr/>
        </p:nvSpPr>
        <p:spPr bwMode="auto">
          <a:xfrm>
            <a:off x="218861" y="4256024"/>
            <a:ext cx="789355" cy="508431"/>
          </a:xfrm>
          <a:custGeom>
            <a:avLst/>
            <a:gdLst>
              <a:gd name="T0" fmla="*/ 473 w 473"/>
              <a:gd name="T1" fmla="*/ 86 h 388"/>
              <a:gd name="T2" fmla="*/ 473 w 473"/>
              <a:gd name="T3" fmla="*/ 330 h 388"/>
              <a:gd name="T4" fmla="*/ 236 w 473"/>
              <a:gd name="T5" fmla="*/ 388 h 388"/>
              <a:gd name="T6" fmla="*/ 0 w 473"/>
              <a:gd name="T7" fmla="*/ 330 h 388"/>
              <a:gd name="T8" fmla="*/ 0 w 473"/>
              <a:gd name="T9" fmla="*/ 86 h 388"/>
              <a:gd name="T10" fmla="*/ 236 w 473"/>
              <a:gd name="T11" fmla="*/ 132 h 388"/>
              <a:gd name="T12" fmla="*/ 473 w 473"/>
              <a:gd name="T13" fmla="*/ 86 h 388"/>
              <a:gd name="T14" fmla="*/ 236 w 473"/>
              <a:gd name="T15" fmla="*/ 0 h 388"/>
              <a:gd name="T16" fmla="*/ 0 w 473"/>
              <a:gd name="T17" fmla="*/ 58 h 388"/>
              <a:gd name="T18" fmla="*/ 236 w 473"/>
              <a:gd name="T19" fmla="*/ 116 h 388"/>
              <a:gd name="T20" fmla="*/ 473 w 473"/>
              <a:gd name="T21" fmla="*/ 58 h 388"/>
              <a:gd name="T22" fmla="*/ 236 w 473"/>
              <a:gd name="T23" fmla="*/ 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3" h="388">
                <a:moveTo>
                  <a:pt x="473" y="86"/>
                </a:moveTo>
                <a:cubicBezTo>
                  <a:pt x="473" y="330"/>
                  <a:pt x="473" y="330"/>
                  <a:pt x="473" y="330"/>
                </a:cubicBezTo>
                <a:cubicBezTo>
                  <a:pt x="473" y="358"/>
                  <a:pt x="376" y="388"/>
                  <a:pt x="236" y="388"/>
                </a:cubicBezTo>
                <a:cubicBezTo>
                  <a:pt x="97" y="388"/>
                  <a:pt x="0" y="358"/>
                  <a:pt x="0" y="330"/>
                </a:cubicBezTo>
                <a:cubicBezTo>
                  <a:pt x="0" y="86"/>
                  <a:pt x="0" y="86"/>
                  <a:pt x="0" y="86"/>
                </a:cubicBezTo>
                <a:cubicBezTo>
                  <a:pt x="38" y="116"/>
                  <a:pt x="138" y="132"/>
                  <a:pt x="236" y="132"/>
                </a:cubicBezTo>
                <a:cubicBezTo>
                  <a:pt x="335" y="132"/>
                  <a:pt x="435" y="116"/>
                  <a:pt x="473" y="86"/>
                </a:cubicBezTo>
                <a:close/>
                <a:moveTo>
                  <a:pt x="236" y="0"/>
                </a:moveTo>
                <a:cubicBezTo>
                  <a:pt x="97" y="0"/>
                  <a:pt x="0" y="31"/>
                  <a:pt x="0" y="58"/>
                </a:cubicBezTo>
                <a:cubicBezTo>
                  <a:pt x="0" y="85"/>
                  <a:pt x="97" y="116"/>
                  <a:pt x="236" y="116"/>
                </a:cubicBezTo>
                <a:cubicBezTo>
                  <a:pt x="376" y="116"/>
                  <a:pt x="473" y="85"/>
                  <a:pt x="473" y="58"/>
                </a:cubicBezTo>
                <a:cubicBezTo>
                  <a:pt x="473" y="31"/>
                  <a:pt x="376" y="0"/>
                  <a:pt x="236" y="0"/>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83" name="テキスト ボックス 82">
            <a:extLst>
              <a:ext uri="{FF2B5EF4-FFF2-40B4-BE49-F238E27FC236}">
                <a16:creationId xmlns:a16="http://schemas.microsoft.com/office/drawing/2014/main" id="{5514098E-E1A7-5376-ABAF-4F9AC634036D}"/>
              </a:ext>
            </a:extLst>
          </p:cNvPr>
          <p:cNvSpPr txBox="1"/>
          <p:nvPr/>
        </p:nvSpPr>
        <p:spPr>
          <a:xfrm>
            <a:off x="167572" y="4482286"/>
            <a:ext cx="891933"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white"/>
                </a:solidFill>
                <a:effectLst/>
                <a:uLnTx/>
                <a:uFillTx/>
                <a:latin typeface="メイリオ"/>
                <a:ea typeface="メイリオ"/>
                <a:cs typeface="+mn-cs"/>
              </a:rPr>
              <a:t>統合会計</a:t>
            </a:r>
          </a:p>
        </p:txBody>
      </p:sp>
      <p:sp>
        <p:nvSpPr>
          <p:cNvPr id="84" name="メモ 19">
            <a:extLst>
              <a:ext uri="{FF2B5EF4-FFF2-40B4-BE49-F238E27FC236}">
                <a16:creationId xmlns:a16="http://schemas.microsoft.com/office/drawing/2014/main" id="{2CF523CE-5404-09CF-1993-B5CC47DBB01E}"/>
              </a:ext>
            </a:extLst>
          </p:cNvPr>
          <p:cNvSpPr/>
          <p:nvPr/>
        </p:nvSpPr>
        <p:spPr bwMode="auto">
          <a:xfrm>
            <a:off x="454177" y="2281174"/>
            <a:ext cx="624860" cy="769529"/>
          </a:xfrm>
          <a:prstGeom prst="foldedCorner">
            <a:avLst/>
          </a:prstGeom>
          <a:solidFill>
            <a:schemeClr val="bg1"/>
          </a:solidFill>
          <a:ln>
            <a:solidFill>
              <a:schemeClr val="bg1">
                <a:lumMod val="85000"/>
              </a:schemeClr>
            </a:solidFill>
            <a:headEnd/>
            <a:tailEnd/>
          </a:ln>
          <a:effectLst/>
        </p:spPr>
        <p:style>
          <a:lnRef idx="1">
            <a:schemeClr val="accent1"/>
          </a:lnRef>
          <a:fillRef idx="2">
            <a:schemeClr val="accent1"/>
          </a:fillRef>
          <a:effectRef idx="1">
            <a:schemeClr val="accent1"/>
          </a:effectRef>
          <a:fontRef idx="minor">
            <a:schemeClr val="dk1"/>
          </a:fontRef>
        </p:style>
        <p:txBody>
          <a:bodyPr wrap="non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給与</a:t>
            </a:r>
            <a:endParaRPr kumimoji="1" lang="en-US" altLang="ja-JP" sz="9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賞与</a:t>
            </a:r>
            <a:endParaRPr kumimoji="1" lang="en-US" altLang="ja-JP" sz="9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年末調整</a:t>
            </a:r>
            <a:endParaRPr kumimoji="1" lang="en-US" altLang="ja-JP" sz="9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昇給差額</a:t>
            </a:r>
          </a:p>
        </p:txBody>
      </p:sp>
      <p:sp>
        <p:nvSpPr>
          <p:cNvPr id="81" name="AutoShape 25">
            <a:extLst>
              <a:ext uri="{FF2B5EF4-FFF2-40B4-BE49-F238E27FC236}">
                <a16:creationId xmlns:a16="http://schemas.microsoft.com/office/drawing/2014/main" id="{0393E587-66CE-00F9-16BA-12A4F461F8D1}"/>
              </a:ext>
            </a:extLst>
          </p:cNvPr>
          <p:cNvSpPr>
            <a:spLocks noChangeArrowheads="1"/>
          </p:cNvSpPr>
          <p:nvPr/>
        </p:nvSpPr>
        <p:spPr bwMode="auto">
          <a:xfrm>
            <a:off x="436877" y="2971295"/>
            <a:ext cx="353323" cy="1338276"/>
          </a:xfrm>
          <a:prstGeom prst="downArrow">
            <a:avLst>
              <a:gd name="adj1" fmla="val 49454"/>
              <a:gd name="adj2" fmla="val 74933"/>
            </a:avLst>
          </a:prstGeom>
          <a:solidFill>
            <a:srgbClr val="54C2F0"/>
          </a:solidFill>
          <a:ln>
            <a:noFill/>
            <a:headEnd/>
            <a:tailEnd/>
          </a:ln>
          <a:effectLst/>
        </p:spPr>
        <p:style>
          <a:lnRef idx="1">
            <a:schemeClr val="dk1"/>
          </a:lnRef>
          <a:fillRef idx="2">
            <a:schemeClr val="dk1"/>
          </a:fillRef>
          <a:effectRef idx="1">
            <a:schemeClr val="dk1"/>
          </a:effectRef>
          <a:fontRef idx="minor">
            <a:schemeClr val="dk1"/>
          </a:fontRef>
        </p:style>
        <p:txBody>
          <a:bodyPr vert="eaVert" wrap="none"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endParaRPr kumimoji="1" lang="ja-JP" altLang="en-US" sz="1800" b="0" i="0" u="none" strike="noStrike" kern="1200" cap="none" spc="0" normalizeH="0" baseline="0" noProof="0" dirty="0">
              <a:ln>
                <a:noFill/>
              </a:ln>
              <a:solidFill>
                <a:srgbClr val="333333"/>
              </a:solidFill>
              <a:effectLst/>
              <a:uLnTx/>
              <a:uFillTx/>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26838284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27</a:t>
            </a:fld>
            <a:endParaRPr kumimoji="1" lang="ja-JP" altLang="en-US" dirty="0"/>
          </a:p>
        </p:txBody>
      </p:sp>
      <p:sp>
        <p:nvSpPr>
          <p:cNvPr id="3" name="フッター プレースホルダー 2"/>
          <p:cNvSpPr>
            <a:spLocks noGrp="1"/>
          </p:cNvSpPr>
          <p:nvPr>
            <p:ph type="ftr" sz="quarter" idx="3"/>
          </p:nvPr>
        </p:nvSpPr>
        <p:spPr/>
        <p:txBody>
          <a:bodyPr/>
          <a:lstStyle/>
          <a:p>
            <a:r>
              <a:rPr lang="en-US" altLang="ja-JP" dirty="0"/>
              <a:t>©Canon IT Solutions Inc.  All rights reserved.</a:t>
            </a:r>
            <a:endParaRPr lang="ja-JP" altLang="en-US" dirty="0"/>
          </a:p>
        </p:txBody>
      </p:sp>
      <p:sp>
        <p:nvSpPr>
          <p:cNvPr id="4" name="テキスト プレースホルダー 3"/>
          <p:cNvSpPr>
            <a:spLocks noGrp="1"/>
          </p:cNvSpPr>
          <p:nvPr>
            <p:ph type="body" sz="quarter" idx="16"/>
          </p:nvPr>
        </p:nvSpPr>
        <p:spPr/>
        <p:txBody>
          <a:bodyPr/>
          <a:lstStyle/>
          <a:p>
            <a:r>
              <a:rPr kumimoji="1" lang="en-US" altLang="ja-JP" dirty="0"/>
              <a:t>NX</a:t>
            </a:r>
            <a:r>
              <a:rPr kumimoji="1" lang="ja-JP" altLang="en-US" dirty="0"/>
              <a:t>統合会計とのシームレスなデータ連携</a:t>
            </a:r>
          </a:p>
        </p:txBody>
      </p:sp>
      <p:sp>
        <p:nvSpPr>
          <p:cNvPr id="5" name="テキスト プレースホルダー 4"/>
          <p:cNvSpPr>
            <a:spLocks noGrp="1"/>
          </p:cNvSpPr>
          <p:nvPr>
            <p:ph type="body" sz="quarter" idx="17"/>
          </p:nvPr>
        </p:nvSpPr>
        <p:spPr/>
        <p:txBody>
          <a:bodyPr/>
          <a:lstStyle/>
          <a:p>
            <a:r>
              <a:rPr kumimoji="1" lang="ja-JP" altLang="en-US" dirty="0"/>
              <a:t>連携方法は連携処理画面による手動実行の他、バッチ起動による自動実行が可能です</a:t>
            </a:r>
          </a:p>
        </p:txBody>
      </p:sp>
      <p:sp>
        <p:nvSpPr>
          <p:cNvPr id="6" name="タイトル 5"/>
          <p:cNvSpPr>
            <a:spLocks noGrp="1"/>
          </p:cNvSpPr>
          <p:nvPr>
            <p:ph type="title"/>
          </p:nvPr>
        </p:nvSpPr>
        <p:spPr/>
        <p:txBody>
          <a:bodyPr/>
          <a:lstStyle/>
          <a:p>
            <a:r>
              <a:rPr kumimoji="1" lang="en-US" altLang="ja-JP" dirty="0"/>
              <a:t>NX</a:t>
            </a:r>
            <a:r>
              <a:rPr kumimoji="1" lang="ja-JP" altLang="en-US" dirty="0"/>
              <a:t>シリーズ間でのデータ連携</a:t>
            </a:r>
          </a:p>
        </p:txBody>
      </p:sp>
      <p:sp>
        <p:nvSpPr>
          <p:cNvPr id="7" name="角丸四角形 6"/>
          <p:cNvSpPr/>
          <p:nvPr/>
        </p:nvSpPr>
        <p:spPr>
          <a:xfrm>
            <a:off x="178879" y="1352083"/>
            <a:ext cx="3349005" cy="3523924"/>
          </a:xfrm>
          <a:prstGeom prst="roundRect">
            <a:avLst>
              <a:gd name="adj" fmla="val 5788"/>
            </a:avLst>
          </a:prstGeom>
          <a:solidFill>
            <a:schemeClr val="bg1">
              <a:alpha val="75000"/>
            </a:schemeClr>
          </a:solidFill>
          <a:ln w="25400">
            <a:solidFill>
              <a:schemeClr val="bg1">
                <a:lumMod val="85000"/>
              </a:schemeClr>
            </a:solidFill>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effectLst>
                <a:reflection blurRad="6350" stA="55000" endA="300" endPos="45500" dir="5400000" sy="-100000" algn="bl" rotWithShape="0"/>
              </a:effectLst>
              <a:latin typeface="メイリオ" pitchFamily="50" charset="-128"/>
              <a:ea typeface="メイリオ" pitchFamily="50" charset="-128"/>
            </a:endParaRPr>
          </a:p>
        </p:txBody>
      </p:sp>
      <p:sp>
        <p:nvSpPr>
          <p:cNvPr id="9" name="角丸四角形 8"/>
          <p:cNvSpPr/>
          <p:nvPr/>
        </p:nvSpPr>
        <p:spPr>
          <a:xfrm>
            <a:off x="1061293" y="1851670"/>
            <a:ext cx="1584176" cy="432048"/>
          </a:xfrm>
          <a:prstGeom prst="roundRect">
            <a:avLst/>
          </a:prstGeom>
          <a:solidFill>
            <a:srgbClr val="FF9900"/>
          </a:solidFill>
          <a:effectLst/>
          <a:scene3d>
            <a:camera prst="orthographicFront">
              <a:rot lat="0" lon="0" rev="0"/>
            </a:camera>
            <a:lightRig rig="threePt" dir="t">
              <a:rot lat="0" lon="0" rev="1200000"/>
            </a:lightRig>
          </a:scene3d>
          <a:sp3d/>
        </p:spPr>
        <p:style>
          <a:lnRef idx="0">
            <a:schemeClr val="accent3"/>
          </a:lnRef>
          <a:fillRef idx="3">
            <a:schemeClr val="accent3"/>
          </a:fillRef>
          <a:effectRef idx="3">
            <a:schemeClr val="accent3"/>
          </a:effectRef>
          <a:fontRef idx="minor">
            <a:schemeClr val="lt1"/>
          </a:fontRef>
        </p:style>
        <p:txBody>
          <a:bodyPr anchor="ctr"/>
          <a:lstStyle/>
          <a:p>
            <a:pPr algn="ctr">
              <a:defRPr/>
            </a:pPr>
            <a:r>
              <a:rPr lang="ja-JP" altLang="en-US" sz="1600" dirty="0">
                <a:solidFill>
                  <a:schemeClr val="bg1"/>
                </a:solidFill>
                <a:latin typeface="メイリオ" pitchFamily="50" charset="-128"/>
                <a:ea typeface="メイリオ" pitchFamily="50" charset="-128"/>
              </a:rPr>
              <a:t>社員マスタ</a:t>
            </a:r>
            <a:endParaRPr lang="en-US" sz="1600" dirty="0">
              <a:solidFill>
                <a:schemeClr val="bg1"/>
              </a:solidFill>
              <a:latin typeface="メイリオ" pitchFamily="50" charset="-128"/>
              <a:ea typeface="メイリオ" pitchFamily="50" charset="-128"/>
            </a:endParaRPr>
          </a:p>
        </p:txBody>
      </p:sp>
      <p:sp>
        <p:nvSpPr>
          <p:cNvPr id="10" name="テキスト ボックス 9"/>
          <p:cNvSpPr txBox="1"/>
          <p:nvPr/>
        </p:nvSpPr>
        <p:spPr>
          <a:xfrm>
            <a:off x="1285116" y="1483080"/>
            <a:ext cx="1136530" cy="246221"/>
          </a:xfrm>
          <a:prstGeom prst="rect">
            <a:avLst/>
          </a:prstGeom>
        </p:spPr>
        <p:txBody>
          <a:bodyPr wrap="none" lIns="0" tIns="0" rIns="0" bIns="0">
            <a:spAutoFit/>
          </a:bodyPr>
          <a:lstStyle/>
          <a:p>
            <a:pPr algn="ctr" fontAlgn="auto">
              <a:spcAft>
                <a:spcPts val="0"/>
              </a:spcAft>
              <a:defRPr/>
            </a:pPr>
            <a:r>
              <a:rPr lang="en-US" altLang="ja-JP" sz="1600" b="1" dirty="0">
                <a:latin typeface="メイリオ" pitchFamily="50" charset="-128"/>
                <a:ea typeface="メイリオ" pitchFamily="50" charset="-128"/>
                <a:cs typeface="+mj-cs"/>
              </a:rPr>
              <a:t>NX</a:t>
            </a:r>
            <a:r>
              <a:rPr lang="ja-JP" altLang="en-US" sz="1600" b="1" dirty="0">
                <a:latin typeface="メイリオ" pitchFamily="50" charset="-128"/>
                <a:ea typeface="メイリオ" pitchFamily="50" charset="-128"/>
                <a:cs typeface="+mj-cs"/>
              </a:rPr>
              <a:t>人事給与</a:t>
            </a:r>
            <a:endParaRPr lang="en-US" sz="1600" b="1" dirty="0">
              <a:latin typeface="メイリオ" pitchFamily="50" charset="-128"/>
              <a:ea typeface="メイリオ" pitchFamily="50" charset="-128"/>
              <a:cs typeface="+mj-cs"/>
            </a:endParaRPr>
          </a:p>
        </p:txBody>
      </p:sp>
      <p:sp>
        <p:nvSpPr>
          <p:cNvPr id="11" name="角丸四角形 10"/>
          <p:cNvSpPr/>
          <p:nvPr/>
        </p:nvSpPr>
        <p:spPr>
          <a:xfrm>
            <a:off x="251520" y="2751770"/>
            <a:ext cx="1584176" cy="432048"/>
          </a:xfrm>
          <a:prstGeom prst="roundRect">
            <a:avLst/>
          </a:prstGeom>
          <a:solidFill>
            <a:srgbClr val="FF9900"/>
          </a:solidFill>
          <a:effectLst/>
          <a:scene3d>
            <a:camera prst="orthographicFront">
              <a:rot lat="0" lon="0" rev="0"/>
            </a:camera>
            <a:lightRig rig="threePt" dir="t">
              <a:rot lat="0" lon="0" rev="1200000"/>
            </a:lightRig>
          </a:scene3d>
          <a:sp3d/>
        </p:spPr>
        <p:style>
          <a:lnRef idx="0">
            <a:schemeClr val="accent3"/>
          </a:lnRef>
          <a:fillRef idx="3">
            <a:schemeClr val="accent3"/>
          </a:fillRef>
          <a:effectRef idx="3">
            <a:schemeClr val="accent3"/>
          </a:effectRef>
          <a:fontRef idx="minor">
            <a:schemeClr val="lt1"/>
          </a:fontRef>
        </p:style>
        <p:txBody>
          <a:bodyPr anchor="ctr"/>
          <a:lstStyle/>
          <a:p>
            <a:pPr algn="ctr">
              <a:defRPr/>
            </a:pPr>
            <a:r>
              <a:rPr lang="ja-JP" altLang="en-US" sz="1500" dirty="0">
                <a:solidFill>
                  <a:schemeClr val="bg1"/>
                </a:solidFill>
                <a:latin typeface="メイリオ" pitchFamily="50" charset="-128"/>
                <a:ea typeface="メイリオ" pitchFamily="50" charset="-128"/>
              </a:rPr>
              <a:t>給与仕訳データ</a:t>
            </a:r>
            <a:endParaRPr lang="en-US" sz="1500" dirty="0">
              <a:solidFill>
                <a:schemeClr val="bg1"/>
              </a:solidFill>
              <a:latin typeface="メイリオ" pitchFamily="50" charset="-128"/>
              <a:ea typeface="メイリオ" pitchFamily="50" charset="-128"/>
            </a:endParaRPr>
          </a:p>
        </p:txBody>
      </p:sp>
      <p:sp>
        <p:nvSpPr>
          <p:cNvPr id="12" name="角丸四角形 11"/>
          <p:cNvSpPr/>
          <p:nvPr/>
        </p:nvSpPr>
        <p:spPr>
          <a:xfrm>
            <a:off x="1907704" y="2751770"/>
            <a:ext cx="1584176" cy="432048"/>
          </a:xfrm>
          <a:prstGeom prst="roundRect">
            <a:avLst/>
          </a:prstGeom>
          <a:solidFill>
            <a:srgbClr val="FF9900"/>
          </a:solidFill>
          <a:effectLst/>
          <a:scene3d>
            <a:camera prst="orthographicFront">
              <a:rot lat="0" lon="0" rev="0"/>
            </a:camera>
            <a:lightRig rig="threePt" dir="t">
              <a:rot lat="0" lon="0" rev="1200000"/>
            </a:lightRig>
          </a:scene3d>
          <a:sp3d/>
        </p:spPr>
        <p:style>
          <a:lnRef idx="0">
            <a:schemeClr val="accent3"/>
          </a:lnRef>
          <a:fillRef idx="3">
            <a:schemeClr val="accent3"/>
          </a:fillRef>
          <a:effectRef idx="3">
            <a:schemeClr val="accent3"/>
          </a:effectRef>
          <a:fontRef idx="minor">
            <a:schemeClr val="lt1"/>
          </a:fontRef>
        </p:style>
        <p:txBody>
          <a:bodyPr anchor="ctr"/>
          <a:lstStyle/>
          <a:p>
            <a:pPr algn="ctr">
              <a:defRPr/>
            </a:pPr>
            <a:r>
              <a:rPr lang="ja-JP" altLang="en-US" sz="1500" dirty="0">
                <a:solidFill>
                  <a:schemeClr val="bg1"/>
                </a:solidFill>
                <a:latin typeface="メイリオ" pitchFamily="50" charset="-128"/>
                <a:ea typeface="メイリオ" pitchFamily="50" charset="-128"/>
              </a:rPr>
              <a:t>賞与仕訳データ</a:t>
            </a:r>
            <a:endParaRPr lang="en-US" sz="1500" dirty="0">
              <a:solidFill>
                <a:schemeClr val="bg1"/>
              </a:solidFill>
              <a:latin typeface="メイリオ" pitchFamily="50" charset="-128"/>
              <a:ea typeface="メイリオ" pitchFamily="50" charset="-128"/>
            </a:endParaRPr>
          </a:p>
        </p:txBody>
      </p:sp>
      <p:sp>
        <p:nvSpPr>
          <p:cNvPr id="13" name="角丸四角形 12"/>
          <p:cNvSpPr/>
          <p:nvPr/>
        </p:nvSpPr>
        <p:spPr>
          <a:xfrm>
            <a:off x="1907704" y="3759882"/>
            <a:ext cx="1584176" cy="432048"/>
          </a:xfrm>
          <a:prstGeom prst="roundRect">
            <a:avLst/>
          </a:prstGeom>
          <a:solidFill>
            <a:srgbClr val="FF9900"/>
          </a:solidFill>
          <a:effectLst/>
          <a:scene3d>
            <a:camera prst="orthographicFront">
              <a:rot lat="0" lon="0" rev="0"/>
            </a:camera>
            <a:lightRig rig="threePt" dir="t">
              <a:rot lat="0" lon="0" rev="1200000"/>
            </a:lightRig>
          </a:scene3d>
          <a:sp3d/>
        </p:spPr>
        <p:style>
          <a:lnRef idx="0">
            <a:schemeClr val="accent3"/>
          </a:lnRef>
          <a:fillRef idx="3">
            <a:schemeClr val="accent3"/>
          </a:fillRef>
          <a:effectRef idx="3">
            <a:schemeClr val="accent3"/>
          </a:effectRef>
          <a:fontRef idx="minor">
            <a:schemeClr val="lt1"/>
          </a:fontRef>
        </p:style>
        <p:txBody>
          <a:bodyPr anchor="ctr"/>
          <a:lstStyle/>
          <a:p>
            <a:pPr algn="ctr">
              <a:defRPr/>
            </a:pPr>
            <a:r>
              <a:rPr lang="ja-JP" altLang="en-US" sz="1200" dirty="0">
                <a:solidFill>
                  <a:schemeClr val="bg1"/>
                </a:solidFill>
                <a:latin typeface="メイリオ" pitchFamily="50" charset="-128"/>
                <a:ea typeface="メイリオ" pitchFamily="50" charset="-128"/>
              </a:rPr>
              <a:t>年末調整還付金</a:t>
            </a:r>
            <a:endParaRPr lang="en-US" altLang="ja-JP" sz="1200" dirty="0">
              <a:solidFill>
                <a:schemeClr val="bg1"/>
              </a:solidFill>
              <a:latin typeface="メイリオ" pitchFamily="50" charset="-128"/>
              <a:ea typeface="メイリオ" pitchFamily="50" charset="-128"/>
            </a:endParaRPr>
          </a:p>
          <a:p>
            <a:pPr algn="ctr">
              <a:defRPr/>
            </a:pPr>
            <a:r>
              <a:rPr lang="ja-JP" altLang="en-US" sz="1200" dirty="0">
                <a:solidFill>
                  <a:schemeClr val="bg1"/>
                </a:solidFill>
                <a:latin typeface="メイリオ" pitchFamily="50" charset="-128"/>
                <a:ea typeface="メイリオ" pitchFamily="50" charset="-128"/>
              </a:rPr>
              <a:t>仕訳データ</a:t>
            </a:r>
            <a:endParaRPr lang="en-US" sz="1200" dirty="0">
              <a:solidFill>
                <a:schemeClr val="bg1"/>
              </a:solidFill>
              <a:latin typeface="メイリオ" pitchFamily="50" charset="-128"/>
              <a:ea typeface="メイリオ" pitchFamily="50" charset="-128"/>
            </a:endParaRPr>
          </a:p>
        </p:txBody>
      </p:sp>
      <p:sp>
        <p:nvSpPr>
          <p:cNvPr id="14" name="角丸四角形 13"/>
          <p:cNvSpPr/>
          <p:nvPr/>
        </p:nvSpPr>
        <p:spPr>
          <a:xfrm>
            <a:off x="251520" y="3759882"/>
            <a:ext cx="1584176" cy="432048"/>
          </a:xfrm>
          <a:prstGeom prst="roundRect">
            <a:avLst/>
          </a:prstGeom>
          <a:solidFill>
            <a:srgbClr val="FF9900"/>
          </a:solidFill>
          <a:effectLst/>
          <a:scene3d>
            <a:camera prst="orthographicFront">
              <a:rot lat="0" lon="0" rev="0"/>
            </a:camera>
            <a:lightRig rig="threePt" dir="t">
              <a:rot lat="0" lon="0" rev="1200000"/>
            </a:lightRig>
          </a:scene3d>
          <a:sp3d/>
        </p:spPr>
        <p:style>
          <a:lnRef idx="0">
            <a:schemeClr val="accent3"/>
          </a:lnRef>
          <a:fillRef idx="3">
            <a:schemeClr val="accent3"/>
          </a:fillRef>
          <a:effectRef idx="3">
            <a:schemeClr val="accent3"/>
          </a:effectRef>
          <a:fontRef idx="minor">
            <a:schemeClr val="lt1"/>
          </a:fontRef>
        </p:style>
        <p:txBody>
          <a:bodyPr anchor="ctr"/>
          <a:lstStyle/>
          <a:p>
            <a:pPr algn="ctr">
              <a:defRPr/>
            </a:pPr>
            <a:r>
              <a:rPr lang="ja-JP" altLang="en-US" sz="1200" dirty="0">
                <a:solidFill>
                  <a:schemeClr val="bg1"/>
                </a:solidFill>
                <a:latin typeface="メイリオ" pitchFamily="50" charset="-128"/>
                <a:ea typeface="メイリオ" pitchFamily="50" charset="-128"/>
              </a:rPr>
              <a:t>昇給差額</a:t>
            </a:r>
            <a:endParaRPr lang="en-US" altLang="ja-JP" sz="1200" dirty="0">
              <a:solidFill>
                <a:schemeClr val="bg1"/>
              </a:solidFill>
              <a:latin typeface="メイリオ" pitchFamily="50" charset="-128"/>
              <a:ea typeface="メイリオ" pitchFamily="50" charset="-128"/>
            </a:endParaRPr>
          </a:p>
          <a:p>
            <a:pPr algn="ctr">
              <a:defRPr/>
            </a:pPr>
            <a:r>
              <a:rPr lang="ja-JP" altLang="en-US" sz="1200" dirty="0">
                <a:solidFill>
                  <a:schemeClr val="bg1"/>
                </a:solidFill>
                <a:latin typeface="メイリオ" pitchFamily="50" charset="-128"/>
                <a:ea typeface="メイリオ" pitchFamily="50" charset="-128"/>
              </a:rPr>
              <a:t>仕訳データ</a:t>
            </a:r>
            <a:endParaRPr lang="en-US" sz="1200" dirty="0">
              <a:solidFill>
                <a:schemeClr val="bg1"/>
              </a:solidFill>
              <a:latin typeface="メイリオ" pitchFamily="50" charset="-128"/>
              <a:ea typeface="メイリオ" pitchFamily="50" charset="-128"/>
            </a:endParaRPr>
          </a:p>
        </p:txBody>
      </p:sp>
      <p:sp>
        <p:nvSpPr>
          <p:cNvPr id="15" name="角丸四角形 14"/>
          <p:cNvSpPr/>
          <p:nvPr/>
        </p:nvSpPr>
        <p:spPr>
          <a:xfrm>
            <a:off x="251520" y="3255826"/>
            <a:ext cx="1584176" cy="432048"/>
          </a:xfrm>
          <a:prstGeom prst="roundRect">
            <a:avLst/>
          </a:prstGeom>
          <a:solidFill>
            <a:srgbClr val="FF9900"/>
          </a:solidFill>
          <a:effectLst/>
          <a:scene3d>
            <a:camera prst="orthographicFront">
              <a:rot lat="0" lon="0" rev="0"/>
            </a:camera>
            <a:lightRig rig="threePt" dir="t">
              <a:rot lat="0" lon="0" rev="1200000"/>
            </a:lightRig>
          </a:scene3d>
          <a:sp3d/>
        </p:spPr>
        <p:style>
          <a:lnRef idx="0">
            <a:schemeClr val="accent3"/>
          </a:lnRef>
          <a:fillRef idx="3">
            <a:schemeClr val="accent3"/>
          </a:fillRef>
          <a:effectRef idx="3">
            <a:schemeClr val="accent3"/>
          </a:effectRef>
          <a:fontRef idx="minor">
            <a:schemeClr val="lt1"/>
          </a:fontRef>
        </p:style>
        <p:txBody>
          <a:bodyPr anchor="ctr"/>
          <a:lstStyle/>
          <a:p>
            <a:pPr algn="ctr">
              <a:defRPr/>
            </a:pPr>
            <a:r>
              <a:rPr lang="ja-JP" altLang="en-US" sz="1200" dirty="0">
                <a:solidFill>
                  <a:schemeClr val="bg1"/>
                </a:solidFill>
                <a:latin typeface="メイリオ" pitchFamily="50" charset="-128"/>
                <a:ea typeface="メイリオ" pitchFamily="50" charset="-128"/>
              </a:rPr>
              <a:t>給与賞与</a:t>
            </a:r>
            <a:endParaRPr lang="en-US" altLang="ja-JP" sz="1200" dirty="0">
              <a:solidFill>
                <a:schemeClr val="bg1"/>
              </a:solidFill>
              <a:latin typeface="メイリオ" pitchFamily="50" charset="-128"/>
              <a:ea typeface="メイリオ" pitchFamily="50" charset="-128"/>
            </a:endParaRPr>
          </a:p>
          <a:p>
            <a:pPr algn="ctr">
              <a:defRPr/>
            </a:pPr>
            <a:r>
              <a:rPr lang="ja-JP" altLang="en-US" sz="1200" dirty="0">
                <a:solidFill>
                  <a:schemeClr val="bg1"/>
                </a:solidFill>
                <a:latin typeface="メイリオ" pitchFamily="50" charset="-128"/>
                <a:ea typeface="メイリオ" pitchFamily="50" charset="-128"/>
              </a:rPr>
              <a:t>配賦仕訳データ</a:t>
            </a:r>
            <a:endParaRPr lang="en-US" sz="1200" dirty="0">
              <a:solidFill>
                <a:schemeClr val="bg1"/>
              </a:solidFill>
              <a:latin typeface="メイリオ" pitchFamily="50" charset="-128"/>
              <a:ea typeface="メイリオ" pitchFamily="50" charset="-128"/>
            </a:endParaRPr>
          </a:p>
        </p:txBody>
      </p:sp>
      <p:sp>
        <p:nvSpPr>
          <p:cNvPr id="16" name="角丸四角形 15"/>
          <p:cNvSpPr/>
          <p:nvPr/>
        </p:nvSpPr>
        <p:spPr>
          <a:xfrm>
            <a:off x="251520" y="4263938"/>
            <a:ext cx="1584176" cy="432048"/>
          </a:xfrm>
          <a:prstGeom prst="roundRect">
            <a:avLst/>
          </a:prstGeom>
          <a:solidFill>
            <a:srgbClr val="FF9900"/>
          </a:solidFill>
          <a:effectLst/>
          <a:scene3d>
            <a:camera prst="orthographicFront">
              <a:rot lat="0" lon="0" rev="0"/>
            </a:camera>
            <a:lightRig rig="threePt" dir="t">
              <a:rot lat="0" lon="0" rev="1200000"/>
            </a:lightRig>
          </a:scene3d>
          <a:sp3d/>
        </p:spPr>
        <p:style>
          <a:lnRef idx="0">
            <a:schemeClr val="accent3"/>
          </a:lnRef>
          <a:fillRef idx="3">
            <a:schemeClr val="accent3"/>
          </a:fillRef>
          <a:effectRef idx="3">
            <a:schemeClr val="accent3"/>
          </a:effectRef>
          <a:fontRef idx="minor">
            <a:schemeClr val="lt1"/>
          </a:fontRef>
        </p:style>
        <p:txBody>
          <a:bodyPr anchor="ctr"/>
          <a:lstStyle/>
          <a:p>
            <a:pPr algn="ctr">
              <a:defRPr/>
            </a:pPr>
            <a:r>
              <a:rPr lang="ja-JP" altLang="en-US" sz="1200" dirty="0">
                <a:solidFill>
                  <a:schemeClr val="bg1"/>
                </a:solidFill>
                <a:latin typeface="メイリオ" pitchFamily="50" charset="-128"/>
                <a:ea typeface="メイリオ" pitchFamily="50" charset="-128"/>
              </a:rPr>
              <a:t>退職金支払</a:t>
            </a:r>
            <a:endParaRPr lang="en-US" altLang="ja-JP" sz="1200" dirty="0">
              <a:solidFill>
                <a:schemeClr val="bg1"/>
              </a:solidFill>
              <a:latin typeface="メイリオ" pitchFamily="50" charset="-128"/>
              <a:ea typeface="メイリオ" pitchFamily="50" charset="-128"/>
            </a:endParaRPr>
          </a:p>
          <a:p>
            <a:pPr algn="ctr">
              <a:defRPr/>
            </a:pPr>
            <a:r>
              <a:rPr lang="ja-JP" altLang="en-US" sz="1200" dirty="0">
                <a:solidFill>
                  <a:schemeClr val="bg1"/>
                </a:solidFill>
                <a:latin typeface="メイリオ" pitchFamily="50" charset="-128"/>
                <a:ea typeface="メイリオ" pitchFamily="50" charset="-128"/>
              </a:rPr>
              <a:t>仕訳データ</a:t>
            </a:r>
            <a:endParaRPr lang="en-US" sz="1200" dirty="0">
              <a:solidFill>
                <a:schemeClr val="bg1"/>
              </a:solidFill>
              <a:latin typeface="メイリオ" pitchFamily="50" charset="-128"/>
              <a:ea typeface="メイリオ" pitchFamily="50" charset="-128"/>
            </a:endParaRPr>
          </a:p>
        </p:txBody>
      </p:sp>
      <p:sp>
        <p:nvSpPr>
          <p:cNvPr id="17" name="角丸四角形 16"/>
          <p:cNvSpPr/>
          <p:nvPr/>
        </p:nvSpPr>
        <p:spPr>
          <a:xfrm>
            <a:off x="1907704" y="4263938"/>
            <a:ext cx="1584176" cy="432048"/>
          </a:xfrm>
          <a:prstGeom prst="roundRect">
            <a:avLst/>
          </a:prstGeom>
          <a:solidFill>
            <a:srgbClr val="FF9900"/>
          </a:solidFill>
          <a:effectLst/>
          <a:scene3d>
            <a:camera prst="orthographicFront">
              <a:rot lat="0" lon="0" rev="0"/>
            </a:camera>
            <a:lightRig rig="threePt" dir="t">
              <a:rot lat="0" lon="0" rev="1200000"/>
            </a:lightRig>
          </a:scene3d>
          <a:sp3d/>
        </p:spPr>
        <p:style>
          <a:lnRef idx="0">
            <a:schemeClr val="accent3"/>
          </a:lnRef>
          <a:fillRef idx="3">
            <a:schemeClr val="accent3"/>
          </a:fillRef>
          <a:effectRef idx="3">
            <a:schemeClr val="accent3"/>
          </a:effectRef>
          <a:fontRef idx="minor">
            <a:schemeClr val="lt1"/>
          </a:fontRef>
        </p:style>
        <p:txBody>
          <a:bodyPr anchor="ctr"/>
          <a:lstStyle/>
          <a:p>
            <a:pPr algn="ctr">
              <a:defRPr/>
            </a:pPr>
            <a:r>
              <a:rPr lang="ja-JP" altLang="en-US" sz="1200" dirty="0">
                <a:solidFill>
                  <a:schemeClr val="bg1"/>
                </a:solidFill>
                <a:latin typeface="メイリオ" pitchFamily="50" charset="-128"/>
                <a:ea typeface="メイリオ" pitchFamily="50" charset="-128"/>
              </a:rPr>
              <a:t>退職引当金</a:t>
            </a:r>
            <a:endParaRPr lang="en-US" altLang="ja-JP" sz="1200" dirty="0">
              <a:solidFill>
                <a:schemeClr val="bg1"/>
              </a:solidFill>
              <a:latin typeface="メイリオ" pitchFamily="50" charset="-128"/>
              <a:ea typeface="メイリオ" pitchFamily="50" charset="-128"/>
            </a:endParaRPr>
          </a:p>
          <a:p>
            <a:pPr algn="ctr">
              <a:defRPr/>
            </a:pPr>
            <a:r>
              <a:rPr lang="ja-JP" altLang="en-US" sz="1200" dirty="0">
                <a:solidFill>
                  <a:schemeClr val="bg1"/>
                </a:solidFill>
                <a:latin typeface="メイリオ" pitchFamily="50" charset="-128"/>
                <a:ea typeface="メイリオ" pitchFamily="50" charset="-128"/>
              </a:rPr>
              <a:t>仕訳データ</a:t>
            </a:r>
            <a:endParaRPr lang="en-US" sz="1200" dirty="0">
              <a:solidFill>
                <a:schemeClr val="bg1"/>
              </a:solidFill>
              <a:latin typeface="メイリオ" pitchFamily="50" charset="-128"/>
              <a:ea typeface="メイリオ" pitchFamily="50" charset="-128"/>
            </a:endParaRPr>
          </a:p>
        </p:txBody>
      </p:sp>
      <p:sp>
        <p:nvSpPr>
          <p:cNvPr id="18" name="テキスト ボックス 17"/>
          <p:cNvSpPr txBox="1"/>
          <p:nvPr/>
        </p:nvSpPr>
        <p:spPr>
          <a:xfrm>
            <a:off x="3570565" y="2243648"/>
            <a:ext cx="569387" cy="400110"/>
          </a:xfrm>
          <a:prstGeom prst="rect">
            <a:avLst/>
          </a:prstGeom>
        </p:spPr>
        <p:txBody>
          <a:bodyPr wrap="none" rtlCol="0" anchor="ctr" anchorCtr="0">
            <a:spAutoFit/>
          </a:bodyPr>
          <a:lstStyle/>
          <a:p>
            <a:r>
              <a:rPr kumimoji="1" lang="ja-JP" altLang="en-US" sz="1000" dirty="0">
                <a:latin typeface="メイリオ" pitchFamily="50" charset="-128"/>
                <a:ea typeface="メイリオ" pitchFamily="50" charset="-128"/>
                <a:cs typeface="メイリオ" pitchFamily="50" charset="-128"/>
              </a:rPr>
              <a:t>マスタ</a:t>
            </a:r>
            <a:endParaRPr kumimoji="1" lang="en-US" altLang="ja-JP" sz="1000" dirty="0">
              <a:latin typeface="メイリオ" pitchFamily="50" charset="-128"/>
              <a:ea typeface="メイリオ" pitchFamily="50" charset="-128"/>
              <a:cs typeface="メイリオ" pitchFamily="50" charset="-128"/>
            </a:endParaRPr>
          </a:p>
          <a:p>
            <a:r>
              <a:rPr kumimoji="1" lang="ja-JP" altLang="en-US" sz="1000" dirty="0">
                <a:latin typeface="メイリオ" pitchFamily="50" charset="-128"/>
                <a:ea typeface="メイリオ" pitchFamily="50" charset="-128"/>
                <a:cs typeface="メイリオ" pitchFamily="50" charset="-128"/>
              </a:rPr>
              <a:t>連携</a:t>
            </a:r>
          </a:p>
        </p:txBody>
      </p:sp>
      <p:sp>
        <p:nvSpPr>
          <p:cNvPr id="19" name="テキスト ボックス 18"/>
          <p:cNvSpPr txBox="1"/>
          <p:nvPr/>
        </p:nvSpPr>
        <p:spPr>
          <a:xfrm>
            <a:off x="3500264" y="3405649"/>
            <a:ext cx="855712" cy="246221"/>
          </a:xfrm>
          <a:prstGeom prst="rect">
            <a:avLst/>
          </a:prstGeom>
        </p:spPr>
        <p:txBody>
          <a:bodyPr wrap="square" rtlCol="0" anchor="ctr" anchorCtr="0">
            <a:spAutoFit/>
          </a:bodyPr>
          <a:lstStyle/>
          <a:p>
            <a:r>
              <a:rPr kumimoji="1" lang="ja-JP" altLang="en-US" sz="1000" dirty="0">
                <a:latin typeface="メイリオ" pitchFamily="50" charset="-128"/>
                <a:ea typeface="メイリオ" pitchFamily="50" charset="-128"/>
                <a:cs typeface="メイリオ" pitchFamily="50" charset="-128"/>
              </a:rPr>
              <a:t>仕訳連携</a:t>
            </a:r>
          </a:p>
        </p:txBody>
      </p:sp>
      <p:sp>
        <p:nvSpPr>
          <p:cNvPr id="20" name="角丸四角形 19"/>
          <p:cNvSpPr/>
          <p:nvPr/>
        </p:nvSpPr>
        <p:spPr>
          <a:xfrm>
            <a:off x="4139952" y="1352082"/>
            <a:ext cx="4845369" cy="3523924"/>
          </a:xfrm>
          <a:prstGeom prst="roundRect">
            <a:avLst>
              <a:gd name="adj" fmla="val 8128"/>
            </a:avLst>
          </a:prstGeom>
          <a:solidFill>
            <a:schemeClr val="bg1">
              <a:alpha val="75000"/>
            </a:schemeClr>
          </a:solidFill>
          <a:ln w="25400">
            <a:solidFill>
              <a:schemeClr val="bg1">
                <a:lumMod val="85000"/>
              </a:schemeClr>
            </a:solidFill>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effectLst>
                <a:reflection blurRad="6350" stA="55000" endA="300" endPos="45500" dir="5400000" sy="-100000" algn="bl" rotWithShape="0"/>
              </a:effectLst>
              <a:latin typeface="メイリオ" pitchFamily="50" charset="-128"/>
              <a:ea typeface="メイリオ" pitchFamily="50" charset="-128"/>
            </a:endParaRPr>
          </a:p>
        </p:txBody>
      </p:sp>
      <p:sp>
        <p:nvSpPr>
          <p:cNvPr id="21" name="角丸四角形 20"/>
          <p:cNvSpPr/>
          <p:nvPr/>
        </p:nvSpPr>
        <p:spPr>
          <a:xfrm>
            <a:off x="4211960" y="1779662"/>
            <a:ext cx="1512168" cy="432048"/>
          </a:xfrm>
          <a:prstGeom prst="roundRect">
            <a:avLst/>
          </a:prstGeom>
          <a:solidFill>
            <a:srgbClr val="54C2F0"/>
          </a:solidFill>
          <a:effectLst/>
          <a:scene3d>
            <a:camera prst="orthographicFront">
              <a:rot lat="0" lon="0" rev="0"/>
            </a:camera>
            <a:lightRig rig="threePt" dir="t">
              <a:rot lat="0" lon="0" rev="1200000"/>
            </a:lightRig>
          </a:scene3d>
          <a:sp3d/>
        </p:spPr>
        <p:style>
          <a:lnRef idx="0">
            <a:schemeClr val="accent2"/>
          </a:lnRef>
          <a:fillRef idx="3">
            <a:schemeClr val="accent2"/>
          </a:fillRef>
          <a:effectRef idx="3">
            <a:schemeClr val="accent2"/>
          </a:effectRef>
          <a:fontRef idx="minor">
            <a:schemeClr val="lt1"/>
          </a:fontRef>
        </p:style>
        <p:txBody>
          <a:bodyPr anchor="ctr"/>
          <a:lstStyle/>
          <a:p>
            <a:pPr algn="ctr">
              <a:defRPr/>
            </a:pPr>
            <a:r>
              <a:rPr lang="ja-JP" altLang="en-US" sz="1600" dirty="0">
                <a:solidFill>
                  <a:schemeClr val="bg1"/>
                </a:solidFill>
                <a:latin typeface="メイリオ" pitchFamily="50" charset="-128"/>
                <a:ea typeface="メイリオ" pitchFamily="50" charset="-128"/>
              </a:rPr>
              <a:t>銀行マスタ</a:t>
            </a:r>
            <a:endParaRPr lang="en-US" sz="1600" dirty="0">
              <a:solidFill>
                <a:schemeClr val="bg1"/>
              </a:solidFill>
              <a:latin typeface="メイリオ" pitchFamily="50" charset="-128"/>
              <a:ea typeface="メイリオ" pitchFamily="50" charset="-128"/>
            </a:endParaRPr>
          </a:p>
        </p:txBody>
      </p:sp>
      <p:sp>
        <p:nvSpPr>
          <p:cNvPr id="22" name="角丸四角形 21"/>
          <p:cNvSpPr/>
          <p:nvPr/>
        </p:nvSpPr>
        <p:spPr>
          <a:xfrm>
            <a:off x="5796136" y="1779662"/>
            <a:ext cx="1512168" cy="432048"/>
          </a:xfrm>
          <a:prstGeom prst="roundRect">
            <a:avLst/>
          </a:prstGeom>
          <a:solidFill>
            <a:srgbClr val="54C2F0"/>
          </a:solidFill>
          <a:effectLst/>
          <a:scene3d>
            <a:camera prst="orthographicFront">
              <a:rot lat="0" lon="0" rev="0"/>
            </a:camera>
            <a:lightRig rig="threePt" dir="t">
              <a:rot lat="0" lon="0" rev="1200000"/>
            </a:lightRig>
          </a:scene3d>
          <a:sp3d/>
        </p:spPr>
        <p:style>
          <a:lnRef idx="0">
            <a:schemeClr val="accent2"/>
          </a:lnRef>
          <a:fillRef idx="3">
            <a:schemeClr val="accent2"/>
          </a:fillRef>
          <a:effectRef idx="3">
            <a:schemeClr val="accent2"/>
          </a:effectRef>
          <a:fontRef idx="minor">
            <a:schemeClr val="lt1"/>
          </a:fontRef>
        </p:style>
        <p:txBody>
          <a:bodyPr anchor="ctr"/>
          <a:lstStyle/>
          <a:p>
            <a:pPr algn="ctr">
              <a:defRPr/>
            </a:pPr>
            <a:r>
              <a:rPr lang="ja-JP" altLang="en-US" sz="1400" dirty="0">
                <a:solidFill>
                  <a:schemeClr val="bg1"/>
                </a:solidFill>
                <a:latin typeface="メイリオ" pitchFamily="50" charset="-128"/>
                <a:ea typeface="メイリオ" pitchFamily="50" charset="-128"/>
              </a:rPr>
              <a:t>銀行支店マスタ</a:t>
            </a:r>
            <a:endParaRPr lang="en-US" sz="1400" dirty="0">
              <a:solidFill>
                <a:schemeClr val="bg1"/>
              </a:solidFill>
              <a:latin typeface="メイリオ" pitchFamily="50" charset="-128"/>
              <a:ea typeface="メイリオ" pitchFamily="50" charset="-128"/>
            </a:endParaRPr>
          </a:p>
        </p:txBody>
      </p:sp>
      <p:sp>
        <p:nvSpPr>
          <p:cNvPr id="23" name="角丸四角形 22"/>
          <p:cNvSpPr/>
          <p:nvPr/>
        </p:nvSpPr>
        <p:spPr>
          <a:xfrm>
            <a:off x="7380312" y="1779662"/>
            <a:ext cx="1512168" cy="432048"/>
          </a:xfrm>
          <a:prstGeom prst="roundRect">
            <a:avLst/>
          </a:prstGeom>
          <a:solidFill>
            <a:srgbClr val="54C2F0"/>
          </a:solidFill>
          <a:effectLst/>
          <a:scene3d>
            <a:camera prst="orthographicFront">
              <a:rot lat="0" lon="0" rev="0"/>
            </a:camera>
            <a:lightRig rig="threePt" dir="t">
              <a:rot lat="0" lon="0" rev="1200000"/>
            </a:lightRig>
          </a:scene3d>
          <a:sp3d/>
        </p:spPr>
        <p:style>
          <a:lnRef idx="0">
            <a:schemeClr val="accent2"/>
          </a:lnRef>
          <a:fillRef idx="3">
            <a:schemeClr val="accent2"/>
          </a:fillRef>
          <a:effectRef idx="3">
            <a:schemeClr val="accent2"/>
          </a:effectRef>
          <a:fontRef idx="minor">
            <a:schemeClr val="lt1"/>
          </a:fontRef>
        </p:style>
        <p:txBody>
          <a:bodyPr anchor="ctr"/>
          <a:lstStyle/>
          <a:p>
            <a:pPr algn="ctr">
              <a:defRPr/>
            </a:pPr>
            <a:r>
              <a:rPr lang="ja-JP" altLang="en-US" sz="1400" dirty="0">
                <a:solidFill>
                  <a:schemeClr val="bg1"/>
                </a:solidFill>
                <a:latin typeface="メイリオ" pitchFamily="50" charset="-128"/>
                <a:ea typeface="メイリオ" pitchFamily="50" charset="-128"/>
              </a:rPr>
              <a:t>銀行休日マスタ</a:t>
            </a:r>
            <a:endParaRPr lang="en-US" sz="1400" dirty="0">
              <a:solidFill>
                <a:schemeClr val="bg1"/>
              </a:solidFill>
              <a:latin typeface="メイリオ" pitchFamily="50" charset="-128"/>
              <a:ea typeface="メイリオ" pitchFamily="50" charset="-128"/>
            </a:endParaRPr>
          </a:p>
        </p:txBody>
      </p:sp>
      <p:sp>
        <p:nvSpPr>
          <p:cNvPr id="24" name="角丸四角形 23"/>
          <p:cNvSpPr/>
          <p:nvPr/>
        </p:nvSpPr>
        <p:spPr>
          <a:xfrm>
            <a:off x="4211960" y="2283718"/>
            <a:ext cx="1512168" cy="432048"/>
          </a:xfrm>
          <a:prstGeom prst="roundRect">
            <a:avLst/>
          </a:prstGeom>
          <a:solidFill>
            <a:srgbClr val="54C2F0"/>
          </a:solidFill>
          <a:effectLst/>
          <a:scene3d>
            <a:camera prst="orthographicFront">
              <a:rot lat="0" lon="0" rev="0"/>
            </a:camera>
            <a:lightRig rig="threePt" dir="t">
              <a:rot lat="0" lon="0" rev="1200000"/>
            </a:lightRig>
          </a:scene3d>
          <a:sp3d/>
        </p:spPr>
        <p:style>
          <a:lnRef idx="0">
            <a:schemeClr val="accent2"/>
          </a:lnRef>
          <a:fillRef idx="3">
            <a:schemeClr val="accent2"/>
          </a:fillRef>
          <a:effectRef idx="3">
            <a:schemeClr val="accent2"/>
          </a:effectRef>
          <a:fontRef idx="minor">
            <a:schemeClr val="lt1"/>
          </a:fontRef>
        </p:style>
        <p:txBody>
          <a:bodyPr anchor="ctr"/>
          <a:lstStyle/>
          <a:p>
            <a:pPr algn="ctr">
              <a:defRPr/>
            </a:pPr>
            <a:r>
              <a:rPr lang="ja-JP" altLang="en-US" sz="1400" dirty="0">
                <a:solidFill>
                  <a:schemeClr val="bg1"/>
                </a:solidFill>
                <a:latin typeface="メイリオ" pitchFamily="50" charset="-128"/>
                <a:ea typeface="メイリオ" pitchFamily="50" charset="-128"/>
              </a:rPr>
              <a:t>科目マスタ</a:t>
            </a:r>
            <a:endParaRPr lang="en-US" sz="1400" dirty="0">
              <a:solidFill>
                <a:schemeClr val="bg1"/>
              </a:solidFill>
              <a:latin typeface="メイリオ" pitchFamily="50" charset="-128"/>
              <a:ea typeface="メイリオ" pitchFamily="50" charset="-128"/>
            </a:endParaRPr>
          </a:p>
        </p:txBody>
      </p:sp>
      <p:sp>
        <p:nvSpPr>
          <p:cNvPr id="25" name="角丸四角形 24"/>
          <p:cNvSpPr/>
          <p:nvPr/>
        </p:nvSpPr>
        <p:spPr>
          <a:xfrm>
            <a:off x="5796136" y="2283718"/>
            <a:ext cx="1512168" cy="432048"/>
          </a:xfrm>
          <a:prstGeom prst="roundRect">
            <a:avLst/>
          </a:prstGeom>
          <a:solidFill>
            <a:srgbClr val="54C2F0"/>
          </a:solidFill>
          <a:effectLst/>
          <a:scene3d>
            <a:camera prst="orthographicFront">
              <a:rot lat="0" lon="0" rev="0"/>
            </a:camera>
            <a:lightRig rig="threePt" dir="t">
              <a:rot lat="0" lon="0" rev="1200000"/>
            </a:lightRig>
          </a:scene3d>
          <a:sp3d/>
        </p:spPr>
        <p:style>
          <a:lnRef idx="0">
            <a:schemeClr val="accent2"/>
          </a:lnRef>
          <a:fillRef idx="3">
            <a:schemeClr val="accent2"/>
          </a:fillRef>
          <a:effectRef idx="3">
            <a:schemeClr val="accent2"/>
          </a:effectRef>
          <a:fontRef idx="minor">
            <a:schemeClr val="lt1"/>
          </a:fontRef>
        </p:style>
        <p:txBody>
          <a:bodyPr anchor="ctr"/>
          <a:lstStyle/>
          <a:p>
            <a:pPr algn="ctr">
              <a:defRPr/>
            </a:pPr>
            <a:r>
              <a:rPr lang="ja-JP" altLang="en-US" sz="1400" dirty="0">
                <a:solidFill>
                  <a:schemeClr val="bg1"/>
                </a:solidFill>
                <a:latin typeface="メイリオ" pitchFamily="50" charset="-128"/>
                <a:ea typeface="メイリオ" pitchFamily="50" charset="-128"/>
              </a:rPr>
              <a:t>補助科目マスタ</a:t>
            </a:r>
            <a:endParaRPr lang="en-US" sz="1400" dirty="0">
              <a:solidFill>
                <a:schemeClr val="bg1"/>
              </a:solidFill>
              <a:latin typeface="メイリオ" pitchFamily="50" charset="-128"/>
              <a:ea typeface="メイリオ" pitchFamily="50" charset="-128"/>
            </a:endParaRPr>
          </a:p>
        </p:txBody>
      </p:sp>
      <p:sp>
        <p:nvSpPr>
          <p:cNvPr id="26" name="角丸四角形 25"/>
          <p:cNvSpPr/>
          <p:nvPr/>
        </p:nvSpPr>
        <p:spPr>
          <a:xfrm>
            <a:off x="4211960" y="3291830"/>
            <a:ext cx="1512168" cy="432048"/>
          </a:xfrm>
          <a:prstGeom prst="roundRect">
            <a:avLst/>
          </a:prstGeom>
          <a:solidFill>
            <a:srgbClr val="54C2F0"/>
          </a:solidFill>
          <a:effectLst/>
          <a:scene3d>
            <a:camera prst="orthographicFront">
              <a:rot lat="0" lon="0" rev="0"/>
            </a:camera>
            <a:lightRig rig="threePt" dir="t">
              <a:rot lat="0" lon="0" rev="1200000"/>
            </a:lightRig>
          </a:scene3d>
          <a:sp3d/>
        </p:spPr>
        <p:style>
          <a:lnRef idx="0">
            <a:schemeClr val="accent2"/>
          </a:lnRef>
          <a:fillRef idx="3">
            <a:schemeClr val="accent2"/>
          </a:fillRef>
          <a:effectRef idx="3">
            <a:schemeClr val="accent2"/>
          </a:effectRef>
          <a:fontRef idx="minor">
            <a:schemeClr val="lt1"/>
          </a:fontRef>
        </p:style>
        <p:txBody>
          <a:bodyPr anchor="ctr"/>
          <a:lstStyle/>
          <a:p>
            <a:pPr algn="ctr">
              <a:defRPr/>
            </a:pPr>
            <a:r>
              <a:rPr lang="ja-JP" altLang="en-US" sz="1400" dirty="0">
                <a:solidFill>
                  <a:schemeClr val="bg1"/>
                </a:solidFill>
                <a:latin typeface="メイリオ" pitchFamily="50" charset="-128"/>
                <a:ea typeface="メイリオ" pitchFamily="50" charset="-128"/>
              </a:rPr>
              <a:t>組織マスタ</a:t>
            </a:r>
            <a:endParaRPr lang="en-US" sz="1400" dirty="0">
              <a:solidFill>
                <a:schemeClr val="bg1"/>
              </a:solidFill>
              <a:latin typeface="メイリオ" pitchFamily="50" charset="-128"/>
              <a:ea typeface="メイリオ" pitchFamily="50" charset="-128"/>
            </a:endParaRPr>
          </a:p>
        </p:txBody>
      </p:sp>
      <p:sp>
        <p:nvSpPr>
          <p:cNvPr id="27" name="角丸四角形 26"/>
          <p:cNvSpPr/>
          <p:nvPr/>
        </p:nvSpPr>
        <p:spPr>
          <a:xfrm>
            <a:off x="5796136" y="2787774"/>
            <a:ext cx="1512168" cy="432048"/>
          </a:xfrm>
          <a:prstGeom prst="roundRect">
            <a:avLst/>
          </a:prstGeom>
          <a:solidFill>
            <a:srgbClr val="54C2F0"/>
          </a:solidFill>
          <a:effectLst/>
          <a:scene3d>
            <a:camera prst="orthographicFront">
              <a:rot lat="0" lon="0" rev="0"/>
            </a:camera>
            <a:lightRig rig="threePt" dir="t">
              <a:rot lat="0" lon="0" rev="1200000"/>
            </a:lightRig>
          </a:scene3d>
          <a:sp3d/>
        </p:spPr>
        <p:style>
          <a:lnRef idx="0">
            <a:schemeClr val="accent2"/>
          </a:lnRef>
          <a:fillRef idx="3">
            <a:schemeClr val="accent2"/>
          </a:fillRef>
          <a:effectRef idx="3">
            <a:schemeClr val="accent2"/>
          </a:effectRef>
          <a:fontRef idx="minor">
            <a:schemeClr val="lt1"/>
          </a:fontRef>
        </p:style>
        <p:txBody>
          <a:bodyPr anchor="ctr"/>
          <a:lstStyle/>
          <a:p>
            <a:pPr algn="ctr">
              <a:defRPr/>
            </a:pPr>
            <a:r>
              <a:rPr lang="ja-JP" altLang="en-US" sz="1400" dirty="0">
                <a:solidFill>
                  <a:schemeClr val="bg1"/>
                </a:solidFill>
                <a:latin typeface="メイリオ" pitchFamily="50" charset="-128"/>
                <a:ea typeface="メイリオ" pitchFamily="50" charset="-128"/>
              </a:rPr>
              <a:t>税処理マスタ</a:t>
            </a:r>
            <a:endParaRPr lang="en-US" sz="1400" dirty="0">
              <a:solidFill>
                <a:schemeClr val="bg1"/>
              </a:solidFill>
              <a:latin typeface="メイリオ" pitchFamily="50" charset="-128"/>
              <a:ea typeface="メイリオ" pitchFamily="50" charset="-128"/>
            </a:endParaRPr>
          </a:p>
        </p:txBody>
      </p:sp>
      <p:sp>
        <p:nvSpPr>
          <p:cNvPr id="28" name="角丸四角形 27"/>
          <p:cNvSpPr/>
          <p:nvPr/>
        </p:nvSpPr>
        <p:spPr>
          <a:xfrm>
            <a:off x="7380312" y="2787774"/>
            <a:ext cx="1512168" cy="432048"/>
          </a:xfrm>
          <a:prstGeom prst="roundRect">
            <a:avLst/>
          </a:prstGeom>
          <a:solidFill>
            <a:srgbClr val="54C2F0"/>
          </a:solidFill>
          <a:effectLst/>
          <a:scene3d>
            <a:camera prst="orthographicFront">
              <a:rot lat="0" lon="0" rev="0"/>
            </a:camera>
            <a:lightRig rig="threePt" dir="t">
              <a:rot lat="0" lon="0" rev="1200000"/>
            </a:lightRig>
          </a:scene3d>
          <a:sp3d/>
        </p:spPr>
        <p:style>
          <a:lnRef idx="0">
            <a:schemeClr val="accent2"/>
          </a:lnRef>
          <a:fillRef idx="3">
            <a:schemeClr val="accent2"/>
          </a:fillRef>
          <a:effectRef idx="3">
            <a:schemeClr val="accent2"/>
          </a:effectRef>
          <a:fontRef idx="minor">
            <a:schemeClr val="lt1"/>
          </a:fontRef>
        </p:style>
        <p:txBody>
          <a:bodyPr anchor="ctr"/>
          <a:lstStyle/>
          <a:p>
            <a:pPr algn="ctr">
              <a:defRPr/>
            </a:pPr>
            <a:r>
              <a:rPr lang="ja-JP" altLang="en-US" sz="1400" dirty="0">
                <a:solidFill>
                  <a:schemeClr val="bg1"/>
                </a:solidFill>
                <a:latin typeface="メイリオ" pitchFamily="50" charset="-128"/>
                <a:ea typeface="メイリオ" pitchFamily="50" charset="-128"/>
              </a:rPr>
              <a:t>会計カレンダー</a:t>
            </a:r>
            <a:endParaRPr lang="en-US" sz="1400" dirty="0">
              <a:solidFill>
                <a:schemeClr val="bg1"/>
              </a:solidFill>
              <a:latin typeface="メイリオ" pitchFamily="50" charset="-128"/>
              <a:ea typeface="メイリオ" pitchFamily="50" charset="-128"/>
            </a:endParaRPr>
          </a:p>
        </p:txBody>
      </p:sp>
      <p:sp>
        <p:nvSpPr>
          <p:cNvPr id="29" name="角丸四角形 28"/>
          <p:cNvSpPr/>
          <p:nvPr/>
        </p:nvSpPr>
        <p:spPr>
          <a:xfrm>
            <a:off x="5796136" y="3291830"/>
            <a:ext cx="1512168" cy="432048"/>
          </a:xfrm>
          <a:prstGeom prst="roundRect">
            <a:avLst/>
          </a:prstGeom>
          <a:solidFill>
            <a:srgbClr val="54C2F0"/>
          </a:solidFill>
          <a:effectLst/>
          <a:scene3d>
            <a:camera prst="orthographicFront">
              <a:rot lat="0" lon="0" rev="0"/>
            </a:camera>
            <a:lightRig rig="threePt" dir="t">
              <a:rot lat="0" lon="0" rev="1200000"/>
            </a:lightRig>
          </a:scene3d>
          <a:sp3d/>
        </p:spPr>
        <p:style>
          <a:lnRef idx="0">
            <a:schemeClr val="accent2"/>
          </a:lnRef>
          <a:fillRef idx="3">
            <a:schemeClr val="accent2"/>
          </a:fillRef>
          <a:effectRef idx="3">
            <a:schemeClr val="accent2"/>
          </a:effectRef>
          <a:fontRef idx="minor">
            <a:schemeClr val="lt1"/>
          </a:fontRef>
        </p:style>
        <p:txBody>
          <a:bodyPr anchor="ctr"/>
          <a:lstStyle/>
          <a:p>
            <a:pPr algn="ctr">
              <a:defRPr/>
            </a:pPr>
            <a:r>
              <a:rPr lang="ja-JP" altLang="en-US" sz="1400" dirty="0">
                <a:solidFill>
                  <a:schemeClr val="bg1"/>
                </a:solidFill>
                <a:latin typeface="メイリオ" pitchFamily="50" charset="-128"/>
                <a:ea typeface="メイリオ" pitchFamily="50" charset="-128"/>
              </a:rPr>
              <a:t>仕入先マスタ</a:t>
            </a:r>
            <a:endParaRPr lang="en-US" sz="1400" dirty="0">
              <a:solidFill>
                <a:schemeClr val="bg1"/>
              </a:solidFill>
              <a:latin typeface="メイリオ" pitchFamily="50" charset="-128"/>
              <a:ea typeface="メイリオ" pitchFamily="50" charset="-128"/>
            </a:endParaRPr>
          </a:p>
        </p:txBody>
      </p:sp>
      <p:sp>
        <p:nvSpPr>
          <p:cNvPr id="30" name="角丸四角形 29"/>
          <p:cNvSpPr/>
          <p:nvPr/>
        </p:nvSpPr>
        <p:spPr>
          <a:xfrm>
            <a:off x="7380312" y="2283718"/>
            <a:ext cx="1512168" cy="432048"/>
          </a:xfrm>
          <a:prstGeom prst="roundRect">
            <a:avLst/>
          </a:prstGeom>
          <a:solidFill>
            <a:srgbClr val="54C2F0"/>
          </a:solidFill>
          <a:effectLst/>
          <a:scene3d>
            <a:camera prst="orthographicFront">
              <a:rot lat="0" lon="0" rev="0"/>
            </a:camera>
            <a:lightRig rig="threePt" dir="t">
              <a:rot lat="0" lon="0" rev="1200000"/>
            </a:lightRig>
          </a:scene3d>
          <a:sp3d/>
        </p:spPr>
        <p:style>
          <a:lnRef idx="0">
            <a:schemeClr val="accent2"/>
          </a:lnRef>
          <a:fillRef idx="3">
            <a:schemeClr val="accent2"/>
          </a:fillRef>
          <a:effectRef idx="3">
            <a:schemeClr val="accent2"/>
          </a:effectRef>
          <a:fontRef idx="minor">
            <a:schemeClr val="lt1"/>
          </a:fontRef>
        </p:style>
        <p:txBody>
          <a:bodyPr anchor="ctr"/>
          <a:lstStyle/>
          <a:p>
            <a:pPr algn="ctr">
              <a:defRPr/>
            </a:pPr>
            <a:r>
              <a:rPr lang="ja-JP" altLang="en-US" sz="1200" dirty="0">
                <a:solidFill>
                  <a:schemeClr val="bg1"/>
                </a:solidFill>
                <a:latin typeface="メイリオ" pitchFamily="50" charset="-128"/>
                <a:ea typeface="メイリオ" pitchFamily="50" charset="-128"/>
              </a:rPr>
              <a:t>科目セキュリティ対象マスタ</a:t>
            </a:r>
            <a:endParaRPr lang="en-US" sz="1200" dirty="0">
              <a:solidFill>
                <a:schemeClr val="bg1"/>
              </a:solidFill>
              <a:latin typeface="メイリオ" pitchFamily="50" charset="-128"/>
              <a:ea typeface="メイリオ" pitchFamily="50" charset="-128"/>
            </a:endParaRPr>
          </a:p>
        </p:txBody>
      </p:sp>
      <p:sp>
        <p:nvSpPr>
          <p:cNvPr id="31" name="角丸四角形 30"/>
          <p:cNvSpPr/>
          <p:nvPr/>
        </p:nvSpPr>
        <p:spPr>
          <a:xfrm>
            <a:off x="4211960" y="2787774"/>
            <a:ext cx="1512168" cy="432048"/>
          </a:xfrm>
          <a:prstGeom prst="roundRect">
            <a:avLst/>
          </a:prstGeom>
          <a:solidFill>
            <a:srgbClr val="54C2F0"/>
          </a:solidFill>
          <a:effectLst/>
          <a:scene3d>
            <a:camera prst="orthographicFront">
              <a:rot lat="0" lon="0" rev="0"/>
            </a:camera>
            <a:lightRig rig="threePt" dir="t">
              <a:rot lat="0" lon="0" rev="1200000"/>
            </a:lightRig>
          </a:scene3d>
          <a:sp3d/>
        </p:spPr>
        <p:style>
          <a:lnRef idx="0">
            <a:schemeClr val="accent2"/>
          </a:lnRef>
          <a:fillRef idx="3">
            <a:schemeClr val="accent2"/>
          </a:fillRef>
          <a:effectRef idx="3">
            <a:schemeClr val="accent2"/>
          </a:effectRef>
          <a:fontRef idx="minor">
            <a:schemeClr val="lt1"/>
          </a:fontRef>
        </p:style>
        <p:txBody>
          <a:bodyPr anchor="ctr"/>
          <a:lstStyle/>
          <a:p>
            <a:pPr algn="ctr">
              <a:defRPr/>
            </a:pPr>
            <a:r>
              <a:rPr lang="ja-JP" altLang="en-US" sz="1200" dirty="0">
                <a:solidFill>
                  <a:schemeClr val="bg1"/>
                </a:solidFill>
                <a:latin typeface="メイリオ" pitchFamily="50" charset="-128"/>
                <a:ea typeface="メイリオ" pitchFamily="50" charset="-128"/>
              </a:rPr>
              <a:t>科目グループ　　名称マスタ</a:t>
            </a:r>
            <a:endParaRPr lang="en-US" sz="1200" dirty="0">
              <a:solidFill>
                <a:schemeClr val="bg1"/>
              </a:solidFill>
              <a:latin typeface="メイリオ" pitchFamily="50" charset="-128"/>
              <a:ea typeface="メイリオ" pitchFamily="50" charset="-128"/>
            </a:endParaRPr>
          </a:p>
        </p:txBody>
      </p:sp>
      <p:sp>
        <p:nvSpPr>
          <p:cNvPr id="32" name="角丸四角形 31"/>
          <p:cNvSpPr/>
          <p:nvPr/>
        </p:nvSpPr>
        <p:spPr>
          <a:xfrm>
            <a:off x="7380312" y="3291830"/>
            <a:ext cx="1512168" cy="432048"/>
          </a:xfrm>
          <a:prstGeom prst="roundRect">
            <a:avLst/>
          </a:prstGeom>
          <a:solidFill>
            <a:srgbClr val="54C2F0"/>
          </a:solidFill>
          <a:effectLst/>
          <a:scene3d>
            <a:camera prst="orthographicFront">
              <a:rot lat="0" lon="0" rev="0"/>
            </a:camera>
            <a:lightRig rig="threePt" dir="t">
              <a:rot lat="0" lon="0" rev="1200000"/>
            </a:lightRig>
          </a:scene3d>
          <a:sp3d/>
        </p:spPr>
        <p:style>
          <a:lnRef idx="0">
            <a:schemeClr val="accent2"/>
          </a:lnRef>
          <a:fillRef idx="3">
            <a:schemeClr val="accent2"/>
          </a:fillRef>
          <a:effectRef idx="3">
            <a:schemeClr val="accent2"/>
          </a:effectRef>
          <a:fontRef idx="minor">
            <a:schemeClr val="lt1"/>
          </a:fontRef>
        </p:style>
        <p:txBody>
          <a:bodyPr anchor="ctr"/>
          <a:lstStyle/>
          <a:p>
            <a:pPr algn="ctr">
              <a:defRPr/>
            </a:pPr>
            <a:r>
              <a:rPr lang="ja-JP" altLang="en-US" sz="1400" dirty="0">
                <a:solidFill>
                  <a:schemeClr val="bg1"/>
                </a:solidFill>
                <a:latin typeface="メイリオ" pitchFamily="50" charset="-128"/>
                <a:ea typeface="メイリオ" pitchFamily="50" charset="-128"/>
              </a:rPr>
              <a:t>得意先マスタ</a:t>
            </a:r>
            <a:endParaRPr lang="en-US" sz="1400" dirty="0">
              <a:solidFill>
                <a:schemeClr val="bg1"/>
              </a:solidFill>
              <a:latin typeface="メイリオ" pitchFamily="50" charset="-128"/>
              <a:ea typeface="メイリオ" pitchFamily="50" charset="-128"/>
            </a:endParaRPr>
          </a:p>
        </p:txBody>
      </p:sp>
      <p:sp>
        <p:nvSpPr>
          <p:cNvPr id="33" name="角丸四角形 32"/>
          <p:cNvSpPr/>
          <p:nvPr/>
        </p:nvSpPr>
        <p:spPr>
          <a:xfrm>
            <a:off x="4211960" y="3795886"/>
            <a:ext cx="1512168" cy="432048"/>
          </a:xfrm>
          <a:prstGeom prst="roundRect">
            <a:avLst/>
          </a:prstGeom>
          <a:solidFill>
            <a:srgbClr val="54C2F0"/>
          </a:solidFill>
          <a:effectLst/>
          <a:scene3d>
            <a:camera prst="orthographicFront">
              <a:rot lat="0" lon="0" rev="0"/>
            </a:camera>
            <a:lightRig rig="threePt" dir="t">
              <a:rot lat="0" lon="0" rev="1200000"/>
            </a:lightRig>
          </a:scene3d>
          <a:sp3d/>
        </p:spPr>
        <p:style>
          <a:lnRef idx="0">
            <a:schemeClr val="accent2"/>
          </a:lnRef>
          <a:fillRef idx="3">
            <a:schemeClr val="accent2"/>
          </a:fillRef>
          <a:effectRef idx="3">
            <a:schemeClr val="accent2"/>
          </a:effectRef>
          <a:fontRef idx="minor">
            <a:schemeClr val="lt1"/>
          </a:fontRef>
        </p:style>
        <p:txBody>
          <a:bodyPr anchor="ctr"/>
          <a:lstStyle/>
          <a:p>
            <a:pPr algn="ctr">
              <a:defRPr/>
            </a:pPr>
            <a:r>
              <a:rPr lang="ja-JP" altLang="en-US" sz="1200" dirty="0">
                <a:solidFill>
                  <a:schemeClr val="bg1"/>
                </a:solidFill>
                <a:latin typeface="メイリオ" pitchFamily="50" charset="-128"/>
                <a:ea typeface="メイリオ" pitchFamily="50" charset="-128"/>
              </a:rPr>
              <a:t>機能コードマスタ　</a:t>
            </a:r>
            <a:r>
              <a:rPr lang="en-US" altLang="ja-JP" sz="1200" dirty="0">
                <a:solidFill>
                  <a:schemeClr val="bg1"/>
                </a:solidFill>
                <a:latin typeface="メイリオ" pitchFamily="50" charset="-128"/>
                <a:ea typeface="メイリオ" pitchFamily="50" charset="-128"/>
              </a:rPr>
              <a:t>1</a:t>
            </a:r>
            <a:r>
              <a:rPr lang="ja-JP" altLang="en-US" sz="1200" dirty="0">
                <a:solidFill>
                  <a:schemeClr val="bg1"/>
                </a:solidFill>
                <a:latin typeface="メイリオ" pitchFamily="50" charset="-128"/>
                <a:ea typeface="メイリオ" pitchFamily="50" charset="-128"/>
              </a:rPr>
              <a:t>～</a:t>
            </a:r>
            <a:r>
              <a:rPr lang="en-US" altLang="ja-JP" sz="1200" dirty="0">
                <a:solidFill>
                  <a:schemeClr val="bg1"/>
                </a:solidFill>
                <a:latin typeface="メイリオ" pitchFamily="50" charset="-128"/>
                <a:ea typeface="メイリオ" pitchFamily="50" charset="-128"/>
              </a:rPr>
              <a:t>4</a:t>
            </a:r>
            <a:endParaRPr lang="en-US" sz="1200" dirty="0">
              <a:solidFill>
                <a:schemeClr val="bg1"/>
              </a:solidFill>
              <a:latin typeface="メイリオ" pitchFamily="50" charset="-128"/>
              <a:ea typeface="メイリオ" pitchFamily="50" charset="-128"/>
            </a:endParaRPr>
          </a:p>
        </p:txBody>
      </p:sp>
      <p:sp>
        <p:nvSpPr>
          <p:cNvPr id="34" name="角丸四角形 33"/>
          <p:cNvSpPr/>
          <p:nvPr/>
        </p:nvSpPr>
        <p:spPr>
          <a:xfrm>
            <a:off x="5796136" y="3795886"/>
            <a:ext cx="1512168" cy="432048"/>
          </a:xfrm>
          <a:prstGeom prst="roundRect">
            <a:avLst/>
          </a:prstGeom>
          <a:solidFill>
            <a:srgbClr val="54C2F0"/>
          </a:solidFill>
          <a:effectLst/>
          <a:scene3d>
            <a:camera prst="orthographicFront">
              <a:rot lat="0" lon="0" rev="0"/>
            </a:camera>
            <a:lightRig rig="threePt" dir="t">
              <a:rot lat="0" lon="0" rev="1200000"/>
            </a:lightRig>
          </a:scene3d>
          <a:sp3d/>
        </p:spPr>
        <p:style>
          <a:lnRef idx="0">
            <a:schemeClr val="accent2"/>
          </a:lnRef>
          <a:fillRef idx="3">
            <a:schemeClr val="accent2"/>
          </a:fillRef>
          <a:effectRef idx="3">
            <a:schemeClr val="accent2"/>
          </a:effectRef>
          <a:fontRef idx="minor">
            <a:schemeClr val="lt1"/>
          </a:fontRef>
        </p:style>
        <p:txBody>
          <a:bodyPr anchor="ctr"/>
          <a:lstStyle/>
          <a:p>
            <a:pPr algn="ctr">
              <a:defRPr/>
            </a:pPr>
            <a:r>
              <a:rPr lang="ja-JP" altLang="en-US" sz="1200" dirty="0">
                <a:solidFill>
                  <a:schemeClr val="bg1"/>
                </a:solidFill>
                <a:latin typeface="メイリオ" pitchFamily="50" charset="-128"/>
                <a:ea typeface="メイリオ" pitchFamily="50" charset="-128"/>
              </a:rPr>
              <a:t>プロジェクト</a:t>
            </a:r>
            <a:endParaRPr lang="en-US" altLang="ja-JP" sz="1200" dirty="0">
              <a:solidFill>
                <a:schemeClr val="bg1"/>
              </a:solidFill>
              <a:latin typeface="メイリオ" pitchFamily="50" charset="-128"/>
              <a:ea typeface="メイリオ" pitchFamily="50" charset="-128"/>
            </a:endParaRPr>
          </a:p>
          <a:p>
            <a:pPr algn="ctr">
              <a:defRPr/>
            </a:pPr>
            <a:r>
              <a:rPr lang="ja-JP" altLang="en-US" sz="1200" dirty="0">
                <a:solidFill>
                  <a:schemeClr val="bg1"/>
                </a:solidFill>
                <a:latin typeface="メイリオ" pitchFamily="50" charset="-128"/>
                <a:ea typeface="メイリオ" pitchFamily="50" charset="-128"/>
              </a:rPr>
              <a:t>マスタ</a:t>
            </a:r>
            <a:endParaRPr lang="en-US" sz="1200" dirty="0">
              <a:solidFill>
                <a:schemeClr val="bg1"/>
              </a:solidFill>
              <a:latin typeface="メイリオ" pitchFamily="50" charset="-128"/>
              <a:ea typeface="メイリオ" pitchFamily="50" charset="-128"/>
            </a:endParaRPr>
          </a:p>
        </p:txBody>
      </p:sp>
      <p:sp>
        <p:nvSpPr>
          <p:cNvPr id="35" name="角丸四角形 34"/>
          <p:cNvSpPr/>
          <p:nvPr/>
        </p:nvSpPr>
        <p:spPr>
          <a:xfrm>
            <a:off x="4211960" y="4299942"/>
            <a:ext cx="1512168" cy="432048"/>
          </a:xfrm>
          <a:prstGeom prst="roundRect">
            <a:avLst/>
          </a:prstGeom>
          <a:solidFill>
            <a:srgbClr val="54C2F0"/>
          </a:solidFill>
          <a:effectLst/>
          <a:scene3d>
            <a:camera prst="orthographicFront">
              <a:rot lat="0" lon="0" rev="0"/>
            </a:camera>
            <a:lightRig rig="threePt" dir="t">
              <a:rot lat="0" lon="0" rev="1200000"/>
            </a:lightRig>
          </a:scene3d>
          <a:sp3d/>
        </p:spPr>
        <p:style>
          <a:lnRef idx="0">
            <a:schemeClr val="accent2"/>
          </a:lnRef>
          <a:fillRef idx="3">
            <a:schemeClr val="accent2"/>
          </a:fillRef>
          <a:effectRef idx="3">
            <a:schemeClr val="accent2"/>
          </a:effectRef>
          <a:fontRef idx="minor">
            <a:schemeClr val="lt1"/>
          </a:fontRef>
        </p:style>
        <p:txBody>
          <a:bodyPr anchor="ctr"/>
          <a:lstStyle/>
          <a:p>
            <a:pPr algn="ctr">
              <a:defRPr/>
            </a:pPr>
            <a:r>
              <a:rPr lang="ja-JP" altLang="en-US" sz="1400" dirty="0">
                <a:solidFill>
                  <a:schemeClr val="bg1"/>
                </a:solidFill>
                <a:latin typeface="メイリオ" pitchFamily="50" charset="-128"/>
                <a:ea typeface="メイリオ" pitchFamily="50" charset="-128"/>
              </a:rPr>
              <a:t>予算マスタ</a:t>
            </a:r>
            <a:endParaRPr lang="en-US" sz="1400" dirty="0">
              <a:solidFill>
                <a:schemeClr val="bg1"/>
              </a:solidFill>
              <a:latin typeface="メイリオ" pitchFamily="50" charset="-128"/>
              <a:ea typeface="メイリオ" pitchFamily="50" charset="-128"/>
            </a:endParaRPr>
          </a:p>
        </p:txBody>
      </p:sp>
      <p:sp>
        <p:nvSpPr>
          <p:cNvPr id="36" name="角丸四角形 35"/>
          <p:cNvSpPr/>
          <p:nvPr/>
        </p:nvSpPr>
        <p:spPr>
          <a:xfrm>
            <a:off x="5796136" y="4299942"/>
            <a:ext cx="1512168" cy="432048"/>
          </a:xfrm>
          <a:prstGeom prst="roundRect">
            <a:avLst/>
          </a:prstGeom>
          <a:solidFill>
            <a:srgbClr val="54C2F0"/>
          </a:solidFill>
          <a:effectLst/>
          <a:scene3d>
            <a:camera prst="orthographicFront">
              <a:rot lat="0" lon="0" rev="0"/>
            </a:camera>
            <a:lightRig rig="threePt" dir="t">
              <a:rot lat="0" lon="0" rev="1200000"/>
            </a:lightRig>
          </a:scene3d>
          <a:sp3d/>
        </p:spPr>
        <p:style>
          <a:lnRef idx="0">
            <a:schemeClr val="accent2"/>
          </a:lnRef>
          <a:fillRef idx="3">
            <a:schemeClr val="accent2"/>
          </a:fillRef>
          <a:effectRef idx="3">
            <a:schemeClr val="accent2"/>
          </a:effectRef>
          <a:fontRef idx="minor">
            <a:schemeClr val="lt1"/>
          </a:fontRef>
        </p:style>
        <p:txBody>
          <a:bodyPr anchor="ctr"/>
          <a:lstStyle/>
          <a:p>
            <a:pPr algn="ctr">
              <a:defRPr/>
            </a:pPr>
            <a:r>
              <a:rPr lang="ja-JP" altLang="en-US" sz="1300" dirty="0">
                <a:solidFill>
                  <a:schemeClr val="bg1"/>
                </a:solidFill>
                <a:latin typeface="メイリオ" pitchFamily="50" charset="-128"/>
                <a:ea typeface="メイリオ" pitchFamily="50" charset="-128"/>
              </a:rPr>
              <a:t>予算名称マスタ</a:t>
            </a:r>
            <a:endParaRPr lang="en-US" altLang="ja-JP" sz="1300" dirty="0">
              <a:solidFill>
                <a:schemeClr val="bg1"/>
              </a:solidFill>
              <a:latin typeface="メイリオ" pitchFamily="50" charset="-128"/>
              <a:ea typeface="メイリオ" pitchFamily="50" charset="-128"/>
            </a:endParaRPr>
          </a:p>
        </p:txBody>
      </p:sp>
      <p:sp>
        <p:nvSpPr>
          <p:cNvPr id="37" name="角丸四角形 36"/>
          <p:cNvSpPr/>
          <p:nvPr/>
        </p:nvSpPr>
        <p:spPr>
          <a:xfrm>
            <a:off x="7380312" y="3795886"/>
            <a:ext cx="1512168" cy="432048"/>
          </a:xfrm>
          <a:prstGeom prst="roundRect">
            <a:avLst/>
          </a:prstGeom>
          <a:solidFill>
            <a:srgbClr val="54C2F0"/>
          </a:solidFill>
          <a:effectLst/>
          <a:scene3d>
            <a:camera prst="orthographicFront">
              <a:rot lat="0" lon="0" rev="0"/>
            </a:camera>
            <a:lightRig rig="threePt" dir="t">
              <a:rot lat="0" lon="0" rev="1200000"/>
            </a:lightRig>
          </a:scene3d>
          <a:sp3d/>
        </p:spPr>
        <p:style>
          <a:lnRef idx="0">
            <a:schemeClr val="accent2"/>
          </a:lnRef>
          <a:fillRef idx="3">
            <a:schemeClr val="accent2"/>
          </a:fillRef>
          <a:effectRef idx="3">
            <a:schemeClr val="accent2"/>
          </a:effectRef>
          <a:fontRef idx="minor">
            <a:schemeClr val="lt1"/>
          </a:fontRef>
        </p:style>
        <p:txBody>
          <a:bodyPr anchor="ctr"/>
          <a:lstStyle/>
          <a:p>
            <a:pPr algn="ctr">
              <a:defRPr/>
            </a:pPr>
            <a:r>
              <a:rPr lang="ja-JP" altLang="en-US" sz="1200" dirty="0">
                <a:solidFill>
                  <a:schemeClr val="bg1"/>
                </a:solidFill>
                <a:latin typeface="メイリオ" pitchFamily="50" charset="-128"/>
                <a:ea typeface="メイリオ" pitchFamily="50" charset="-128"/>
              </a:rPr>
              <a:t>コード利用</a:t>
            </a:r>
            <a:endParaRPr lang="en-US" altLang="ja-JP" sz="1200" dirty="0">
              <a:solidFill>
                <a:schemeClr val="bg1"/>
              </a:solidFill>
              <a:latin typeface="メイリオ" pitchFamily="50" charset="-128"/>
              <a:ea typeface="メイリオ" pitchFamily="50" charset="-128"/>
            </a:endParaRPr>
          </a:p>
          <a:p>
            <a:pPr algn="ctr">
              <a:defRPr/>
            </a:pPr>
            <a:r>
              <a:rPr lang="ja-JP" altLang="en-US" sz="1200" dirty="0">
                <a:solidFill>
                  <a:schemeClr val="bg1"/>
                </a:solidFill>
                <a:latin typeface="メイリオ" pitchFamily="50" charset="-128"/>
                <a:ea typeface="メイリオ" pitchFamily="50" charset="-128"/>
              </a:rPr>
              <a:t>情報マスタ</a:t>
            </a:r>
            <a:endParaRPr lang="en-US" sz="1200" dirty="0">
              <a:solidFill>
                <a:schemeClr val="bg1"/>
              </a:solidFill>
              <a:latin typeface="メイリオ" pitchFamily="50" charset="-128"/>
              <a:ea typeface="メイリオ" pitchFamily="50" charset="-128"/>
            </a:endParaRPr>
          </a:p>
        </p:txBody>
      </p:sp>
      <p:sp>
        <p:nvSpPr>
          <p:cNvPr id="38" name="テキスト ボックス 37"/>
          <p:cNvSpPr txBox="1"/>
          <p:nvPr/>
        </p:nvSpPr>
        <p:spPr>
          <a:xfrm>
            <a:off x="6019959" y="1483080"/>
            <a:ext cx="1136529" cy="246221"/>
          </a:xfrm>
          <a:prstGeom prst="rect">
            <a:avLst/>
          </a:prstGeom>
        </p:spPr>
        <p:txBody>
          <a:bodyPr wrap="none" lIns="0" tIns="0" rIns="0" bIns="0">
            <a:spAutoFit/>
          </a:bodyPr>
          <a:lstStyle/>
          <a:p>
            <a:pPr algn="ctr" fontAlgn="auto">
              <a:spcAft>
                <a:spcPts val="0"/>
              </a:spcAft>
              <a:defRPr/>
            </a:pPr>
            <a:r>
              <a:rPr lang="en-US" altLang="ja-JP" sz="1600" b="1" dirty="0">
                <a:latin typeface="メイリオ" pitchFamily="50" charset="-128"/>
                <a:ea typeface="メイリオ" pitchFamily="50" charset="-128"/>
                <a:cs typeface="+mj-cs"/>
              </a:rPr>
              <a:t>NX</a:t>
            </a:r>
            <a:r>
              <a:rPr lang="ja-JP" altLang="en-US" sz="1600" b="1" dirty="0">
                <a:latin typeface="メイリオ" pitchFamily="50" charset="-128"/>
                <a:ea typeface="メイリオ" pitchFamily="50" charset="-128"/>
                <a:cs typeface="+mj-cs"/>
              </a:rPr>
              <a:t>統合会計</a:t>
            </a:r>
            <a:endParaRPr lang="en-US" sz="1600" b="1" dirty="0">
              <a:latin typeface="メイリオ" pitchFamily="50" charset="-128"/>
              <a:ea typeface="メイリオ" pitchFamily="50" charset="-128"/>
              <a:cs typeface="+mj-cs"/>
            </a:endParaRPr>
          </a:p>
        </p:txBody>
      </p:sp>
      <p:sp>
        <p:nvSpPr>
          <p:cNvPr id="39" name="右矢印 38"/>
          <p:cNvSpPr/>
          <p:nvPr/>
        </p:nvSpPr>
        <p:spPr>
          <a:xfrm>
            <a:off x="3599892" y="1851670"/>
            <a:ext cx="468052" cy="360000"/>
          </a:xfrm>
          <a:prstGeom prst="rightArrow">
            <a:avLst/>
          </a:prstGeom>
          <a:solidFill>
            <a:srgbClr val="FF9900"/>
          </a:solidFill>
          <a:ln w="25400" cap="flat" cmpd="sng" algn="ctr">
            <a:solidFill>
              <a:srgbClr val="FF99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40" name="右矢印 39"/>
          <p:cNvSpPr/>
          <p:nvPr/>
        </p:nvSpPr>
        <p:spPr>
          <a:xfrm>
            <a:off x="3599892" y="3651870"/>
            <a:ext cx="468052" cy="360000"/>
          </a:xfrm>
          <a:prstGeom prst="rightArrow">
            <a:avLst/>
          </a:prstGeom>
          <a:solidFill>
            <a:srgbClr val="FF9900"/>
          </a:solidFill>
          <a:ln w="25400" cap="flat" cmpd="sng" algn="ctr">
            <a:solidFill>
              <a:srgbClr val="FF99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41" name="右矢印 40"/>
          <p:cNvSpPr/>
          <p:nvPr/>
        </p:nvSpPr>
        <p:spPr>
          <a:xfrm rot="10800000">
            <a:off x="3563888" y="2643758"/>
            <a:ext cx="468052" cy="360000"/>
          </a:xfrm>
          <a:prstGeom prst="rightArrow">
            <a:avLst/>
          </a:prstGeom>
          <a:solidFill>
            <a:srgbClr val="54C2F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メイリオ"/>
              <a:ea typeface="メイリオ"/>
              <a:cs typeface="+mn-cs"/>
            </a:endParaRPr>
          </a:p>
        </p:txBody>
      </p:sp>
      <p:cxnSp>
        <p:nvCxnSpPr>
          <p:cNvPr id="43" name="直線コネクタ 42"/>
          <p:cNvCxnSpPr/>
          <p:nvPr/>
        </p:nvCxnSpPr>
        <p:spPr>
          <a:xfrm>
            <a:off x="285072" y="2452789"/>
            <a:ext cx="3136619" cy="10949"/>
          </a:xfrm>
          <a:prstGeom prst="line">
            <a:avLst/>
          </a:prstGeom>
          <a:ln w="28575">
            <a:solidFill>
              <a:srgbClr val="E6E6E6"/>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65163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28</a:t>
            </a:fld>
            <a:endParaRPr kumimoji="1" lang="ja-JP" altLang="en-US" dirty="0"/>
          </a:p>
        </p:txBody>
      </p:sp>
      <p:sp>
        <p:nvSpPr>
          <p:cNvPr id="3" name="フッター プレースホルダー 2"/>
          <p:cNvSpPr>
            <a:spLocks noGrp="1"/>
          </p:cNvSpPr>
          <p:nvPr>
            <p:ph type="ftr" sz="quarter" idx="3"/>
          </p:nvPr>
        </p:nvSpPr>
        <p:spPr/>
        <p:txBody>
          <a:bodyPr/>
          <a:lstStyle/>
          <a:p>
            <a:r>
              <a:rPr lang="en-US" altLang="ja-JP" dirty="0"/>
              <a:t>©Canon IT Solutions Inc.  All rights reserved.</a:t>
            </a:r>
            <a:endParaRPr lang="ja-JP" altLang="en-US" dirty="0"/>
          </a:p>
        </p:txBody>
      </p:sp>
      <p:sp>
        <p:nvSpPr>
          <p:cNvPr id="4" name="テキスト プレースホルダー 3"/>
          <p:cNvSpPr>
            <a:spLocks noGrp="1"/>
          </p:cNvSpPr>
          <p:nvPr>
            <p:ph type="body" sz="quarter" idx="16"/>
          </p:nvPr>
        </p:nvSpPr>
        <p:spPr/>
        <p:txBody>
          <a:bodyPr/>
          <a:lstStyle/>
          <a:p>
            <a:r>
              <a:rPr kumimoji="1" lang="ja-JP" altLang="en-US" dirty="0"/>
              <a:t>パターン登録による連携と個別連携</a:t>
            </a:r>
            <a:endParaRPr kumimoji="1" lang="en-US" altLang="ja-JP" dirty="0"/>
          </a:p>
        </p:txBody>
      </p:sp>
      <p:sp>
        <p:nvSpPr>
          <p:cNvPr id="5" name="テキスト プレースホルダー 4"/>
          <p:cNvSpPr>
            <a:spLocks noGrp="1"/>
          </p:cNvSpPr>
          <p:nvPr>
            <p:ph type="body" sz="quarter" idx="17"/>
          </p:nvPr>
        </p:nvSpPr>
        <p:spPr/>
        <p:txBody>
          <a:bodyPr/>
          <a:lstStyle/>
          <a:p>
            <a:r>
              <a:rPr kumimoji="1" lang="ja-JP" altLang="en-US" dirty="0"/>
              <a:t>マスタ連携や仕訳</a:t>
            </a:r>
            <a:r>
              <a:rPr lang="ja-JP" altLang="en-US" dirty="0"/>
              <a:t>連携実行時に、連携対象とする情報をパターン化して登録できます</a:t>
            </a:r>
            <a:endParaRPr lang="en-US" altLang="ja-JP" dirty="0"/>
          </a:p>
          <a:p>
            <a:r>
              <a:rPr kumimoji="1" lang="ja-JP" altLang="en-US" dirty="0"/>
              <a:t>各マスタ毎の個別更新も可能です</a:t>
            </a:r>
          </a:p>
        </p:txBody>
      </p:sp>
      <p:sp>
        <p:nvSpPr>
          <p:cNvPr id="6" name="タイトル 5"/>
          <p:cNvSpPr>
            <a:spLocks noGrp="1"/>
          </p:cNvSpPr>
          <p:nvPr>
            <p:ph type="title"/>
          </p:nvPr>
        </p:nvSpPr>
        <p:spPr/>
        <p:txBody>
          <a:bodyPr/>
          <a:lstStyle/>
          <a:p>
            <a:r>
              <a:rPr kumimoji="1" lang="ja-JP" altLang="en-US" dirty="0"/>
              <a:t>個別連携機能</a:t>
            </a:r>
          </a:p>
        </p:txBody>
      </p:sp>
      <p:sp>
        <p:nvSpPr>
          <p:cNvPr id="7" name="角丸四角形 6"/>
          <p:cNvSpPr/>
          <p:nvPr/>
        </p:nvSpPr>
        <p:spPr>
          <a:xfrm>
            <a:off x="4572000" y="1563638"/>
            <a:ext cx="4320480" cy="3339704"/>
          </a:xfrm>
          <a:prstGeom prst="roundRect">
            <a:avLst>
              <a:gd name="adj" fmla="val 4783"/>
            </a:avLst>
          </a:prstGeom>
          <a:solidFill>
            <a:srgbClr val="FFFFFF"/>
          </a:solidFill>
          <a:ln w="25400">
            <a:solidFill>
              <a:srgbClr val="FFFFFF">
                <a:lumMod val="85000"/>
              </a:srgbClr>
            </a:solidFill>
          </a:ln>
          <a:effectLst/>
          <a:scene3d>
            <a:camera prst="orthographicFront">
              <a:rot lat="0" lon="0" rev="0"/>
            </a:camera>
            <a:lightRig rig="threePt" dir="t">
              <a:rot lat="0" lon="0" rev="1200000"/>
            </a:lightRig>
          </a:scene3d>
          <a:sp3d/>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endParaRPr>
          </a:p>
        </p:txBody>
      </p:sp>
      <p:sp>
        <p:nvSpPr>
          <p:cNvPr id="8" name="角丸四角形 7"/>
          <p:cNvSpPr/>
          <p:nvPr/>
        </p:nvSpPr>
        <p:spPr>
          <a:xfrm>
            <a:off x="251520" y="1572306"/>
            <a:ext cx="4320480" cy="3339704"/>
          </a:xfrm>
          <a:prstGeom prst="roundRect">
            <a:avLst>
              <a:gd name="adj" fmla="val 4783"/>
            </a:avLst>
          </a:prstGeom>
          <a:solidFill>
            <a:srgbClr val="FFFFFF"/>
          </a:solidFill>
          <a:ln w="25400">
            <a:solidFill>
              <a:srgbClr val="FFFFFF">
                <a:lumMod val="85000"/>
              </a:srgbClr>
            </a:solidFill>
          </a:ln>
          <a:effectLst/>
          <a:scene3d>
            <a:camera prst="orthographicFront">
              <a:rot lat="0" lon="0" rev="0"/>
            </a:camera>
            <a:lightRig rig="threePt" dir="t">
              <a:rot lat="0" lon="0" rev="1200000"/>
            </a:lightRig>
          </a:scene3d>
          <a:sp3d/>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dirty="0">
              <a:ln>
                <a:noFill/>
              </a:ln>
              <a:solidFill>
                <a:prstClr val="black">
                  <a:lumMod val="75000"/>
                  <a:lumOff val="25000"/>
                </a:prstClr>
              </a:solidFill>
              <a:effectLst/>
              <a:uLnTx/>
              <a:uFillTx/>
              <a:latin typeface="メイリオ"/>
              <a:ea typeface="メイリオ"/>
              <a:cs typeface="+mn-cs"/>
            </a:endParaRPr>
          </a:p>
        </p:txBody>
      </p:sp>
      <p:sp>
        <p:nvSpPr>
          <p:cNvPr id="9" name="テキスト ボックス 8"/>
          <p:cNvSpPr txBox="1"/>
          <p:nvPr/>
        </p:nvSpPr>
        <p:spPr>
          <a:xfrm>
            <a:off x="388417" y="1650454"/>
            <a:ext cx="2513509" cy="430887"/>
          </a:xfrm>
          <a:prstGeom prst="rect">
            <a:avLst/>
          </a:prstGeom>
        </p:spPr>
        <p:txBody>
          <a:bodyPr wrap="none" lIns="0" tIns="0" rIns="0" bIns="0" rtlCol="0" anchor="t" anchorCtr="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1400" b="1" i="0" u="none" strike="noStrike" kern="120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マスタ連携情報</a:t>
            </a:r>
            <a:r>
              <a:rPr kumimoji="0" lang="ja-JP" altLang="en-US" sz="1400" b="1"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、仕訳連携情報</a:t>
            </a:r>
            <a:endParaRPr kumimoji="0" lang="en-US" altLang="ja-JP" sz="1400" b="1"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1"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のパターン登録</a:t>
            </a:r>
            <a:endParaRPr kumimoji="1" lang="ja-JP" altLang="en-US" sz="1400" b="1" i="0" u="none" strike="noStrike" kern="120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endParaRPr>
          </a:p>
        </p:txBody>
      </p:sp>
      <p:sp>
        <p:nvSpPr>
          <p:cNvPr id="10" name="テキスト ボックス 9"/>
          <p:cNvSpPr txBox="1"/>
          <p:nvPr/>
        </p:nvSpPr>
        <p:spPr>
          <a:xfrm>
            <a:off x="251520" y="2103698"/>
            <a:ext cx="4248472" cy="677108"/>
          </a:xfrm>
          <a:prstGeom prst="rect">
            <a:avLst/>
          </a:prstGeom>
        </p:spPr>
        <p:txBody>
          <a:bodyPr wrap="square" lIns="0" tIns="0" rIns="0" bIns="0" rtlCol="0" anchor="t" anchorCtr="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1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・マスタ連携実行時の連携対象とするマスタや、仕訳</a:t>
            </a:r>
            <a:endParaRPr kumimoji="0" lang="en-US" altLang="ja-JP" sz="11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1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　連携時の仕訳データ変換に必要な情報を複数パターン</a:t>
            </a:r>
            <a:endParaRPr kumimoji="0" lang="en-US" altLang="ja-JP" sz="11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1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　で登録可能</a:t>
            </a:r>
            <a:endParaRPr kumimoji="0" lang="en-US" altLang="ja-JP" sz="11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1100" b="0"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・連携時はパターンを指定して連携実行</a:t>
            </a:r>
          </a:p>
        </p:txBody>
      </p:sp>
      <p:sp>
        <p:nvSpPr>
          <p:cNvPr id="11" name="テキスト ボックス 10"/>
          <p:cNvSpPr txBox="1"/>
          <p:nvPr/>
        </p:nvSpPr>
        <p:spPr>
          <a:xfrm>
            <a:off x="4713982" y="1707654"/>
            <a:ext cx="1077218" cy="215444"/>
          </a:xfrm>
          <a:prstGeom prst="rect">
            <a:avLst/>
          </a:prstGeom>
        </p:spPr>
        <p:txBody>
          <a:bodyPr wrap="none" lIns="0" tIns="0" rIns="0" bIns="0" rtlCol="0" anchor="t" anchorCtr="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1400" b="1" i="0" u="none" strike="noStrike" kern="120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個別連携機能</a:t>
            </a:r>
          </a:p>
        </p:txBody>
      </p:sp>
      <p:sp>
        <p:nvSpPr>
          <p:cNvPr id="12" name="テキスト ボックス 11"/>
          <p:cNvSpPr txBox="1"/>
          <p:nvPr/>
        </p:nvSpPr>
        <p:spPr>
          <a:xfrm>
            <a:off x="4572000" y="2031690"/>
            <a:ext cx="4392488" cy="1015663"/>
          </a:xfrm>
          <a:prstGeom prst="rect">
            <a:avLst/>
          </a:prstGeom>
        </p:spPr>
        <p:txBody>
          <a:bodyPr wrap="square" lIns="0" tIns="0" rIns="0" bIns="0" rtlCol="0" anchor="t" anchorCtr="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1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・個別に更新が必要なマスタを各機能の画面から連携</a:t>
            </a:r>
            <a:endParaRPr kumimoji="0" lang="en-US" altLang="ja-JP" sz="11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altLang="ja-JP" sz="11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【NX</a:t>
            </a:r>
            <a:r>
              <a:rPr kumimoji="0" lang="ja-JP" altLang="en-US" sz="11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統合会計 ⇒ </a:t>
            </a:r>
            <a:r>
              <a:rPr kumimoji="0" lang="en-US" altLang="ja-JP" sz="11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NX</a:t>
            </a:r>
            <a:r>
              <a:rPr kumimoji="0" lang="ja-JP" altLang="en-US" sz="11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人事給与</a:t>
            </a:r>
            <a:r>
              <a:rPr kumimoji="0" lang="en-US" altLang="ja-JP" sz="11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1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　会計カレンダーマスタ</a:t>
            </a:r>
            <a:r>
              <a:rPr kumimoji="0" lang="en-US" altLang="ja-JP" sz="11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a:t>
            </a:r>
            <a:r>
              <a:rPr kumimoji="0" lang="ja-JP" altLang="en-US" sz="11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組織マスタ</a:t>
            </a:r>
            <a:r>
              <a:rPr kumimoji="0" lang="en-US" altLang="ja-JP" sz="11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a:t>
            </a:r>
            <a:r>
              <a:rPr kumimoji="0" lang="ja-JP" altLang="en-US" sz="11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プロジェクトマスタ</a:t>
            </a:r>
          </a:p>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altLang="ja-JP" sz="11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 NX</a:t>
            </a:r>
            <a:r>
              <a:rPr kumimoji="0" lang="ja-JP" altLang="en-US" sz="11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人事給与 ⇒ </a:t>
            </a:r>
            <a:r>
              <a:rPr kumimoji="0" lang="en-US" altLang="ja-JP" sz="11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NX</a:t>
            </a:r>
            <a:r>
              <a:rPr kumimoji="0" lang="ja-JP" altLang="en-US" sz="11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統合会計</a:t>
            </a:r>
            <a:r>
              <a:rPr kumimoji="0" lang="en-US" altLang="ja-JP" sz="11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1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　社員マスタ</a:t>
            </a:r>
            <a:endParaRPr kumimoji="1" lang="ja-JP" altLang="en-US" sz="1100" b="0"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13" name="円柱 12"/>
          <p:cNvSpPr/>
          <p:nvPr/>
        </p:nvSpPr>
        <p:spPr bwMode="auto">
          <a:xfrm>
            <a:off x="2267744" y="2895786"/>
            <a:ext cx="1736076" cy="568465"/>
          </a:xfrm>
          <a:prstGeom prst="can">
            <a:avLst/>
          </a:prstGeom>
          <a:solidFill>
            <a:srgbClr val="FFFFFF"/>
          </a:solidFill>
          <a:ln w="9525" cap="flat" cmpd="sng" algn="ctr">
            <a:solidFill>
              <a:srgbClr val="FF9900"/>
            </a:solidFill>
            <a:prstDash val="solid"/>
            <a:headEnd/>
            <a:tailEnd/>
          </a:ln>
          <a:effectLst/>
        </p:spPr>
        <p:txBody>
          <a:bodyPr vert="horz" wrap="square" lIns="74295" tIns="8890" rIns="74295" bIns="8890"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SuperStream-NX </a:t>
            </a:r>
            <a:r>
              <a:rPr kumimoji="1" lang="ja-JP" altLang="en-US" sz="9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人給給与</a:t>
            </a:r>
          </a:p>
        </p:txBody>
      </p:sp>
      <p:sp>
        <p:nvSpPr>
          <p:cNvPr id="14" name="円柱 13"/>
          <p:cNvSpPr/>
          <p:nvPr/>
        </p:nvSpPr>
        <p:spPr bwMode="auto">
          <a:xfrm>
            <a:off x="2267744" y="4263938"/>
            <a:ext cx="1736076" cy="568465"/>
          </a:xfrm>
          <a:prstGeom prst="can">
            <a:avLst/>
          </a:prstGeom>
          <a:solidFill>
            <a:srgbClr val="FFFFFF"/>
          </a:solidFill>
          <a:ln w="9525" cap="flat" cmpd="sng" algn="ctr">
            <a:solidFill>
              <a:srgbClr val="54C2F0"/>
            </a:solidFill>
            <a:prstDash val="solid"/>
            <a:headEnd/>
            <a:tailEnd/>
          </a:ln>
          <a:effectLst/>
        </p:spPr>
        <p:txBody>
          <a:bodyPr vert="horz" wrap="square" lIns="74295" tIns="8890" rIns="74295" bIns="8890"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SuperStream-NX </a:t>
            </a:r>
            <a:r>
              <a:rPr kumimoji="0" lang="ja-JP" altLang="en-US" sz="9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統合会計</a:t>
            </a:r>
            <a:endParaRPr kumimoji="1" lang="ja-JP" altLang="en-US" sz="9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15" name="角丸四角形吹き出し 14"/>
          <p:cNvSpPr/>
          <p:nvPr/>
        </p:nvSpPr>
        <p:spPr bwMode="auto">
          <a:xfrm>
            <a:off x="395536" y="3120430"/>
            <a:ext cx="1584176" cy="747464"/>
          </a:xfrm>
          <a:prstGeom prst="wedgeRoundRectCallout">
            <a:avLst>
              <a:gd name="adj1" fmla="val -20833"/>
              <a:gd name="adj2" fmla="val 83464"/>
              <a:gd name="adj3" fmla="val 16667"/>
            </a:avLst>
          </a:prstGeom>
          <a:solidFill>
            <a:srgbClr val="FFFFFF"/>
          </a:solidFill>
          <a:ln w="9525" cap="flat" cmpd="sng" algn="ctr">
            <a:solidFill>
              <a:srgbClr val="77A233"/>
            </a:solidFill>
            <a:prstDash val="solid"/>
            <a:headEnd/>
            <a:tailEnd/>
          </a:ln>
          <a:effectLst/>
        </p:spPr>
        <p:txBody>
          <a:bodyPr vert="horz" wrap="square" lIns="36000" tIns="0" rIns="0" bIns="0" numCol="1" rtlCol="0"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「マスタ連携パターン」</a:t>
            </a:r>
            <a:endParaRPr kumimoji="1" lang="en-US" altLang="ja-JP" sz="9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  および、</a:t>
            </a:r>
            <a:endParaRPr kumimoji="1" lang="en-US" altLang="ja-JP" sz="9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「仕訳連携パターン」</a:t>
            </a:r>
            <a:endParaRPr kumimoji="0" lang="en-US" altLang="ja-JP" sz="9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  を指定し連携</a:t>
            </a:r>
            <a:endParaRPr kumimoji="1" lang="ja-JP" altLang="en-US" sz="9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16" name="テキスト ボックス 15"/>
          <p:cNvSpPr txBox="1"/>
          <p:nvPr/>
        </p:nvSpPr>
        <p:spPr>
          <a:xfrm>
            <a:off x="3579420" y="3480518"/>
            <a:ext cx="902811" cy="830997"/>
          </a:xfrm>
          <a:prstGeom prst="rect">
            <a:avLst/>
          </a:prstGeom>
          <a:noFill/>
          <a:ln w="9525" cap="flat" cmpd="sng" algn="ctr">
            <a:noFill/>
            <a:prstDash val="solid"/>
          </a:ln>
          <a:effectLst>
            <a:outerShdw blurRad="40000" dist="20000" dir="5400000" rotWithShape="0">
              <a:srgbClr val="000000">
                <a:alpha val="38000"/>
              </a:srgbClr>
            </a:outerShdw>
          </a:effectLst>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給与仕訳データ</a:t>
            </a:r>
            <a:endParaRPr kumimoji="1" lang="en-US" altLang="ja-JP" sz="8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賞与仕訳データ</a:t>
            </a:r>
            <a:endParaRPr kumimoji="1" lang="en-US" altLang="ja-JP" sz="8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昇給差額データ</a:t>
            </a:r>
            <a:endParaRPr kumimoji="1" lang="en-US" altLang="ja-JP" sz="8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a:t>
            </a:r>
            <a:endParaRPr kumimoji="1" lang="en-US" altLang="ja-JP" sz="8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a:t>
            </a:r>
            <a:endParaRPr kumimoji="1" lang="en-US" altLang="ja-JP" sz="8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a:t>
            </a:r>
          </a:p>
        </p:txBody>
      </p:sp>
      <p:sp>
        <p:nvSpPr>
          <p:cNvPr id="17" name="テキスト ボックス 16"/>
          <p:cNvSpPr txBox="1"/>
          <p:nvPr/>
        </p:nvSpPr>
        <p:spPr>
          <a:xfrm>
            <a:off x="2010053" y="3480518"/>
            <a:ext cx="697627" cy="830997"/>
          </a:xfrm>
          <a:prstGeom prst="rect">
            <a:avLst/>
          </a:prstGeom>
          <a:noFill/>
          <a:ln w="9525" cap="flat" cmpd="sng" algn="ctr">
            <a:noFill/>
            <a:prstDash val="solid"/>
          </a:ln>
          <a:effectLst>
            <a:outerShdw blurRad="40000" dist="20000" dir="5400000" rotWithShape="0">
              <a:srgbClr val="000000">
                <a:alpha val="38000"/>
              </a:srgbClr>
            </a:outerShdw>
          </a:effectLst>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社員マスタ</a:t>
            </a:r>
            <a:endParaRPr kumimoji="1" lang="en-US" altLang="ja-JP" sz="8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銀行</a:t>
            </a:r>
            <a:r>
              <a:rPr kumimoji="0" lang="ja-JP" altLang="en-US" sz="8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マスタ</a:t>
            </a:r>
            <a:endParaRPr kumimoji="0" lang="en-US" altLang="ja-JP" sz="8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科目マスタ</a:t>
            </a:r>
            <a:endParaRPr kumimoji="0" lang="en-US" altLang="ja-JP" sz="8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a:t>
            </a:r>
            <a:endParaRPr kumimoji="0" lang="en-US" altLang="ja-JP" sz="8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a:t>
            </a:r>
            <a:endParaRPr kumimoji="0" lang="en-US" altLang="ja-JP" sz="8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a:t>
            </a:r>
            <a:endParaRPr kumimoji="0" lang="en-US" altLang="ja-JP" sz="8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18" name="下矢印 17"/>
          <p:cNvSpPr/>
          <p:nvPr/>
        </p:nvSpPr>
        <p:spPr bwMode="auto">
          <a:xfrm>
            <a:off x="3345636" y="3543859"/>
            <a:ext cx="216024" cy="656111"/>
          </a:xfrm>
          <a:prstGeom prst="downArrow">
            <a:avLst/>
          </a:prstGeom>
          <a:gradFill rotWithShape="1">
            <a:gsLst>
              <a:gs pos="0">
                <a:srgbClr val="BC8B00">
                  <a:tint val="50000"/>
                  <a:satMod val="300000"/>
                </a:srgbClr>
              </a:gs>
              <a:gs pos="35000">
                <a:srgbClr val="BC8B00">
                  <a:tint val="37000"/>
                  <a:satMod val="300000"/>
                </a:srgbClr>
              </a:gs>
              <a:gs pos="100000">
                <a:srgbClr val="BC8B00">
                  <a:tint val="15000"/>
                  <a:satMod val="350000"/>
                </a:srgbClr>
              </a:gs>
            </a:gsLst>
            <a:lin ang="16200000" scaled="1"/>
          </a:gradFill>
          <a:ln w="9525" cap="flat" cmpd="sng" algn="ctr">
            <a:solidFill>
              <a:srgbClr val="BC8B00">
                <a:shade val="95000"/>
                <a:satMod val="105000"/>
              </a:srgbClr>
            </a:solidFill>
            <a:prstDash val="solid"/>
            <a:headEnd/>
            <a:tailEnd/>
          </a:ln>
          <a:effectLst>
            <a:outerShdw blurRad="40000" dist="20000" dir="5400000" rotWithShape="0">
              <a:srgbClr val="000000">
                <a:alpha val="38000"/>
              </a:srgbClr>
            </a:outerShdw>
          </a:effectLst>
        </p:spPr>
        <p:txBody>
          <a:bodyPr vert="horz" wrap="square" lIns="74295" tIns="8890" rIns="74295" bIns="889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19" name="下矢印 18"/>
          <p:cNvSpPr/>
          <p:nvPr/>
        </p:nvSpPr>
        <p:spPr bwMode="auto">
          <a:xfrm>
            <a:off x="2697564" y="3543859"/>
            <a:ext cx="216024" cy="656111"/>
          </a:xfrm>
          <a:prstGeom prst="downArrow">
            <a:avLst/>
          </a:prstGeom>
          <a:gradFill rotWithShape="1">
            <a:gsLst>
              <a:gs pos="0">
                <a:srgbClr val="BC8B00">
                  <a:tint val="50000"/>
                  <a:satMod val="300000"/>
                </a:srgbClr>
              </a:gs>
              <a:gs pos="35000">
                <a:srgbClr val="BC8B00">
                  <a:tint val="37000"/>
                  <a:satMod val="300000"/>
                </a:srgbClr>
              </a:gs>
              <a:gs pos="100000">
                <a:srgbClr val="BC8B00">
                  <a:tint val="15000"/>
                  <a:satMod val="350000"/>
                </a:srgbClr>
              </a:gs>
            </a:gsLst>
            <a:lin ang="16200000" scaled="1"/>
          </a:gradFill>
          <a:ln w="9525" cap="flat" cmpd="sng" algn="ctr">
            <a:solidFill>
              <a:srgbClr val="BC8B00">
                <a:shade val="95000"/>
                <a:satMod val="105000"/>
              </a:srgbClr>
            </a:solidFill>
            <a:prstDash val="solid"/>
            <a:headEnd/>
            <a:tailEnd/>
          </a:ln>
          <a:effectLst>
            <a:outerShdw blurRad="40000" dist="20000" dir="5400000" rotWithShape="0">
              <a:srgbClr val="000000">
                <a:alpha val="38000"/>
              </a:srgbClr>
            </a:outerShdw>
          </a:effectLst>
        </p:spPr>
        <p:txBody>
          <a:bodyPr vert="horz" wrap="square" lIns="74295" tIns="8890" rIns="74295" bIns="889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20" name="下矢印 19"/>
          <p:cNvSpPr/>
          <p:nvPr/>
        </p:nvSpPr>
        <p:spPr bwMode="auto">
          <a:xfrm rot="10800000">
            <a:off x="2913588" y="3543858"/>
            <a:ext cx="216024" cy="656111"/>
          </a:xfrm>
          <a:prstGeom prst="downArrow">
            <a:avLst/>
          </a:prstGeom>
          <a:gradFill rotWithShape="1">
            <a:gsLst>
              <a:gs pos="0">
                <a:srgbClr val="007BC7">
                  <a:tint val="50000"/>
                  <a:satMod val="300000"/>
                </a:srgbClr>
              </a:gs>
              <a:gs pos="35000">
                <a:srgbClr val="007BC7">
                  <a:tint val="37000"/>
                  <a:satMod val="300000"/>
                </a:srgbClr>
              </a:gs>
              <a:gs pos="100000">
                <a:srgbClr val="007BC7">
                  <a:tint val="15000"/>
                  <a:satMod val="350000"/>
                </a:srgbClr>
              </a:gs>
            </a:gsLst>
            <a:lin ang="16200000" scaled="1"/>
          </a:gradFill>
          <a:ln w="9525" cap="flat" cmpd="sng" algn="ctr">
            <a:solidFill>
              <a:srgbClr val="007BC7">
                <a:shade val="95000"/>
                <a:satMod val="105000"/>
              </a:srgbClr>
            </a:solidFill>
            <a:prstDash val="solid"/>
            <a:headEnd/>
            <a:tailEnd/>
          </a:ln>
          <a:effectLst>
            <a:outerShdw blurRad="40000" dist="20000" dir="5400000" rotWithShape="0">
              <a:srgbClr val="000000">
                <a:alpha val="38000"/>
              </a:srgbClr>
            </a:outerShdw>
          </a:effectLst>
        </p:spPr>
        <p:txBody>
          <a:bodyPr vert="horz" wrap="square" lIns="74295" tIns="8890" rIns="74295" bIns="889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21" name="円柱 20"/>
          <p:cNvSpPr/>
          <p:nvPr/>
        </p:nvSpPr>
        <p:spPr bwMode="auto">
          <a:xfrm>
            <a:off x="6012160" y="3111810"/>
            <a:ext cx="1224136" cy="1656232"/>
          </a:xfrm>
          <a:prstGeom prst="can">
            <a:avLst/>
          </a:prstGeom>
          <a:solidFill>
            <a:srgbClr val="FFFFFF"/>
          </a:solidFill>
          <a:ln w="9525" cap="flat" cmpd="sng" algn="ctr">
            <a:solidFill>
              <a:srgbClr val="FF9900"/>
            </a:solidFill>
            <a:prstDash val="solid"/>
            <a:headEnd/>
            <a:tailEnd/>
          </a:ln>
          <a:effectLst/>
        </p:spPr>
        <p:txBody>
          <a:bodyPr vert="horz" wrap="square" lIns="74295" tIns="8890" rIns="74295" bIns="8890"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22" name="円柱 21"/>
          <p:cNvSpPr/>
          <p:nvPr/>
        </p:nvSpPr>
        <p:spPr bwMode="auto">
          <a:xfrm>
            <a:off x="7596336" y="3111946"/>
            <a:ext cx="1224000" cy="1656048"/>
          </a:xfrm>
          <a:prstGeom prst="can">
            <a:avLst/>
          </a:prstGeom>
          <a:solidFill>
            <a:srgbClr val="FFFFFF"/>
          </a:solidFill>
          <a:ln w="9525" cap="flat" cmpd="sng" algn="ctr">
            <a:solidFill>
              <a:srgbClr val="54C2F0"/>
            </a:solidFill>
            <a:prstDash val="solid"/>
            <a:headEnd/>
            <a:tailEnd/>
          </a:ln>
          <a:effectLst>
            <a:outerShdw blurRad="40000" dist="20000" dir="5400000" rotWithShape="0">
              <a:srgbClr val="000000">
                <a:alpha val="38000"/>
              </a:srgbClr>
            </a:outerShdw>
          </a:effectLst>
        </p:spPr>
        <p:txBody>
          <a:bodyPr vert="horz" wrap="square" lIns="74295" tIns="8890" rIns="74295" bIns="8890"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23" name="角丸四角形 22"/>
          <p:cNvSpPr/>
          <p:nvPr/>
        </p:nvSpPr>
        <p:spPr bwMode="auto">
          <a:xfrm>
            <a:off x="6084168" y="3759882"/>
            <a:ext cx="1080120" cy="216024"/>
          </a:xfrm>
          <a:prstGeom prst="roundRect">
            <a:avLst/>
          </a:prstGeom>
          <a:solidFill>
            <a:srgbClr val="FF9900"/>
          </a:solidFill>
          <a:ln>
            <a:solidFill>
              <a:srgbClr val="FFFFFF">
                <a:lumMod val="85000"/>
              </a:srgbClr>
            </a:solidFill>
            <a:headEnd/>
            <a:tailEnd/>
          </a:ln>
          <a:effectLst/>
          <a:scene3d>
            <a:camera prst="orthographicFront">
              <a:rot lat="0" lon="0" rev="0"/>
            </a:camera>
            <a:lightRig rig="threePt" dir="t">
              <a:rot lat="0" lon="0" rev="1200000"/>
            </a:lightRig>
          </a:scene3d>
          <a:sp3d/>
        </p:spPr>
        <p:txBody>
          <a:bodyPr vert="horz" wrap="square" lIns="74295" tIns="8890" rIns="74295" bIns="8890"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社員マスタ</a:t>
            </a:r>
            <a:endParaRPr kumimoji="1" lang="ja-JP" altLang="en-US" sz="9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24" name="正方形/長方形 23"/>
          <p:cNvSpPr/>
          <p:nvPr/>
        </p:nvSpPr>
        <p:spPr>
          <a:xfrm>
            <a:off x="5940152" y="3111810"/>
            <a:ext cx="1475656" cy="323165"/>
          </a:xfrm>
          <a:prstGeom prst="rect">
            <a:avLst/>
          </a:prstGeom>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SuperStream-NX</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人事給与</a:t>
            </a:r>
          </a:p>
        </p:txBody>
      </p:sp>
      <p:sp>
        <p:nvSpPr>
          <p:cNvPr id="25" name="正方形/長方形 24"/>
          <p:cNvSpPr/>
          <p:nvPr/>
        </p:nvSpPr>
        <p:spPr>
          <a:xfrm>
            <a:off x="7488832" y="3111810"/>
            <a:ext cx="1475656" cy="323165"/>
          </a:xfrm>
          <a:prstGeom prst="rect">
            <a:avLst/>
          </a:prstGeom>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SuperStream-NX</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統合会計</a:t>
            </a:r>
          </a:p>
        </p:txBody>
      </p:sp>
      <p:sp>
        <p:nvSpPr>
          <p:cNvPr id="26" name="角丸四角形 25"/>
          <p:cNvSpPr/>
          <p:nvPr/>
        </p:nvSpPr>
        <p:spPr bwMode="auto">
          <a:xfrm>
            <a:off x="7668344" y="3543858"/>
            <a:ext cx="1080120" cy="360040"/>
          </a:xfrm>
          <a:prstGeom prst="roundRect">
            <a:avLst/>
          </a:prstGeom>
          <a:solidFill>
            <a:srgbClr val="54C2F0"/>
          </a:solidFill>
          <a:ln>
            <a:solidFill>
              <a:srgbClr val="FFFFFF">
                <a:lumMod val="85000"/>
              </a:srgbClr>
            </a:solidFill>
            <a:headEnd/>
            <a:tailEnd/>
          </a:ln>
          <a:effectLst/>
          <a:scene3d>
            <a:camera prst="orthographicFront">
              <a:rot lat="0" lon="0" rev="0"/>
            </a:camera>
            <a:lightRig rig="threePt" dir="t">
              <a:rot lat="0" lon="0" rev="1200000"/>
            </a:lightRig>
          </a:scene3d>
          <a:sp3d/>
        </p:spPr>
        <p:txBody>
          <a:bodyPr vert="horz" wrap="square" lIns="74295" tIns="8890" rIns="74295" bIns="8890"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会計カレンダーマスタ</a:t>
            </a:r>
          </a:p>
        </p:txBody>
      </p:sp>
      <p:sp>
        <p:nvSpPr>
          <p:cNvPr id="27" name="角丸四角形 26"/>
          <p:cNvSpPr/>
          <p:nvPr/>
        </p:nvSpPr>
        <p:spPr bwMode="auto">
          <a:xfrm>
            <a:off x="7668344" y="4263938"/>
            <a:ext cx="1080120" cy="360040"/>
          </a:xfrm>
          <a:prstGeom prst="roundRect">
            <a:avLst/>
          </a:prstGeom>
          <a:solidFill>
            <a:srgbClr val="54C2F0"/>
          </a:solidFill>
          <a:ln>
            <a:solidFill>
              <a:srgbClr val="FFFFFF">
                <a:lumMod val="85000"/>
              </a:srgbClr>
            </a:solidFill>
            <a:headEnd/>
            <a:tailEnd/>
          </a:ln>
          <a:effectLst/>
          <a:scene3d>
            <a:camera prst="orthographicFront">
              <a:rot lat="0" lon="0" rev="0"/>
            </a:camera>
            <a:lightRig rig="threePt" dir="t">
              <a:rot lat="0" lon="0" rev="1200000"/>
            </a:lightRig>
          </a:scene3d>
          <a:sp3d/>
        </p:spPr>
        <p:txBody>
          <a:bodyPr vert="horz" wrap="square" lIns="74295" tIns="8890" rIns="74295" bIns="8890"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プロジェクト</a:t>
            </a:r>
            <a:endParaRPr kumimoji="0" lang="en-US" altLang="ja-JP" sz="9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マスタ</a:t>
            </a:r>
          </a:p>
        </p:txBody>
      </p:sp>
      <p:sp>
        <p:nvSpPr>
          <p:cNvPr id="28" name="角丸四角形 27"/>
          <p:cNvSpPr/>
          <p:nvPr/>
        </p:nvSpPr>
        <p:spPr bwMode="auto">
          <a:xfrm>
            <a:off x="7668344" y="3975906"/>
            <a:ext cx="1080120" cy="216024"/>
          </a:xfrm>
          <a:prstGeom prst="roundRect">
            <a:avLst/>
          </a:prstGeom>
          <a:solidFill>
            <a:srgbClr val="54C2F0"/>
          </a:solidFill>
          <a:ln>
            <a:solidFill>
              <a:srgbClr val="FFFFFF">
                <a:lumMod val="85000"/>
              </a:srgbClr>
            </a:solidFill>
            <a:headEnd/>
            <a:tailEnd/>
          </a:ln>
          <a:effectLst/>
          <a:scene3d>
            <a:camera prst="orthographicFront">
              <a:rot lat="0" lon="0" rev="0"/>
            </a:camera>
            <a:lightRig rig="threePt" dir="t">
              <a:rot lat="0" lon="0" rev="1200000"/>
            </a:lightRig>
          </a:scene3d>
          <a:sp3d/>
        </p:spPr>
        <p:txBody>
          <a:bodyPr vert="horz" wrap="square" lIns="74295" tIns="8890" rIns="74295" bIns="8890" numCol="1" rtlCol="0"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組織マスタ</a:t>
            </a:r>
            <a:endParaRPr kumimoji="1" lang="ja-JP" altLang="en-US" sz="9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29" name="角丸四角形吹き出し 28"/>
          <p:cNvSpPr/>
          <p:nvPr/>
        </p:nvSpPr>
        <p:spPr bwMode="auto">
          <a:xfrm>
            <a:off x="4600878" y="3111810"/>
            <a:ext cx="1368152" cy="756084"/>
          </a:xfrm>
          <a:prstGeom prst="wedgeRoundRectCallout">
            <a:avLst>
              <a:gd name="adj1" fmla="val -20833"/>
              <a:gd name="adj2" fmla="val 83464"/>
              <a:gd name="adj3" fmla="val 16667"/>
            </a:avLst>
          </a:prstGeom>
          <a:solidFill>
            <a:srgbClr val="FFFFFF"/>
          </a:solidFill>
          <a:ln w="9525" cap="flat" cmpd="sng" algn="ctr">
            <a:solidFill>
              <a:srgbClr val="77A233"/>
            </a:solidFill>
            <a:prstDash val="solid"/>
            <a:headEnd/>
            <a:tailEnd/>
          </a:ln>
          <a:effectLst/>
        </p:spPr>
        <p:txBody>
          <a:bodyPr vert="horz" wrap="square" lIns="36000" tIns="0" rIns="0" bIns="0" numCol="1" rtlCol="0"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各マスタを指定して</a:t>
            </a:r>
            <a:endParaRPr kumimoji="1" lang="en-US" altLang="ja-JP" sz="9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連携</a:t>
            </a:r>
            <a:endParaRPr kumimoji="1" lang="ja-JP" altLang="en-US" sz="9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30" name="下矢印 29"/>
          <p:cNvSpPr/>
          <p:nvPr/>
        </p:nvSpPr>
        <p:spPr bwMode="auto">
          <a:xfrm rot="16200000">
            <a:off x="7327056" y="3723927"/>
            <a:ext cx="216024" cy="288032"/>
          </a:xfrm>
          <a:prstGeom prst="downArrow">
            <a:avLst/>
          </a:prstGeom>
          <a:gradFill rotWithShape="1">
            <a:gsLst>
              <a:gs pos="0">
                <a:srgbClr val="BC8B00">
                  <a:tint val="50000"/>
                  <a:satMod val="300000"/>
                </a:srgbClr>
              </a:gs>
              <a:gs pos="35000">
                <a:srgbClr val="BC8B00">
                  <a:tint val="37000"/>
                  <a:satMod val="300000"/>
                </a:srgbClr>
              </a:gs>
              <a:gs pos="100000">
                <a:srgbClr val="BC8B00">
                  <a:tint val="15000"/>
                  <a:satMod val="350000"/>
                </a:srgbClr>
              </a:gs>
            </a:gsLst>
            <a:lin ang="16200000" scaled="1"/>
          </a:gradFill>
          <a:ln w="9525" cap="flat" cmpd="sng" algn="ctr">
            <a:solidFill>
              <a:srgbClr val="BC8B00">
                <a:shade val="95000"/>
                <a:satMod val="105000"/>
              </a:srgbClr>
            </a:solidFill>
            <a:prstDash val="solid"/>
            <a:headEnd/>
            <a:tailEnd/>
          </a:ln>
          <a:effectLst>
            <a:outerShdw blurRad="40000" dist="20000" dir="5400000" rotWithShape="0">
              <a:srgbClr val="000000">
                <a:alpha val="38000"/>
              </a:srgbClr>
            </a:outerShdw>
          </a:effectLst>
        </p:spPr>
        <p:txBody>
          <a:bodyPr vert="horz" wrap="square" lIns="74295" tIns="8890" rIns="74295" bIns="889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31" name="下矢印 30"/>
          <p:cNvSpPr/>
          <p:nvPr/>
        </p:nvSpPr>
        <p:spPr bwMode="auto">
          <a:xfrm rot="5400000">
            <a:off x="7298178" y="4138722"/>
            <a:ext cx="216024" cy="288032"/>
          </a:xfrm>
          <a:prstGeom prst="downArrow">
            <a:avLst/>
          </a:prstGeom>
          <a:gradFill rotWithShape="1">
            <a:gsLst>
              <a:gs pos="0">
                <a:srgbClr val="007BC7">
                  <a:tint val="50000"/>
                  <a:satMod val="300000"/>
                </a:srgbClr>
              </a:gs>
              <a:gs pos="35000">
                <a:srgbClr val="007BC7">
                  <a:tint val="37000"/>
                  <a:satMod val="300000"/>
                </a:srgbClr>
              </a:gs>
              <a:gs pos="100000">
                <a:srgbClr val="007BC7">
                  <a:tint val="15000"/>
                  <a:satMod val="350000"/>
                </a:srgbClr>
              </a:gs>
            </a:gsLst>
            <a:lin ang="16200000" scaled="1"/>
          </a:gradFill>
          <a:ln w="9525" cap="flat" cmpd="sng" algn="ctr">
            <a:solidFill>
              <a:srgbClr val="007BC7">
                <a:shade val="95000"/>
                <a:satMod val="105000"/>
              </a:srgbClr>
            </a:solidFill>
            <a:prstDash val="solid"/>
            <a:headEnd/>
            <a:tailEnd/>
          </a:ln>
          <a:effectLst>
            <a:outerShdw blurRad="40000" dist="20000" dir="5400000" rotWithShape="0">
              <a:srgbClr val="000000">
                <a:alpha val="38000"/>
              </a:srgbClr>
            </a:outerShdw>
          </a:effectLst>
        </p:spPr>
        <p:txBody>
          <a:bodyPr vert="horz" wrap="square" lIns="74295" tIns="8890" rIns="74295" bIns="889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32" name="Freeform 34"/>
          <p:cNvSpPr>
            <a:spLocks noEditPoints="1"/>
          </p:cNvSpPr>
          <p:nvPr/>
        </p:nvSpPr>
        <p:spPr bwMode="auto">
          <a:xfrm>
            <a:off x="677746" y="4031723"/>
            <a:ext cx="775201" cy="780895"/>
          </a:xfrm>
          <a:custGeom>
            <a:avLst/>
            <a:gdLst>
              <a:gd name="T0" fmla="*/ 309 w 385"/>
              <a:gd name="T1" fmla="*/ 365 h 365"/>
              <a:gd name="T2" fmla="*/ 73 w 385"/>
              <a:gd name="T3" fmla="*/ 362 h 365"/>
              <a:gd name="T4" fmla="*/ 76 w 385"/>
              <a:gd name="T5" fmla="*/ 348 h 365"/>
              <a:gd name="T6" fmla="*/ 313 w 385"/>
              <a:gd name="T7" fmla="*/ 351 h 365"/>
              <a:gd name="T8" fmla="*/ 302 w 385"/>
              <a:gd name="T9" fmla="*/ 354 h 365"/>
              <a:gd name="T10" fmla="*/ 283 w 385"/>
              <a:gd name="T11" fmla="*/ 359 h 365"/>
              <a:gd name="T12" fmla="*/ 302 w 385"/>
              <a:gd name="T13" fmla="*/ 354 h 365"/>
              <a:gd name="T14" fmla="*/ 254 w 385"/>
              <a:gd name="T15" fmla="*/ 354 h 365"/>
              <a:gd name="T16" fmla="*/ 273 w 385"/>
              <a:gd name="T17" fmla="*/ 359 h 365"/>
              <a:gd name="T18" fmla="*/ 311 w 385"/>
              <a:gd name="T19" fmla="*/ 217 h 365"/>
              <a:gd name="T20" fmla="*/ 81 w 385"/>
              <a:gd name="T21" fmla="*/ 210 h 365"/>
              <a:gd name="T22" fmla="*/ 74 w 385"/>
              <a:gd name="T23" fmla="*/ 333 h 365"/>
              <a:gd name="T24" fmla="*/ 304 w 385"/>
              <a:gd name="T25" fmla="*/ 340 h 365"/>
              <a:gd name="T26" fmla="*/ 311 w 385"/>
              <a:gd name="T27" fmla="*/ 217 h 365"/>
              <a:gd name="T28" fmla="*/ 122 w 385"/>
              <a:gd name="T29" fmla="*/ 71 h 365"/>
              <a:gd name="T30" fmla="*/ 263 w 385"/>
              <a:gd name="T31" fmla="*/ 71 h 365"/>
              <a:gd name="T32" fmla="*/ 170 w 385"/>
              <a:gd name="T33" fmla="*/ 154 h 365"/>
              <a:gd name="T34" fmla="*/ 53 w 385"/>
              <a:gd name="T35" fmla="*/ 199 h 365"/>
              <a:gd name="T36" fmla="*/ 46 w 385"/>
              <a:gd name="T37" fmla="*/ 339 h 365"/>
              <a:gd name="T38" fmla="*/ 67 w 385"/>
              <a:gd name="T39" fmla="*/ 333 h 365"/>
              <a:gd name="T40" fmla="*/ 50 w 385"/>
              <a:gd name="T41" fmla="*/ 283 h 365"/>
              <a:gd name="T42" fmla="*/ 67 w 385"/>
              <a:gd name="T43" fmla="*/ 272 h 365"/>
              <a:gd name="T44" fmla="*/ 81 w 385"/>
              <a:gd name="T45" fmla="*/ 203 h 365"/>
              <a:gd name="T46" fmla="*/ 185 w 385"/>
              <a:gd name="T47" fmla="*/ 189 h 365"/>
              <a:gd name="T48" fmla="*/ 375 w 385"/>
              <a:gd name="T49" fmla="*/ 293 h 365"/>
              <a:gd name="T50" fmla="*/ 263 w 385"/>
              <a:gd name="T51" fmla="*/ 154 h 365"/>
              <a:gd name="T52" fmla="*/ 201 w 385"/>
              <a:gd name="T53" fmla="*/ 189 h 365"/>
              <a:gd name="T54" fmla="*/ 304 w 385"/>
              <a:gd name="T55" fmla="*/ 203 h 365"/>
              <a:gd name="T56" fmla="*/ 319 w 385"/>
              <a:gd name="T57" fmla="*/ 272 h 365"/>
              <a:gd name="T58" fmla="*/ 336 w 385"/>
              <a:gd name="T59" fmla="*/ 283 h 365"/>
              <a:gd name="T60" fmla="*/ 319 w 385"/>
              <a:gd name="T61" fmla="*/ 333 h 365"/>
              <a:gd name="T62" fmla="*/ 340 w 385"/>
              <a:gd name="T63" fmla="*/ 339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85" h="365">
                <a:moveTo>
                  <a:pt x="313" y="362"/>
                </a:moveTo>
                <a:cubicBezTo>
                  <a:pt x="313" y="364"/>
                  <a:pt x="311" y="365"/>
                  <a:pt x="309" y="365"/>
                </a:cubicBezTo>
                <a:cubicBezTo>
                  <a:pt x="76" y="365"/>
                  <a:pt x="76" y="365"/>
                  <a:pt x="76" y="365"/>
                </a:cubicBezTo>
                <a:cubicBezTo>
                  <a:pt x="75" y="365"/>
                  <a:pt x="73" y="364"/>
                  <a:pt x="73" y="362"/>
                </a:cubicBezTo>
                <a:cubicBezTo>
                  <a:pt x="73" y="351"/>
                  <a:pt x="73" y="351"/>
                  <a:pt x="73" y="351"/>
                </a:cubicBezTo>
                <a:cubicBezTo>
                  <a:pt x="73" y="349"/>
                  <a:pt x="75" y="348"/>
                  <a:pt x="76" y="348"/>
                </a:cubicBezTo>
                <a:cubicBezTo>
                  <a:pt x="309" y="348"/>
                  <a:pt x="309" y="348"/>
                  <a:pt x="309" y="348"/>
                </a:cubicBezTo>
                <a:cubicBezTo>
                  <a:pt x="311" y="348"/>
                  <a:pt x="313" y="349"/>
                  <a:pt x="313" y="351"/>
                </a:cubicBezTo>
                <a:lnTo>
                  <a:pt x="313" y="362"/>
                </a:lnTo>
                <a:close/>
                <a:moveTo>
                  <a:pt x="302" y="354"/>
                </a:moveTo>
                <a:cubicBezTo>
                  <a:pt x="283" y="354"/>
                  <a:pt x="283" y="354"/>
                  <a:pt x="283" y="354"/>
                </a:cubicBezTo>
                <a:cubicBezTo>
                  <a:pt x="283" y="359"/>
                  <a:pt x="283" y="359"/>
                  <a:pt x="283" y="359"/>
                </a:cubicBezTo>
                <a:cubicBezTo>
                  <a:pt x="302" y="359"/>
                  <a:pt x="302" y="359"/>
                  <a:pt x="302" y="359"/>
                </a:cubicBezTo>
                <a:lnTo>
                  <a:pt x="302" y="354"/>
                </a:lnTo>
                <a:close/>
                <a:moveTo>
                  <a:pt x="273" y="354"/>
                </a:moveTo>
                <a:cubicBezTo>
                  <a:pt x="254" y="354"/>
                  <a:pt x="254" y="354"/>
                  <a:pt x="254" y="354"/>
                </a:cubicBezTo>
                <a:cubicBezTo>
                  <a:pt x="254" y="359"/>
                  <a:pt x="254" y="359"/>
                  <a:pt x="254" y="359"/>
                </a:cubicBezTo>
                <a:cubicBezTo>
                  <a:pt x="273" y="359"/>
                  <a:pt x="273" y="359"/>
                  <a:pt x="273" y="359"/>
                </a:cubicBezTo>
                <a:lnTo>
                  <a:pt x="273" y="354"/>
                </a:lnTo>
                <a:close/>
                <a:moveTo>
                  <a:pt x="311" y="217"/>
                </a:moveTo>
                <a:cubicBezTo>
                  <a:pt x="311" y="213"/>
                  <a:pt x="308" y="210"/>
                  <a:pt x="304" y="210"/>
                </a:cubicBezTo>
                <a:cubicBezTo>
                  <a:pt x="81" y="210"/>
                  <a:pt x="81" y="210"/>
                  <a:pt x="81" y="210"/>
                </a:cubicBezTo>
                <a:cubicBezTo>
                  <a:pt x="77" y="210"/>
                  <a:pt x="74" y="213"/>
                  <a:pt x="74" y="217"/>
                </a:cubicBezTo>
                <a:cubicBezTo>
                  <a:pt x="74" y="333"/>
                  <a:pt x="74" y="333"/>
                  <a:pt x="74" y="333"/>
                </a:cubicBezTo>
                <a:cubicBezTo>
                  <a:pt x="74" y="337"/>
                  <a:pt x="77" y="340"/>
                  <a:pt x="81" y="340"/>
                </a:cubicBezTo>
                <a:cubicBezTo>
                  <a:pt x="304" y="340"/>
                  <a:pt x="304" y="340"/>
                  <a:pt x="304" y="340"/>
                </a:cubicBezTo>
                <a:cubicBezTo>
                  <a:pt x="308" y="340"/>
                  <a:pt x="311" y="337"/>
                  <a:pt x="311" y="333"/>
                </a:cubicBezTo>
                <a:lnTo>
                  <a:pt x="311" y="217"/>
                </a:lnTo>
                <a:close/>
                <a:moveTo>
                  <a:pt x="193" y="0"/>
                </a:moveTo>
                <a:cubicBezTo>
                  <a:pt x="154" y="0"/>
                  <a:pt x="122" y="32"/>
                  <a:pt x="122" y="71"/>
                </a:cubicBezTo>
                <a:cubicBezTo>
                  <a:pt x="122" y="110"/>
                  <a:pt x="154" y="141"/>
                  <a:pt x="193" y="141"/>
                </a:cubicBezTo>
                <a:cubicBezTo>
                  <a:pt x="232" y="141"/>
                  <a:pt x="263" y="110"/>
                  <a:pt x="263" y="71"/>
                </a:cubicBezTo>
                <a:cubicBezTo>
                  <a:pt x="263" y="32"/>
                  <a:pt x="232" y="0"/>
                  <a:pt x="193" y="0"/>
                </a:cubicBezTo>
                <a:close/>
                <a:moveTo>
                  <a:pt x="170" y="154"/>
                </a:moveTo>
                <a:cubicBezTo>
                  <a:pt x="122" y="154"/>
                  <a:pt x="122" y="154"/>
                  <a:pt x="122" y="154"/>
                </a:cubicBezTo>
                <a:cubicBezTo>
                  <a:pt x="84" y="154"/>
                  <a:pt x="67" y="169"/>
                  <a:pt x="53" y="199"/>
                </a:cubicBezTo>
                <a:cubicBezTo>
                  <a:pt x="40" y="228"/>
                  <a:pt x="24" y="262"/>
                  <a:pt x="11" y="293"/>
                </a:cubicBezTo>
                <a:cubicBezTo>
                  <a:pt x="0" y="317"/>
                  <a:pt x="20" y="343"/>
                  <a:pt x="46" y="339"/>
                </a:cubicBezTo>
                <a:cubicBezTo>
                  <a:pt x="53" y="338"/>
                  <a:pt x="60" y="337"/>
                  <a:pt x="67" y="336"/>
                </a:cubicBezTo>
                <a:cubicBezTo>
                  <a:pt x="67" y="335"/>
                  <a:pt x="67" y="334"/>
                  <a:pt x="67" y="333"/>
                </a:cubicBezTo>
                <a:cubicBezTo>
                  <a:pt x="67" y="280"/>
                  <a:pt x="67" y="280"/>
                  <a:pt x="67" y="280"/>
                </a:cubicBezTo>
                <a:cubicBezTo>
                  <a:pt x="50" y="283"/>
                  <a:pt x="50" y="283"/>
                  <a:pt x="50" y="283"/>
                </a:cubicBezTo>
                <a:cubicBezTo>
                  <a:pt x="49" y="275"/>
                  <a:pt x="49" y="275"/>
                  <a:pt x="49" y="275"/>
                </a:cubicBezTo>
                <a:cubicBezTo>
                  <a:pt x="67" y="272"/>
                  <a:pt x="67" y="272"/>
                  <a:pt x="67" y="272"/>
                </a:cubicBezTo>
                <a:cubicBezTo>
                  <a:pt x="67" y="217"/>
                  <a:pt x="67" y="217"/>
                  <a:pt x="67" y="217"/>
                </a:cubicBezTo>
                <a:cubicBezTo>
                  <a:pt x="67" y="209"/>
                  <a:pt x="73" y="203"/>
                  <a:pt x="81" y="203"/>
                </a:cubicBezTo>
                <a:cubicBezTo>
                  <a:pt x="180" y="203"/>
                  <a:pt x="180" y="203"/>
                  <a:pt x="180" y="203"/>
                </a:cubicBezTo>
                <a:cubicBezTo>
                  <a:pt x="185" y="189"/>
                  <a:pt x="185" y="189"/>
                  <a:pt x="185" y="189"/>
                </a:cubicBezTo>
                <a:lnTo>
                  <a:pt x="170" y="154"/>
                </a:lnTo>
                <a:close/>
                <a:moveTo>
                  <a:pt x="375" y="293"/>
                </a:moveTo>
                <a:cubicBezTo>
                  <a:pt x="361" y="262"/>
                  <a:pt x="346" y="228"/>
                  <a:pt x="332" y="199"/>
                </a:cubicBezTo>
                <a:cubicBezTo>
                  <a:pt x="318" y="169"/>
                  <a:pt x="301" y="154"/>
                  <a:pt x="263" y="154"/>
                </a:cubicBezTo>
                <a:cubicBezTo>
                  <a:pt x="216" y="154"/>
                  <a:pt x="216" y="154"/>
                  <a:pt x="216" y="154"/>
                </a:cubicBezTo>
                <a:cubicBezTo>
                  <a:pt x="201" y="189"/>
                  <a:pt x="201" y="189"/>
                  <a:pt x="201" y="189"/>
                </a:cubicBezTo>
                <a:cubicBezTo>
                  <a:pt x="206" y="203"/>
                  <a:pt x="206" y="203"/>
                  <a:pt x="206" y="203"/>
                </a:cubicBezTo>
                <a:cubicBezTo>
                  <a:pt x="304" y="203"/>
                  <a:pt x="304" y="203"/>
                  <a:pt x="304" y="203"/>
                </a:cubicBezTo>
                <a:cubicBezTo>
                  <a:pt x="312" y="203"/>
                  <a:pt x="319" y="209"/>
                  <a:pt x="319" y="217"/>
                </a:cubicBezTo>
                <a:cubicBezTo>
                  <a:pt x="319" y="272"/>
                  <a:pt x="319" y="272"/>
                  <a:pt x="319" y="272"/>
                </a:cubicBezTo>
                <a:cubicBezTo>
                  <a:pt x="337" y="275"/>
                  <a:pt x="337" y="275"/>
                  <a:pt x="337" y="275"/>
                </a:cubicBezTo>
                <a:cubicBezTo>
                  <a:pt x="336" y="283"/>
                  <a:pt x="336" y="283"/>
                  <a:pt x="336" y="283"/>
                </a:cubicBezTo>
                <a:cubicBezTo>
                  <a:pt x="319" y="280"/>
                  <a:pt x="319" y="280"/>
                  <a:pt x="319" y="280"/>
                </a:cubicBezTo>
                <a:cubicBezTo>
                  <a:pt x="319" y="333"/>
                  <a:pt x="319" y="333"/>
                  <a:pt x="319" y="333"/>
                </a:cubicBezTo>
                <a:cubicBezTo>
                  <a:pt x="319" y="334"/>
                  <a:pt x="319" y="335"/>
                  <a:pt x="319" y="336"/>
                </a:cubicBezTo>
                <a:cubicBezTo>
                  <a:pt x="325" y="337"/>
                  <a:pt x="333" y="338"/>
                  <a:pt x="340" y="339"/>
                </a:cubicBezTo>
                <a:cubicBezTo>
                  <a:pt x="365" y="343"/>
                  <a:pt x="385" y="317"/>
                  <a:pt x="375" y="293"/>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33" name="Freeform 35"/>
          <p:cNvSpPr>
            <a:spLocks noEditPoints="1"/>
          </p:cNvSpPr>
          <p:nvPr/>
        </p:nvSpPr>
        <p:spPr bwMode="auto">
          <a:xfrm>
            <a:off x="4804911" y="4031723"/>
            <a:ext cx="775201" cy="780895"/>
          </a:xfrm>
          <a:custGeom>
            <a:avLst/>
            <a:gdLst>
              <a:gd name="T0" fmla="*/ 309 w 385"/>
              <a:gd name="T1" fmla="*/ 365 h 365"/>
              <a:gd name="T2" fmla="*/ 73 w 385"/>
              <a:gd name="T3" fmla="*/ 362 h 365"/>
              <a:gd name="T4" fmla="*/ 76 w 385"/>
              <a:gd name="T5" fmla="*/ 348 h 365"/>
              <a:gd name="T6" fmla="*/ 313 w 385"/>
              <a:gd name="T7" fmla="*/ 351 h 365"/>
              <a:gd name="T8" fmla="*/ 302 w 385"/>
              <a:gd name="T9" fmla="*/ 354 h 365"/>
              <a:gd name="T10" fmla="*/ 283 w 385"/>
              <a:gd name="T11" fmla="*/ 359 h 365"/>
              <a:gd name="T12" fmla="*/ 302 w 385"/>
              <a:gd name="T13" fmla="*/ 354 h 365"/>
              <a:gd name="T14" fmla="*/ 254 w 385"/>
              <a:gd name="T15" fmla="*/ 354 h 365"/>
              <a:gd name="T16" fmla="*/ 273 w 385"/>
              <a:gd name="T17" fmla="*/ 359 h 365"/>
              <a:gd name="T18" fmla="*/ 311 w 385"/>
              <a:gd name="T19" fmla="*/ 217 h 365"/>
              <a:gd name="T20" fmla="*/ 81 w 385"/>
              <a:gd name="T21" fmla="*/ 210 h 365"/>
              <a:gd name="T22" fmla="*/ 74 w 385"/>
              <a:gd name="T23" fmla="*/ 333 h 365"/>
              <a:gd name="T24" fmla="*/ 304 w 385"/>
              <a:gd name="T25" fmla="*/ 340 h 365"/>
              <a:gd name="T26" fmla="*/ 311 w 385"/>
              <a:gd name="T27" fmla="*/ 217 h 365"/>
              <a:gd name="T28" fmla="*/ 332 w 385"/>
              <a:gd name="T29" fmla="*/ 199 h 365"/>
              <a:gd name="T30" fmla="*/ 238 w 385"/>
              <a:gd name="T31" fmla="*/ 154 h 365"/>
              <a:gd name="T32" fmla="*/ 148 w 385"/>
              <a:gd name="T33" fmla="*/ 154 h 365"/>
              <a:gd name="T34" fmla="*/ 53 w 385"/>
              <a:gd name="T35" fmla="*/ 199 h 365"/>
              <a:gd name="T36" fmla="*/ 46 w 385"/>
              <a:gd name="T37" fmla="*/ 339 h 365"/>
              <a:gd name="T38" fmla="*/ 67 w 385"/>
              <a:gd name="T39" fmla="*/ 333 h 365"/>
              <a:gd name="T40" fmla="*/ 50 w 385"/>
              <a:gd name="T41" fmla="*/ 283 h 365"/>
              <a:gd name="T42" fmla="*/ 67 w 385"/>
              <a:gd name="T43" fmla="*/ 272 h 365"/>
              <a:gd name="T44" fmla="*/ 81 w 385"/>
              <a:gd name="T45" fmla="*/ 203 h 365"/>
              <a:gd name="T46" fmla="*/ 319 w 385"/>
              <a:gd name="T47" fmla="*/ 217 h 365"/>
              <a:gd name="T48" fmla="*/ 337 w 385"/>
              <a:gd name="T49" fmla="*/ 275 h 365"/>
              <a:gd name="T50" fmla="*/ 319 w 385"/>
              <a:gd name="T51" fmla="*/ 280 h 365"/>
              <a:gd name="T52" fmla="*/ 318 w 385"/>
              <a:gd name="T53" fmla="*/ 336 h 365"/>
              <a:gd name="T54" fmla="*/ 374 w 385"/>
              <a:gd name="T55" fmla="*/ 293 h 365"/>
              <a:gd name="T56" fmla="*/ 150 w 385"/>
              <a:gd name="T57" fmla="*/ 126 h 365"/>
              <a:gd name="T58" fmla="*/ 122 w 385"/>
              <a:gd name="T59" fmla="*/ 126 h 365"/>
              <a:gd name="T60" fmla="*/ 122 w 385"/>
              <a:gd name="T61" fmla="*/ 71 h 365"/>
              <a:gd name="T62" fmla="*/ 263 w 385"/>
              <a:gd name="T63" fmla="*/ 71 h 365"/>
              <a:gd name="T64" fmla="*/ 263 w 385"/>
              <a:gd name="T65" fmla="*/ 126 h 365"/>
              <a:gd name="T66" fmla="*/ 236 w 385"/>
              <a:gd name="T67" fmla="*/ 126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85" h="365">
                <a:moveTo>
                  <a:pt x="313" y="362"/>
                </a:moveTo>
                <a:cubicBezTo>
                  <a:pt x="313" y="364"/>
                  <a:pt x="311" y="365"/>
                  <a:pt x="309" y="365"/>
                </a:cubicBezTo>
                <a:cubicBezTo>
                  <a:pt x="76" y="365"/>
                  <a:pt x="76" y="365"/>
                  <a:pt x="76" y="365"/>
                </a:cubicBezTo>
                <a:cubicBezTo>
                  <a:pt x="74" y="365"/>
                  <a:pt x="73" y="364"/>
                  <a:pt x="73" y="362"/>
                </a:cubicBezTo>
                <a:cubicBezTo>
                  <a:pt x="73" y="351"/>
                  <a:pt x="73" y="351"/>
                  <a:pt x="73" y="351"/>
                </a:cubicBezTo>
                <a:cubicBezTo>
                  <a:pt x="73" y="349"/>
                  <a:pt x="74" y="348"/>
                  <a:pt x="76" y="348"/>
                </a:cubicBezTo>
                <a:cubicBezTo>
                  <a:pt x="309" y="348"/>
                  <a:pt x="309" y="348"/>
                  <a:pt x="309" y="348"/>
                </a:cubicBezTo>
                <a:cubicBezTo>
                  <a:pt x="311" y="348"/>
                  <a:pt x="313" y="349"/>
                  <a:pt x="313" y="351"/>
                </a:cubicBezTo>
                <a:lnTo>
                  <a:pt x="313" y="362"/>
                </a:lnTo>
                <a:close/>
                <a:moveTo>
                  <a:pt x="302" y="354"/>
                </a:moveTo>
                <a:cubicBezTo>
                  <a:pt x="283" y="354"/>
                  <a:pt x="283" y="354"/>
                  <a:pt x="283" y="354"/>
                </a:cubicBezTo>
                <a:cubicBezTo>
                  <a:pt x="283" y="359"/>
                  <a:pt x="283" y="359"/>
                  <a:pt x="283" y="359"/>
                </a:cubicBezTo>
                <a:cubicBezTo>
                  <a:pt x="302" y="359"/>
                  <a:pt x="302" y="359"/>
                  <a:pt x="302" y="359"/>
                </a:cubicBezTo>
                <a:lnTo>
                  <a:pt x="302" y="354"/>
                </a:lnTo>
                <a:close/>
                <a:moveTo>
                  <a:pt x="273" y="354"/>
                </a:moveTo>
                <a:cubicBezTo>
                  <a:pt x="254" y="354"/>
                  <a:pt x="254" y="354"/>
                  <a:pt x="254" y="354"/>
                </a:cubicBezTo>
                <a:cubicBezTo>
                  <a:pt x="254" y="359"/>
                  <a:pt x="254" y="359"/>
                  <a:pt x="254" y="359"/>
                </a:cubicBezTo>
                <a:cubicBezTo>
                  <a:pt x="273" y="359"/>
                  <a:pt x="273" y="359"/>
                  <a:pt x="273" y="359"/>
                </a:cubicBezTo>
                <a:lnTo>
                  <a:pt x="273" y="354"/>
                </a:lnTo>
                <a:close/>
                <a:moveTo>
                  <a:pt x="311" y="217"/>
                </a:moveTo>
                <a:cubicBezTo>
                  <a:pt x="311" y="213"/>
                  <a:pt x="308" y="210"/>
                  <a:pt x="304" y="210"/>
                </a:cubicBezTo>
                <a:cubicBezTo>
                  <a:pt x="81" y="210"/>
                  <a:pt x="81" y="210"/>
                  <a:pt x="81" y="210"/>
                </a:cubicBezTo>
                <a:cubicBezTo>
                  <a:pt x="77" y="210"/>
                  <a:pt x="74" y="213"/>
                  <a:pt x="74" y="217"/>
                </a:cubicBezTo>
                <a:cubicBezTo>
                  <a:pt x="74" y="333"/>
                  <a:pt x="74" y="333"/>
                  <a:pt x="74" y="333"/>
                </a:cubicBezTo>
                <a:cubicBezTo>
                  <a:pt x="74" y="337"/>
                  <a:pt x="77" y="340"/>
                  <a:pt x="81" y="340"/>
                </a:cubicBezTo>
                <a:cubicBezTo>
                  <a:pt x="304" y="340"/>
                  <a:pt x="304" y="340"/>
                  <a:pt x="304" y="340"/>
                </a:cubicBezTo>
                <a:cubicBezTo>
                  <a:pt x="308" y="340"/>
                  <a:pt x="311" y="337"/>
                  <a:pt x="311" y="333"/>
                </a:cubicBezTo>
                <a:lnTo>
                  <a:pt x="311" y="217"/>
                </a:lnTo>
                <a:close/>
                <a:moveTo>
                  <a:pt x="374" y="293"/>
                </a:moveTo>
                <a:cubicBezTo>
                  <a:pt x="361" y="262"/>
                  <a:pt x="346" y="228"/>
                  <a:pt x="332" y="199"/>
                </a:cubicBezTo>
                <a:cubicBezTo>
                  <a:pt x="318" y="169"/>
                  <a:pt x="301" y="154"/>
                  <a:pt x="263" y="154"/>
                </a:cubicBezTo>
                <a:cubicBezTo>
                  <a:pt x="238" y="154"/>
                  <a:pt x="238" y="154"/>
                  <a:pt x="238" y="154"/>
                </a:cubicBezTo>
                <a:cubicBezTo>
                  <a:pt x="235" y="191"/>
                  <a:pt x="223" y="195"/>
                  <a:pt x="193" y="173"/>
                </a:cubicBezTo>
                <a:cubicBezTo>
                  <a:pt x="163" y="195"/>
                  <a:pt x="151" y="191"/>
                  <a:pt x="148" y="154"/>
                </a:cubicBezTo>
                <a:cubicBezTo>
                  <a:pt x="122" y="154"/>
                  <a:pt x="122" y="154"/>
                  <a:pt x="122" y="154"/>
                </a:cubicBezTo>
                <a:cubicBezTo>
                  <a:pt x="84" y="154"/>
                  <a:pt x="67" y="169"/>
                  <a:pt x="53" y="199"/>
                </a:cubicBezTo>
                <a:cubicBezTo>
                  <a:pt x="40" y="228"/>
                  <a:pt x="24" y="262"/>
                  <a:pt x="11" y="293"/>
                </a:cubicBezTo>
                <a:cubicBezTo>
                  <a:pt x="0" y="317"/>
                  <a:pt x="20" y="343"/>
                  <a:pt x="46" y="339"/>
                </a:cubicBezTo>
                <a:cubicBezTo>
                  <a:pt x="53" y="338"/>
                  <a:pt x="60" y="337"/>
                  <a:pt x="67" y="336"/>
                </a:cubicBezTo>
                <a:cubicBezTo>
                  <a:pt x="67" y="335"/>
                  <a:pt x="67" y="334"/>
                  <a:pt x="67" y="333"/>
                </a:cubicBezTo>
                <a:cubicBezTo>
                  <a:pt x="67" y="280"/>
                  <a:pt x="67" y="280"/>
                  <a:pt x="67" y="280"/>
                </a:cubicBezTo>
                <a:cubicBezTo>
                  <a:pt x="50" y="283"/>
                  <a:pt x="50" y="283"/>
                  <a:pt x="50" y="283"/>
                </a:cubicBezTo>
                <a:cubicBezTo>
                  <a:pt x="49" y="275"/>
                  <a:pt x="49" y="275"/>
                  <a:pt x="49" y="275"/>
                </a:cubicBezTo>
                <a:cubicBezTo>
                  <a:pt x="67" y="272"/>
                  <a:pt x="67" y="272"/>
                  <a:pt x="67" y="272"/>
                </a:cubicBezTo>
                <a:cubicBezTo>
                  <a:pt x="67" y="217"/>
                  <a:pt x="67" y="217"/>
                  <a:pt x="67" y="217"/>
                </a:cubicBezTo>
                <a:cubicBezTo>
                  <a:pt x="67" y="209"/>
                  <a:pt x="73" y="203"/>
                  <a:pt x="81" y="203"/>
                </a:cubicBezTo>
                <a:cubicBezTo>
                  <a:pt x="304" y="203"/>
                  <a:pt x="304" y="203"/>
                  <a:pt x="304" y="203"/>
                </a:cubicBezTo>
                <a:cubicBezTo>
                  <a:pt x="312" y="203"/>
                  <a:pt x="319" y="209"/>
                  <a:pt x="319" y="217"/>
                </a:cubicBezTo>
                <a:cubicBezTo>
                  <a:pt x="319" y="272"/>
                  <a:pt x="319" y="272"/>
                  <a:pt x="319" y="272"/>
                </a:cubicBezTo>
                <a:cubicBezTo>
                  <a:pt x="337" y="275"/>
                  <a:pt x="337" y="275"/>
                  <a:pt x="337" y="275"/>
                </a:cubicBezTo>
                <a:cubicBezTo>
                  <a:pt x="335" y="283"/>
                  <a:pt x="335" y="283"/>
                  <a:pt x="335" y="283"/>
                </a:cubicBezTo>
                <a:cubicBezTo>
                  <a:pt x="319" y="280"/>
                  <a:pt x="319" y="280"/>
                  <a:pt x="319" y="280"/>
                </a:cubicBezTo>
                <a:cubicBezTo>
                  <a:pt x="319" y="333"/>
                  <a:pt x="319" y="333"/>
                  <a:pt x="319" y="333"/>
                </a:cubicBezTo>
                <a:cubicBezTo>
                  <a:pt x="319" y="334"/>
                  <a:pt x="319" y="335"/>
                  <a:pt x="318" y="336"/>
                </a:cubicBezTo>
                <a:cubicBezTo>
                  <a:pt x="325" y="337"/>
                  <a:pt x="333" y="338"/>
                  <a:pt x="340" y="339"/>
                </a:cubicBezTo>
                <a:cubicBezTo>
                  <a:pt x="365" y="343"/>
                  <a:pt x="385" y="317"/>
                  <a:pt x="374" y="293"/>
                </a:cubicBezTo>
                <a:close/>
                <a:moveTo>
                  <a:pt x="193" y="141"/>
                </a:moveTo>
                <a:cubicBezTo>
                  <a:pt x="176" y="141"/>
                  <a:pt x="162" y="136"/>
                  <a:pt x="150" y="126"/>
                </a:cubicBezTo>
                <a:cubicBezTo>
                  <a:pt x="122" y="138"/>
                  <a:pt x="122" y="138"/>
                  <a:pt x="122" y="138"/>
                </a:cubicBezTo>
                <a:cubicBezTo>
                  <a:pt x="122" y="126"/>
                  <a:pt x="122" y="126"/>
                  <a:pt x="122" y="126"/>
                </a:cubicBezTo>
                <a:cubicBezTo>
                  <a:pt x="122" y="117"/>
                  <a:pt x="122" y="117"/>
                  <a:pt x="122" y="117"/>
                </a:cubicBezTo>
                <a:cubicBezTo>
                  <a:pt x="122" y="71"/>
                  <a:pt x="122" y="71"/>
                  <a:pt x="122" y="71"/>
                </a:cubicBezTo>
                <a:cubicBezTo>
                  <a:pt x="122" y="32"/>
                  <a:pt x="154" y="0"/>
                  <a:pt x="193" y="0"/>
                </a:cubicBezTo>
                <a:cubicBezTo>
                  <a:pt x="232" y="0"/>
                  <a:pt x="263" y="32"/>
                  <a:pt x="263" y="71"/>
                </a:cubicBezTo>
                <a:cubicBezTo>
                  <a:pt x="263" y="117"/>
                  <a:pt x="263" y="117"/>
                  <a:pt x="263" y="117"/>
                </a:cubicBezTo>
                <a:cubicBezTo>
                  <a:pt x="263" y="126"/>
                  <a:pt x="263" y="126"/>
                  <a:pt x="263" y="126"/>
                </a:cubicBezTo>
                <a:cubicBezTo>
                  <a:pt x="263" y="138"/>
                  <a:pt x="263" y="138"/>
                  <a:pt x="263" y="138"/>
                </a:cubicBezTo>
                <a:cubicBezTo>
                  <a:pt x="236" y="126"/>
                  <a:pt x="236" y="126"/>
                  <a:pt x="236" y="126"/>
                </a:cubicBezTo>
                <a:cubicBezTo>
                  <a:pt x="224" y="136"/>
                  <a:pt x="209" y="141"/>
                  <a:pt x="193" y="141"/>
                </a:cubicBezTo>
              </a:path>
            </a:pathLst>
          </a:custGeom>
          <a:solidFill>
            <a:schemeClr val="accent3"/>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black"/>
              </a:solidFill>
              <a:effectLst/>
              <a:uLnTx/>
              <a:uFillTx/>
              <a:latin typeface="メイリオ"/>
              <a:ea typeface="メイリオ"/>
              <a:cs typeface="+mn-cs"/>
            </a:endParaRPr>
          </a:p>
        </p:txBody>
      </p:sp>
    </p:spTree>
    <p:extLst>
      <p:ext uri="{BB962C8B-B14F-4D97-AF65-F5344CB8AC3E}">
        <p14:creationId xmlns:p14="http://schemas.microsoft.com/office/powerpoint/2010/main" val="15230879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0"/>
          </p:nvPr>
        </p:nvSpPr>
        <p:spPr/>
        <p:txBody>
          <a:bodyPr/>
          <a:lstStyle/>
          <a:p>
            <a:fld id="{78AE49ED-73EF-499C-8307-28EB0E7CF529}" type="slidenum">
              <a:rPr lang="ja-JP" altLang="en-US" smtClean="0"/>
              <a:pPr/>
              <a:t>2</a:t>
            </a:fld>
            <a:endParaRPr lang="ja-JP" altLang="en-US" dirty="0"/>
          </a:p>
        </p:txBody>
      </p:sp>
      <p:sp>
        <p:nvSpPr>
          <p:cNvPr id="3" name="タイトル 2"/>
          <p:cNvSpPr>
            <a:spLocks noGrp="1"/>
          </p:cNvSpPr>
          <p:nvPr>
            <p:ph type="title"/>
          </p:nvPr>
        </p:nvSpPr>
        <p:spPr/>
        <p:txBody>
          <a:bodyPr/>
          <a:lstStyle/>
          <a:p>
            <a:r>
              <a:rPr lang="en-US" altLang="ja-JP" b="0" dirty="0">
                <a:solidFill>
                  <a:srgbClr val="FABE00"/>
                </a:solidFill>
              </a:rPr>
              <a:t>01</a:t>
            </a:r>
            <a:br>
              <a:rPr lang="en-US" altLang="ja-JP" b="0" dirty="0">
                <a:solidFill>
                  <a:srgbClr val="FABE00"/>
                </a:solidFill>
              </a:rPr>
            </a:br>
            <a:r>
              <a:rPr lang="ja-JP" altLang="en-US" dirty="0">
                <a:solidFill>
                  <a:srgbClr val="EE7B48"/>
                </a:solidFill>
              </a:rPr>
              <a:t>システムフロー</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35851289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29</a:t>
            </a:fld>
            <a:endParaRPr kumimoji="1" lang="ja-JP" altLang="en-US" dirty="0"/>
          </a:p>
        </p:txBody>
      </p:sp>
      <p:sp>
        <p:nvSpPr>
          <p:cNvPr id="3" name="フッター プレースホルダー 2"/>
          <p:cNvSpPr>
            <a:spLocks noGrp="1"/>
          </p:cNvSpPr>
          <p:nvPr>
            <p:ph type="ftr" sz="quarter" idx="3"/>
          </p:nvPr>
        </p:nvSpPr>
        <p:spPr/>
        <p:txBody>
          <a:bodyPr/>
          <a:lstStyle/>
          <a:p>
            <a:r>
              <a:rPr lang="en-US" altLang="ja-JP" dirty="0"/>
              <a:t>©Canon IT Solutions Inc.  All rights reserved.</a:t>
            </a:r>
            <a:endParaRPr lang="ja-JP" altLang="en-US" dirty="0"/>
          </a:p>
        </p:txBody>
      </p:sp>
      <p:sp>
        <p:nvSpPr>
          <p:cNvPr id="4" name="テキスト プレースホルダー 3"/>
          <p:cNvSpPr>
            <a:spLocks noGrp="1"/>
          </p:cNvSpPr>
          <p:nvPr>
            <p:ph type="body" sz="quarter" idx="16"/>
          </p:nvPr>
        </p:nvSpPr>
        <p:spPr/>
        <p:txBody>
          <a:bodyPr/>
          <a:lstStyle/>
          <a:p>
            <a:r>
              <a:rPr kumimoji="1" lang="ja-JP" altLang="en-US" dirty="0"/>
              <a:t>他社会計システムへの仕訳連携</a:t>
            </a:r>
          </a:p>
        </p:txBody>
      </p:sp>
      <p:sp>
        <p:nvSpPr>
          <p:cNvPr id="5" name="テキスト プレースホルダー 4"/>
          <p:cNvSpPr>
            <a:spLocks noGrp="1"/>
          </p:cNvSpPr>
          <p:nvPr>
            <p:ph type="body" sz="quarter" idx="17"/>
          </p:nvPr>
        </p:nvSpPr>
        <p:spPr/>
        <p:txBody>
          <a:bodyPr/>
          <a:lstStyle/>
          <a:p>
            <a:r>
              <a:rPr kumimoji="1" lang="ja-JP" altLang="en-US" dirty="0"/>
              <a:t>給与</a:t>
            </a:r>
            <a:r>
              <a:rPr kumimoji="1" lang="en-US" altLang="ja-JP" dirty="0"/>
              <a:t>/</a:t>
            </a:r>
            <a:r>
              <a:rPr kumimoji="1" lang="ja-JP" altLang="en-US" dirty="0"/>
              <a:t>賞与</a:t>
            </a:r>
            <a:r>
              <a:rPr kumimoji="1" lang="en-US" altLang="ja-JP" dirty="0"/>
              <a:t>/</a:t>
            </a:r>
            <a:r>
              <a:rPr kumimoji="1" lang="ja-JP" altLang="en-US" dirty="0"/>
              <a:t>年調</a:t>
            </a:r>
            <a:r>
              <a:rPr kumimoji="1" lang="en-US" altLang="ja-JP" dirty="0"/>
              <a:t>/</a:t>
            </a:r>
            <a:r>
              <a:rPr kumimoji="1" lang="ja-JP" altLang="en-US" dirty="0"/>
              <a:t>遡及の仕訳データを</a:t>
            </a:r>
            <a:r>
              <a:rPr kumimoji="1" lang="en-US" altLang="ja-JP" dirty="0"/>
              <a:t>CSV</a:t>
            </a:r>
            <a:r>
              <a:rPr kumimoji="1" lang="ja-JP" altLang="en-US" dirty="0"/>
              <a:t>で出力します</a:t>
            </a:r>
          </a:p>
        </p:txBody>
      </p:sp>
      <p:sp>
        <p:nvSpPr>
          <p:cNvPr id="6" name="タイトル 5"/>
          <p:cNvSpPr>
            <a:spLocks noGrp="1"/>
          </p:cNvSpPr>
          <p:nvPr>
            <p:ph type="title"/>
          </p:nvPr>
        </p:nvSpPr>
        <p:spPr/>
        <p:txBody>
          <a:bodyPr/>
          <a:lstStyle/>
          <a:p>
            <a:r>
              <a:rPr lang="ja-JP" altLang="en-US" dirty="0"/>
              <a:t>他社会計システムへの仕訳連携</a:t>
            </a:r>
            <a:endParaRPr kumimoji="1" lang="ja-JP" altLang="en-US" dirty="0"/>
          </a:p>
        </p:txBody>
      </p:sp>
      <p:pic>
        <p:nvPicPr>
          <p:cNvPr id="7" name="図 6"/>
          <p:cNvPicPr>
            <a:picLocks noChangeAspect="1"/>
          </p:cNvPicPr>
          <p:nvPr/>
        </p:nvPicPr>
        <p:blipFill>
          <a:blip r:embed="rId2"/>
          <a:stretch>
            <a:fillRect/>
          </a:stretch>
        </p:blipFill>
        <p:spPr>
          <a:xfrm>
            <a:off x="827584" y="1311610"/>
            <a:ext cx="4550285" cy="1749111"/>
          </a:xfrm>
          <a:prstGeom prst="rect">
            <a:avLst/>
          </a:prstGeom>
          <a:ln>
            <a:solidFill>
              <a:schemeClr val="bg1">
                <a:lumMod val="85000"/>
              </a:schemeClr>
            </a:solidFill>
          </a:ln>
        </p:spPr>
      </p:pic>
      <p:sp>
        <p:nvSpPr>
          <p:cNvPr id="8" name="テキスト ボックス 30"/>
          <p:cNvSpPr txBox="1">
            <a:spLocks noChangeArrowheads="1"/>
          </p:cNvSpPr>
          <p:nvPr/>
        </p:nvSpPr>
        <p:spPr bwMode="auto">
          <a:xfrm>
            <a:off x="5472100" y="1491630"/>
            <a:ext cx="1969541" cy="369332"/>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800" b="0" i="0" u="none" strike="noStrike" kern="0" cap="none" spc="0" normalizeH="0" baseline="0" noProof="0" dirty="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部門毎データ</a:t>
            </a:r>
          </a:p>
        </p:txBody>
      </p:sp>
      <p:sp>
        <p:nvSpPr>
          <p:cNvPr id="9" name="テキスト ボックス 31"/>
          <p:cNvSpPr txBox="1">
            <a:spLocks noChangeArrowheads="1"/>
          </p:cNvSpPr>
          <p:nvPr/>
        </p:nvSpPr>
        <p:spPr bwMode="auto">
          <a:xfrm>
            <a:off x="2492046" y="4650690"/>
            <a:ext cx="2282130" cy="369332"/>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800" b="0" i="0" u="none" strike="noStrike" kern="0" cap="none" spc="0" normalizeH="0" baseline="0" noProof="0" dirty="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個人毎データ</a:t>
            </a:r>
          </a:p>
        </p:txBody>
      </p:sp>
      <p:sp>
        <p:nvSpPr>
          <p:cNvPr id="10" name="テキスト ボックス 8"/>
          <p:cNvSpPr txBox="1">
            <a:spLocks noChangeArrowheads="1"/>
          </p:cNvSpPr>
          <p:nvPr/>
        </p:nvSpPr>
        <p:spPr bwMode="auto">
          <a:xfrm>
            <a:off x="6862898" y="4712325"/>
            <a:ext cx="1633538" cy="246062"/>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1" i="0" u="none" strike="noStrike" kern="1200" cap="none" spc="0" normalizeH="0" baseline="0" noProof="0" dirty="0">
                <a:ln>
                  <a:noFill/>
                </a:ln>
                <a:solidFill>
                  <a:srgbClr val="0066CC"/>
                </a:solidFill>
                <a:effectLst/>
                <a:uLnTx/>
                <a:uFillTx/>
                <a:latin typeface="メイリオ" pitchFamily="50" charset="-128"/>
                <a:ea typeface="メイリオ" pitchFamily="50" charset="-128"/>
                <a:cs typeface="メイリオ" pitchFamily="50" charset="-128"/>
              </a:rPr>
              <a:t>※</a:t>
            </a:r>
            <a:r>
              <a:rPr kumimoji="1" lang="ja-JP" altLang="en-US" sz="1000" b="1" i="0" u="none" strike="noStrike" kern="1200" cap="none" spc="0" normalizeH="0" baseline="0" noProof="0" dirty="0">
                <a:ln>
                  <a:noFill/>
                </a:ln>
                <a:solidFill>
                  <a:srgbClr val="0066CC"/>
                </a:solidFill>
                <a:effectLst/>
                <a:uLnTx/>
                <a:uFillTx/>
                <a:latin typeface="メイリオ" pitchFamily="50" charset="-128"/>
                <a:ea typeface="メイリオ" pitchFamily="50" charset="-128"/>
                <a:cs typeface="メイリオ" pitchFamily="50" charset="-128"/>
              </a:rPr>
              <a:t>データイメージは給与</a:t>
            </a:r>
          </a:p>
        </p:txBody>
      </p:sp>
      <p:pic>
        <p:nvPicPr>
          <p:cNvPr id="11" name="Picture 30"/>
          <p:cNvPicPr>
            <a:picLocks noChangeAspect="1" noChangeArrowheads="1"/>
          </p:cNvPicPr>
          <p:nvPr/>
        </p:nvPicPr>
        <p:blipFill>
          <a:blip r:embed="rId3" cstate="email"/>
          <a:srcRect/>
          <a:stretch>
            <a:fillRect/>
          </a:stretch>
        </p:blipFill>
        <p:spPr bwMode="auto">
          <a:xfrm>
            <a:off x="2816082" y="1851670"/>
            <a:ext cx="5456729" cy="1662780"/>
          </a:xfrm>
          <a:prstGeom prst="rect">
            <a:avLst/>
          </a:prstGeom>
          <a:solidFill>
            <a:srgbClr val="FFFFFF"/>
          </a:solidFill>
          <a:ln w="25400" cap="flat" cmpd="sng" algn="ctr">
            <a:solidFill>
              <a:srgbClr val="0065AE"/>
            </a:solidFill>
            <a:prstDash val="solid"/>
            <a:headEnd/>
            <a:tailEnd/>
          </a:ln>
          <a:effectLst/>
        </p:spPr>
      </p:pic>
      <p:pic>
        <p:nvPicPr>
          <p:cNvPr id="12" name="Picture 29"/>
          <p:cNvPicPr>
            <a:picLocks noChangeAspect="1" noChangeArrowheads="1"/>
          </p:cNvPicPr>
          <p:nvPr/>
        </p:nvPicPr>
        <p:blipFill>
          <a:blip r:embed="rId4" cstate="email"/>
          <a:srcRect/>
          <a:stretch>
            <a:fillRect/>
          </a:stretch>
        </p:blipFill>
        <p:spPr bwMode="auto">
          <a:xfrm>
            <a:off x="2492046" y="3003798"/>
            <a:ext cx="5157787" cy="1584256"/>
          </a:xfrm>
          <a:prstGeom prst="rect">
            <a:avLst/>
          </a:prstGeom>
          <a:solidFill>
            <a:srgbClr val="0065AE"/>
          </a:solidFill>
          <a:ln w="25400" cap="flat" cmpd="sng" algn="ctr">
            <a:solidFill>
              <a:srgbClr val="0065AE">
                <a:shade val="50000"/>
              </a:srgbClr>
            </a:solidFill>
            <a:prstDash val="solid"/>
            <a:headEnd/>
            <a:tailEnd/>
          </a:ln>
          <a:effectLst/>
        </p:spPr>
      </p:pic>
      <p:sp>
        <p:nvSpPr>
          <p:cNvPr id="13" name="右カーブ矢印 13"/>
          <p:cNvSpPr>
            <a:spLocks noChangeArrowheads="1"/>
          </p:cNvSpPr>
          <p:nvPr/>
        </p:nvSpPr>
        <p:spPr bwMode="auto">
          <a:xfrm rot="-1593903">
            <a:off x="1869029" y="3514324"/>
            <a:ext cx="442214" cy="863256"/>
          </a:xfrm>
          <a:prstGeom prst="curvedRightArrow">
            <a:avLst>
              <a:gd name="adj1" fmla="val 25005"/>
              <a:gd name="adj2" fmla="val 50018"/>
              <a:gd name="adj3" fmla="val 25000"/>
            </a:avLst>
          </a:prstGeom>
          <a:solidFill>
            <a:srgbClr val="C00000"/>
          </a:solidFill>
          <a:ln w="9525" algn="ctr">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1"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p:txBody>
      </p:sp>
      <p:sp>
        <p:nvSpPr>
          <p:cNvPr id="14" name="下カーブ矢印 16"/>
          <p:cNvSpPr>
            <a:spLocks noChangeArrowheads="1"/>
          </p:cNvSpPr>
          <p:nvPr/>
        </p:nvSpPr>
        <p:spPr bwMode="auto">
          <a:xfrm rot="1519454">
            <a:off x="4328093" y="1509256"/>
            <a:ext cx="839210" cy="371292"/>
          </a:xfrm>
          <a:prstGeom prst="curvedDownArrow">
            <a:avLst>
              <a:gd name="adj1" fmla="val 25021"/>
              <a:gd name="adj2" fmla="val 50052"/>
              <a:gd name="adj3" fmla="val 25000"/>
            </a:avLst>
          </a:prstGeom>
          <a:solidFill>
            <a:srgbClr val="C00000"/>
          </a:solidFill>
          <a:ln w="9525" algn="ctr">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1"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28976452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30</a:t>
            </a:fld>
            <a:endParaRPr kumimoji="1" lang="ja-JP" altLang="en-US" dirty="0"/>
          </a:p>
        </p:txBody>
      </p:sp>
      <p:sp>
        <p:nvSpPr>
          <p:cNvPr id="4" name="テキスト プレースホルダー 3"/>
          <p:cNvSpPr>
            <a:spLocks noGrp="1"/>
          </p:cNvSpPr>
          <p:nvPr>
            <p:ph type="body" sz="quarter" idx="16"/>
          </p:nvPr>
        </p:nvSpPr>
        <p:spPr>
          <a:xfrm>
            <a:off x="179512" y="591530"/>
            <a:ext cx="6372708" cy="326282"/>
          </a:xfrm>
        </p:spPr>
        <p:txBody>
          <a:bodyPr/>
          <a:lstStyle/>
          <a:p>
            <a:r>
              <a:rPr lang="ja-JP" altLang="en-US" dirty="0"/>
              <a:t>法改正に標準対応（保守契約提携のユーザ様に随時提供）</a:t>
            </a:r>
            <a:endParaRPr kumimoji="1" lang="ja-JP" altLang="en-US" dirty="0"/>
          </a:p>
        </p:txBody>
      </p:sp>
      <p:sp>
        <p:nvSpPr>
          <p:cNvPr id="5" name="テキスト プレースホルダー 4"/>
          <p:cNvSpPr>
            <a:spLocks noGrp="1"/>
          </p:cNvSpPr>
          <p:nvPr>
            <p:ph type="body" sz="quarter" idx="17"/>
          </p:nvPr>
        </p:nvSpPr>
        <p:spPr/>
        <p:txBody>
          <a:bodyPr/>
          <a:lstStyle/>
          <a:p>
            <a:r>
              <a:rPr kumimoji="1" lang="ja-JP" altLang="en-US" dirty="0"/>
              <a:t>年１回の定期バージョンアップ、法改正時には、「機能変更プログラム」、</a:t>
            </a:r>
            <a:endParaRPr kumimoji="1" lang="en-US" altLang="ja-JP" dirty="0"/>
          </a:p>
          <a:p>
            <a:r>
              <a:rPr lang="ja-JP" altLang="en-US" dirty="0"/>
              <a:t>「データ更新プログラム」、「業務運用サポートマニュアル」をご提供しております</a:t>
            </a:r>
            <a:endParaRPr kumimoji="1" lang="ja-JP" altLang="en-US" dirty="0"/>
          </a:p>
        </p:txBody>
      </p:sp>
      <p:sp>
        <p:nvSpPr>
          <p:cNvPr id="6" name="タイトル 5"/>
          <p:cNvSpPr>
            <a:spLocks noGrp="1"/>
          </p:cNvSpPr>
          <p:nvPr>
            <p:ph type="title"/>
          </p:nvPr>
        </p:nvSpPr>
        <p:spPr/>
        <p:txBody>
          <a:bodyPr/>
          <a:lstStyle/>
          <a:p>
            <a:r>
              <a:rPr kumimoji="1" lang="ja-JP" altLang="en-US" dirty="0"/>
              <a:t>定期バージョンアップ、法改正への対応</a:t>
            </a:r>
          </a:p>
        </p:txBody>
      </p:sp>
      <p:sp>
        <p:nvSpPr>
          <p:cNvPr id="7" name="正方形/長方形 6"/>
          <p:cNvSpPr/>
          <p:nvPr/>
        </p:nvSpPr>
        <p:spPr>
          <a:xfrm>
            <a:off x="5387534" y="1723894"/>
            <a:ext cx="3613591" cy="317211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メイリオ"/>
              <a:ea typeface="メイリオ"/>
              <a:cs typeface="+mn-cs"/>
            </a:endParaRPr>
          </a:p>
        </p:txBody>
      </p:sp>
      <p:sp>
        <p:nvSpPr>
          <p:cNvPr id="8" name="正方形/長方形 7"/>
          <p:cNvSpPr/>
          <p:nvPr/>
        </p:nvSpPr>
        <p:spPr>
          <a:xfrm>
            <a:off x="142874" y="1718370"/>
            <a:ext cx="5077197" cy="3177634"/>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メイリオ"/>
              <a:ea typeface="メイリオ"/>
              <a:cs typeface="+mn-cs"/>
            </a:endParaRPr>
          </a:p>
        </p:txBody>
      </p:sp>
      <p:pic>
        <p:nvPicPr>
          <p:cNvPr id="9" name="図 8"/>
          <p:cNvPicPr>
            <a:picLocks noChangeAspect="1"/>
          </p:cNvPicPr>
          <p:nvPr/>
        </p:nvPicPr>
        <p:blipFill>
          <a:blip r:embed="rId3" cstate="print"/>
          <a:stretch>
            <a:fillRect/>
          </a:stretch>
        </p:blipFill>
        <p:spPr>
          <a:xfrm>
            <a:off x="2059532" y="1779661"/>
            <a:ext cx="1107870" cy="1634897"/>
          </a:xfrm>
          <a:prstGeom prst="rect">
            <a:avLst/>
          </a:prstGeom>
          <a:noFill/>
          <a:ln>
            <a:solidFill>
              <a:schemeClr val="bg1">
                <a:lumMod val="65000"/>
              </a:schemeClr>
            </a:solidFill>
          </a:ln>
          <a:effectLst>
            <a:outerShdw blurRad="50800" dist="38100" dir="2700000" algn="tl" rotWithShape="0">
              <a:prstClr val="black">
                <a:alpha val="40000"/>
              </a:prstClr>
            </a:outerShdw>
          </a:effectLst>
        </p:spPr>
      </p:pic>
      <p:pic>
        <p:nvPicPr>
          <p:cNvPr id="10" name="図 9"/>
          <p:cNvPicPr>
            <a:picLocks noChangeAspect="1"/>
          </p:cNvPicPr>
          <p:nvPr/>
        </p:nvPicPr>
        <p:blipFill>
          <a:blip r:embed="rId4" cstate="print"/>
          <a:stretch>
            <a:fillRect/>
          </a:stretch>
        </p:blipFill>
        <p:spPr>
          <a:xfrm>
            <a:off x="562288" y="1779662"/>
            <a:ext cx="1131259" cy="1651378"/>
          </a:xfrm>
          <a:prstGeom prst="rect">
            <a:avLst/>
          </a:prstGeom>
          <a:ln>
            <a:solidFill>
              <a:schemeClr val="bg1">
                <a:lumMod val="65000"/>
              </a:schemeClr>
            </a:solidFill>
          </a:ln>
          <a:effectLst>
            <a:outerShdw blurRad="50800" dist="38100" dir="2700000" algn="tl" rotWithShape="0">
              <a:prstClr val="black">
                <a:alpha val="40000"/>
              </a:prstClr>
            </a:outerShdw>
          </a:effectLst>
        </p:spPr>
      </p:pic>
      <p:pic>
        <p:nvPicPr>
          <p:cNvPr id="11" name="図 10"/>
          <p:cNvPicPr>
            <a:picLocks noChangeAspect="1"/>
          </p:cNvPicPr>
          <p:nvPr/>
        </p:nvPicPr>
        <p:blipFill>
          <a:blip r:embed="rId5" cstate="print"/>
          <a:stretch>
            <a:fillRect/>
          </a:stretch>
        </p:blipFill>
        <p:spPr>
          <a:xfrm>
            <a:off x="578692" y="2262061"/>
            <a:ext cx="1138666" cy="1631377"/>
          </a:xfrm>
          <a:prstGeom prst="rect">
            <a:avLst/>
          </a:prstGeom>
          <a:ln>
            <a:solidFill>
              <a:schemeClr val="bg1">
                <a:lumMod val="65000"/>
              </a:schemeClr>
            </a:solidFill>
          </a:ln>
          <a:effectLst>
            <a:outerShdw blurRad="50800" dist="38100" dir="2700000" algn="tl" rotWithShape="0">
              <a:prstClr val="black">
                <a:alpha val="40000"/>
              </a:prstClr>
            </a:outerShdw>
          </a:effectLst>
        </p:spPr>
      </p:pic>
      <p:pic>
        <p:nvPicPr>
          <p:cNvPr id="12" name="図 11"/>
          <p:cNvPicPr>
            <a:picLocks noChangeAspect="1"/>
          </p:cNvPicPr>
          <p:nvPr/>
        </p:nvPicPr>
        <p:blipFill>
          <a:blip r:embed="rId6" cstate="print"/>
          <a:stretch>
            <a:fillRect/>
          </a:stretch>
        </p:blipFill>
        <p:spPr>
          <a:xfrm>
            <a:off x="2049278" y="2498598"/>
            <a:ext cx="1103373" cy="1693332"/>
          </a:xfrm>
          <a:prstGeom prst="rect">
            <a:avLst/>
          </a:prstGeom>
          <a:noFill/>
          <a:ln>
            <a:solidFill>
              <a:schemeClr val="bg1">
                <a:lumMod val="65000"/>
              </a:schemeClr>
            </a:solidFill>
          </a:ln>
          <a:effectLst>
            <a:outerShdw blurRad="50800" dist="38100" dir="2700000" algn="tl" rotWithShape="0">
              <a:prstClr val="black">
                <a:alpha val="40000"/>
              </a:prstClr>
            </a:outerShdw>
          </a:effectLst>
        </p:spPr>
      </p:pic>
      <p:pic>
        <p:nvPicPr>
          <p:cNvPr id="13" name="図 12"/>
          <p:cNvPicPr>
            <a:picLocks noChangeAspect="1"/>
          </p:cNvPicPr>
          <p:nvPr/>
        </p:nvPicPr>
        <p:blipFill>
          <a:blip r:embed="rId7" cstate="print"/>
          <a:stretch>
            <a:fillRect/>
          </a:stretch>
        </p:blipFill>
        <p:spPr>
          <a:xfrm>
            <a:off x="579635" y="2705306"/>
            <a:ext cx="1128409" cy="1611152"/>
          </a:xfrm>
          <a:prstGeom prst="rect">
            <a:avLst/>
          </a:prstGeom>
          <a:ln>
            <a:solidFill>
              <a:schemeClr val="bg1">
                <a:lumMod val="65000"/>
              </a:schemeClr>
            </a:solidFill>
          </a:ln>
          <a:effectLst>
            <a:outerShdw blurRad="50800" dist="38100" dir="2700000" algn="tl" rotWithShape="0">
              <a:prstClr val="black">
                <a:alpha val="40000"/>
              </a:prstClr>
            </a:outerShdw>
          </a:effectLst>
        </p:spPr>
      </p:pic>
      <p:pic>
        <p:nvPicPr>
          <p:cNvPr id="14" name="図 13"/>
          <p:cNvPicPr>
            <a:picLocks noChangeAspect="1"/>
          </p:cNvPicPr>
          <p:nvPr/>
        </p:nvPicPr>
        <p:blipFill>
          <a:blip r:embed="rId8" cstate="print"/>
          <a:stretch>
            <a:fillRect/>
          </a:stretch>
        </p:blipFill>
        <p:spPr>
          <a:xfrm>
            <a:off x="2050833" y="3196396"/>
            <a:ext cx="1117011" cy="1622546"/>
          </a:xfrm>
          <a:prstGeom prst="rect">
            <a:avLst/>
          </a:prstGeom>
          <a:noFill/>
          <a:ln>
            <a:solidFill>
              <a:schemeClr val="bg1">
                <a:lumMod val="65000"/>
              </a:schemeClr>
            </a:solidFill>
          </a:ln>
          <a:effectLst>
            <a:outerShdw blurRad="50800" dist="38100" dir="2700000" algn="tl" rotWithShape="0">
              <a:prstClr val="black">
                <a:alpha val="40000"/>
              </a:prstClr>
            </a:outerShdw>
          </a:effectLst>
        </p:spPr>
      </p:pic>
      <p:pic>
        <p:nvPicPr>
          <p:cNvPr id="15" name="図 14"/>
          <p:cNvPicPr>
            <a:picLocks noChangeAspect="1"/>
          </p:cNvPicPr>
          <p:nvPr/>
        </p:nvPicPr>
        <p:blipFill>
          <a:blip r:embed="rId9" cstate="print"/>
          <a:stretch>
            <a:fillRect/>
          </a:stretch>
        </p:blipFill>
        <p:spPr>
          <a:xfrm>
            <a:off x="3582054" y="1779661"/>
            <a:ext cx="1169919" cy="1751848"/>
          </a:xfrm>
          <a:prstGeom prst="rect">
            <a:avLst/>
          </a:prstGeom>
          <a:noFill/>
          <a:ln>
            <a:solidFill>
              <a:schemeClr val="bg1">
                <a:lumMod val="65000"/>
              </a:schemeClr>
            </a:solidFill>
          </a:ln>
          <a:effectLst>
            <a:outerShdw blurRad="50800" dist="38100" dir="2700000" algn="tl" rotWithShape="0">
              <a:prstClr val="black">
                <a:alpha val="40000"/>
              </a:prstClr>
            </a:outerShdw>
          </a:effectLst>
        </p:spPr>
      </p:pic>
      <p:pic>
        <p:nvPicPr>
          <p:cNvPr id="16" name="図 15"/>
          <p:cNvPicPr>
            <a:picLocks noChangeAspect="1"/>
          </p:cNvPicPr>
          <p:nvPr/>
        </p:nvPicPr>
        <p:blipFill>
          <a:blip r:embed="rId10" cstate="print"/>
          <a:stretch>
            <a:fillRect/>
          </a:stretch>
        </p:blipFill>
        <p:spPr>
          <a:xfrm>
            <a:off x="3582210" y="2498597"/>
            <a:ext cx="1169810" cy="1737831"/>
          </a:xfrm>
          <a:prstGeom prst="rect">
            <a:avLst/>
          </a:prstGeom>
          <a:noFill/>
          <a:ln>
            <a:solidFill>
              <a:schemeClr val="bg1">
                <a:lumMod val="65000"/>
              </a:schemeClr>
            </a:solidFill>
          </a:ln>
          <a:effectLst>
            <a:outerShdw blurRad="50800" dist="38100" dir="2700000" algn="tl" rotWithShape="0">
              <a:prstClr val="black">
                <a:alpha val="40000"/>
              </a:prstClr>
            </a:outerShdw>
          </a:effectLst>
        </p:spPr>
      </p:pic>
      <p:pic>
        <p:nvPicPr>
          <p:cNvPr id="17" name="図 16"/>
          <p:cNvPicPr>
            <a:picLocks noChangeAspect="1"/>
          </p:cNvPicPr>
          <p:nvPr/>
        </p:nvPicPr>
        <p:blipFill>
          <a:blip r:embed="rId11" cstate="print"/>
          <a:stretch>
            <a:fillRect/>
          </a:stretch>
        </p:blipFill>
        <p:spPr>
          <a:xfrm>
            <a:off x="574420" y="3101350"/>
            <a:ext cx="1109251" cy="1713587"/>
          </a:xfrm>
          <a:prstGeom prst="rect">
            <a:avLst/>
          </a:prstGeom>
          <a:noFill/>
          <a:ln>
            <a:solidFill>
              <a:schemeClr val="bg1">
                <a:lumMod val="65000"/>
              </a:schemeClr>
            </a:solidFill>
          </a:ln>
          <a:effectLst>
            <a:outerShdw blurRad="50800" dist="38100" dir="2700000" algn="tl" rotWithShape="0">
              <a:prstClr val="black">
                <a:alpha val="40000"/>
              </a:prstClr>
            </a:outerShdw>
          </a:effectLst>
        </p:spPr>
      </p:pic>
      <p:pic>
        <p:nvPicPr>
          <p:cNvPr id="18" name="図 17"/>
          <p:cNvPicPr>
            <a:picLocks noChangeAspect="1"/>
          </p:cNvPicPr>
          <p:nvPr/>
        </p:nvPicPr>
        <p:blipFill>
          <a:blip r:embed="rId12" cstate="print"/>
          <a:stretch>
            <a:fillRect/>
          </a:stretch>
        </p:blipFill>
        <p:spPr>
          <a:xfrm>
            <a:off x="3565930" y="3196395"/>
            <a:ext cx="1180225" cy="1618541"/>
          </a:xfrm>
          <a:prstGeom prst="rect">
            <a:avLst/>
          </a:prstGeom>
          <a:noFill/>
          <a:ln>
            <a:solidFill>
              <a:schemeClr val="bg1">
                <a:lumMod val="65000"/>
              </a:schemeClr>
            </a:solidFill>
          </a:ln>
          <a:effectLst>
            <a:outerShdw blurRad="50800" dist="38100" dir="2700000" algn="tl" rotWithShape="0">
              <a:prstClr val="black">
                <a:alpha val="40000"/>
              </a:prstClr>
            </a:outerShdw>
          </a:effectLst>
        </p:spPr>
      </p:pic>
      <p:pic>
        <p:nvPicPr>
          <p:cNvPr id="19" name="図 18"/>
          <p:cNvPicPr>
            <a:picLocks noChangeAspect="1"/>
          </p:cNvPicPr>
          <p:nvPr/>
        </p:nvPicPr>
        <p:blipFill>
          <a:blip r:embed="rId13" cstate="print"/>
          <a:stretch>
            <a:fillRect/>
          </a:stretch>
        </p:blipFill>
        <p:spPr>
          <a:xfrm>
            <a:off x="5642628" y="1817002"/>
            <a:ext cx="1927881" cy="2872988"/>
          </a:xfrm>
          <a:prstGeom prst="rect">
            <a:avLst/>
          </a:prstGeom>
          <a:noFill/>
          <a:ln>
            <a:solidFill>
              <a:schemeClr val="bg1">
                <a:lumMod val="65000"/>
              </a:schemeClr>
            </a:solidFill>
          </a:ln>
          <a:effectLst>
            <a:outerShdw blurRad="50800" dist="38100" dir="2700000" algn="tl" rotWithShape="0">
              <a:prstClr val="black">
                <a:alpha val="40000"/>
              </a:prstClr>
            </a:outerShdw>
          </a:effectLst>
        </p:spPr>
      </p:pic>
      <p:pic>
        <p:nvPicPr>
          <p:cNvPr id="20" name="図 19"/>
          <p:cNvPicPr>
            <a:picLocks noChangeAspect="1"/>
          </p:cNvPicPr>
          <p:nvPr/>
        </p:nvPicPr>
        <p:blipFill>
          <a:blip r:embed="rId14" cstate="print"/>
          <a:stretch>
            <a:fillRect/>
          </a:stretch>
        </p:blipFill>
        <p:spPr>
          <a:xfrm>
            <a:off x="7308304" y="2809587"/>
            <a:ext cx="1394388" cy="2015773"/>
          </a:xfrm>
          <a:prstGeom prst="rect">
            <a:avLst/>
          </a:prstGeom>
          <a:noFill/>
          <a:ln>
            <a:solidFill>
              <a:schemeClr val="bg1">
                <a:lumMod val="65000"/>
              </a:schemeClr>
            </a:solidFill>
          </a:ln>
          <a:effectLst>
            <a:outerShdw blurRad="50800" dist="38100" dir="2700000" algn="tl" rotWithShape="0">
              <a:prstClr val="black">
                <a:alpha val="40000"/>
              </a:prstClr>
            </a:outerShdw>
          </a:effectLst>
        </p:spPr>
      </p:pic>
      <p:sp>
        <p:nvSpPr>
          <p:cNvPr id="21" name="テキスト ボックス 20"/>
          <p:cNvSpPr txBox="1"/>
          <p:nvPr/>
        </p:nvSpPr>
        <p:spPr>
          <a:xfrm>
            <a:off x="1605266" y="1456101"/>
            <a:ext cx="215241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white">
                    <a:lumMod val="50000"/>
                  </a:prstClr>
                </a:solidFill>
                <a:effectLst/>
                <a:uLnTx/>
                <a:uFillTx/>
                <a:latin typeface="メイリオ"/>
                <a:ea typeface="メイリオ"/>
                <a:cs typeface="+mn-cs"/>
              </a:rPr>
              <a:t>＜業務マニュアル＞</a:t>
            </a:r>
          </a:p>
        </p:txBody>
      </p:sp>
      <p:sp>
        <p:nvSpPr>
          <p:cNvPr id="22" name="テキスト ボックス 21"/>
          <p:cNvSpPr txBox="1"/>
          <p:nvPr/>
        </p:nvSpPr>
        <p:spPr>
          <a:xfrm>
            <a:off x="5724128" y="1455626"/>
            <a:ext cx="320700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white">
                    <a:lumMod val="50000"/>
                  </a:prstClr>
                </a:solidFill>
                <a:effectLst/>
                <a:uLnTx/>
                <a:uFillTx/>
                <a:latin typeface="メイリオ"/>
                <a:ea typeface="メイリオ"/>
                <a:cs typeface="+mn-cs"/>
              </a:rPr>
              <a:t>＜料率変更お知らせ・手順書＞</a:t>
            </a:r>
          </a:p>
        </p:txBody>
      </p:sp>
      <p:sp>
        <p:nvSpPr>
          <p:cNvPr id="23" name="フッター プレースホルダー 2"/>
          <p:cNvSpPr>
            <a:spLocks noGrp="1"/>
          </p:cNvSpPr>
          <p:nvPr>
            <p:ph type="ftr" sz="quarter" idx="3"/>
          </p:nvPr>
        </p:nvSpPr>
        <p:spPr>
          <a:xfrm>
            <a:off x="252000" y="4932000"/>
            <a:ext cx="2160000" cy="135000"/>
          </a:xfrm>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28055330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0"/>
          </p:nvPr>
        </p:nvSpPr>
        <p:spPr/>
        <p:txBody>
          <a:bodyPr/>
          <a:lstStyle/>
          <a:p>
            <a:fld id="{78AE49ED-73EF-499C-8307-28EB0E7CF529}" type="slidenum">
              <a:rPr lang="ja-JP" altLang="en-US" smtClean="0"/>
              <a:pPr/>
              <a:t>31</a:t>
            </a:fld>
            <a:endParaRPr lang="ja-JP" altLang="en-US" dirty="0"/>
          </a:p>
        </p:txBody>
      </p:sp>
      <p:sp>
        <p:nvSpPr>
          <p:cNvPr id="3" name="タイトル 2"/>
          <p:cNvSpPr>
            <a:spLocks noGrp="1"/>
          </p:cNvSpPr>
          <p:nvPr>
            <p:ph type="title"/>
          </p:nvPr>
        </p:nvSpPr>
        <p:spPr/>
        <p:txBody>
          <a:bodyPr/>
          <a:lstStyle/>
          <a:p>
            <a:r>
              <a:rPr lang="en-US" altLang="ja-JP" b="0" dirty="0">
                <a:solidFill>
                  <a:srgbClr val="FABE00"/>
                </a:solidFill>
              </a:rPr>
              <a:t>03</a:t>
            </a:r>
            <a:br>
              <a:rPr lang="en-US" altLang="ja-JP" b="0" dirty="0">
                <a:solidFill>
                  <a:srgbClr val="FABE00"/>
                </a:solidFill>
              </a:rPr>
            </a:br>
            <a:r>
              <a:rPr lang="en-US" altLang="ja-JP" dirty="0">
                <a:solidFill>
                  <a:srgbClr val="EE7B48"/>
                </a:solidFill>
              </a:rPr>
              <a:t>NX</a:t>
            </a:r>
            <a:r>
              <a:rPr lang="ja-JP" altLang="en-US" dirty="0"/>
              <a:t>勤怠システムとの連携について</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11990480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32</a:t>
            </a:fld>
            <a:endParaRPr kumimoji="1" lang="ja-JP" altLang="en-US" dirty="0"/>
          </a:p>
        </p:txBody>
      </p:sp>
      <p:sp>
        <p:nvSpPr>
          <p:cNvPr id="3" name="フッター プレースホルダー 2"/>
          <p:cNvSpPr>
            <a:spLocks noGrp="1"/>
          </p:cNvSpPr>
          <p:nvPr>
            <p:ph type="ftr" sz="quarter" idx="3"/>
          </p:nvPr>
        </p:nvSpPr>
        <p:spPr/>
        <p:txBody>
          <a:bodyPr/>
          <a:lstStyle/>
          <a:p>
            <a:r>
              <a:rPr lang="en-US" altLang="ja-JP" dirty="0"/>
              <a:t>©Canon IT Solutions Inc.  All rights reserved.</a:t>
            </a:r>
            <a:endParaRPr lang="ja-JP" altLang="en-US" dirty="0"/>
          </a:p>
        </p:txBody>
      </p:sp>
      <p:sp>
        <p:nvSpPr>
          <p:cNvPr id="4" name="テキスト プレースホルダー 3"/>
          <p:cNvSpPr>
            <a:spLocks noGrp="1"/>
          </p:cNvSpPr>
          <p:nvPr>
            <p:ph type="body" sz="quarter" idx="16"/>
          </p:nvPr>
        </p:nvSpPr>
        <p:spPr/>
        <p:txBody>
          <a:bodyPr/>
          <a:lstStyle/>
          <a:p>
            <a:r>
              <a:rPr lang="ja-JP" altLang="en-US" dirty="0"/>
              <a:t>組織情報・従業員情報・勤怠実績情報の連携</a:t>
            </a:r>
            <a:endParaRPr kumimoji="1" lang="ja-JP" altLang="en-US" dirty="0"/>
          </a:p>
        </p:txBody>
      </p:sp>
      <p:sp>
        <p:nvSpPr>
          <p:cNvPr id="5" name="テキスト プレースホルダー 4"/>
          <p:cNvSpPr>
            <a:spLocks noGrp="1"/>
          </p:cNvSpPr>
          <p:nvPr>
            <p:ph type="body" sz="quarter" idx="17"/>
          </p:nvPr>
        </p:nvSpPr>
        <p:spPr/>
        <p:txBody>
          <a:bodyPr/>
          <a:lstStyle/>
          <a:p>
            <a:r>
              <a:rPr lang="en-US" altLang="ja-JP" dirty="0"/>
              <a:t>SuperStream-NX</a:t>
            </a:r>
            <a:r>
              <a:rPr lang="ja-JP" altLang="en-US" dirty="0"/>
              <a:t>勤怠管理と組織情報、従業員情報、勤怠実績</a:t>
            </a:r>
            <a:r>
              <a:rPr lang="ja-JP" altLang="en-US"/>
              <a:t>情報のデータ</a:t>
            </a:r>
            <a:r>
              <a:rPr lang="ja-JP" altLang="en-US" dirty="0"/>
              <a:t>連携が</a:t>
            </a:r>
            <a:r>
              <a:rPr lang="ja-JP" altLang="en-US"/>
              <a:t>可能です人事</a:t>
            </a:r>
            <a:r>
              <a:rPr lang="ja-JP" altLang="en-US" dirty="0"/>
              <a:t>給与とシームレスな連携が行えます</a:t>
            </a:r>
          </a:p>
          <a:p>
            <a:endParaRPr kumimoji="1" lang="ja-JP" altLang="en-US" dirty="0"/>
          </a:p>
        </p:txBody>
      </p:sp>
      <p:sp>
        <p:nvSpPr>
          <p:cNvPr id="6" name="タイトル 5"/>
          <p:cNvSpPr>
            <a:spLocks noGrp="1"/>
          </p:cNvSpPr>
          <p:nvPr>
            <p:ph type="title"/>
          </p:nvPr>
        </p:nvSpPr>
        <p:spPr/>
        <p:txBody>
          <a:bodyPr/>
          <a:lstStyle/>
          <a:p>
            <a:r>
              <a:rPr kumimoji="1" lang="en-US" altLang="ja-JP" dirty="0"/>
              <a:t>SuperStream-NX</a:t>
            </a:r>
            <a:r>
              <a:rPr lang="ja-JP" altLang="en-US" dirty="0"/>
              <a:t>勤怠</a:t>
            </a:r>
            <a:r>
              <a:rPr kumimoji="1" lang="ja-JP" altLang="en-US" dirty="0"/>
              <a:t>管理との連携</a:t>
            </a:r>
          </a:p>
        </p:txBody>
      </p:sp>
      <p:sp>
        <p:nvSpPr>
          <p:cNvPr id="40" name="テキスト プレースホルダー 2"/>
          <p:cNvSpPr txBox="1">
            <a:spLocks/>
          </p:cNvSpPr>
          <p:nvPr/>
        </p:nvSpPr>
        <p:spPr>
          <a:xfrm>
            <a:off x="270137" y="1515936"/>
            <a:ext cx="1656184" cy="197783"/>
          </a:xfrm>
          <a:prstGeom prst="rect">
            <a:avLst/>
          </a:prstGeom>
        </p:spPr>
        <p:txBody>
          <a:bodyPr>
            <a:no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indent="0" defTabSz="685800">
              <a:lnSpc>
                <a:spcPts val="1425"/>
              </a:lnSpc>
              <a:buClr>
                <a:srgbClr val="F9BE00"/>
              </a:buClr>
              <a:buNone/>
              <a:defRPr/>
            </a:pPr>
            <a:r>
              <a:rPr lang="ja-JP" altLang="en-US" sz="1050" u="sng" dirty="0">
                <a:solidFill>
                  <a:prstClr val="black"/>
                </a:solidFill>
                <a:latin typeface="メイリオ"/>
                <a:ea typeface="メイリオ"/>
              </a:rPr>
              <a:t>連携データの流れ</a:t>
            </a:r>
            <a:endParaRPr lang="en-US" altLang="ja-JP" sz="825" u="sng" dirty="0">
              <a:solidFill>
                <a:prstClr val="black"/>
              </a:solidFill>
              <a:latin typeface="メイリオ"/>
              <a:ea typeface="メイリオ"/>
            </a:endParaRPr>
          </a:p>
        </p:txBody>
      </p:sp>
      <p:sp>
        <p:nvSpPr>
          <p:cNvPr id="41" name="object 51">
            <a:extLst>
              <a:ext uri="{FF2B5EF4-FFF2-40B4-BE49-F238E27FC236}">
                <a16:creationId xmlns:a16="http://schemas.microsoft.com/office/drawing/2014/main" id="{B6DB687D-A888-4990-976B-6283E07405C1}"/>
              </a:ext>
            </a:extLst>
          </p:cNvPr>
          <p:cNvSpPr/>
          <p:nvPr/>
        </p:nvSpPr>
        <p:spPr>
          <a:xfrm>
            <a:off x="5463914" y="1934736"/>
            <a:ext cx="3464570" cy="2689242"/>
          </a:xfrm>
          <a:custGeom>
            <a:avLst/>
            <a:gdLst/>
            <a:ahLst/>
            <a:cxnLst/>
            <a:rect l="l" t="t" r="r" b="b"/>
            <a:pathLst>
              <a:path w="2049780" h="2360295">
                <a:moveTo>
                  <a:pt x="2049360" y="2287727"/>
                </a:moveTo>
                <a:lnTo>
                  <a:pt x="2043680" y="2315682"/>
                </a:lnTo>
                <a:lnTo>
                  <a:pt x="2028212" y="2338574"/>
                </a:lnTo>
                <a:lnTo>
                  <a:pt x="2005319" y="2354042"/>
                </a:lnTo>
                <a:lnTo>
                  <a:pt x="1977364" y="2359723"/>
                </a:lnTo>
                <a:lnTo>
                  <a:pt x="71996" y="2359723"/>
                </a:lnTo>
                <a:lnTo>
                  <a:pt x="44041" y="2354042"/>
                </a:lnTo>
                <a:lnTo>
                  <a:pt x="21148" y="2338574"/>
                </a:lnTo>
                <a:lnTo>
                  <a:pt x="5680" y="2315682"/>
                </a:lnTo>
                <a:lnTo>
                  <a:pt x="0" y="2287727"/>
                </a:lnTo>
                <a:lnTo>
                  <a:pt x="0" y="71996"/>
                </a:lnTo>
                <a:lnTo>
                  <a:pt x="5680" y="44041"/>
                </a:lnTo>
                <a:lnTo>
                  <a:pt x="21148" y="21148"/>
                </a:lnTo>
                <a:lnTo>
                  <a:pt x="44041" y="5680"/>
                </a:lnTo>
                <a:lnTo>
                  <a:pt x="71996" y="0"/>
                </a:lnTo>
                <a:lnTo>
                  <a:pt x="1977364" y="0"/>
                </a:lnTo>
                <a:lnTo>
                  <a:pt x="2005319" y="5680"/>
                </a:lnTo>
                <a:lnTo>
                  <a:pt x="2028212" y="21148"/>
                </a:lnTo>
                <a:lnTo>
                  <a:pt x="2043680" y="44041"/>
                </a:lnTo>
                <a:lnTo>
                  <a:pt x="2049360" y="71996"/>
                </a:lnTo>
                <a:lnTo>
                  <a:pt x="2049360" y="2287727"/>
                </a:lnTo>
                <a:close/>
              </a:path>
            </a:pathLst>
          </a:custGeom>
          <a:noFill/>
          <a:ln w="15875">
            <a:solidFill>
              <a:srgbClr val="AACE36">
                <a:lumMod val="75000"/>
              </a:srgbClr>
            </a:solidFill>
          </a:ln>
        </p:spPr>
        <p:txBody>
          <a:bodyPr wrap="square" lIns="0" tIns="0" rIns="0" bIns="0" rtlCol="0"/>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ysClr val="windowText" lastClr="000000"/>
              </a:solidFill>
              <a:effectLst/>
              <a:uLnTx/>
              <a:uFillTx/>
              <a:latin typeface="メイリオ"/>
              <a:ea typeface="メイリオ"/>
              <a:cs typeface="+mn-cs"/>
            </a:endParaRPr>
          </a:p>
        </p:txBody>
      </p:sp>
      <p:sp>
        <p:nvSpPr>
          <p:cNvPr id="42" name="object 51">
            <a:extLst>
              <a:ext uri="{FF2B5EF4-FFF2-40B4-BE49-F238E27FC236}">
                <a16:creationId xmlns:a16="http://schemas.microsoft.com/office/drawing/2014/main" id="{B6DB687D-A888-4990-976B-6283E07405C1}"/>
              </a:ext>
            </a:extLst>
          </p:cNvPr>
          <p:cNvSpPr/>
          <p:nvPr/>
        </p:nvSpPr>
        <p:spPr>
          <a:xfrm>
            <a:off x="215517" y="1934735"/>
            <a:ext cx="4756916" cy="2689243"/>
          </a:xfrm>
          <a:custGeom>
            <a:avLst/>
            <a:gdLst/>
            <a:ahLst/>
            <a:cxnLst/>
            <a:rect l="l" t="t" r="r" b="b"/>
            <a:pathLst>
              <a:path w="2049780" h="2360295">
                <a:moveTo>
                  <a:pt x="2049360" y="2287727"/>
                </a:moveTo>
                <a:lnTo>
                  <a:pt x="2043680" y="2315682"/>
                </a:lnTo>
                <a:lnTo>
                  <a:pt x="2028212" y="2338574"/>
                </a:lnTo>
                <a:lnTo>
                  <a:pt x="2005319" y="2354042"/>
                </a:lnTo>
                <a:lnTo>
                  <a:pt x="1977364" y="2359723"/>
                </a:lnTo>
                <a:lnTo>
                  <a:pt x="71996" y="2359723"/>
                </a:lnTo>
                <a:lnTo>
                  <a:pt x="44041" y="2354042"/>
                </a:lnTo>
                <a:lnTo>
                  <a:pt x="21148" y="2338574"/>
                </a:lnTo>
                <a:lnTo>
                  <a:pt x="5680" y="2315682"/>
                </a:lnTo>
                <a:lnTo>
                  <a:pt x="0" y="2287727"/>
                </a:lnTo>
                <a:lnTo>
                  <a:pt x="0" y="71996"/>
                </a:lnTo>
                <a:lnTo>
                  <a:pt x="5680" y="44041"/>
                </a:lnTo>
                <a:lnTo>
                  <a:pt x="21148" y="21148"/>
                </a:lnTo>
                <a:lnTo>
                  <a:pt x="44041" y="5680"/>
                </a:lnTo>
                <a:lnTo>
                  <a:pt x="71996" y="0"/>
                </a:lnTo>
                <a:lnTo>
                  <a:pt x="1977364" y="0"/>
                </a:lnTo>
                <a:lnTo>
                  <a:pt x="2005319" y="5680"/>
                </a:lnTo>
                <a:lnTo>
                  <a:pt x="2028212" y="21148"/>
                </a:lnTo>
                <a:lnTo>
                  <a:pt x="2043680" y="44041"/>
                </a:lnTo>
                <a:lnTo>
                  <a:pt x="2049360" y="71996"/>
                </a:lnTo>
                <a:lnTo>
                  <a:pt x="2049360" y="2287727"/>
                </a:lnTo>
                <a:close/>
              </a:path>
            </a:pathLst>
          </a:custGeom>
          <a:ln w="15875">
            <a:solidFill>
              <a:srgbClr val="EE5500"/>
            </a:solidFill>
          </a:ln>
        </p:spPr>
        <p:txBody>
          <a:bodyPr wrap="square" lIns="0" tIns="0" rIns="0" bIns="0" rtlCol="0"/>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00B0F0"/>
              </a:solidFill>
              <a:effectLst/>
              <a:uLnTx/>
              <a:uFillTx/>
              <a:latin typeface="メイリオ"/>
              <a:ea typeface="メイリオ"/>
              <a:cs typeface="+mn-cs"/>
            </a:endParaRPr>
          </a:p>
        </p:txBody>
      </p:sp>
      <p:sp>
        <p:nvSpPr>
          <p:cNvPr id="43" name="テキスト ボックス 5"/>
          <p:cNvSpPr txBox="1"/>
          <p:nvPr/>
        </p:nvSpPr>
        <p:spPr>
          <a:xfrm>
            <a:off x="1686215" y="1821380"/>
            <a:ext cx="1194025" cy="230832"/>
          </a:xfrm>
          <a:prstGeom prst="rect">
            <a:avLst/>
          </a:prstGeom>
          <a:solidFill>
            <a:srgbClr val="FFFFFF"/>
          </a:solid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1" i="0" u="none" strike="noStrike" kern="1200" cap="none" spc="0" normalizeH="0" baseline="0" noProof="0" dirty="0">
                <a:ln>
                  <a:noFill/>
                </a:ln>
                <a:solidFill>
                  <a:srgbClr val="EE5500"/>
                </a:solidFill>
                <a:effectLst/>
                <a:uLnTx/>
                <a:uFillTx/>
                <a:latin typeface="メイリオ"/>
                <a:ea typeface="メイリオ"/>
                <a:cs typeface="+mn-cs"/>
              </a:rPr>
              <a:t>NX</a:t>
            </a:r>
            <a:r>
              <a:rPr kumimoji="1" lang="ja-JP" altLang="en-US" sz="900" b="1" i="0" u="none" strike="noStrike" kern="1200" cap="none" spc="0" normalizeH="0" baseline="0" noProof="0" dirty="0">
                <a:ln>
                  <a:noFill/>
                </a:ln>
                <a:solidFill>
                  <a:srgbClr val="EE5500"/>
                </a:solidFill>
                <a:effectLst/>
                <a:uLnTx/>
                <a:uFillTx/>
                <a:latin typeface="メイリオ"/>
                <a:ea typeface="メイリオ"/>
                <a:cs typeface="+mn-cs"/>
              </a:rPr>
              <a:t>人事給与管理</a:t>
            </a:r>
          </a:p>
        </p:txBody>
      </p:sp>
      <p:sp>
        <p:nvSpPr>
          <p:cNvPr id="44" name="角丸四角形 43"/>
          <p:cNvSpPr>
            <a:spLocks noChangeArrowheads="1"/>
          </p:cNvSpPr>
          <p:nvPr/>
        </p:nvSpPr>
        <p:spPr bwMode="auto">
          <a:xfrm>
            <a:off x="7740000" y="3889011"/>
            <a:ext cx="1053929" cy="455930"/>
          </a:xfrm>
          <a:prstGeom prst="roundRect">
            <a:avLst>
              <a:gd name="adj" fmla="val 16667"/>
            </a:avLst>
          </a:prstGeom>
          <a:solidFill>
            <a:srgbClr val="AACE36"/>
          </a:solidFill>
          <a:ln>
            <a:solidFill>
              <a:srgbClr val="AACE36">
                <a:lumMod val="75000"/>
              </a:srgbClr>
            </a:solidFill>
          </a:ln>
        </p:spPr>
        <p:txBody>
          <a:bodyPr wrap="square" lIns="36000" tIns="36000" rIns="36000" bIns="36000" anchor="t" upright="1"/>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l" defTabSz="914400" rtl="0" eaLnBrk="1" fontAlgn="auto" latinLnBrk="0" hangingPunct="1">
              <a:lnSpc>
                <a:spcPts val="12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rgbClr val="FFFFFF"/>
                </a:solidFill>
                <a:effectLst/>
                <a:uLnTx/>
                <a:uFillTx/>
                <a:latin typeface="ＭＳ Ｐゴシック" panose="020B0600070205080204" pitchFamily="50" charset="-128"/>
                <a:ea typeface="メイリオ" panose="020B0604030504040204" pitchFamily="50" charset="-128"/>
                <a:cs typeface="Times New Roman" panose="02020603050405020304" pitchFamily="18" charset="0"/>
              </a:rPr>
              <a:t>締データ出力設定</a:t>
            </a:r>
            <a:endParaRPr kumimoji="1" lang="en-US" altLang="ja-JP" sz="800" b="0" i="0" u="none" strike="noStrike" kern="1200" cap="none" spc="0" normalizeH="0" baseline="0" noProof="0" dirty="0">
              <a:ln>
                <a:noFill/>
              </a:ln>
              <a:solidFill>
                <a:srgbClr val="FFFFFF"/>
              </a:solidFill>
              <a:effectLst/>
              <a:uLnTx/>
              <a:uFillTx/>
              <a:latin typeface="ＭＳ Ｐゴシック" panose="020B0600070205080204" pitchFamily="50" charset="-128"/>
              <a:ea typeface="メイリオ" panose="020B0604030504040204" pitchFamily="50" charset="-128"/>
              <a:cs typeface="Times New Roman" panose="02020603050405020304" pitchFamily="18" charset="0"/>
            </a:endParaRPr>
          </a:p>
          <a:p>
            <a:pPr marL="0" marR="0" lvl="0" indent="0" algn="l" defTabSz="914400" rtl="0" eaLnBrk="1" fontAlgn="auto" latinLnBrk="0" hangingPunct="1">
              <a:lnSpc>
                <a:spcPts val="12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rgbClr val="FFFFFF"/>
                </a:solidFill>
                <a:effectLst/>
                <a:uLnTx/>
                <a:uFillTx/>
                <a:latin typeface="ＭＳ Ｐゴシック" panose="020B0600070205080204" pitchFamily="50" charset="-128"/>
                <a:ea typeface="メイリオ" panose="020B0604030504040204" pitchFamily="50" charset="-128"/>
                <a:cs typeface="Times New Roman" panose="02020603050405020304" pitchFamily="18" charset="0"/>
              </a:rPr>
              <a:t>画面　など</a:t>
            </a:r>
            <a:endParaRPr kumimoji="1" lang="ja-JP" altLang="en-US" sz="1200" b="0" i="0" u="none" strike="noStrike" kern="1200" cap="none" spc="0" normalizeH="0" baseline="0" noProof="0" dirty="0">
              <a:ln>
                <a:noFill/>
              </a:ln>
              <a:solidFill>
                <a:sysClr val="windowText" lastClr="000000"/>
              </a:solidFill>
              <a:effectLst/>
              <a:uLnTx/>
              <a:uFillTx/>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
        <p:nvSpPr>
          <p:cNvPr id="45" name="フローチャート: 磁気ディスク 44"/>
          <p:cNvSpPr/>
          <p:nvPr/>
        </p:nvSpPr>
        <p:spPr>
          <a:xfrm>
            <a:off x="1548000" y="2341011"/>
            <a:ext cx="1800200" cy="469900"/>
          </a:xfrm>
          <a:prstGeom prst="flowChartMagneticDisk">
            <a:avLst/>
          </a:prstGeom>
          <a:solidFill>
            <a:srgbClr val="EE5500">
              <a:lumMod val="60000"/>
              <a:lumOff val="40000"/>
            </a:srgbClr>
          </a:solidFill>
          <a:ln w="12700" cap="flat" cmpd="sng" algn="ctr">
            <a:solidFill>
              <a:sysClr val="window" lastClr="FFFFFF"/>
            </a:solidFill>
            <a:prstDash val="solid"/>
          </a:ln>
          <a:effectLst/>
        </p:spPr>
        <p:txBody>
          <a:bodyPr rtlCol="0" anchor="t"/>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ysClr val="window" lastClr="FFFFFF"/>
                </a:solidFill>
                <a:effectLst/>
                <a:uLnTx/>
                <a:uFillTx/>
                <a:latin typeface="ＭＳ Ｐゴシック" panose="020B0600070205080204" pitchFamily="50" charset="-128"/>
                <a:ea typeface="メイリオ" panose="020B0604030504040204" pitchFamily="50" charset="-128"/>
                <a:cs typeface="Times New Roman" panose="02020603050405020304" pitchFamily="18" charset="0"/>
              </a:rPr>
              <a:t>組織階層履歴マスタ</a:t>
            </a:r>
            <a:endParaRPr kumimoji="1" lang="ja-JP" altLang="en-US" sz="1200" b="0" i="0" u="none" strike="noStrike" kern="1200" cap="none" spc="0" normalizeH="0" baseline="0" noProof="0" dirty="0">
              <a:ln>
                <a:noFill/>
              </a:ln>
              <a:solidFill>
                <a:sysClr val="window" lastClr="FFFFFF"/>
              </a:solidFill>
              <a:effectLst/>
              <a:uLnTx/>
              <a:uFillTx/>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
        <p:nvSpPr>
          <p:cNvPr id="46" name="フローチャート: 磁気ディスク 45"/>
          <p:cNvSpPr/>
          <p:nvPr/>
        </p:nvSpPr>
        <p:spPr>
          <a:xfrm>
            <a:off x="1548000" y="3133011"/>
            <a:ext cx="1800200" cy="469900"/>
          </a:xfrm>
          <a:prstGeom prst="flowChartMagneticDisk">
            <a:avLst/>
          </a:prstGeom>
          <a:solidFill>
            <a:srgbClr val="EE5500">
              <a:lumMod val="60000"/>
              <a:lumOff val="40000"/>
            </a:srgbClr>
          </a:solidFill>
          <a:ln w="12700" cap="flat" cmpd="sng" algn="ctr">
            <a:solidFill>
              <a:sysClr val="window" lastClr="FFFFFF"/>
            </a:solidFill>
            <a:prstDash val="solid"/>
          </a:ln>
          <a:effectLst/>
        </p:spPr>
        <p:txBody>
          <a:bodyPr rtlCol="0" anchor="t"/>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sysClr val="window" lastClr="FFFFFF"/>
                </a:solidFill>
                <a:effectLst/>
                <a:uLnTx/>
                <a:uFillTx/>
                <a:latin typeface="メイリオ"/>
                <a:ea typeface="メイリオ" panose="020B0604030504040204" pitchFamily="50" charset="-128"/>
                <a:cs typeface="Times New Roman" panose="02020603050405020304" pitchFamily="18" charset="0"/>
              </a:rPr>
              <a:t>HR</a:t>
            </a:r>
            <a:r>
              <a:rPr kumimoji="1" lang="ja-JP" altLang="en-US" sz="800" b="0" i="0" u="none" strike="noStrike" kern="1200" cap="none" spc="0" normalizeH="0" baseline="0" noProof="0" dirty="0">
                <a:ln>
                  <a:noFill/>
                </a:ln>
                <a:solidFill>
                  <a:sysClr val="window" lastClr="FFFFFF"/>
                </a:solidFill>
                <a:effectLst/>
                <a:uLnTx/>
                <a:uFillTx/>
                <a:latin typeface="メイリオ"/>
                <a:ea typeface="メイリオ" panose="020B0604030504040204" pitchFamily="50" charset="-128"/>
                <a:cs typeface="Times New Roman" panose="02020603050405020304" pitchFamily="18" charset="0"/>
              </a:rPr>
              <a:t>個人情報</a:t>
            </a:r>
            <a:r>
              <a:rPr kumimoji="1" lang="en-US" altLang="ja-JP" sz="800" b="0" i="0" u="none" strike="noStrike" kern="1200" cap="none" spc="0" normalizeH="0" baseline="0" noProof="0" dirty="0">
                <a:ln>
                  <a:noFill/>
                </a:ln>
                <a:solidFill>
                  <a:sysClr val="window" lastClr="FFFFFF"/>
                </a:solidFill>
                <a:effectLst/>
                <a:uLnTx/>
                <a:uFillTx/>
                <a:latin typeface="メイリオ"/>
                <a:ea typeface="メイリオ" panose="020B0604030504040204" pitchFamily="50" charset="-128"/>
                <a:cs typeface="Times New Roman" panose="02020603050405020304" pitchFamily="18" charset="0"/>
              </a:rPr>
              <a:t> or PR</a:t>
            </a:r>
            <a:r>
              <a:rPr kumimoji="1" lang="ja-JP" altLang="en-US" sz="800" b="0" i="0" u="none" strike="noStrike" kern="1200" cap="none" spc="0" normalizeH="0" baseline="0" noProof="0" dirty="0">
                <a:ln>
                  <a:noFill/>
                </a:ln>
                <a:solidFill>
                  <a:sysClr val="window" lastClr="FFFFFF"/>
                </a:solidFill>
                <a:effectLst/>
                <a:uLnTx/>
                <a:uFillTx/>
                <a:latin typeface="メイリオ"/>
                <a:ea typeface="メイリオ" panose="020B0604030504040204" pitchFamily="50" charset="-128"/>
                <a:cs typeface="Times New Roman" panose="02020603050405020304" pitchFamily="18" charset="0"/>
              </a:rPr>
              <a:t>基本属性情報</a:t>
            </a:r>
            <a:endParaRPr kumimoji="1" lang="ja-JP" altLang="en-US" sz="1200" b="0" i="0" u="none" strike="noStrike" kern="1200" cap="none" spc="0" normalizeH="0" baseline="0" noProof="0" dirty="0">
              <a:ln>
                <a:noFill/>
              </a:ln>
              <a:solidFill>
                <a:sysClr val="window" lastClr="FFFFFF"/>
              </a:solidFill>
              <a:effectLst/>
              <a:uLnTx/>
              <a:uFillTx/>
              <a:latin typeface="メイリオ"/>
              <a:ea typeface="ＭＳ Ｐゴシック" panose="020B0600070205080204" pitchFamily="50" charset="-128"/>
              <a:cs typeface="ＭＳ Ｐゴシック" panose="020B0600070205080204" pitchFamily="50" charset="-128"/>
            </a:endParaRPr>
          </a:p>
        </p:txBody>
      </p:sp>
      <p:sp>
        <p:nvSpPr>
          <p:cNvPr id="47" name="フローチャート: 磁気ディスク 46"/>
          <p:cNvSpPr/>
          <p:nvPr/>
        </p:nvSpPr>
        <p:spPr>
          <a:xfrm>
            <a:off x="1548000" y="3853011"/>
            <a:ext cx="1800200" cy="469900"/>
          </a:xfrm>
          <a:prstGeom prst="flowChartMagneticDisk">
            <a:avLst/>
          </a:prstGeom>
          <a:solidFill>
            <a:srgbClr val="EE5500">
              <a:lumMod val="60000"/>
              <a:lumOff val="40000"/>
            </a:srgbClr>
          </a:solidFill>
          <a:ln w="12700" cap="flat" cmpd="sng" algn="ctr">
            <a:solidFill>
              <a:sysClr val="window" lastClr="FFFFFF"/>
            </a:solidFill>
            <a:prstDash val="solid"/>
          </a:ln>
          <a:effectLst/>
        </p:spPr>
        <p:txBody>
          <a:bodyPr rtlCol="0" anchor="t"/>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ysClr val="window" lastClr="FFFFFF"/>
                </a:solidFill>
                <a:effectLst/>
                <a:uLnTx/>
                <a:uFillTx/>
                <a:latin typeface="ＭＳ Ｐゴシック" panose="020B0600070205080204" pitchFamily="50" charset="-128"/>
                <a:ea typeface="メイリオ" panose="020B0604030504040204" pitchFamily="50" charset="-128"/>
                <a:cs typeface="Times New Roman" panose="02020603050405020304" pitchFamily="18" charset="0"/>
              </a:rPr>
              <a:t>勤怠マスタ</a:t>
            </a:r>
            <a:endParaRPr kumimoji="1" lang="ja-JP" altLang="en-US" sz="1200" b="0" i="0" u="none" strike="noStrike" kern="1200" cap="none" spc="0" normalizeH="0" baseline="0" noProof="0" dirty="0">
              <a:ln>
                <a:noFill/>
              </a:ln>
              <a:solidFill>
                <a:sysClr val="window" lastClr="FFFFFF"/>
              </a:solidFill>
              <a:effectLst/>
              <a:uLnTx/>
              <a:uFillTx/>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pic>
        <p:nvPicPr>
          <p:cNvPr id="48" name="図 47"/>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63172" y="1780665"/>
            <a:ext cx="1270114" cy="297058"/>
          </a:xfrm>
          <a:prstGeom prst="rect">
            <a:avLst/>
          </a:prstGeom>
        </p:spPr>
      </p:pic>
      <p:pic>
        <p:nvPicPr>
          <p:cNvPr id="49" name="図 48"/>
          <p:cNvPicPr/>
          <p:nvPr/>
        </p:nvPicPr>
        <p:blipFill>
          <a:blip r:embed="rId3"/>
          <a:stretch>
            <a:fillRect/>
          </a:stretch>
        </p:blipFill>
        <p:spPr>
          <a:xfrm>
            <a:off x="5524149" y="1805943"/>
            <a:ext cx="1616710" cy="271780"/>
          </a:xfrm>
          <a:prstGeom prst="rect">
            <a:avLst/>
          </a:prstGeom>
        </p:spPr>
      </p:pic>
      <p:sp>
        <p:nvSpPr>
          <p:cNvPr id="51" name="角丸四角形 50"/>
          <p:cNvSpPr>
            <a:spLocks noChangeArrowheads="1"/>
          </p:cNvSpPr>
          <p:nvPr/>
        </p:nvSpPr>
        <p:spPr bwMode="auto">
          <a:xfrm>
            <a:off x="3636000" y="3133011"/>
            <a:ext cx="947420" cy="455930"/>
          </a:xfrm>
          <a:prstGeom prst="roundRect">
            <a:avLst>
              <a:gd name="adj" fmla="val 16667"/>
            </a:avLst>
          </a:prstGeom>
          <a:solidFill>
            <a:srgbClr val="EE5500">
              <a:lumMod val="60000"/>
              <a:lumOff val="40000"/>
            </a:srgbClr>
          </a:solidFill>
          <a:ln>
            <a:noFill/>
          </a:ln>
        </p:spPr>
        <p:txBody>
          <a:bodyPr wrap="square" lIns="36000" tIns="36000" rIns="36000" bIns="36000" anchor="t" upright="1"/>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l" defTabSz="914400" rtl="0" eaLnBrk="1" fontAlgn="auto" latinLnBrk="0" hangingPunct="1">
              <a:lnSpc>
                <a:spcPts val="12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rgbClr val="FFFFFF"/>
                </a:solidFill>
                <a:effectLst/>
                <a:uLnTx/>
                <a:uFillTx/>
                <a:latin typeface="ＭＳ Ｐゴシック" panose="020B0600070205080204" pitchFamily="50" charset="-128"/>
                <a:ea typeface="メイリオ" panose="020B0604030504040204" pitchFamily="50" charset="-128"/>
                <a:cs typeface="Times New Roman" panose="02020603050405020304" pitchFamily="18" charset="0"/>
              </a:rPr>
              <a:t>勤怠管理</a:t>
            </a:r>
            <a:endParaRPr kumimoji="1" lang="en-US" altLang="ja-JP" sz="800" b="0" i="0" u="none" strike="noStrike" kern="1200" cap="none" spc="0" normalizeH="0" baseline="0" noProof="0" dirty="0">
              <a:ln>
                <a:noFill/>
              </a:ln>
              <a:solidFill>
                <a:srgbClr val="FFFFFF"/>
              </a:solidFill>
              <a:effectLst/>
              <a:uLnTx/>
              <a:uFillTx/>
              <a:latin typeface="ＭＳ Ｐゴシック" panose="020B0600070205080204" pitchFamily="50" charset="-128"/>
              <a:ea typeface="メイリオ" panose="020B0604030504040204" pitchFamily="50" charset="-128"/>
              <a:cs typeface="Times New Roman" panose="02020603050405020304" pitchFamily="18" charset="0"/>
            </a:endParaRPr>
          </a:p>
          <a:p>
            <a:pPr marL="0" marR="0" lvl="0" indent="0" algn="l" defTabSz="914400" rtl="0" eaLnBrk="1" fontAlgn="auto" latinLnBrk="0" hangingPunct="1">
              <a:lnSpc>
                <a:spcPts val="12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rgbClr val="FFFFFF"/>
                </a:solidFill>
                <a:effectLst/>
                <a:uLnTx/>
                <a:uFillTx/>
                <a:latin typeface="ＭＳ Ｐゴシック" panose="020B0600070205080204" pitchFamily="50" charset="-128"/>
                <a:ea typeface="メイリオ" panose="020B0604030504040204" pitchFamily="50" charset="-128"/>
                <a:cs typeface="Times New Roman" panose="02020603050405020304" pitchFamily="18" charset="0"/>
              </a:rPr>
              <a:t>人事情報送信</a:t>
            </a:r>
            <a:endParaRPr kumimoji="1" lang="ja-JP" altLang="en-US" sz="1200" b="0" i="0" u="none" strike="noStrike" kern="1200" cap="none" spc="0" normalizeH="0" baseline="0" noProof="0" dirty="0">
              <a:ln>
                <a:noFill/>
              </a:ln>
              <a:solidFill>
                <a:sysClr val="windowText" lastClr="000000"/>
              </a:solidFill>
              <a:effectLst/>
              <a:uLnTx/>
              <a:uFillTx/>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
        <p:nvSpPr>
          <p:cNvPr id="52" name="角丸四角形 51"/>
          <p:cNvSpPr>
            <a:spLocks noChangeArrowheads="1"/>
          </p:cNvSpPr>
          <p:nvPr/>
        </p:nvSpPr>
        <p:spPr bwMode="auto">
          <a:xfrm>
            <a:off x="3636000" y="2341011"/>
            <a:ext cx="947420" cy="455930"/>
          </a:xfrm>
          <a:prstGeom prst="roundRect">
            <a:avLst>
              <a:gd name="adj" fmla="val 16667"/>
            </a:avLst>
          </a:prstGeom>
          <a:solidFill>
            <a:srgbClr val="EE5500">
              <a:lumMod val="60000"/>
              <a:lumOff val="40000"/>
            </a:srgbClr>
          </a:solidFill>
          <a:ln>
            <a:noFill/>
          </a:ln>
        </p:spPr>
        <p:txBody>
          <a:bodyPr wrap="square" lIns="36000" tIns="36000" rIns="36000" bIns="36000" anchor="t" upright="1"/>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l" defTabSz="914400" rtl="0" eaLnBrk="1" fontAlgn="auto" latinLnBrk="0" hangingPunct="1">
              <a:lnSpc>
                <a:spcPts val="12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rgbClr val="FFFFFF"/>
                </a:solidFill>
                <a:effectLst/>
                <a:uLnTx/>
                <a:uFillTx/>
                <a:latin typeface="ＭＳ Ｐゴシック" panose="020B0600070205080204" pitchFamily="50" charset="-128"/>
                <a:ea typeface="メイリオ" panose="020B0604030504040204" pitchFamily="50" charset="-128"/>
                <a:cs typeface="Times New Roman" panose="02020603050405020304" pitchFamily="18" charset="0"/>
              </a:rPr>
              <a:t>組織階層テーブル登録</a:t>
            </a:r>
            <a:endParaRPr kumimoji="1" lang="ja-JP" altLang="en-US" sz="1200" b="0" i="0" u="none" strike="noStrike" kern="1200" cap="none" spc="0" normalizeH="0" baseline="0" noProof="0" dirty="0">
              <a:ln>
                <a:noFill/>
              </a:ln>
              <a:solidFill>
                <a:sysClr val="windowText" lastClr="000000"/>
              </a:solidFill>
              <a:effectLst/>
              <a:uLnTx/>
              <a:uFillTx/>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
        <p:nvSpPr>
          <p:cNvPr id="53" name="角丸四角形 52"/>
          <p:cNvSpPr>
            <a:spLocks noChangeArrowheads="1"/>
          </p:cNvSpPr>
          <p:nvPr/>
        </p:nvSpPr>
        <p:spPr bwMode="auto">
          <a:xfrm>
            <a:off x="3636000" y="3889011"/>
            <a:ext cx="947420" cy="455930"/>
          </a:xfrm>
          <a:prstGeom prst="roundRect">
            <a:avLst>
              <a:gd name="adj" fmla="val 16667"/>
            </a:avLst>
          </a:prstGeom>
          <a:solidFill>
            <a:srgbClr val="EE5500">
              <a:lumMod val="60000"/>
              <a:lumOff val="40000"/>
            </a:srgbClr>
          </a:solidFill>
          <a:ln>
            <a:noFill/>
          </a:ln>
        </p:spPr>
        <p:txBody>
          <a:bodyPr wrap="square" lIns="36000" tIns="36000" rIns="36000" bIns="36000" anchor="t" upright="1"/>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l" defTabSz="914400" rtl="0" eaLnBrk="1" fontAlgn="auto" latinLnBrk="0" hangingPunct="1">
              <a:lnSpc>
                <a:spcPts val="12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rgbClr val="FFFFFF"/>
                </a:solidFill>
                <a:effectLst/>
                <a:uLnTx/>
                <a:uFillTx/>
                <a:latin typeface="ＭＳ Ｐゴシック" panose="020B0600070205080204" pitchFamily="50" charset="-128"/>
                <a:ea typeface="メイリオ" panose="020B0604030504040204" pitchFamily="50" charset="-128"/>
                <a:cs typeface="Times New Roman" panose="02020603050405020304" pitchFamily="18" charset="0"/>
              </a:rPr>
              <a:t>勤怠管理</a:t>
            </a:r>
            <a:endParaRPr kumimoji="1" lang="en-US" altLang="ja-JP" sz="800" b="0" i="0" u="none" strike="noStrike" kern="1200" cap="none" spc="0" normalizeH="0" baseline="0" noProof="0" dirty="0">
              <a:ln>
                <a:noFill/>
              </a:ln>
              <a:solidFill>
                <a:srgbClr val="FFFFFF"/>
              </a:solidFill>
              <a:effectLst/>
              <a:uLnTx/>
              <a:uFillTx/>
              <a:latin typeface="ＭＳ Ｐゴシック" panose="020B0600070205080204" pitchFamily="50" charset="-128"/>
              <a:ea typeface="メイリオ" panose="020B0604030504040204" pitchFamily="50" charset="-128"/>
              <a:cs typeface="Times New Roman" panose="02020603050405020304" pitchFamily="18" charset="0"/>
            </a:endParaRPr>
          </a:p>
          <a:p>
            <a:pPr marL="0" marR="0" lvl="0" indent="0" algn="l" defTabSz="914400" rtl="0" eaLnBrk="1" fontAlgn="auto" latinLnBrk="0" hangingPunct="1">
              <a:lnSpc>
                <a:spcPts val="12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rgbClr val="FFFFFF"/>
                </a:solidFill>
                <a:effectLst/>
                <a:uLnTx/>
                <a:uFillTx/>
                <a:latin typeface="ＭＳ Ｐゴシック" panose="020B0600070205080204" pitchFamily="50" charset="-128"/>
                <a:ea typeface="メイリオ" panose="020B0604030504040204" pitchFamily="50" charset="-128"/>
                <a:cs typeface="Times New Roman" panose="02020603050405020304" pitchFamily="18" charset="0"/>
              </a:rPr>
              <a:t>勤怠実績取込</a:t>
            </a:r>
            <a:endParaRPr kumimoji="1" lang="ja-JP" altLang="en-US" sz="1200" b="0" i="0" u="none" strike="noStrike" kern="1200" cap="none" spc="0" normalizeH="0" baseline="0" noProof="0" dirty="0">
              <a:ln>
                <a:noFill/>
              </a:ln>
              <a:solidFill>
                <a:sysClr val="windowText" lastClr="000000"/>
              </a:solidFill>
              <a:effectLst/>
              <a:uLnTx/>
              <a:uFillTx/>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
        <p:nvSpPr>
          <p:cNvPr id="59" name="右矢印 58"/>
          <p:cNvSpPr/>
          <p:nvPr/>
        </p:nvSpPr>
        <p:spPr>
          <a:xfrm>
            <a:off x="4680000" y="2449011"/>
            <a:ext cx="1116553" cy="185686"/>
          </a:xfrm>
          <a:prstGeom prst="rightArrow">
            <a:avLst/>
          </a:prstGeom>
          <a:solidFill>
            <a:srgbClr val="EE5500">
              <a:lumMod val="60000"/>
              <a:lumOff val="40000"/>
            </a:srgbClr>
          </a:solidFill>
          <a:ln w="25400" cap="flat" cmpd="sng" algn="ctr">
            <a:solidFill>
              <a:srgbClr val="EE5500"/>
            </a:solidFill>
            <a:prstDash val="solid"/>
          </a:ln>
          <a:effectLst/>
        </p:spPr>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1" i="0" u="none" strike="noStrike" kern="1200" cap="none" spc="0" normalizeH="0" baseline="0" noProof="0">
              <a:ln w="22225">
                <a:solidFill>
                  <a:srgbClr val="54C2F0"/>
                </a:solidFill>
                <a:prstDash val="solid"/>
              </a:ln>
              <a:noFill/>
              <a:effectLst/>
              <a:uLnTx/>
              <a:uFillTx/>
              <a:latin typeface="メイリオ"/>
              <a:ea typeface="メイリオ"/>
              <a:cs typeface="+mn-cs"/>
            </a:endParaRPr>
          </a:p>
        </p:txBody>
      </p:sp>
      <p:sp>
        <p:nvSpPr>
          <p:cNvPr id="60" name="右矢印 59"/>
          <p:cNvSpPr/>
          <p:nvPr/>
        </p:nvSpPr>
        <p:spPr>
          <a:xfrm>
            <a:off x="4680000" y="3241011"/>
            <a:ext cx="1122827" cy="185686"/>
          </a:xfrm>
          <a:prstGeom prst="rightArrow">
            <a:avLst/>
          </a:prstGeom>
          <a:solidFill>
            <a:srgbClr val="EE5500">
              <a:lumMod val="60000"/>
              <a:lumOff val="40000"/>
            </a:srgbClr>
          </a:solidFill>
          <a:ln w="25400" cap="flat" cmpd="sng" algn="ctr">
            <a:solidFill>
              <a:srgbClr val="EE5500"/>
            </a:solidFill>
            <a:prstDash val="solid"/>
          </a:ln>
          <a:effectLst/>
        </p:spPr>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1" i="0" u="none" strike="noStrike" kern="1200" cap="none" spc="0" normalizeH="0" baseline="0" noProof="0">
              <a:ln w="22225">
                <a:solidFill>
                  <a:srgbClr val="54C2F0"/>
                </a:solidFill>
                <a:prstDash val="solid"/>
              </a:ln>
              <a:noFill/>
              <a:effectLst/>
              <a:uLnTx/>
              <a:uFillTx/>
              <a:latin typeface="メイリオ"/>
              <a:ea typeface="メイリオ"/>
              <a:cs typeface="+mn-cs"/>
            </a:endParaRPr>
          </a:p>
        </p:txBody>
      </p:sp>
      <p:sp>
        <p:nvSpPr>
          <p:cNvPr id="61" name="左矢印 60"/>
          <p:cNvSpPr/>
          <p:nvPr/>
        </p:nvSpPr>
        <p:spPr>
          <a:xfrm>
            <a:off x="4680000" y="3997011"/>
            <a:ext cx="1110796" cy="191352"/>
          </a:xfrm>
          <a:prstGeom prst="leftArrow">
            <a:avLst/>
          </a:prstGeom>
          <a:solidFill>
            <a:srgbClr val="AACE36">
              <a:lumMod val="60000"/>
              <a:lumOff val="40000"/>
            </a:srgbClr>
          </a:solidFill>
          <a:ln w="25400" cap="flat" cmpd="sng" algn="ctr">
            <a:solidFill>
              <a:srgbClr val="AACE36">
                <a:lumMod val="75000"/>
              </a:srgbClr>
            </a:solidFill>
            <a:prstDash val="solid"/>
          </a:ln>
          <a:effectLst/>
        </p:spPr>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ysClr val="window" lastClr="FFFFFF"/>
              </a:solidFill>
              <a:effectLst/>
              <a:uLnTx/>
              <a:uFillTx/>
              <a:latin typeface="メイリオ"/>
              <a:ea typeface="メイリオ"/>
              <a:cs typeface="+mn-cs"/>
            </a:endParaRPr>
          </a:p>
        </p:txBody>
      </p:sp>
      <p:sp>
        <p:nvSpPr>
          <p:cNvPr id="62" name="フローチャート: 磁気ディスク 61"/>
          <p:cNvSpPr/>
          <p:nvPr/>
        </p:nvSpPr>
        <p:spPr>
          <a:xfrm>
            <a:off x="6012000" y="2341011"/>
            <a:ext cx="1365534" cy="406109"/>
          </a:xfrm>
          <a:prstGeom prst="flowChartMagneticDisk">
            <a:avLst/>
          </a:prstGeom>
          <a:solidFill>
            <a:srgbClr val="AACE36"/>
          </a:solidFill>
          <a:ln w="25400" cap="flat" cmpd="sng" algn="ctr">
            <a:solidFill>
              <a:srgbClr val="AACE36">
                <a:lumMod val="75000"/>
              </a:srgbClr>
            </a:solidFill>
            <a:prstDash val="solid"/>
          </a:ln>
          <a:effectLst/>
        </p:spPr>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ysClr val="window" lastClr="FFFFFF"/>
                </a:solidFill>
                <a:effectLst/>
                <a:uLnTx/>
                <a:uFillTx/>
                <a:latin typeface="メイリオ"/>
                <a:ea typeface="メイリオ"/>
                <a:cs typeface="+mn-cs"/>
              </a:rPr>
              <a:t>組織情報系マスタ</a:t>
            </a:r>
          </a:p>
        </p:txBody>
      </p:sp>
      <p:sp>
        <p:nvSpPr>
          <p:cNvPr id="63" name="フローチャート: 磁気ディスク 62"/>
          <p:cNvSpPr/>
          <p:nvPr/>
        </p:nvSpPr>
        <p:spPr>
          <a:xfrm>
            <a:off x="6012000" y="3133011"/>
            <a:ext cx="1365534" cy="406109"/>
          </a:xfrm>
          <a:prstGeom prst="flowChartMagneticDisk">
            <a:avLst/>
          </a:prstGeom>
          <a:solidFill>
            <a:srgbClr val="AACE36"/>
          </a:solidFill>
          <a:ln w="25400" cap="flat" cmpd="sng" algn="ctr">
            <a:solidFill>
              <a:srgbClr val="AACE36">
                <a:lumMod val="75000"/>
              </a:srgbClr>
            </a:solidFill>
            <a:prstDash val="solid"/>
          </a:ln>
          <a:effectLst/>
        </p:spPr>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ysClr val="window" lastClr="FFFFFF"/>
                </a:solidFill>
                <a:effectLst/>
                <a:uLnTx/>
                <a:uFillTx/>
                <a:latin typeface="メイリオ"/>
                <a:ea typeface="メイリオ"/>
                <a:cs typeface="+mn-cs"/>
              </a:rPr>
              <a:t>社員情報系マスタ</a:t>
            </a:r>
          </a:p>
        </p:txBody>
      </p:sp>
      <p:sp>
        <p:nvSpPr>
          <p:cNvPr id="64" name="フローチャート: 磁気ディスク 63"/>
          <p:cNvSpPr/>
          <p:nvPr/>
        </p:nvSpPr>
        <p:spPr>
          <a:xfrm>
            <a:off x="6012000" y="3889011"/>
            <a:ext cx="1365534" cy="406109"/>
          </a:xfrm>
          <a:prstGeom prst="flowChartMagneticDisk">
            <a:avLst/>
          </a:prstGeom>
          <a:solidFill>
            <a:srgbClr val="AACE36"/>
          </a:solidFill>
          <a:ln w="25400" cap="flat" cmpd="sng" algn="ctr">
            <a:solidFill>
              <a:srgbClr val="AACE36">
                <a:lumMod val="75000"/>
              </a:srgbClr>
            </a:solidFill>
            <a:prstDash val="solid"/>
          </a:ln>
          <a:effectLst/>
        </p:spPr>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ysClr val="window" lastClr="FFFFFF"/>
                </a:solidFill>
                <a:effectLst/>
                <a:uLnTx/>
                <a:uFillTx/>
                <a:latin typeface="メイリオ"/>
                <a:ea typeface="メイリオ"/>
                <a:cs typeface="+mn-cs"/>
              </a:rPr>
              <a:t>勤怠情報系マスタ</a:t>
            </a:r>
          </a:p>
        </p:txBody>
      </p:sp>
      <p:sp>
        <p:nvSpPr>
          <p:cNvPr id="66" name="角丸四角形 65"/>
          <p:cNvSpPr>
            <a:spLocks noChangeArrowheads="1"/>
          </p:cNvSpPr>
          <p:nvPr/>
        </p:nvSpPr>
        <p:spPr bwMode="auto">
          <a:xfrm>
            <a:off x="504000" y="3133011"/>
            <a:ext cx="947420" cy="455930"/>
          </a:xfrm>
          <a:prstGeom prst="roundRect">
            <a:avLst>
              <a:gd name="adj" fmla="val 16667"/>
            </a:avLst>
          </a:prstGeom>
          <a:solidFill>
            <a:srgbClr val="EE5500">
              <a:lumMod val="60000"/>
              <a:lumOff val="40000"/>
            </a:srgbClr>
          </a:solidFill>
          <a:ln>
            <a:noFill/>
          </a:ln>
        </p:spPr>
        <p:txBody>
          <a:bodyPr wrap="square" lIns="36000" tIns="36000" rIns="36000" bIns="36000" anchor="t" upright="1"/>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l" defTabSz="914400" rtl="0" eaLnBrk="1" fontAlgn="auto" latinLnBrk="0" hangingPunct="1">
              <a:lnSpc>
                <a:spcPts val="12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rgbClr val="FFFFFF"/>
                </a:solidFill>
                <a:effectLst/>
                <a:uLnTx/>
                <a:uFillTx/>
                <a:latin typeface="ＭＳ Ｐゴシック" panose="020B0600070205080204" pitchFamily="50" charset="-128"/>
                <a:ea typeface="メイリオ" panose="020B0604030504040204" pitchFamily="50" charset="-128"/>
                <a:cs typeface="Times New Roman" panose="02020603050405020304" pitchFamily="18" charset="0"/>
              </a:rPr>
              <a:t>異動情報登録</a:t>
            </a:r>
            <a:endParaRPr kumimoji="1" lang="en-US" altLang="ja-JP" sz="800" b="0" i="0" u="none" strike="noStrike" kern="1200" cap="none" spc="0" normalizeH="0" baseline="0" noProof="0" dirty="0">
              <a:ln>
                <a:noFill/>
              </a:ln>
              <a:solidFill>
                <a:srgbClr val="FFFFFF"/>
              </a:solidFill>
              <a:effectLst/>
              <a:uLnTx/>
              <a:uFillTx/>
              <a:latin typeface="ＭＳ Ｐゴシック" panose="020B0600070205080204" pitchFamily="50" charset="-128"/>
              <a:ea typeface="メイリオ" panose="020B0604030504040204" pitchFamily="50" charset="-128"/>
              <a:cs typeface="Times New Roman" panose="02020603050405020304" pitchFamily="18" charset="0"/>
            </a:endParaRPr>
          </a:p>
          <a:p>
            <a:pPr marL="0" marR="0" lvl="0" indent="0" algn="l" defTabSz="914400" rtl="0" eaLnBrk="1" fontAlgn="auto" latinLnBrk="0" hangingPunct="1">
              <a:lnSpc>
                <a:spcPts val="12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rgbClr val="FFFFFF"/>
                </a:solidFill>
                <a:effectLst/>
                <a:uLnTx/>
                <a:uFillTx/>
                <a:latin typeface="ＭＳ Ｐゴシック" panose="020B0600070205080204" pitchFamily="50" charset="-128"/>
                <a:ea typeface="メイリオ" panose="020B0604030504040204" pitchFamily="50" charset="-128"/>
                <a:cs typeface="Times New Roman" panose="02020603050405020304" pitchFamily="18" charset="0"/>
              </a:rPr>
              <a:t>発令決裁</a:t>
            </a:r>
            <a:endParaRPr kumimoji="1" lang="ja-JP" altLang="en-US" sz="1200" b="0" i="0" u="none" strike="noStrike" kern="1200" cap="none" spc="0" normalizeH="0" baseline="0" noProof="0" dirty="0">
              <a:ln>
                <a:noFill/>
              </a:ln>
              <a:solidFill>
                <a:sysClr val="windowText" lastClr="000000"/>
              </a:solidFill>
              <a:effectLst/>
              <a:uLnTx/>
              <a:uFillTx/>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
        <p:nvSpPr>
          <p:cNvPr id="68" name="テキスト ボックス 8"/>
          <p:cNvSpPr txBox="1"/>
          <p:nvPr/>
        </p:nvSpPr>
        <p:spPr>
          <a:xfrm>
            <a:off x="360000" y="3602764"/>
            <a:ext cx="1277527" cy="276999"/>
          </a:xfrm>
          <a:prstGeom prst="rect">
            <a:avLst/>
          </a:prstGeom>
          <a:no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sysClr val="windowText" lastClr="000000"/>
                </a:solidFill>
                <a:effectLst/>
                <a:uLnTx/>
                <a:uFillTx/>
                <a:latin typeface="メイリオ"/>
                <a:ea typeface="メイリオ"/>
                <a:cs typeface="+mn-cs"/>
              </a:rPr>
              <a:t>※『NX</a:t>
            </a:r>
            <a:r>
              <a:rPr kumimoji="1" lang="ja-JP" altLang="en-US" sz="600" b="0" i="0" u="none" strike="noStrike" kern="1200" cap="none" spc="0" normalizeH="0" baseline="0" noProof="0" dirty="0">
                <a:ln>
                  <a:noFill/>
                </a:ln>
                <a:solidFill>
                  <a:sysClr val="windowText" lastClr="000000"/>
                </a:solidFill>
                <a:effectLst/>
                <a:uLnTx/>
                <a:uFillTx/>
                <a:latin typeface="メイリオ"/>
                <a:ea typeface="メイリオ"/>
                <a:cs typeface="+mn-cs"/>
              </a:rPr>
              <a:t>勤怠管理</a:t>
            </a:r>
            <a:r>
              <a:rPr kumimoji="1" lang="en-US" altLang="ja-JP" sz="600" b="0" i="0" u="none" strike="noStrike" kern="1200" cap="none" spc="0" normalizeH="0" baseline="0" noProof="0" dirty="0">
                <a:ln>
                  <a:noFill/>
                </a:ln>
                <a:solidFill>
                  <a:sysClr val="windowText" lastClr="000000"/>
                </a:solidFill>
                <a:effectLst/>
                <a:uLnTx/>
                <a:uFillTx/>
                <a:latin typeface="メイリオ"/>
                <a:ea typeface="メイリオ"/>
                <a:cs typeface="+mn-cs"/>
              </a:rPr>
              <a:t>』</a:t>
            </a:r>
            <a:r>
              <a:rPr kumimoji="1" lang="ja-JP" altLang="en-US" sz="600" b="0" i="0" u="none" strike="noStrike" kern="1200" cap="none" spc="0" normalizeH="0" baseline="0" noProof="0" dirty="0">
                <a:ln>
                  <a:noFill/>
                </a:ln>
                <a:solidFill>
                  <a:sysClr val="windowText" lastClr="000000"/>
                </a:solidFill>
                <a:effectLst/>
                <a:uLnTx/>
                <a:uFillTx/>
                <a:latin typeface="メイリオ"/>
                <a:ea typeface="メイリオ"/>
                <a:cs typeface="+mn-cs"/>
              </a:rPr>
              <a:t>へ連携する　</a:t>
            </a:r>
            <a:endParaRPr kumimoji="1" lang="en-US" altLang="ja-JP" sz="600" b="0" i="0" u="none" strike="noStrike" kern="1200" cap="none" spc="0" normalizeH="0" baseline="0" noProof="0" dirty="0">
              <a:ln>
                <a:noFill/>
              </a:ln>
              <a:solidFill>
                <a:sysClr val="windowText" lastClr="000000"/>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600" b="0" i="0" u="none" strike="noStrike" kern="1200" cap="none" spc="0" normalizeH="0" baseline="0" noProof="0" dirty="0">
                <a:ln>
                  <a:noFill/>
                </a:ln>
                <a:solidFill>
                  <a:sysClr val="windowText" lastClr="000000"/>
                </a:solidFill>
                <a:effectLst/>
                <a:uLnTx/>
                <a:uFillTx/>
                <a:latin typeface="メイリオ"/>
                <a:ea typeface="メイリオ"/>
                <a:cs typeface="+mn-cs"/>
              </a:rPr>
              <a:t>　項目の異動発令</a:t>
            </a:r>
          </a:p>
        </p:txBody>
      </p:sp>
      <p:sp>
        <p:nvSpPr>
          <p:cNvPr id="69" name="テキスト ボックス 46"/>
          <p:cNvSpPr txBox="1"/>
          <p:nvPr/>
        </p:nvSpPr>
        <p:spPr>
          <a:xfrm>
            <a:off x="7635321" y="4365718"/>
            <a:ext cx="1293163" cy="184666"/>
          </a:xfrm>
          <a:prstGeom prst="rect">
            <a:avLst/>
          </a:prstGeom>
          <a:no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sysClr val="windowText" lastClr="000000"/>
                </a:solidFill>
                <a:effectLst/>
                <a:uLnTx/>
                <a:uFillTx/>
                <a:latin typeface="メイリオ"/>
                <a:ea typeface="メイリオ"/>
                <a:cs typeface="+mn-cs"/>
              </a:rPr>
              <a:t>※</a:t>
            </a:r>
            <a:r>
              <a:rPr kumimoji="1" lang="ja-JP" altLang="en-US" sz="600" b="0" i="0" u="none" strike="noStrike" kern="1200" cap="none" spc="0" normalizeH="0" baseline="0" noProof="0" dirty="0">
                <a:ln>
                  <a:noFill/>
                </a:ln>
                <a:solidFill>
                  <a:sysClr val="windowText" lastClr="000000"/>
                </a:solidFill>
                <a:effectLst/>
                <a:uLnTx/>
                <a:uFillTx/>
                <a:latin typeface="メイリオ"/>
                <a:ea typeface="メイリオ"/>
                <a:cs typeface="+mn-cs"/>
              </a:rPr>
              <a:t>勤怠項目のマッピング設定</a:t>
            </a:r>
          </a:p>
        </p:txBody>
      </p:sp>
      <p:sp>
        <p:nvSpPr>
          <p:cNvPr id="7" name="テキスト ボックス 6"/>
          <p:cNvSpPr txBox="1"/>
          <p:nvPr/>
        </p:nvSpPr>
        <p:spPr>
          <a:xfrm>
            <a:off x="5066878" y="3074206"/>
            <a:ext cx="396044" cy="276999"/>
          </a:xfrm>
          <a:prstGeom prst="rect">
            <a:avLst/>
          </a:prstGeom>
          <a:noFill/>
        </p:spPr>
        <p:txBody>
          <a:bodyPr wrap="square" rtlCol="0">
            <a:spAutoFit/>
          </a:bodyPr>
          <a:lstStyle/>
          <a:p>
            <a:r>
              <a:rPr kumimoji="1" lang="ja-JP" altLang="en-US" sz="1200" dirty="0">
                <a:solidFill>
                  <a:srgbClr val="EE7B48"/>
                </a:solidFill>
              </a:rPr>
              <a:t>①</a:t>
            </a:r>
          </a:p>
        </p:txBody>
      </p:sp>
      <p:sp>
        <p:nvSpPr>
          <p:cNvPr id="35" name="テキスト ボックス 34"/>
          <p:cNvSpPr txBox="1"/>
          <p:nvPr/>
        </p:nvSpPr>
        <p:spPr>
          <a:xfrm>
            <a:off x="5066878" y="2280244"/>
            <a:ext cx="396044" cy="276999"/>
          </a:xfrm>
          <a:prstGeom prst="rect">
            <a:avLst/>
          </a:prstGeom>
          <a:noFill/>
        </p:spPr>
        <p:txBody>
          <a:bodyPr wrap="square" rtlCol="0">
            <a:spAutoFit/>
          </a:bodyPr>
          <a:lstStyle/>
          <a:p>
            <a:r>
              <a:rPr kumimoji="1" lang="ja-JP" altLang="en-US" sz="1200" dirty="0">
                <a:solidFill>
                  <a:srgbClr val="EE7B48"/>
                </a:solidFill>
              </a:rPr>
              <a:t>①</a:t>
            </a:r>
          </a:p>
        </p:txBody>
      </p:sp>
      <p:sp>
        <p:nvSpPr>
          <p:cNvPr id="36" name="テキスト ボックス 35"/>
          <p:cNvSpPr txBox="1"/>
          <p:nvPr/>
        </p:nvSpPr>
        <p:spPr>
          <a:xfrm>
            <a:off x="5066878" y="3826351"/>
            <a:ext cx="396044" cy="276999"/>
          </a:xfrm>
          <a:prstGeom prst="rect">
            <a:avLst/>
          </a:prstGeom>
          <a:noFill/>
        </p:spPr>
        <p:txBody>
          <a:bodyPr wrap="square" rtlCol="0">
            <a:spAutoFit/>
          </a:bodyPr>
          <a:lstStyle/>
          <a:p>
            <a:r>
              <a:rPr lang="ja-JP" altLang="en-US" sz="1200" dirty="0">
                <a:solidFill>
                  <a:srgbClr val="EE7B48"/>
                </a:solidFill>
              </a:rPr>
              <a:t>②</a:t>
            </a:r>
            <a:endParaRPr kumimoji="1" lang="ja-JP" altLang="en-US" sz="1200" dirty="0">
              <a:solidFill>
                <a:srgbClr val="EE7B48"/>
              </a:solidFill>
            </a:endParaRPr>
          </a:p>
        </p:txBody>
      </p:sp>
      <p:sp>
        <p:nvSpPr>
          <p:cNvPr id="37" name="テキスト ボックス 36"/>
          <p:cNvSpPr txBox="1"/>
          <p:nvPr/>
        </p:nvSpPr>
        <p:spPr>
          <a:xfrm>
            <a:off x="8068942" y="3661834"/>
            <a:ext cx="396044" cy="276999"/>
          </a:xfrm>
          <a:prstGeom prst="rect">
            <a:avLst/>
          </a:prstGeom>
          <a:noFill/>
        </p:spPr>
        <p:txBody>
          <a:bodyPr wrap="square" rtlCol="0">
            <a:spAutoFit/>
          </a:bodyPr>
          <a:lstStyle/>
          <a:p>
            <a:r>
              <a:rPr lang="ja-JP" altLang="en-US" sz="1200" dirty="0">
                <a:solidFill>
                  <a:schemeClr val="accent5">
                    <a:lumMod val="75000"/>
                  </a:schemeClr>
                </a:solidFill>
              </a:rPr>
              <a:t>③</a:t>
            </a:r>
            <a:endParaRPr kumimoji="1" lang="ja-JP" altLang="en-US" sz="1200" dirty="0">
              <a:solidFill>
                <a:schemeClr val="accent5">
                  <a:lumMod val="75000"/>
                </a:schemeClr>
              </a:solidFill>
            </a:endParaRPr>
          </a:p>
        </p:txBody>
      </p:sp>
      <p:sp>
        <p:nvSpPr>
          <p:cNvPr id="38" name="Freeform 34"/>
          <p:cNvSpPr>
            <a:spLocks noEditPoints="1"/>
          </p:cNvSpPr>
          <p:nvPr/>
        </p:nvSpPr>
        <p:spPr bwMode="auto">
          <a:xfrm>
            <a:off x="143791" y="3160022"/>
            <a:ext cx="366713" cy="347663"/>
          </a:xfrm>
          <a:custGeom>
            <a:avLst/>
            <a:gdLst>
              <a:gd name="T0" fmla="*/ 309 w 385"/>
              <a:gd name="T1" fmla="*/ 365 h 365"/>
              <a:gd name="T2" fmla="*/ 73 w 385"/>
              <a:gd name="T3" fmla="*/ 362 h 365"/>
              <a:gd name="T4" fmla="*/ 76 w 385"/>
              <a:gd name="T5" fmla="*/ 348 h 365"/>
              <a:gd name="T6" fmla="*/ 313 w 385"/>
              <a:gd name="T7" fmla="*/ 351 h 365"/>
              <a:gd name="T8" fmla="*/ 302 w 385"/>
              <a:gd name="T9" fmla="*/ 354 h 365"/>
              <a:gd name="T10" fmla="*/ 283 w 385"/>
              <a:gd name="T11" fmla="*/ 359 h 365"/>
              <a:gd name="T12" fmla="*/ 302 w 385"/>
              <a:gd name="T13" fmla="*/ 354 h 365"/>
              <a:gd name="T14" fmla="*/ 254 w 385"/>
              <a:gd name="T15" fmla="*/ 354 h 365"/>
              <a:gd name="T16" fmla="*/ 273 w 385"/>
              <a:gd name="T17" fmla="*/ 359 h 365"/>
              <a:gd name="T18" fmla="*/ 311 w 385"/>
              <a:gd name="T19" fmla="*/ 217 h 365"/>
              <a:gd name="T20" fmla="*/ 81 w 385"/>
              <a:gd name="T21" fmla="*/ 210 h 365"/>
              <a:gd name="T22" fmla="*/ 74 w 385"/>
              <a:gd name="T23" fmla="*/ 333 h 365"/>
              <a:gd name="T24" fmla="*/ 304 w 385"/>
              <a:gd name="T25" fmla="*/ 340 h 365"/>
              <a:gd name="T26" fmla="*/ 311 w 385"/>
              <a:gd name="T27" fmla="*/ 217 h 365"/>
              <a:gd name="T28" fmla="*/ 122 w 385"/>
              <a:gd name="T29" fmla="*/ 71 h 365"/>
              <a:gd name="T30" fmla="*/ 263 w 385"/>
              <a:gd name="T31" fmla="*/ 71 h 365"/>
              <a:gd name="T32" fmla="*/ 170 w 385"/>
              <a:gd name="T33" fmla="*/ 154 h 365"/>
              <a:gd name="T34" fmla="*/ 53 w 385"/>
              <a:gd name="T35" fmla="*/ 199 h 365"/>
              <a:gd name="T36" fmla="*/ 46 w 385"/>
              <a:gd name="T37" fmla="*/ 339 h 365"/>
              <a:gd name="T38" fmla="*/ 67 w 385"/>
              <a:gd name="T39" fmla="*/ 333 h 365"/>
              <a:gd name="T40" fmla="*/ 50 w 385"/>
              <a:gd name="T41" fmla="*/ 283 h 365"/>
              <a:gd name="T42" fmla="*/ 67 w 385"/>
              <a:gd name="T43" fmla="*/ 272 h 365"/>
              <a:gd name="T44" fmla="*/ 81 w 385"/>
              <a:gd name="T45" fmla="*/ 203 h 365"/>
              <a:gd name="T46" fmla="*/ 185 w 385"/>
              <a:gd name="T47" fmla="*/ 189 h 365"/>
              <a:gd name="T48" fmla="*/ 375 w 385"/>
              <a:gd name="T49" fmla="*/ 293 h 365"/>
              <a:gd name="T50" fmla="*/ 263 w 385"/>
              <a:gd name="T51" fmla="*/ 154 h 365"/>
              <a:gd name="T52" fmla="*/ 201 w 385"/>
              <a:gd name="T53" fmla="*/ 189 h 365"/>
              <a:gd name="T54" fmla="*/ 304 w 385"/>
              <a:gd name="T55" fmla="*/ 203 h 365"/>
              <a:gd name="T56" fmla="*/ 319 w 385"/>
              <a:gd name="T57" fmla="*/ 272 h 365"/>
              <a:gd name="T58" fmla="*/ 336 w 385"/>
              <a:gd name="T59" fmla="*/ 283 h 365"/>
              <a:gd name="T60" fmla="*/ 319 w 385"/>
              <a:gd name="T61" fmla="*/ 333 h 365"/>
              <a:gd name="T62" fmla="*/ 340 w 385"/>
              <a:gd name="T63" fmla="*/ 339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85" h="365">
                <a:moveTo>
                  <a:pt x="313" y="362"/>
                </a:moveTo>
                <a:cubicBezTo>
                  <a:pt x="313" y="364"/>
                  <a:pt x="311" y="365"/>
                  <a:pt x="309" y="365"/>
                </a:cubicBezTo>
                <a:cubicBezTo>
                  <a:pt x="76" y="365"/>
                  <a:pt x="76" y="365"/>
                  <a:pt x="76" y="365"/>
                </a:cubicBezTo>
                <a:cubicBezTo>
                  <a:pt x="75" y="365"/>
                  <a:pt x="73" y="364"/>
                  <a:pt x="73" y="362"/>
                </a:cubicBezTo>
                <a:cubicBezTo>
                  <a:pt x="73" y="351"/>
                  <a:pt x="73" y="351"/>
                  <a:pt x="73" y="351"/>
                </a:cubicBezTo>
                <a:cubicBezTo>
                  <a:pt x="73" y="349"/>
                  <a:pt x="75" y="348"/>
                  <a:pt x="76" y="348"/>
                </a:cubicBezTo>
                <a:cubicBezTo>
                  <a:pt x="309" y="348"/>
                  <a:pt x="309" y="348"/>
                  <a:pt x="309" y="348"/>
                </a:cubicBezTo>
                <a:cubicBezTo>
                  <a:pt x="311" y="348"/>
                  <a:pt x="313" y="349"/>
                  <a:pt x="313" y="351"/>
                </a:cubicBezTo>
                <a:lnTo>
                  <a:pt x="313" y="362"/>
                </a:lnTo>
                <a:close/>
                <a:moveTo>
                  <a:pt x="302" y="354"/>
                </a:moveTo>
                <a:cubicBezTo>
                  <a:pt x="283" y="354"/>
                  <a:pt x="283" y="354"/>
                  <a:pt x="283" y="354"/>
                </a:cubicBezTo>
                <a:cubicBezTo>
                  <a:pt x="283" y="359"/>
                  <a:pt x="283" y="359"/>
                  <a:pt x="283" y="359"/>
                </a:cubicBezTo>
                <a:cubicBezTo>
                  <a:pt x="302" y="359"/>
                  <a:pt x="302" y="359"/>
                  <a:pt x="302" y="359"/>
                </a:cubicBezTo>
                <a:lnTo>
                  <a:pt x="302" y="354"/>
                </a:lnTo>
                <a:close/>
                <a:moveTo>
                  <a:pt x="273" y="354"/>
                </a:moveTo>
                <a:cubicBezTo>
                  <a:pt x="254" y="354"/>
                  <a:pt x="254" y="354"/>
                  <a:pt x="254" y="354"/>
                </a:cubicBezTo>
                <a:cubicBezTo>
                  <a:pt x="254" y="359"/>
                  <a:pt x="254" y="359"/>
                  <a:pt x="254" y="359"/>
                </a:cubicBezTo>
                <a:cubicBezTo>
                  <a:pt x="273" y="359"/>
                  <a:pt x="273" y="359"/>
                  <a:pt x="273" y="359"/>
                </a:cubicBezTo>
                <a:lnTo>
                  <a:pt x="273" y="354"/>
                </a:lnTo>
                <a:close/>
                <a:moveTo>
                  <a:pt x="311" y="217"/>
                </a:moveTo>
                <a:cubicBezTo>
                  <a:pt x="311" y="213"/>
                  <a:pt x="308" y="210"/>
                  <a:pt x="304" y="210"/>
                </a:cubicBezTo>
                <a:cubicBezTo>
                  <a:pt x="81" y="210"/>
                  <a:pt x="81" y="210"/>
                  <a:pt x="81" y="210"/>
                </a:cubicBezTo>
                <a:cubicBezTo>
                  <a:pt x="77" y="210"/>
                  <a:pt x="74" y="213"/>
                  <a:pt x="74" y="217"/>
                </a:cubicBezTo>
                <a:cubicBezTo>
                  <a:pt x="74" y="333"/>
                  <a:pt x="74" y="333"/>
                  <a:pt x="74" y="333"/>
                </a:cubicBezTo>
                <a:cubicBezTo>
                  <a:pt x="74" y="337"/>
                  <a:pt x="77" y="340"/>
                  <a:pt x="81" y="340"/>
                </a:cubicBezTo>
                <a:cubicBezTo>
                  <a:pt x="304" y="340"/>
                  <a:pt x="304" y="340"/>
                  <a:pt x="304" y="340"/>
                </a:cubicBezTo>
                <a:cubicBezTo>
                  <a:pt x="308" y="340"/>
                  <a:pt x="311" y="337"/>
                  <a:pt x="311" y="333"/>
                </a:cubicBezTo>
                <a:lnTo>
                  <a:pt x="311" y="217"/>
                </a:lnTo>
                <a:close/>
                <a:moveTo>
                  <a:pt x="193" y="0"/>
                </a:moveTo>
                <a:cubicBezTo>
                  <a:pt x="154" y="0"/>
                  <a:pt x="122" y="32"/>
                  <a:pt x="122" y="71"/>
                </a:cubicBezTo>
                <a:cubicBezTo>
                  <a:pt x="122" y="110"/>
                  <a:pt x="154" y="141"/>
                  <a:pt x="193" y="141"/>
                </a:cubicBezTo>
                <a:cubicBezTo>
                  <a:pt x="232" y="141"/>
                  <a:pt x="263" y="110"/>
                  <a:pt x="263" y="71"/>
                </a:cubicBezTo>
                <a:cubicBezTo>
                  <a:pt x="263" y="32"/>
                  <a:pt x="232" y="0"/>
                  <a:pt x="193" y="0"/>
                </a:cubicBezTo>
                <a:close/>
                <a:moveTo>
                  <a:pt x="170" y="154"/>
                </a:moveTo>
                <a:cubicBezTo>
                  <a:pt x="122" y="154"/>
                  <a:pt x="122" y="154"/>
                  <a:pt x="122" y="154"/>
                </a:cubicBezTo>
                <a:cubicBezTo>
                  <a:pt x="84" y="154"/>
                  <a:pt x="67" y="169"/>
                  <a:pt x="53" y="199"/>
                </a:cubicBezTo>
                <a:cubicBezTo>
                  <a:pt x="40" y="228"/>
                  <a:pt x="24" y="262"/>
                  <a:pt x="11" y="293"/>
                </a:cubicBezTo>
                <a:cubicBezTo>
                  <a:pt x="0" y="317"/>
                  <a:pt x="20" y="343"/>
                  <a:pt x="46" y="339"/>
                </a:cubicBezTo>
                <a:cubicBezTo>
                  <a:pt x="53" y="338"/>
                  <a:pt x="60" y="337"/>
                  <a:pt x="67" y="336"/>
                </a:cubicBezTo>
                <a:cubicBezTo>
                  <a:pt x="67" y="335"/>
                  <a:pt x="67" y="334"/>
                  <a:pt x="67" y="333"/>
                </a:cubicBezTo>
                <a:cubicBezTo>
                  <a:pt x="67" y="280"/>
                  <a:pt x="67" y="280"/>
                  <a:pt x="67" y="280"/>
                </a:cubicBezTo>
                <a:cubicBezTo>
                  <a:pt x="50" y="283"/>
                  <a:pt x="50" y="283"/>
                  <a:pt x="50" y="283"/>
                </a:cubicBezTo>
                <a:cubicBezTo>
                  <a:pt x="49" y="275"/>
                  <a:pt x="49" y="275"/>
                  <a:pt x="49" y="275"/>
                </a:cubicBezTo>
                <a:cubicBezTo>
                  <a:pt x="67" y="272"/>
                  <a:pt x="67" y="272"/>
                  <a:pt x="67" y="272"/>
                </a:cubicBezTo>
                <a:cubicBezTo>
                  <a:pt x="67" y="217"/>
                  <a:pt x="67" y="217"/>
                  <a:pt x="67" y="217"/>
                </a:cubicBezTo>
                <a:cubicBezTo>
                  <a:pt x="67" y="209"/>
                  <a:pt x="73" y="203"/>
                  <a:pt x="81" y="203"/>
                </a:cubicBezTo>
                <a:cubicBezTo>
                  <a:pt x="180" y="203"/>
                  <a:pt x="180" y="203"/>
                  <a:pt x="180" y="203"/>
                </a:cubicBezTo>
                <a:cubicBezTo>
                  <a:pt x="185" y="189"/>
                  <a:pt x="185" y="189"/>
                  <a:pt x="185" y="189"/>
                </a:cubicBezTo>
                <a:lnTo>
                  <a:pt x="170" y="154"/>
                </a:lnTo>
                <a:close/>
                <a:moveTo>
                  <a:pt x="375" y="293"/>
                </a:moveTo>
                <a:cubicBezTo>
                  <a:pt x="361" y="262"/>
                  <a:pt x="346" y="228"/>
                  <a:pt x="332" y="199"/>
                </a:cubicBezTo>
                <a:cubicBezTo>
                  <a:pt x="318" y="169"/>
                  <a:pt x="301" y="154"/>
                  <a:pt x="263" y="154"/>
                </a:cubicBezTo>
                <a:cubicBezTo>
                  <a:pt x="216" y="154"/>
                  <a:pt x="216" y="154"/>
                  <a:pt x="216" y="154"/>
                </a:cubicBezTo>
                <a:cubicBezTo>
                  <a:pt x="201" y="189"/>
                  <a:pt x="201" y="189"/>
                  <a:pt x="201" y="189"/>
                </a:cubicBezTo>
                <a:cubicBezTo>
                  <a:pt x="206" y="203"/>
                  <a:pt x="206" y="203"/>
                  <a:pt x="206" y="203"/>
                </a:cubicBezTo>
                <a:cubicBezTo>
                  <a:pt x="304" y="203"/>
                  <a:pt x="304" y="203"/>
                  <a:pt x="304" y="203"/>
                </a:cubicBezTo>
                <a:cubicBezTo>
                  <a:pt x="312" y="203"/>
                  <a:pt x="319" y="209"/>
                  <a:pt x="319" y="217"/>
                </a:cubicBezTo>
                <a:cubicBezTo>
                  <a:pt x="319" y="272"/>
                  <a:pt x="319" y="272"/>
                  <a:pt x="319" y="272"/>
                </a:cubicBezTo>
                <a:cubicBezTo>
                  <a:pt x="337" y="275"/>
                  <a:pt x="337" y="275"/>
                  <a:pt x="337" y="275"/>
                </a:cubicBezTo>
                <a:cubicBezTo>
                  <a:pt x="336" y="283"/>
                  <a:pt x="336" y="283"/>
                  <a:pt x="336" y="283"/>
                </a:cubicBezTo>
                <a:cubicBezTo>
                  <a:pt x="319" y="280"/>
                  <a:pt x="319" y="280"/>
                  <a:pt x="319" y="280"/>
                </a:cubicBezTo>
                <a:cubicBezTo>
                  <a:pt x="319" y="333"/>
                  <a:pt x="319" y="333"/>
                  <a:pt x="319" y="333"/>
                </a:cubicBezTo>
                <a:cubicBezTo>
                  <a:pt x="319" y="334"/>
                  <a:pt x="319" y="335"/>
                  <a:pt x="319" y="336"/>
                </a:cubicBezTo>
                <a:cubicBezTo>
                  <a:pt x="325" y="337"/>
                  <a:pt x="333" y="338"/>
                  <a:pt x="340" y="339"/>
                </a:cubicBezTo>
                <a:cubicBezTo>
                  <a:pt x="365" y="343"/>
                  <a:pt x="385" y="317"/>
                  <a:pt x="375" y="293"/>
                </a:cubicBezTo>
                <a:close/>
              </a:path>
            </a:pathLst>
          </a:custGeom>
          <a:solidFill>
            <a:srgbClr val="4D75B3"/>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39" name="Freeform 34"/>
          <p:cNvSpPr>
            <a:spLocks noEditPoints="1"/>
          </p:cNvSpPr>
          <p:nvPr/>
        </p:nvSpPr>
        <p:spPr bwMode="auto">
          <a:xfrm>
            <a:off x="3330592" y="2287034"/>
            <a:ext cx="366713" cy="347663"/>
          </a:xfrm>
          <a:custGeom>
            <a:avLst/>
            <a:gdLst>
              <a:gd name="T0" fmla="*/ 309 w 385"/>
              <a:gd name="T1" fmla="*/ 365 h 365"/>
              <a:gd name="T2" fmla="*/ 73 w 385"/>
              <a:gd name="T3" fmla="*/ 362 h 365"/>
              <a:gd name="T4" fmla="*/ 76 w 385"/>
              <a:gd name="T5" fmla="*/ 348 h 365"/>
              <a:gd name="T6" fmla="*/ 313 w 385"/>
              <a:gd name="T7" fmla="*/ 351 h 365"/>
              <a:gd name="T8" fmla="*/ 302 w 385"/>
              <a:gd name="T9" fmla="*/ 354 h 365"/>
              <a:gd name="T10" fmla="*/ 283 w 385"/>
              <a:gd name="T11" fmla="*/ 359 h 365"/>
              <a:gd name="T12" fmla="*/ 302 w 385"/>
              <a:gd name="T13" fmla="*/ 354 h 365"/>
              <a:gd name="T14" fmla="*/ 254 w 385"/>
              <a:gd name="T15" fmla="*/ 354 h 365"/>
              <a:gd name="T16" fmla="*/ 273 w 385"/>
              <a:gd name="T17" fmla="*/ 359 h 365"/>
              <a:gd name="T18" fmla="*/ 311 w 385"/>
              <a:gd name="T19" fmla="*/ 217 h 365"/>
              <a:gd name="T20" fmla="*/ 81 w 385"/>
              <a:gd name="T21" fmla="*/ 210 h 365"/>
              <a:gd name="T22" fmla="*/ 74 w 385"/>
              <a:gd name="T23" fmla="*/ 333 h 365"/>
              <a:gd name="T24" fmla="*/ 304 w 385"/>
              <a:gd name="T25" fmla="*/ 340 h 365"/>
              <a:gd name="T26" fmla="*/ 311 w 385"/>
              <a:gd name="T27" fmla="*/ 217 h 365"/>
              <a:gd name="T28" fmla="*/ 122 w 385"/>
              <a:gd name="T29" fmla="*/ 71 h 365"/>
              <a:gd name="T30" fmla="*/ 263 w 385"/>
              <a:gd name="T31" fmla="*/ 71 h 365"/>
              <a:gd name="T32" fmla="*/ 170 w 385"/>
              <a:gd name="T33" fmla="*/ 154 h 365"/>
              <a:gd name="T34" fmla="*/ 53 w 385"/>
              <a:gd name="T35" fmla="*/ 199 h 365"/>
              <a:gd name="T36" fmla="*/ 46 w 385"/>
              <a:gd name="T37" fmla="*/ 339 h 365"/>
              <a:gd name="T38" fmla="*/ 67 w 385"/>
              <a:gd name="T39" fmla="*/ 333 h 365"/>
              <a:gd name="T40" fmla="*/ 50 w 385"/>
              <a:gd name="T41" fmla="*/ 283 h 365"/>
              <a:gd name="T42" fmla="*/ 67 w 385"/>
              <a:gd name="T43" fmla="*/ 272 h 365"/>
              <a:gd name="T44" fmla="*/ 81 w 385"/>
              <a:gd name="T45" fmla="*/ 203 h 365"/>
              <a:gd name="T46" fmla="*/ 185 w 385"/>
              <a:gd name="T47" fmla="*/ 189 h 365"/>
              <a:gd name="T48" fmla="*/ 375 w 385"/>
              <a:gd name="T49" fmla="*/ 293 h 365"/>
              <a:gd name="T50" fmla="*/ 263 w 385"/>
              <a:gd name="T51" fmla="*/ 154 h 365"/>
              <a:gd name="T52" fmla="*/ 201 w 385"/>
              <a:gd name="T53" fmla="*/ 189 h 365"/>
              <a:gd name="T54" fmla="*/ 304 w 385"/>
              <a:gd name="T55" fmla="*/ 203 h 365"/>
              <a:gd name="T56" fmla="*/ 319 w 385"/>
              <a:gd name="T57" fmla="*/ 272 h 365"/>
              <a:gd name="T58" fmla="*/ 336 w 385"/>
              <a:gd name="T59" fmla="*/ 283 h 365"/>
              <a:gd name="T60" fmla="*/ 319 w 385"/>
              <a:gd name="T61" fmla="*/ 333 h 365"/>
              <a:gd name="T62" fmla="*/ 340 w 385"/>
              <a:gd name="T63" fmla="*/ 339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85" h="365">
                <a:moveTo>
                  <a:pt x="313" y="362"/>
                </a:moveTo>
                <a:cubicBezTo>
                  <a:pt x="313" y="364"/>
                  <a:pt x="311" y="365"/>
                  <a:pt x="309" y="365"/>
                </a:cubicBezTo>
                <a:cubicBezTo>
                  <a:pt x="76" y="365"/>
                  <a:pt x="76" y="365"/>
                  <a:pt x="76" y="365"/>
                </a:cubicBezTo>
                <a:cubicBezTo>
                  <a:pt x="75" y="365"/>
                  <a:pt x="73" y="364"/>
                  <a:pt x="73" y="362"/>
                </a:cubicBezTo>
                <a:cubicBezTo>
                  <a:pt x="73" y="351"/>
                  <a:pt x="73" y="351"/>
                  <a:pt x="73" y="351"/>
                </a:cubicBezTo>
                <a:cubicBezTo>
                  <a:pt x="73" y="349"/>
                  <a:pt x="75" y="348"/>
                  <a:pt x="76" y="348"/>
                </a:cubicBezTo>
                <a:cubicBezTo>
                  <a:pt x="309" y="348"/>
                  <a:pt x="309" y="348"/>
                  <a:pt x="309" y="348"/>
                </a:cubicBezTo>
                <a:cubicBezTo>
                  <a:pt x="311" y="348"/>
                  <a:pt x="313" y="349"/>
                  <a:pt x="313" y="351"/>
                </a:cubicBezTo>
                <a:lnTo>
                  <a:pt x="313" y="362"/>
                </a:lnTo>
                <a:close/>
                <a:moveTo>
                  <a:pt x="302" y="354"/>
                </a:moveTo>
                <a:cubicBezTo>
                  <a:pt x="283" y="354"/>
                  <a:pt x="283" y="354"/>
                  <a:pt x="283" y="354"/>
                </a:cubicBezTo>
                <a:cubicBezTo>
                  <a:pt x="283" y="359"/>
                  <a:pt x="283" y="359"/>
                  <a:pt x="283" y="359"/>
                </a:cubicBezTo>
                <a:cubicBezTo>
                  <a:pt x="302" y="359"/>
                  <a:pt x="302" y="359"/>
                  <a:pt x="302" y="359"/>
                </a:cubicBezTo>
                <a:lnTo>
                  <a:pt x="302" y="354"/>
                </a:lnTo>
                <a:close/>
                <a:moveTo>
                  <a:pt x="273" y="354"/>
                </a:moveTo>
                <a:cubicBezTo>
                  <a:pt x="254" y="354"/>
                  <a:pt x="254" y="354"/>
                  <a:pt x="254" y="354"/>
                </a:cubicBezTo>
                <a:cubicBezTo>
                  <a:pt x="254" y="359"/>
                  <a:pt x="254" y="359"/>
                  <a:pt x="254" y="359"/>
                </a:cubicBezTo>
                <a:cubicBezTo>
                  <a:pt x="273" y="359"/>
                  <a:pt x="273" y="359"/>
                  <a:pt x="273" y="359"/>
                </a:cubicBezTo>
                <a:lnTo>
                  <a:pt x="273" y="354"/>
                </a:lnTo>
                <a:close/>
                <a:moveTo>
                  <a:pt x="311" y="217"/>
                </a:moveTo>
                <a:cubicBezTo>
                  <a:pt x="311" y="213"/>
                  <a:pt x="308" y="210"/>
                  <a:pt x="304" y="210"/>
                </a:cubicBezTo>
                <a:cubicBezTo>
                  <a:pt x="81" y="210"/>
                  <a:pt x="81" y="210"/>
                  <a:pt x="81" y="210"/>
                </a:cubicBezTo>
                <a:cubicBezTo>
                  <a:pt x="77" y="210"/>
                  <a:pt x="74" y="213"/>
                  <a:pt x="74" y="217"/>
                </a:cubicBezTo>
                <a:cubicBezTo>
                  <a:pt x="74" y="333"/>
                  <a:pt x="74" y="333"/>
                  <a:pt x="74" y="333"/>
                </a:cubicBezTo>
                <a:cubicBezTo>
                  <a:pt x="74" y="337"/>
                  <a:pt x="77" y="340"/>
                  <a:pt x="81" y="340"/>
                </a:cubicBezTo>
                <a:cubicBezTo>
                  <a:pt x="304" y="340"/>
                  <a:pt x="304" y="340"/>
                  <a:pt x="304" y="340"/>
                </a:cubicBezTo>
                <a:cubicBezTo>
                  <a:pt x="308" y="340"/>
                  <a:pt x="311" y="337"/>
                  <a:pt x="311" y="333"/>
                </a:cubicBezTo>
                <a:lnTo>
                  <a:pt x="311" y="217"/>
                </a:lnTo>
                <a:close/>
                <a:moveTo>
                  <a:pt x="193" y="0"/>
                </a:moveTo>
                <a:cubicBezTo>
                  <a:pt x="154" y="0"/>
                  <a:pt x="122" y="32"/>
                  <a:pt x="122" y="71"/>
                </a:cubicBezTo>
                <a:cubicBezTo>
                  <a:pt x="122" y="110"/>
                  <a:pt x="154" y="141"/>
                  <a:pt x="193" y="141"/>
                </a:cubicBezTo>
                <a:cubicBezTo>
                  <a:pt x="232" y="141"/>
                  <a:pt x="263" y="110"/>
                  <a:pt x="263" y="71"/>
                </a:cubicBezTo>
                <a:cubicBezTo>
                  <a:pt x="263" y="32"/>
                  <a:pt x="232" y="0"/>
                  <a:pt x="193" y="0"/>
                </a:cubicBezTo>
                <a:close/>
                <a:moveTo>
                  <a:pt x="170" y="154"/>
                </a:moveTo>
                <a:cubicBezTo>
                  <a:pt x="122" y="154"/>
                  <a:pt x="122" y="154"/>
                  <a:pt x="122" y="154"/>
                </a:cubicBezTo>
                <a:cubicBezTo>
                  <a:pt x="84" y="154"/>
                  <a:pt x="67" y="169"/>
                  <a:pt x="53" y="199"/>
                </a:cubicBezTo>
                <a:cubicBezTo>
                  <a:pt x="40" y="228"/>
                  <a:pt x="24" y="262"/>
                  <a:pt x="11" y="293"/>
                </a:cubicBezTo>
                <a:cubicBezTo>
                  <a:pt x="0" y="317"/>
                  <a:pt x="20" y="343"/>
                  <a:pt x="46" y="339"/>
                </a:cubicBezTo>
                <a:cubicBezTo>
                  <a:pt x="53" y="338"/>
                  <a:pt x="60" y="337"/>
                  <a:pt x="67" y="336"/>
                </a:cubicBezTo>
                <a:cubicBezTo>
                  <a:pt x="67" y="335"/>
                  <a:pt x="67" y="334"/>
                  <a:pt x="67" y="333"/>
                </a:cubicBezTo>
                <a:cubicBezTo>
                  <a:pt x="67" y="280"/>
                  <a:pt x="67" y="280"/>
                  <a:pt x="67" y="280"/>
                </a:cubicBezTo>
                <a:cubicBezTo>
                  <a:pt x="50" y="283"/>
                  <a:pt x="50" y="283"/>
                  <a:pt x="50" y="283"/>
                </a:cubicBezTo>
                <a:cubicBezTo>
                  <a:pt x="49" y="275"/>
                  <a:pt x="49" y="275"/>
                  <a:pt x="49" y="275"/>
                </a:cubicBezTo>
                <a:cubicBezTo>
                  <a:pt x="67" y="272"/>
                  <a:pt x="67" y="272"/>
                  <a:pt x="67" y="272"/>
                </a:cubicBezTo>
                <a:cubicBezTo>
                  <a:pt x="67" y="217"/>
                  <a:pt x="67" y="217"/>
                  <a:pt x="67" y="217"/>
                </a:cubicBezTo>
                <a:cubicBezTo>
                  <a:pt x="67" y="209"/>
                  <a:pt x="73" y="203"/>
                  <a:pt x="81" y="203"/>
                </a:cubicBezTo>
                <a:cubicBezTo>
                  <a:pt x="180" y="203"/>
                  <a:pt x="180" y="203"/>
                  <a:pt x="180" y="203"/>
                </a:cubicBezTo>
                <a:cubicBezTo>
                  <a:pt x="185" y="189"/>
                  <a:pt x="185" y="189"/>
                  <a:pt x="185" y="189"/>
                </a:cubicBezTo>
                <a:lnTo>
                  <a:pt x="170" y="154"/>
                </a:lnTo>
                <a:close/>
                <a:moveTo>
                  <a:pt x="375" y="293"/>
                </a:moveTo>
                <a:cubicBezTo>
                  <a:pt x="361" y="262"/>
                  <a:pt x="346" y="228"/>
                  <a:pt x="332" y="199"/>
                </a:cubicBezTo>
                <a:cubicBezTo>
                  <a:pt x="318" y="169"/>
                  <a:pt x="301" y="154"/>
                  <a:pt x="263" y="154"/>
                </a:cubicBezTo>
                <a:cubicBezTo>
                  <a:pt x="216" y="154"/>
                  <a:pt x="216" y="154"/>
                  <a:pt x="216" y="154"/>
                </a:cubicBezTo>
                <a:cubicBezTo>
                  <a:pt x="201" y="189"/>
                  <a:pt x="201" y="189"/>
                  <a:pt x="201" y="189"/>
                </a:cubicBezTo>
                <a:cubicBezTo>
                  <a:pt x="206" y="203"/>
                  <a:pt x="206" y="203"/>
                  <a:pt x="206" y="203"/>
                </a:cubicBezTo>
                <a:cubicBezTo>
                  <a:pt x="304" y="203"/>
                  <a:pt x="304" y="203"/>
                  <a:pt x="304" y="203"/>
                </a:cubicBezTo>
                <a:cubicBezTo>
                  <a:pt x="312" y="203"/>
                  <a:pt x="319" y="209"/>
                  <a:pt x="319" y="217"/>
                </a:cubicBezTo>
                <a:cubicBezTo>
                  <a:pt x="319" y="272"/>
                  <a:pt x="319" y="272"/>
                  <a:pt x="319" y="272"/>
                </a:cubicBezTo>
                <a:cubicBezTo>
                  <a:pt x="337" y="275"/>
                  <a:pt x="337" y="275"/>
                  <a:pt x="337" y="275"/>
                </a:cubicBezTo>
                <a:cubicBezTo>
                  <a:pt x="336" y="283"/>
                  <a:pt x="336" y="283"/>
                  <a:pt x="336" y="283"/>
                </a:cubicBezTo>
                <a:cubicBezTo>
                  <a:pt x="319" y="280"/>
                  <a:pt x="319" y="280"/>
                  <a:pt x="319" y="280"/>
                </a:cubicBezTo>
                <a:cubicBezTo>
                  <a:pt x="319" y="333"/>
                  <a:pt x="319" y="333"/>
                  <a:pt x="319" y="333"/>
                </a:cubicBezTo>
                <a:cubicBezTo>
                  <a:pt x="319" y="334"/>
                  <a:pt x="319" y="335"/>
                  <a:pt x="319" y="336"/>
                </a:cubicBezTo>
                <a:cubicBezTo>
                  <a:pt x="325" y="337"/>
                  <a:pt x="333" y="338"/>
                  <a:pt x="340" y="339"/>
                </a:cubicBezTo>
                <a:cubicBezTo>
                  <a:pt x="365" y="343"/>
                  <a:pt x="385" y="317"/>
                  <a:pt x="375" y="293"/>
                </a:cubicBezTo>
                <a:close/>
              </a:path>
            </a:pathLst>
          </a:custGeom>
          <a:solidFill>
            <a:srgbClr val="4D75B3"/>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54" name="Freeform 34"/>
          <p:cNvSpPr>
            <a:spLocks noEditPoints="1"/>
          </p:cNvSpPr>
          <p:nvPr/>
        </p:nvSpPr>
        <p:spPr bwMode="auto">
          <a:xfrm>
            <a:off x="3323393" y="3088022"/>
            <a:ext cx="366713" cy="347663"/>
          </a:xfrm>
          <a:custGeom>
            <a:avLst/>
            <a:gdLst>
              <a:gd name="T0" fmla="*/ 309 w 385"/>
              <a:gd name="T1" fmla="*/ 365 h 365"/>
              <a:gd name="T2" fmla="*/ 73 w 385"/>
              <a:gd name="T3" fmla="*/ 362 h 365"/>
              <a:gd name="T4" fmla="*/ 76 w 385"/>
              <a:gd name="T5" fmla="*/ 348 h 365"/>
              <a:gd name="T6" fmla="*/ 313 w 385"/>
              <a:gd name="T7" fmla="*/ 351 h 365"/>
              <a:gd name="T8" fmla="*/ 302 w 385"/>
              <a:gd name="T9" fmla="*/ 354 h 365"/>
              <a:gd name="T10" fmla="*/ 283 w 385"/>
              <a:gd name="T11" fmla="*/ 359 h 365"/>
              <a:gd name="T12" fmla="*/ 302 w 385"/>
              <a:gd name="T13" fmla="*/ 354 h 365"/>
              <a:gd name="T14" fmla="*/ 254 w 385"/>
              <a:gd name="T15" fmla="*/ 354 h 365"/>
              <a:gd name="T16" fmla="*/ 273 w 385"/>
              <a:gd name="T17" fmla="*/ 359 h 365"/>
              <a:gd name="T18" fmla="*/ 311 w 385"/>
              <a:gd name="T19" fmla="*/ 217 h 365"/>
              <a:gd name="T20" fmla="*/ 81 w 385"/>
              <a:gd name="T21" fmla="*/ 210 h 365"/>
              <a:gd name="T22" fmla="*/ 74 w 385"/>
              <a:gd name="T23" fmla="*/ 333 h 365"/>
              <a:gd name="T24" fmla="*/ 304 w 385"/>
              <a:gd name="T25" fmla="*/ 340 h 365"/>
              <a:gd name="T26" fmla="*/ 311 w 385"/>
              <a:gd name="T27" fmla="*/ 217 h 365"/>
              <a:gd name="T28" fmla="*/ 122 w 385"/>
              <a:gd name="T29" fmla="*/ 71 h 365"/>
              <a:gd name="T30" fmla="*/ 263 w 385"/>
              <a:gd name="T31" fmla="*/ 71 h 365"/>
              <a:gd name="T32" fmla="*/ 170 w 385"/>
              <a:gd name="T33" fmla="*/ 154 h 365"/>
              <a:gd name="T34" fmla="*/ 53 w 385"/>
              <a:gd name="T35" fmla="*/ 199 h 365"/>
              <a:gd name="T36" fmla="*/ 46 w 385"/>
              <a:gd name="T37" fmla="*/ 339 h 365"/>
              <a:gd name="T38" fmla="*/ 67 w 385"/>
              <a:gd name="T39" fmla="*/ 333 h 365"/>
              <a:gd name="T40" fmla="*/ 50 w 385"/>
              <a:gd name="T41" fmla="*/ 283 h 365"/>
              <a:gd name="T42" fmla="*/ 67 w 385"/>
              <a:gd name="T43" fmla="*/ 272 h 365"/>
              <a:gd name="T44" fmla="*/ 81 w 385"/>
              <a:gd name="T45" fmla="*/ 203 h 365"/>
              <a:gd name="T46" fmla="*/ 185 w 385"/>
              <a:gd name="T47" fmla="*/ 189 h 365"/>
              <a:gd name="T48" fmla="*/ 375 w 385"/>
              <a:gd name="T49" fmla="*/ 293 h 365"/>
              <a:gd name="T50" fmla="*/ 263 w 385"/>
              <a:gd name="T51" fmla="*/ 154 h 365"/>
              <a:gd name="T52" fmla="*/ 201 w 385"/>
              <a:gd name="T53" fmla="*/ 189 h 365"/>
              <a:gd name="T54" fmla="*/ 304 w 385"/>
              <a:gd name="T55" fmla="*/ 203 h 365"/>
              <a:gd name="T56" fmla="*/ 319 w 385"/>
              <a:gd name="T57" fmla="*/ 272 h 365"/>
              <a:gd name="T58" fmla="*/ 336 w 385"/>
              <a:gd name="T59" fmla="*/ 283 h 365"/>
              <a:gd name="T60" fmla="*/ 319 w 385"/>
              <a:gd name="T61" fmla="*/ 333 h 365"/>
              <a:gd name="T62" fmla="*/ 340 w 385"/>
              <a:gd name="T63" fmla="*/ 339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85" h="365">
                <a:moveTo>
                  <a:pt x="313" y="362"/>
                </a:moveTo>
                <a:cubicBezTo>
                  <a:pt x="313" y="364"/>
                  <a:pt x="311" y="365"/>
                  <a:pt x="309" y="365"/>
                </a:cubicBezTo>
                <a:cubicBezTo>
                  <a:pt x="76" y="365"/>
                  <a:pt x="76" y="365"/>
                  <a:pt x="76" y="365"/>
                </a:cubicBezTo>
                <a:cubicBezTo>
                  <a:pt x="75" y="365"/>
                  <a:pt x="73" y="364"/>
                  <a:pt x="73" y="362"/>
                </a:cubicBezTo>
                <a:cubicBezTo>
                  <a:pt x="73" y="351"/>
                  <a:pt x="73" y="351"/>
                  <a:pt x="73" y="351"/>
                </a:cubicBezTo>
                <a:cubicBezTo>
                  <a:pt x="73" y="349"/>
                  <a:pt x="75" y="348"/>
                  <a:pt x="76" y="348"/>
                </a:cubicBezTo>
                <a:cubicBezTo>
                  <a:pt x="309" y="348"/>
                  <a:pt x="309" y="348"/>
                  <a:pt x="309" y="348"/>
                </a:cubicBezTo>
                <a:cubicBezTo>
                  <a:pt x="311" y="348"/>
                  <a:pt x="313" y="349"/>
                  <a:pt x="313" y="351"/>
                </a:cubicBezTo>
                <a:lnTo>
                  <a:pt x="313" y="362"/>
                </a:lnTo>
                <a:close/>
                <a:moveTo>
                  <a:pt x="302" y="354"/>
                </a:moveTo>
                <a:cubicBezTo>
                  <a:pt x="283" y="354"/>
                  <a:pt x="283" y="354"/>
                  <a:pt x="283" y="354"/>
                </a:cubicBezTo>
                <a:cubicBezTo>
                  <a:pt x="283" y="359"/>
                  <a:pt x="283" y="359"/>
                  <a:pt x="283" y="359"/>
                </a:cubicBezTo>
                <a:cubicBezTo>
                  <a:pt x="302" y="359"/>
                  <a:pt x="302" y="359"/>
                  <a:pt x="302" y="359"/>
                </a:cubicBezTo>
                <a:lnTo>
                  <a:pt x="302" y="354"/>
                </a:lnTo>
                <a:close/>
                <a:moveTo>
                  <a:pt x="273" y="354"/>
                </a:moveTo>
                <a:cubicBezTo>
                  <a:pt x="254" y="354"/>
                  <a:pt x="254" y="354"/>
                  <a:pt x="254" y="354"/>
                </a:cubicBezTo>
                <a:cubicBezTo>
                  <a:pt x="254" y="359"/>
                  <a:pt x="254" y="359"/>
                  <a:pt x="254" y="359"/>
                </a:cubicBezTo>
                <a:cubicBezTo>
                  <a:pt x="273" y="359"/>
                  <a:pt x="273" y="359"/>
                  <a:pt x="273" y="359"/>
                </a:cubicBezTo>
                <a:lnTo>
                  <a:pt x="273" y="354"/>
                </a:lnTo>
                <a:close/>
                <a:moveTo>
                  <a:pt x="311" y="217"/>
                </a:moveTo>
                <a:cubicBezTo>
                  <a:pt x="311" y="213"/>
                  <a:pt x="308" y="210"/>
                  <a:pt x="304" y="210"/>
                </a:cubicBezTo>
                <a:cubicBezTo>
                  <a:pt x="81" y="210"/>
                  <a:pt x="81" y="210"/>
                  <a:pt x="81" y="210"/>
                </a:cubicBezTo>
                <a:cubicBezTo>
                  <a:pt x="77" y="210"/>
                  <a:pt x="74" y="213"/>
                  <a:pt x="74" y="217"/>
                </a:cubicBezTo>
                <a:cubicBezTo>
                  <a:pt x="74" y="333"/>
                  <a:pt x="74" y="333"/>
                  <a:pt x="74" y="333"/>
                </a:cubicBezTo>
                <a:cubicBezTo>
                  <a:pt x="74" y="337"/>
                  <a:pt x="77" y="340"/>
                  <a:pt x="81" y="340"/>
                </a:cubicBezTo>
                <a:cubicBezTo>
                  <a:pt x="304" y="340"/>
                  <a:pt x="304" y="340"/>
                  <a:pt x="304" y="340"/>
                </a:cubicBezTo>
                <a:cubicBezTo>
                  <a:pt x="308" y="340"/>
                  <a:pt x="311" y="337"/>
                  <a:pt x="311" y="333"/>
                </a:cubicBezTo>
                <a:lnTo>
                  <a:pt x="311" y="217"/>
                </a:lnTo>
                <a:close/>
                <a:moveTo>
                  <a:pt x="193" y="0"/>
                </a:moveTo>
                <a:cubicBezTo>
                  <a:pt x="154" y="0"/>
                  <a:pt x="122" y="32"/>
                  <a:pt x="122" y="71"/>
                </a:cubicBezTo>
                <a:cubicBezTo>
                  <a:pt x="122" y="110"/>
                  <a:pt x="154" y="141"/>
                  <a:pt x="193" y="141"/>
                </a:cubicBezTo>
                <a:cubicBezTo>
                  <a:pt x="232" y="141"/>
                  <a:pt x="263" y="110"/>
                  <a:pt x="263" y="71"/>
                </a:cubicBezTo>
                <a:cubicBezTo>
                  <a:pt x="263" y="32"/>
                  <a:pt x="232" y="0"/>
                  <a:pt x="193" y="0"/>
                </a:cubicBezTo>
                <a:close/>
                <a:moveTo>
                  <a:pt x="170" y="154"/>
                </a:moveTo>
                <a:cubicBezTo>
                  <a:pt x="122" y="154"/>
                  <a:pt x="122" y="154"/>
                  <a:pt x="122" y="154"/>
                </a:cubicBezTo>
                <a:cubicBezTo>
                  <a:pt x="84" y="154"/>
                  <a:pt x="67" y="169"/>
                  <a:pt x="53" y="199"/>
                </a:cubicBezTo>
                <a:cubicBezTo>
                  <a:pt x="40" y="228"/>
                  <a:pt x="24" y="262"/>
                  <a:pt x="11" y="293"/>
                </a:cubicBezTo>
                <a:cubicBezTo>
                  <a:pt x="0" y="317"/>
                  <a:pt x="20" y="343"/>
                  <a:pt x="46" y="339"/>
                </a:cubicBezTo>
                <a:cubicBezTo>
                  <a:pt x="53" y="338"/>
                  <a:pt x="60" y="337"/>
                  <a:pt x="67" y="336"/>
                </a:cubicBezTo>
                <a:cubicBezTo>
                  <a:pt x="67" y="335"/>
                  <a:pt x="67" y="334"/>
                  <a:pt x="67" y="333"/>
                </a:cubicBezTo>
                <a:cubicBezTo>
                  <a:pt x="67" y="280"/>
                  <a:pt x="67" y="280"/>
                  <a:pt x="67" y="280"/>
                </a:cubicBezTo>
                <a:cubicBezTo>
                  <a:pt x="50" y="283"/>
                  <a:pt x="50" y="283"/>
                  <a:pt x="50" y="283"/>
                </a:cubicBezTo>
                <a:cubicBezTo>
                  <a:pt x="49" y="275"/>
                  <a:pt x="49" y="275"/>
                  <a:pt x="49" y="275"/>
                </a:cubicBezTo>
                <a:cubicBezTo>
                  <a:pt x="67" y="272"/>
                  <a:pt x="67" y="272"/>
                  <a:pt x="67" y="272"/>
                </a:cubicBezTo>
                <a:cubicBezTo>
                  <a:pt x="67" y="217"/>
                  <a:pt x="67" y="217"/>
                  <a:pt x="67" y="217"/>
                </a:cubicBezTo>
                <a:cubicBezTo>
                  <a:pt x="67" y="209"/>
                  <a:pt x="73" y="203"/>
                  <a:pt x="81" y="203"/>
                </a:cubicBezTo>
                <a:cubicBezTo>
                  <a:pt x="180" y="203"/>
                  <a:pt x="180" y="203"/>
                  <a:pt x="180" y="203"/>
                </a:cubicBezTo>
                <a:cubicBezTo>
                  <a:pt x="185" y="189"/>
                  <a:pt x="185" y="189"/>
                  <a:pt x="185" y="189"/>
                </a:cubicBezTo>
                <a:lnTo>
                  <a:pt x="170" y="154"/>
                </a:lnTo>
                <a:close/>
                <a:moveTo>
                  <a:pt x="375" y="293"/>
                </a:moveTo>
                <a:cubicBezTo>
                  <a:pt x="361" y="262"/>
                  <a:pt x="346" y="228"/>
                  <a:pt x="332" y="199"/>
                </a:cubicBezTo>
                <a:cubicBezTo>
                  <a:pt x="318" y="169"/>
                  <a:pt x="301" y="154"/>
                  <a:pt x="263" y="154"/>
                </a:cubicBezTo>
                <a:cubicBezTo>
                  <a:pt x="216" y="154"/>
                  <a:pt x="216" y="154"/>
                  <a:pt x="216" y="154"/>
                </a:cubicBezTo>
                <a:cubicBezTo>
                  <a:pt x="201" y="189"/>
                  <a:pt x="201" y="189"/>
                  <a:pt x="201" y="189"/>
                </a:cubicBezTo>
                <a:cubicBezTo>
                  <a:pt x="206" y="203"/>
                  <a:pt x="206" y="203"/>
                  <a:pt x="206" y="203"/>
                </a:cubicBezTo>
                <a:cubicBezTo>
                  <a:pt x="304" y="203"/>
                  <a:pt x="304" y="203"/>
                  <a:pt x="304" y="203"/>
                </a:cubicBezTo>
                <a:cubicBezTo>
                  <a:pt x="312" y="203"/>
                  <a:pt x="319" y="209"/>
                  <a:pt x="319" y="217"/>
                </a:cubicBezTo>
                <a:cubicBezTo>
                  <a:pt x="319" y="272"/>
                  <a:pt x="319" y="272"/>
                  <a:pt x="319" y="272"/>
                </a:cubicBezTo>
                <a:cubicBezTo>
                  <a:pt x="337" y="275"/>
                  <a:pt x="337" y="275"/>
                  <a:pt x="337" y="275"/>
                </a:cubicBezTo>
                <a:cubicBezTo>
                  <a:pt x="336" y="283"/>
                  <a:pt x="336" y="283"/>
                  <a:pt x="336" y="283"/>
                </a:cubicBezTo>
                <a:cubicBezTo>
                  <a:pt x="319" y="280"/>
                  <a:pt x="319" y="280"/>
                  <a:pt x="319" y="280"/>
                </a:cubicBezTo>
                <a:cubicBezTo>
                  <a:pt x="319" y="333"/>
                  <a:pt x="319" y="333"/>
                  <a:pt x="319" y="333"/>
                </a:cubicBezTo>
                <a:cubicBezTo>
                  <a:pt x="319" y="334"/>
                  <a:pt x="319" y="335"/>
                  <a:pt x="319" y="336"/>
                </a:cubicBezTo>
                <a:cubicBezTo>
                  <a:pt x="325" y="337"/>
                  <a:pt x="333" y="338"/>
                  <a:pt x="340" y="339"/>
                </a:cubicBezTo>
                <a:cubicBezTo>
                  <a:pt x="365" y="343"/>
                  <a:pt x="385" y="317"/>
                  <a:pt x="375" y="293"/>
                </a:cubicBezTo>
                <a:close/>
              </a:path>
            </a:pathLst>
          </a:custGeom>
          <a:solidFill>
            <a:srgbClr val="4D75B3"/>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55" name="Freeform 34"/>
          <p:cNvSpPr>
            <a:spLocks noEditPoints="1"/>
          </p:cNvSpPr>
          <p:nvPr/>
        </p:nvSpPr>
        <p:spPr bwMode="auto">
          <a:xfrm>
            <a:off x="3308744" y="3823179"/>
            <a:ext cx="366713" cy="347663"/>
          </a:xfrm>
          <a:custGeom>
            <a:avLst/>
            <a:gdLst>
              <a:gd name="T0" fmla="*/ 309 w 385"/>
              <a:gd name="T1" fmla="*/ 365 h 365"/>
              <a:gd name="T2" fmla="*/ 73 w 385"/>
              <a:gd name="T3" fmla="*/ 362 h 365"/>
              <a:gd name="T4" fmla="*/ 76 w 385"/>
              <a:gd name="T5" fmla="*/ 348 h 365"/>
              <a:gd name="T6" fmla="*/ 313 w 385"/>
              <a:gd name="T7" fmla="*/ 351 h 365"/>
              <a:gd name="T8" fmla="*/ 302 w 385"/>
              <a:gd name="T9" fmla="*/ 354 h 365"/>
              <a:gd name="T10" fmla="*/ 283 w 385"/>
              <a:gd name="T11" fmla="*/ 359 h 365"/>
              <a:gd name="T12" fmla="*/ 302 w 385"/>
              <a:gd name="T13" fmla="*/ 354 h 365"/>
              <a:gd name="T14" fmla="*/ 254 w 385"/>
              <a:gd name="T15" fmla="*/ 354 h 365"/>
              <a:gd name="T16" fmla="*/ 273 w 385"/>
              <a:gd name="T17" fmla="*/ 359 h 365"/>
              <a:gd name="T18" fmla="*/ 311 w 385"/>
              <a:gd name="T19" fmla="*/ 217 h 365"/>
              <a:gd name="T20" fmla="*/ 81 w 385"/>
              <a:gd name="T21" fmla="*/ 210 h 365"/>
              <a:gd name="T22" fmla="*/ 74 w 385"/>
              <a:gd name="T23" fmla="*/ 333 h 365"/>
              <a:gd name="T24" fmla="*/ 304 w 385"/>
              <a:gd name="T25" fmla="*/ 340 h 365"/>
              <a:gd name="T26" fmla="*/ 311 w 385"/>
              <a:gd name="T27" fmla="*/ 217 h 365"/>
              <a:gd name="T28" fmla="*/ 122 w 385"/>
              <a:gd name="T29" fmla="*/ 71 h 365"/>
              <a:gd name="T30" fmla="*/ 263 w 385"/>
              <a:gd name="T31" fmla="*/ 71 h 365"/>
              <a:gd name="T32" fmla="*/ 170 w 385"/>
              <a:gd name="T33" fmla="*/ 154 h 365"/>
              <a:gd name="T34" fmla="*/ 53 w 385"/>
              <a:gd name="T35" fmla="*/ 199 h 365"/>
              <a:gd name="T36" fmla="*/ 46 w 385"/>
              <a:gd name="T37" fmla="*/ 339 h 365"/>
              <a:gd name="T38" fmla="*/ 67 w 385"/>
              <a:gd name="T39" fmla="*/ 333 h 365"/>
              <a:gd name="T40" fmla="*/ 50 w 385"/>
              <a:gd name="T41" fmla="*/ 283 h 365"/>
              <a:gd name="T42" fmla="*/ 67 w 385"/>
              <a:gd name="T43" fmla="*/ 272 h 365"/>
              <a:gd name="T44" fmla="*/ 81 w 385"/>
              <a:gd name="T45" fmla="*/ 203 h 365"/>
              <a:gd name="T46" fmla="*/ 185 w 385"/>
              <a:gd name="T47" fmla="*/ 189 h 365"/>
              <a:gd name="T48" fmla="*/ 375 w 385"/>
              <a:gd name="T49" fmla="*/ 293 h 365"/>
              <a:gd name="T50" fmla="*/ 263 w 385"/>
              <a:gd name="T51" fmla="*/ 154 h 365"/>
              <a:gd name="T52" fmla="*/ 201 w 385"/>
              <a:gd name="T53" fmla="*/ 189 h 365"/>
              <a:gd name="T54" fmla="*/ 304 w 385"/>
              <a:gd name="T55" fmla="*/ 203 h 365"/>
              <a:gd name="T56" fmla="*/ 319 w 385"/>
              <a:gd name="T57" fmla="*/ 272 h 365"/>
              <a:gd name="T58" fmla="*/ 336 w 385"/>
              <a:gd name="T59" fmla="*/ 283 h 365"/>
              <a:gd name="T60" fmla="*/ 319 w 385"/>
              <a:gd name="T61" fmla="*/ 333 h 365"/>
              <a:gd name="T62" fmla="*/ 340 w 385"/>
              <a:gd name="T63" fmla="*/ 339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85" h="365">
                <a:moveTo>
                  <a:pt x="313" y="362"/>
                </a:moveTo>
                <a:cubicBezTo>
                  <a:pt x="313" y="364"/>
                  <a:pt x="311" y="365"/>
                  <a:pt x="309" y="365"/>
                </a:cubicBezTo>
                <a:cubicBezTo>
                  <a:pt x="76" y="365"/>
                  <a:pt x="76" y="365"/>
                  <a:pt x="76" y="365"/>
                </a:cubicBezTo>
                <a:cubicBezTo>
                  <a:pt x="75" y="365"/>
                  <a:pt x="73" y="364"/>
                  <a:pt x="73" y="362"/>
                </a:cubicBezTo>
                <a:cubicBezTo>
                  <a:pt x="73" y="351"/>
                  <a:pt x="73" y="351"/>
                  <a:pt x="73" y="351"/>
                </a:cubicBezTo>
                <a:cubicBezTo>
                  <a:pt x="73" y="349"/>
                  <a:pt x="75" y="348"/>
                  <a:pt x="76" y="348"/>
                </a:cubicBezTo>
                <a:cubicBezTo>
                  <a:pt x="309" y="348"/>
                  <a:pt x="309" y="348"/>
                  <a:pt x="309" y="348"/>
                </a:cubicBezTo>
                <a:cubicBezTo>
                  <a:pt x="311" y="348"/>
                  <a:pt x="313" y="349"/>
                  <a:pt x="313" y="351"/>
                </a:cubicBezTo>
                <a:lnTo>
                  <a:pt x="313" y="362"/>
                </a:lnTo>
                <a:close/>
                <a:moveTo>
                  <a:pt x="302" y="354"/>
                </a:moveTo>
                <a:cubicBezTo>
                  <a:pt x="283" y="354"/>
                  <a:pt x="283" y="354"/>
                  <a:pt x="283" y="354"/>
                </a:cubicBezTo>
                <a:cubicBezTo>
                  <a:pt x="283" y="359"/>
                  <a:pt x="283" y="359"/>
                  <a:pt x="283" y="359"/>
                </a:cubicBezTo>
                <a:cubicBezTo>
                  <a:pt x="302" y="359"/>
                  <a:pt x="302" y="359"/>
                  <a:pt x="302" y="359"/>
                </a:cubicBezTo>
                <a:lnTo>
                  <a:pt x="302" y="354"/>
                </a:lnTo>
                <a:close/>
                <a:moveTo>
                  <a:pt x="273" y="354"/>
                </a:moveTo>
                <a:cubicBezTo>
                  <a:pt x="254" y="354"/>
                  <a:pt x="254" y="354"/>
                  <a:pt x="254" y="354"/>
                </a:cubicBezTo>
                <a:cubicBezTo>
                  <a:pt x="254" y="359"/>
                  <a:pt x="254" y="359"/>
                  <a:pt x="254" y="359"/>
                </a:cubicBezTo>
                <a:cubicBezTo>
                  <a:pt x="273" y="359"/>
                  <a:pt x="273" y="359"/>
                  <a:pt x="273" y="359"/>
                </a:cubicBezTo>
                <a:lnTo>
                  <a:pt x="273" y="354"/>
                </a:lnTo>
                <a:close/>
                <a:moveTo>
                  <a:pt x="311" y="217"/>
                </a:moveTo>
                <a:cubicBezTo>
                  <a:pt x="311" y="213"/>
                  <a:pt x="308" y="210"/>
                  <a:pt x="304" y="210"/>
                </a:cubicBezTo>
                <a:cubicBezTo>
                  <a:pt x="81" y="210"/>
                  <a:pt x="81" y="210"/>
                  <a:pt x="81" y="210"/>
                </a:cubicBezTo>
                <a:cubicBezTo>
                  <a:pt x="77" y="210"/>
                  <a:pt x="74" y="213"/>
                  <a:pt x="74" y="217"/>
                </a:cubicBezTo>
                <a:cubicBezTo>
                  <a:pt x="74" y="333"/>
                  <a:pt x="74" y="333"/>
                  <a:pt x="74" y="333"/>
                </a:cubicBezTo>
                <a:cubicBezTo>
                  <a:pt x="74" y="337"/>
                  <a:pt x="77" y="340"/>
                  <a:pt x="81" y="340"/>
                </a:cubicBezTo>
                <a:cubicBezTo>
                  <a:pt x="304" y="340"/>
                  <a:pt x="304" y="340"/>
                  <a:pt x="304" y="340"/>
                </a:cubicBezTo>
                <a:cubicBezTo>
                  <a:pt x="308" y="340"/>
                  <a:pt x="311" y="337"/>
                  <a:pt x="311" y="333"/>
                </a:cubicBezTo>
                <a:lnTo>
                  <a:pt x="311" y="217"/>
                </a:lnTo>
                <a:close/>
                <a:moveTo>
                  <a:pt x="193" y="0"/>
                </a:moveTo>
                <a:cubicBezTo>
                  <a:pt x="154" y="0"/>
                  <a:pt x="122" y="32"/>
                  <a:pt x="122" y="71"/>
                </a:cubicBezTo>
                <a:cubicBezTo>
                  <a:pt x="122" y="110"/>
                  <a:pt x="154" y="141"/>
                  <a:pt x="193" y="141"/>
                </a:cubicBezTo>
                <a:cubicBezTo>
                  <a:pt x="232" y="141"/>
                  <a:pt x="263" y="110"/>
                  <a:pt x="263" y="71"/>
                </a:cubicBezTo>
                <a:cubicBezTo>
                  <a:pt x="263" y="32"/>
                  <a:pt x="232" y="0"/>
                  <a:pt x="193" y="0"/>
                </a:cubicBezTo>
                <a:close/>
                <a:moveTo>
                  <a:pt x="170" y="154"/>
                </a:moveTo>
                <a:cubicBezTo>
                  <a:pt x="122" y="154"/>
                  <a:pt x="122" y="154"/>
                  <a:pt x="122" y="154"/>
                </a:cubicBezTo>
                <a:cubicBezTo>
                  <a:pt x="84" y="154"/>
                  <a:pt x="67" y="169"/>
                  <a:pt x="53" y="199"/>
                </a:cubicBezTo>
                <a:cubicBezTo>
                  <a:pt x="40" y="228"/>
                  <a:pt x="24" y="262"/>
                  <a:pt x="11" y="293"/>
                </a:cubicBezTo>
                <a:cubicBezTo>
                  <a:pt x="0" y="317"/>
                  <a:pt x="20" y="343"/>
                  <a:pt x="46" y="339"/>
                </a:cubicBezTo>
                <a:cubicBezTo>
                  <a:pt x="53" y="338"/>
                  <a:pt x="60" y="337"/>
                  <a:pt x="67" y="336"/>
                </a:cubicBezTo>
                <a:cubicBezTo>
                  <a:pt x="67" y="335"/>
                  <a:pt x="67" y="334"/>
                  <a:pt x="67" y="333"/>
                </a:cubicBezTo>
                <a:cubicBezTo>
                  <a:pt x="67" y="280"/>
                  <a:pt x="67" y="280"/>
                  <a:pt x="67" y="280"/>
                </a:cubicBezTo>
                <a:cubicBezTo>
                  <a:pt x="50" y="283"/>
                  <a:pt x="50" y="283"/>
                  <a:pt x="50" y="283"/>
                </a:cubicBezTo>
                <a:cubicBezTo>
                  <a:pt x="49" y="275"/>
                  <a:pt x="49" y="275"/>
                  <a:pt x="49" y="275"/>
                </a:cubicBezTo>
                <a:cubicBezTo>
                  <a:pt x="67" y="272"/>
                  <a:pt x="67" y="272"/>
                  <a:pt x="67" y="272"/>
                </a:cubicBezTo>
                <a:cubicBezTo>
                  <a:pt x="67" y="217"/>
                  <a:pt x="67" y="217"/>
                  <a:pt x="67" y="217"/>
                </a:cubicBezTo>
                <a:cubicBezTo>
                  <a:pt x="67" y="209"/>
                  <a:pt x="73" y="203"/>
                  <a:pt x="81" y="203"/>
                </a:cubicBezTo>
                <a:cubicBezTo>
                  <a:pt x="180" y="203"/>
                  <a:pt x="180" y="203"/>
                  <a:pt x="180" y="203"/>
                </a:cubicBezTo>
                <a:cubicBezTo>
                  <a:pt x="185" y="189"/>
                  <a:pt x="185" y="189"/>
                  <a:pt x="185" y="189"/>
                </a:cubicBezTo>
                <a:lnTo>
                  <a:pt x="170" y="154"/>
                </a:lnTo>
                <a:close/>
                <a:moveTo>
                  <a:pt x="375" y="293"/>
                </a:moveTo>
                <a:cubicBezTo>
                  <a:pt x="361" y="262"/>
                  <a:pt x="346" y="228"/>
                  <a:pt x="332" y="199"/>
                </a:cubicBezTo>
                <a:cubicBezTo>
                  <a:pt x="318" y="169"/>
                  <a:pt x="301" y="154"/>
                  <a:pt x="263" y="154"/>
                </a:cubicBezTo>
                <a:cubicBezTo>
                  <a:pt x="216" y="154"/>
                  <a:pt x="216" y="154"/>
                  <a:pt x="216" y="154"/>
                </a:cubicBezTo>
                <a:cubicBezTo>
                  <a:pt x="201" y="189"/>
                  <a:pt x="201" y="189"/>
                  <a:pt x="201" y="189"/>
                </a:cubicBezTo>
                <a:cubicBezTo>
                  <a:pt x="206" y="203"/>
                  <a:pt x="206" y="203"/>
                  <a:pt x="206" y="203"/>
                </a:cubicBezTo>
                <a:cubicBezTo>
                  <a:pt x="304" y="203"/>
                  <a:pt x="304" y="203"/>
                  <a:pt x="304" y="203"/>
                </a:cubicBezTo>
                <a:cubicBezTo>
                  <a:pt x="312" y="203"/>
                  <a:pt x="319" y="209"/>
                  <a:pt x="319" y="217"/>
                </a:cubicBezTo>
                <a:cubicBezTo>
                  <a:pt x="319" y="272"/>
                  <a:pt x="319" y="272"/>
                  <a:pt x="319" y="272"/>
                </a:cubicBezTo>
                <a:cubicBezTo>
                  <a:pt x="337" y="275"/>
                  <a:pt x="337" y="275"/>
                  <a:pt x="337" y="275"/>
                </a:cubicBezTo>
                <a:cubicBezTo>
                  <a:pt x="336" y="283"/>
                  <a:pt x="336" y="283"/>
                  <a:pt x="336" y="283"/>
                </a:cubicBezTo>
                <a:cubicBezTo>
                  <a:pt x="319" y="280"/>
                  <a:pt x="319" y="280"/>
                  <a:pt x="319" y="280"/>
                </a:cubicBezTo>
                <a:cubicBezTo>
                  <a:pt x="319" y="333"/>
                  <a:pt x="319" y="333"/>
                  <a:pt x="319" y="333"/>
                </a:cubicBezTo>
                <a:cubicBezTo>
                  <a:pt x="319" y="334"/>
                  <a:pt x="319" y="335"/>
                  <a:pt x="319" y="336"/>
                </a:cubicBezTo>
                <a:cubicBezTo>
                  <a:pt x="325" y="337"/>
                  <a:pt x="333" y="338"/>
                  <a:pt x="340" y="339"/>
                </a:cubicBezTo>
                <a:cubicBezTo>
                  <a:pt x="365" y="343"/>
                  <a:pt x="385" y="317"/>
                  <a:pt x="375" y="293"/>
                </a:cubicBezTo>
                <a:close/>
              </a:path>
            </a:pathLst>
          </a:custGeom>
          <a:solidFill>
            <a:srgbClr val="4D75B3"/>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56" name="Freeform 34"/>
          <p:cNvSpPr>
            <a:spLocks noEditPoints="1"/>
          </p:cNvSpPr>
          <p:nvPr/>
        </p:nvSpPr>
        <p:spPr bwMode="auto">
          <a:xfrm>
            <a:off x="7418457" y="3840700"/>
            <a:ext cx="366713" cy="347663"/>
          </a:xfrm>
          <a:custGeom>
            <a:avLst/>
            <a:gdLst>
              <a:gd name="T0" fmla="*/ 309 w 385"/>
              <a:gd name="T1" fmla="*/ 365 h 365"/>
              <a:gd name="T2" fmla="*/ 73 w 385"/>
              <a:gd name="T3" fmla="*/ 362 h 365"/>
              <a:gd name="T4" fmla="*/ 76 w 385"/>
              <a:gd name="T5" fmla="*/ 348 h 365"/>
              <a:gd name="T6" fmla="*/ 313 w 385"/>
              <a:gd name="T7" fmla="*/ 351 h 365"/>
              <a:gd name="T8" fmla="*/ 302 w 385"/>
              <a:gd name="T9" fmla="*/ 354 h 365"/>
              <a:gd name="T10" fmla="*/ 283 w 385"/>
              <a:gd name="T11" fmla="*/ 359 h 365"/>
              <a:gd name="T12" fmla="*/ 302 w 385"/>
              <a:gd name="T13" fmla="*/ 354 h 365"/>
              <a:gd name="T14" fmla="*/ 254 w 385"/>
              <a:gd name="T15" fmla="*/ 354 h 365"/>
              <a:gd name="T16" fmla="*/ 273 w 385"/>
              <a:gd name="T17" fmla="*/ 359 h 365"/>
              <a:gd name="T18" fmla="*/ 311 w 385"/>
              <a:gd name="T19" fmla="*/ 217 h 365"/>
              <a:gd name="T20" fmla="*/ 81 w 385"/>
              <a:gd name="T21" fmla="*/ 210 h 365"/>
              <a:gd name="T22" fmla="*/ 74 w 385"/>
              <a:gd name="T23" fmla="*/ 333 h 365"/>
              <a:gd name="T24" fmla="*/ 304 w 385"/>
              <a:gd name="T25" fmla="*/ 340 h 365"/>
              <a:gd name="T26" fmla="*/ 311 w 385"/>
              <a:gd name="T27" fmla="*/ 217 h 365"/>
              <a:gd name="T28" fmla="*/ 122 w 385"/>
              <a:gd name="T29" fmla="*/ 71 h 365"/>
              <a:gd name="T30" fmla="*/ 263 w 385"/>
              <a:gd name="T31" fmla="*/ 71 h 365"/>
              <a:gd name="T32" fmla="*/ 170 w 385"/>
              <a:gd name="T33" fmla="*/ 154 h 365"/>
              <a:gd name="T34" fmla="*/ 53 w 385"/>
              <a:gd name="T35" fmla="*/ 199 h 365"/>
              <a:gd name="T36" fmla="*/ 46 w 385"/>
              <a:gd name="T37" fmla="*/ 339 h 365"/>
              <a:gd name="T38" fmla="*/ 67 w 385"/>
              <a:gd name="T39" fmla="*/ 333 h 365"/>
              <a:gd name="T40" fmla="*/ 50 w 385"/>
              <a:gd name="T41" fmla="*/ 283 h 365"/>
              <a:gd name="T42" fmla="*/ 67 w 385"/>
              <a:gd name="T43" fmla="*/ 272 h 365"/>
              <a:gd name="T44" fmla="*/ 81 w 385"/>
              <a:gd name="T45" fmla="*/ 203 h 365"/>
              <a:gd name="T46" fmla="*/ 185 w 385"/>
              <a:gd name="T47" fmla="*/ 189 h 365"/>
              <a:gd name="T48" fmla="*/ 375 w 385"/>
              <a:gd name="T49" fmla="*/ 293 h 365"/>
              <a:gd name="T50" fmla="*/ 263 w 385"/>
              <a:gd name="T51" fmla="*/ 154 h 365"/>
              <a:gd name="T52" fmla="*/ 201 w 385"/>
              <a:gd name="T53" fmla="*/ 189 h 365"/>
              <a:gd name="T54" fmla="*/ 304 w 385"/>
              <a:gd name="T55" fmla="*/ 203 h 365"/>
              <a:gd name="T56" fmla="*/ 319 w 385"/>
              <a:gd name="T57" fmla="*/ 272 h 365"/>
              <a:gd name="T58" fmla="*/ 336 w 385"/>
              <a:gd name="T59" fmla="*/ 283 h 365"/>
              <a:gd name="T60" fmla="*/ 319 w 385"/>
              <a:gd name="T61" fmla="*/ 333 h 365"/>
              <a:gd name="T62" fmla="*/ 340 w 385"/>
              <a:gd name="T63" fmla="*/ 339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85" h="365">
                <a:moveTo>
                  <a:pt x="313" y="362"/>
                </a:moveTo>
                <a:cubicBezTo>
                  <a:pt x="313" y="364"/>
                  <a:pt x="311" y="365"/>
                  <a:pt x="309" y="365"/>
                </a:cubicBezTo>
                <a:cubicBezTo>
                  <a:pt x="76" y="365"/>
                  <a:pt x="76" y="365"/>
                  <a:pt x="76" y="365"/>
                </a:cubicBezTo>
                <a:cubicBezTo>
                  <a:pt x="75" y="365"/>
                  <a:pt x="73" y="364"/>
                  <a:pt x="73" y="362"/>
                </a:cubicBezTo>
                <a:cubicBezTo>
                  <a:pt x="73" y="351"/>
                  <a:pt x="73" y="351"/>
                  <a:pt x="73" y="351"/>
                </a:cubicBezTo>
                <a:cubicBezTo>
                  <a:pt x="73" y="349"/>
                  <a:pt x="75" y="348"/>
                  <a:pt x="76" y="348"/>
                </a:cubicBezTo>
                <a:cubicBezTo>
                  <a:pt x="309" y="348"/>
                  <a:pt x="309" y="348"/>
                  <a:pt x="309" y="348"/>
                </a:cubicBezTo>
                <a:cubicBezTo>
                  <a:pt x="311" y="348"/>
                  <a:pt x="313" y="349"/>
                  <a:pt x="313" y="351"/>
                </a:cubicBezTo>
                <a:lnTo>
                  <a:pt x="313" y="362"/>
                </a:lnTo>
                <a:close/>
                <a:moveTo>
                  <a:pt x="302" y="354"/>
                </a:moveTo>
                <a:cubicBezTo>
                  <a:pt x="283" y="354"/>
                  <a:pt x="283" y="354"/>
                  <a:pt x="283" y="354"/>
                </a:cubicBezTo>
                <a:cubicBezTo>
                  <a:pt x="283" y="359"/>
                  <a:pt x="283" y="359"/>
                  <a:pt x="283" y="359"/>
                </a:cubicBezTo>
                <a:cubicBezTo>
                  <a:pt x="302" y="359"/>
                  <a:pt x="302" y="359"/>
                  <a:pt x="302" y="359"/>
                </a:cubicBezTo>
                <a:lnTo>
                  <a:pt x="302" y="354"/>
                </a:lnTo>
                <a:close/>
                <a:moveTo>
                  <a:pt x="273" y="354"/>
                </a:moveTo>
                <a:cubicBezTo>
                  <a:pt x="254" y="354"/>
                  <a:pt x="254" y="354"/>
                  <a:pt x="254" y="354"/>
                </a:cubicBezTo>
                <a:cubicBezTo>
                  <a:pt x="254" y="359"/>
                  <a:pt x="254" y="359"/>
                  <a:pt x="254" y="359"/>
                </a:cubicBezTo>
                <a:cubicBezTo>
                  <a:pt x="273" y="359"/>
                  <a:pt x="273" y="359"/>
                  <a:pt x="273" y="359"/>
                </a:cubicBezTo>
                <a:lnTo>
                  <a:pt x="273" y="354"/>
                </a:lnTo>
                <a:close/>
                <a:moveTo>
                  <a:pt x="311" y="217"/>
                </a:moveTo>
                <a:cubicBezTo>
                  <a:pt x="311" y="213"/>
                  <a:pt x="308" y="210"/>
                  <a:pt x="304" y="210"/>
                </a:cubicBezTo>
                <a:cubicBezTo>
                  <a:pt x="81" y="210"/>
                  <a:pt x="81" y="210"/>
                  <a:pt x="81" y="210"/>
                </a:cubicBezTo>
                <a:cubicBezTo>
                  <a:pt x="77" y="210"/>
                  <a:pt x="74" y="213"/>
                  <a:pt x="74" y="217"/>
                </a:cubicBezTo>
                <a:cubicBezTo>
                  <a:pt x="74" y="333"/>
                  <a:pt x="74" y="333"/>
                  <a:pt x="74" y="333"/>
                </a:cubicBezTo>
                <a:cubicBezTo>
                  <a:pt x="74" y="337"/>
                  <a:pt x="77" y="340"/>
                  <a:pt x="81" y="340"/>
                </a:cubicBezTo>
                <a:cubicBezTo>
                  <a:pt x="304" y="340"/>
                  <a:pt x="304" y="340"/>
                  <a:pt x="304" y="340"/>
                </a:cubicBezTo>
                <a:cubicBezTo>
                  <a:pt x="308" y="340"/>
                  <a:pt x="311" y="337"/>
                  <a:pt x="311" y="333"/>
                </a:cubicBezTo>
                <a:lnTo>
                  <a:pt x="311" y="217"/>
                </a:lnTo>
                <a:close/>
                <a:moveTo>
                  <a:pt x="193" y="0"/>
                </a:moveTo>
                <a:cubicBezTo>
                  <a:pt x="154" y="0"/>
                  <a:pt x="122" y="32"/>
                  <a:pt x="122" y="71"/>
                </a:cubicBezTo>
                <a:cubicBezTo>
                  <a:pt x="122" y="110"/>
                  <a:pt x="154" y="141"/>
                  <a:pt x="193" y="141"/>
                </a:cubicBezTo>
                <a:cubicBezTo>
                  <a:pt x="232" y="141"/>
                  <a:pt x="263" y="110"/>
                  <a:pt x="263" y="71"/>
                </a:cubicBezTo>
                <a:cubicBezTo>
                  <a:pt x="263" y="32"/>
                  <a:pt x="232" y="0"/>
                  <a:pt x="193" y="0"/>
                </a:cubicBezTo>
                <a:close/>
                <a:moveTo>
                  <a:pt x="170" y="154"/>
                </a:moveTo>
                <a:cubicBezTo>
                  <a:pt x="122" y="154"/>
                  <a:pt x="122" y="154"/>
                  <a:pt x="122" y="154"/>
                </a:cubicBezTo>
                <a:cubicBezTo>
                  <a:pt x="84" y="154"/>
                  <a:pt x="67" y="169"/>
                  <a:pt x="53" y="199"/>
                </a:cubicBezTo>
                <a:cubicBezTo>
                  <a:pt x="40" y="228"/>
                  <a:pt x="24" y="262"/>
                  <a:pt x="11" y="293"/>
                </a:cubicBezTo>
                <a:cubicBezTo>
                  <a:pt x="0" y="317"/>
                  <a:pt x="20" y="343"/>
                  <a:pt x="46" y="339"/>
                </a:cubicBezTo>
                <a:cubicBezTo>
                  <a:pt x="53" y="338"/>
                  <a:pt x="60" y="337"/>
                  <a:pt x="67" y="336"/>
                </a:cubicBezTo>
                <a:cubicBezTo>
                  <a:pt x="67" y="335"/>
                  <a:pt x="67" y="334"/>
                  <a:pt x="67" y="333"/>
                </a:cubicBezTo>
                <a:cubicBezTo>
                  <a:pt x="67" y="280"/>
                  <a:pt x="67" y="280"/>
                  <a:pt x="67" y="280"/>
                </a:cubicBezTo>
                <a:cubicBezTo>
                  <a:pt x="50" y="283"/>
                  <a:pt x="50" y="283"/>
                  <a:pt x="50" y="283"/>
                </a:cubicBezTo>
                <a:cubicBezTo>
                  <a:pt x="49" y="275"/>
                  <a:pt x="49" y="275"/>
                  <a:pt x="49" y="275"/>
                </a:cubicBezTo>
                <a:cubicBezTo>
                  <a:pt x="67" y="272"/>
                  <a:pt x="67" y="272"/>
                  <a:pt x="67" y="272"/>
                </a:cubicBezTo>
                <a:cubicBezTo>
                  <a:pt x="67" y="217"/>
                  <a:pt x="67" y="217"/>
                  <a:pt x="67" y="217"/>
                </a:cubicBezTo>
                <a:cubicBezTo>
                  <a:pt x="67" y="209"/>
                  <a:pt x="73" y="203"/>
                  <a:pt x="81" y="203"/>
                </a:cubicBezTo>
                <a:cubicBezTo>
                  <a:pt x="180" y="203"/>
                  <a:pt x="180" y="203"/>
                  <a:pt x="180" y="203"/>
                </a:cubicBezTo>
                <a:cubicBezTo>
                  <a:pt x="185" y="189"/>
                  <a:pt x="185" y="189"/>
                  <a:pt x="185" y="189"/>
                </a:cubicBezTo>
                <a:lnTo>
                  <a:pt x="170" y="154"/>
                </a:lnTo>
                <a:close/>
                <a:moveTo>
                  <a:pt x="375" y="293"/>
                </a:moveTo>
                <a:cubicBezTo>
                  <a:pt x="361" y="262"/>
                  <a:pt x="346" y="228"/>
                  <a:pt x="332" y="199"/>
                </a:cubicBezTo>
                <a:cubicBezTo>
                  <a:pt x="318" y="169"/>
                  <a:pt x="301" y="154"/>
                  <a:pt x="263" y="154"/>
                </a:cubicBezTo>
                <a:cubicBezTo>
                  <a:pt x="216" y="154"/>
                  <a:pt x="216" y="154"/>
                  <a:pt x="216" y="154"/>
                </a:cubicBezTo>
                <a:cubicBezTo>
                  <a:pt x="201" y="189"/>
                  <a:pt x="201" y="189"/>
                  <a:pt x="201" y="189"/>
                </a:cubicBezTo>
                <a:cubicBezTo>
                  <a:pt x="206" y="203"/>
                  <a:pt x="206" y="203"/>
                  <a:pt x="206" y="203"/>
                </a:cubicBezTo>
                <a:cubicBezTo>
                  <a:pt x="304" y="203"/>
                  <a:pt x="304" y="203"/>
                  <a:pt x="304" y="203"/>
                </a:cubicBezTo>
                <a:cubicBezTo>
                  <a:pt x="312" y="203"/>
                  <a:pt x="319" y="209"/>
                  <a:pt x="319" y="217"/>
                </a:cubicBezTo>
                <a:cubicBezTo>
                  <a:pt x="319" y="272"/>
                  <a:pt x="319" y="272"/>
                  <a:pt x="319" y="272"/>
                </a:cubicBezTo>
                <a:cubicBezTo>
                  <a:pt x="337" y="275"/>
                  <a:pt x="337" y="275"/>
                  <a:pt x="337" y="275"/>
                </a:cubicBezTo>
                <a:cubicBezTo>
                  <a:pt x="336" y="283"/>
                  <a:pt x="336" y="283"/>
                  <a:pt x="336" y="283"/>
                </a:cubicBezTo>
                <a:cubicBezTo>
                  <a:pt x="319" y="280"/>
                  <a:pt x="319" y="280"/>
                  <a:pt x="319" y="280"/>
                </a:cubicBezTo>
                <a:cubicBezTo>
                  <a:pt x="319" y="333"/>
                  <a:pt x="319" y="333"/>
                  <a:pt x="319" y="333"/>
                </a:cubicBezTo>
                <a:cubicBezTo>
                  <a:pt x="319" y="334"/>
                  <a:pt x="319" y="335"/>
                  <a:pt x="319" y="336"/>
                </a:cubicBezTo>
                <a:cubicBezTo>
                  <a:pt x="325" y="337"/>
                  <a:pt x="333" y="338"/>
                  <a:pt x="340" y="339"/>
                </a:cubicBezTo>
                <a:cubicBezTo>
                  <a:pt x="365" y="343"/>
                  <a:pt x="385" y="317"/>
                  <a:pt x="375" y="293"/>
                </a:cubicBezTo>
                <a:close/>
              </a:path>
            </a:pathLst>
          </a:custGeom>
          <a:solidFill>
            <a:srgbClr val="4D75B3"/>
          </a:solidFill>
          <a:ln>
            <a:noFill/>
          </a:ln>
        </p:spPr>
        <p:txBody>
          <a:bodyPr vert="horz" wrap="square" lIns="91440" tIns="45720" rIns="91440" bIns="45720" numCol="1" anchor="t" anchorCtr="0" compatLnSpc="1">
            <a:prstTxWarp prst="textNoShape">
              <a:avLst/>
            </a:prstTxWarp>
          </a:bodyPr>
          <a:lstStyle/>
          <a:p>
            <a:endParaRPr lang="ja-JP" altLang="en-US"/>
          </a:p>
        </p:txBody>
      </p:sp>
    </p:spTree>
    <p:extLst>
      <p:ext uri="{BB962C8B-B14F-4D97-AF65-F5344CB8AC3E}">
        <p14:creationId xmlns:p14="http://schemas.microsoft.com/office/powerpoint/2010/main" val="28239607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33</a:t>
            </a:fld>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10" name="テキスト プレースホルダー 9"/>
          <p:cNvSpPr>
            <a:spLocks noGrp="1"/>
          </p:cNvSpPr>
          <p:nvPr>
            <p:ph type="body" sz="quarter" idx="16"/>
          </p:nvPr>
        </p:nvSpPr>
        <p:spPr/>
        <p:txBody>
          <a:bodyPr/>
          <a:lstStyle/>
          <a:p>
            <a:r>
              <a:rPr lang="ja-JP" altLang="en-US" dirty="0"/>
              <a:t>勤怠管理（</a:t>
            </a:r>
            <a:r>
              <a:rPr lang="en-US" altLang="ja-JP" dirty="0"/>
              <a:t>NXTM</a:t>
            </a:r>
            <a:r>
              <a:rPr lang="ja-JP" altLang="en-US" dirty="0"/>
              <a:t>）へのデータ連携</a:t>
            </a:r>
            <a:endParaRPr kumimoji="1" lang="ja-JP" altLang="en-US" dirty="0"/>
          </a:p>
        </p:txBody>
      </p:sp>
      <p:sp>
        <p:nvSpPr>
          <p:cNvPr id="11" name="テキスト プレースホルダー 10"/>
          <p:cNvSpPr>
            <a:spLocks noGrp="1"/>
          </p:cNvSpPr>
          <p:nvPr>
            <p:ph type="body" sz="quarter" idx="17"/>
          </p:nvPr>
        </p:nvSpPr>
        <p:spPr/>
        <p:txBody>
          <a:bodyPr/>
          <a:lstStyle/>
          <a:p>
            <a:r>
              <a:rPr kumimoji="1" lang="en-US" altLang="ja-JP" dirty="0"/>
              <a:t>NX</a:t>
            </a:r>
            <a:r>
              <a:rPr kumimoji="1" lang="ja-JP" altLang="en-US" dirty="0"/>
              <a:t>給与管理・</a:t>
            </a:r>
            <a:r>
              <a:rPr kumimoji="1" lang="en-US" altLang="ja-JP" dirty="0"/>
              <a:t>NX</a:t>
            </a:r>
            <a:r>
              <a:rPr kumimoji="1" lang="ja-JP" altLang="en-US" dirty="0"/>
              <a:t>人事管理から</a:t>
            </a:r>
            <a:r>
              <a:rPr kumimoji="1" lang="en-US" altLang="ja-JP" dirty="0"/>
              <a:t>NX</a:t>
            </a:r>
            <a:r>
              <a:rPr kumimoji="1" lang="ja-JP" altLang="en-US" dirty="0"/>
              <a:t>勤怠管理に組織や人事情報を連携できます</a:t>
            </a:r>
            <a:endParaRPr kumimoji="1" lang="en-US" altLang="ja-JP" dirty="0"/>
          </a:p>
          <a:p>
            <a:r>
              <a:rPr lang="ja-JP" altLang="en-US" dirty="0"/>
              <a:t>２重のマスタメンテナンスは不要です</a:t>
            </a:r>
            <a:endParaRPr kumimoji="1" lang="ja-JP" altLang="en-US" dirty="0"/>
          </a:p>
        </p:txBody>
      </p:sp>
      <p:sp>
        <p:nvSpPr>
          <p:cNvPr id="5" name="タイトル 4"/>
          <p:cNvSpPr>
            <a:spLocks noGrp="1"/>
          </p:cNvSpPr>
          <p:nvPr>
            <p:ph type="title"/>
          </p:nvPr>
        </p:nvSpPr>
        <p:spPr/>
        <p:txBody>
          <a:bodyPr/>
          <a:lstStyle/>
          <a:p>
            <a:r>
              <a:rPr kumimoji="1" lang="ja-JP" altLang="en-US" dirty="0"/>
              <a:t>データ連携機能①</a:t>
            </a:r>
            <a:endParaRPr kumimoji="1" lang="ja-JP" altLang="en-US" sz="1800" dirty="0"/>
          </a:p>
        </p:txBody>
      </p:sp>
      <p:pic>
        <p:nvPicPr>
          <p:cNvPr id="6" name="図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7563" y="2185288"/>
            <a:ext cx="3203875" cy="2062905"/>
          </a:xfrm>
          <a:prstGeom prst="rect">
            <a:avLst/>
          </a:prstGeom>
          <a:ln>
            <a:solidFill>
              <a:schemeClr val="bg1">
                <a:lumMod val="65000"/>
              </a:schemeClr>
            </a:solidFill>
          </a:ln>
        </p:spPr>
      </p:pic>
      <p:pic>
        <p:nvPicPr>
          <p:cNvPr id="9" name="図 8"/>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3018573" y="2423659"/>
            <a:ext cx="838673" cy="172036"/>
          </a:xfrm>
          <a:prstGeom prst="rect">
            <a:avLst/>
          </a:prstGeom>
          <a:ln>
            <a:solidFill>
              <a:schemeClr val="bg1">
                <a:lumMod val="75000"/>
              </a:schemeClr>
            </a:solidFill>
          </a:ln>
        </p:spPr>
      </p:pic>
      <p:pic>
        <p:nvPicPr>
          <p:cNvPr id="7" name="図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13905" y="3072436"/>
            <a:ext cx="2615066" cy="939924"/>
          </a:xfrm>
          <a:prstGeom prst="rect">
            <a:avLst/>
          </a:prstGeom>
          <a:ln w="38100">
            <a:solidFill>
              <a:srgbClr val="FF0000"/>
            </a:solidFill>
          </a:ln>
        </p:spPr>
      </p:pic>
      <p:sp>
        <p:nvSpPr>
          <p:cNvPr id="12" name="右矢印 11"/>
          <p:cNvSpPr/>
          <p:nvPr/>
        </p:nvSpPr>
        <p:spPr>
          <a:xfrm rot="5400000">
            <a:off x="3271376" y="2713128"/>
            <a:ext cx="258249" cy="2418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図 12"/>
          <p:cNvPicPr>
            <a:picLocks noChangeAspect="1"/>
          </p:cNvPicPr>
          <p:nvPr/>
        </p:nvPicPr>
        <p:blipFill rotWithShape="1">
          <a:blip r:embed="rId6"/>
          <a:srcRect b="537"/>
          <a:stretch/>
        </p:blipFill>
        <p:spPr>
          <a:xfrm>
            <a:off x="5232877" y="2185288"/>
            <a:ext cx="3515587" cy="2177530"/>
          </a:xfrm>
          <a:prstGeom prst="rect">
            <a:avLst/>
          </a:prstGeom>
          <a:ln>
            <a:solidFill>
              <a:schemeClr val="bg1">
                <a:lumMod val="75000"/>
              </a:schemeClr>
            </a:solidFill>
          </a:ln>
        </p:spPr>
      </p:pic>
      <p:sp>
        <p:nvSpPr>
          <p:cNvPr id="14" name="正方形/長方形 13"/>
          <p:cNvSpPr/>
          <p:nvPr/>
        </p:nvSpPr>
        <p:spPr>
          <a:xfrm>
            <a:off x="8350251" y="2330237"/>
            <a:ext cx="392909" cy="108988"/>
          </a:xfrm>
          <a:prstGeom prst="rect">
            <a:avLst/>
          </a:prstGeom>
          <a:noFill/>
          <a:ln w="254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kumimoji="1" lang="ja-JP" altLang="en-US" sz="1100"/>
          </a:p>
        </p:txBody>
      </p:sp>
      <p:sp>
        <p:nvSpPr>
          <p:cNvPr id="15" name="角丸四角形吹き出し 14"/>
          <p:cNvSpPr/>
          <p:nvPr/>
        </p:nvSpPr>
        <p:spPr>
          <a:xfrm>
            <a:off x="7626277" y="2698172"/>
            <a:ext cx="1044440" cy="311592"/>
          </a:xfrm>
          <a:prstGeom prst="wedgeRoundRectCallout">
            <a:avLst>
              <a:gd name="adj1" fmla="val 36292"/>
              <a:gd name="adj2" fmla="val -118992"/>
              <a:gd name="adj3" fmla="val 16667"/>
            </a:avLst>
          </a:prstGeom>
        </p:spPr>
        <p:style>
          <a:lnRef idx="1">
            <a:schemeClr val="accent1"/>
          </a:lnRef>
          <a:fillRef idx="2">
            <a:schemeClr val="accent1"/>
          </a:fillRef>
          <a:effectRef idx="1">
            <a:schemeClr val="accent1"/>
          </a:effectRef>
          <a:fontRef idx="minor">
            <a:schemeClr val="dk1"/>
          </a:fontRef>
        </p:style>
        <p:txBody>
          <a:bodyPr rtlCol="0" anchor="ctr"/>
          <a:lstStyle/>
          <a:p>
            <a:pPr>
              <a:lnSpc>
                <a:spcPts val="1200"/>
              </a:lnSpc>
              <a:spcAft>
                <a:spcPts val="0"/>
              </a:spcAft>
            </a:pPr>
            <a:r>
              <a:rPr lang="ja-JP" altLang="en-US" sz="1050" kern="100" dirty="0">
                <a:latin typeface="Segoe UI" panose="020B0502040204020203" pitchFamily="34" charset="0"/>
                <a:ea typeface="メイリオ" panose="020B0604030504040204" pitchFamily="50" charset="-128"/>
                <a:cs typeface="Times New Roman" panose="02020603050405020304" pitchFamily="18" charset="0"/>
              </a:rPr>
              <a:t>連携履歴照会</a:t>
            </a:r>
            <a:endParaRPr lang="ja-JP" altLang="ja-JP" sz="1050" kern="100" dirty="0">
              <a:latin typeface="Segoe UI" panose="020B0502040204020203" pitchFamily="34" charset="0"/>
              <a:ea typeface="メイリオ" panose="020B0604030504040204" pitchFamily="50" charset="-128"/>
              <a:cs typeface="Times New Roman" panose="02020603050405020304" pitchFamily="18" charset="0"/>
            </a:endParaRPr>
          </a:p>
        </p:txBody>
      </p:sp>
      <p:sp>
        <p:nvSpPr>
          <p:cNvPr id="3" name="テキスト ボックス 2"/>
          <p:cNvSpPr txBox="1"/>
          <p:nvPr/>
        </p:nvSpPr>
        <p:spPr>
          <a:xfrm>
            <a:off x="245457" y="1923678"/>
            <a:ext cx="1368152" cy="261610"/>
          </a:xfrm>
          <a:prstGeom prst="rect">
            <a:avLst/>
          </a:prstGeom>
          <a:noFill/>
        </p:spPr>
        <p:txBody>
          <a:bodyPr wrap="square" rtlCol="0">
            <a:spAutoFit/>
          </a:bodyPr>
          <a:lstStyle/>
          <a:p>
            <a:r>
              <a:rPr kumimoji="1" lang="ja-JP" altLang="en-US" sz="1100" dirty="0"/>
              <a:t>組織情報の連携</a:t>
            </a:r>
          </a:p>
        </p:txBody>
      </p:sp>
      <p:sp>
        <p:nvSpPr>
          <p:cNvPr id="18" name="テキスト ボックス 17"/>
          <p:cNvSpPr txBox="1"/>
          <p:nvPr/>
        </p:nvSpPr>
        <p:spPr>
          <a:xfrm>
            <a:off x="5178005" y="1923678"/>
            <a:ext cx="1368152" cy="261610"/>
          </a:xfrm>
          <a:prstGeom prst="rect">
            <a:avLst/>
          </a:prstGeom>
          <a:noFill/>
        </p:spPr>
        <p:txBody>
          <a:bodyPr wrap="square" rtlCol="0">
            <a:spAutoFit/>
          </a:bodyPr>
          <a:lstStyle/>
          <a:p>
            <a:r>
              <a:rPr kumimoji="1" lang="ja-JP" altLang="en-US" sz="1100" dirty="0"/>
              <a:t>人事情報の連携</a:t>
            </a:r>
          </a:p>
        </p:txBody>
      </p:sp>
    </p:spTree>
    <p:extLst>
      <p:ext uri="{BB962C8B-B14F-4D97-AF65-F5344CB8AC3E}">
        <p14:creationId xmlns:p14="http://schemas.microsoft.com/office/powerpoint/2010/main" val="5386990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a:blip r:embed="rId3"/>
          <a:stretch>
            <a:fillRect/>
          </a:stretch>
        </p:blipFill>
        <p:spPr>
          <a:xfrm>
            <a:off x="1750260" y="1660811"/>
            <a:ext cx="5166575" cy="3338689"/>
          </a:xfrm>
          <a:prstGeom prst="rect">
            <a:avLst/>
          </a:prstGeom>
        </p:spPr>
      </p:pic>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34</a:t>
            </a:fld>
            <a:endParaRPr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10" name="テキスト プレースホルダー 9"/>
          <p:cNvSpPr>
            <a:spLocks noGrp="1"/>
          </p:cNvSpPr>
          <p:nvPr>
            <p:ph type="body" sz="quarter" idx="16"/>
          </p:nvPr>
        </p:nvSpPr>
        <p:spPr/>
        <p:txBody>
          <a:bodyPr/>
          <a:lstStyle/>
          <a:p>
            <a:r>
              <a:rPr lang="ja-JP" altLang="en-US" dirty="0"/>
              <a:t>給与管理（</a:t>
            </a:r>
            <a:r>
              <a:rPr lang="en-US" altLang="ja-JP" dirty="0"/>
              <a:t>NXPR</a:t>
            </a:r>
            <a:r>
              <a:rPr lang="ja-JP" altLang="en-US" dirty="0"/>
              <a:t>）への勤怠実績データ連携</a:t>
            </a:r>
          </a:p>
        </p:txBody>
      </p:sp>
      <p:sp>
        <p:nvSpPr>
          <p:cNvPr id="11" name="テキスト プレースホルダー 10"/>
          <p:cNvSpPr>
            <a:spLocks noGrp="1"/>
          </p:cNvSpPr>
          <p:nvPr>
            <p:ph type="body" sz="quarter" idx="17"/>
          </p:nvPr>
        </p:nvSpPr>
        <p:spPr>
          <a:xfrm>
            <a:off x="251618" y="917812"/>
            <a:ext cx="8784878" cy="279306"/>
          </a:xfrm>
        </p:spPr>
        <p:txBody>
          <a:bodyPr/>
          <a:lstStyle/>
          <a:p>
            <a:r>
              <a:rPr lang="ja-JP" altLang="en-US" dirty="0"/>
              <a:t>勤怠管理勤怠実績取込画面から勤怠実績の取込が可能です</a:t>
            </a:r>
            <a:endParaRPr lang="en-US" altLang="ja-JP" dirty="0"/>
          </a:p>
          <a:p>
            <a:r>
              <a:rPr kumimoji="1" lang="ja-JP" altLang="en-US" dirty="0"/>
              <a:t>取込データは細かく条件を指定しての取込ができます</a:t>
            </a:r>
            <a:r>
              <a:rPr kumimoji="1" lang="en-US" altLang="ja-JP" dirty="0"/>
              <a:t>(</a:t>
            </a:r>
            <a:r>
              <a:rPr kumimoji="1" lang="ja-JP" altLang="en-US" dirty="0"/>
              <a:t>所属部門、社員区分、</a:t>
            </a:r>
            <a:r>
              <a:rPr lang="ja-JP" altLang="en-US" dirty="0"/>
              <a:t>社員</a:t>
            </a:r>
            <a:r>
              <a:rPr kumimoji="1" lang="ja-JP" altLang="en-US" dirty="0"/>
              <a:t>番号 </a:t>
            </a:r>
            <a:r>
              <a:rPr kumimoji="1" lang="en-US" altLang="ja-JP" dirty="0"/>
              <a:t>etc…)</a:t>
            </a:r>
            <a:endParaRPr kumimoji="1" lang="ja-JP" altLang="en-US" dirty="0"/>
          </a:p>
        </p:txBody>
      </p:sp>
      <p:sp>
        <p:nvSpPr>
          <p:cNvPr id="5" name="タイトル 4"/>
          <p:cNvSpPr>
            <a:spLocks noGrp="1"/>
          </p:cNvSpPr>
          <p:nvPr>
            <p:ph type="title"/>
          </p:nvPr>
        </p:nvSpPr>
        <p:spPr/>
        <p:txBody>
          <a:bodyPr/>
          <a:lstStyle/>
          <a:p>
            <a:r>
              <a:rPr lang="ja-JP" altLang="en-US" dirty="0"/>
              <a:t>データ連携機能②</a:t>
            </a:r>
          </a:p>
        </p:txBody>
      </p:sp>
      <p:sp>
        <p:nvSpPr>
          <p:cNvPr id="20" name="正方形/長方形 19"/>
          <p:cNvSpPr/>
          <p:nvPr/>
        </p:nvSpPr>
        <p:spPr>
          <a:xfrm>
            <a:off x="1817788" y="3099732"/>
            <a:ext cx="3408912" cy="1365729"/>
          </a:xfrm>
          <a:prstGeom prst="rect">
            <a:avLst/>
          </a:prstGeom>
          <a:noFill/>
          <a:ln w="254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kumimoji="1" lang="ja-JP" altLang="en-US" sz="1100"/>
          </a:p>
        </p:txBody>
      </p:sp>
      <p:pic>
        <p:nvPicPr>
          <p:cNvPr id="16" name="図 15"/>
          <p:cNvPicPr>
            <a:picLocks noChangeAspect="1"/>
          </p:cNvPicPr>
          <p:nvPr/>
        </p:nvPicPr>
        <p:blipFill>
          <a:blip r:embed="rId4"/>
          <a:stretch>
            <a:fillRect/>
          </a:stretch>
        </p:blipFill>
        <p:spPr>
          <a:xfrm>
            <a:off x="5830261" y="3591762"/>
            <a:ext cx="2701739" cy="691143"/>
          </a:xfrm>
          <a:prstGeom prst="rect">
            <a:avLst/>
          </a:prstGeom>
          <a:ln w="38100">
            <a:solidFill>
              <a:srgbClr val="FF0000"/>
            </a:solidFill>
          </a:ln>
        </p:spPr>
      </p:pic>
      <p:sp>
        <p:nvSpPr>
          <p:cNvPr id="18" name="正方形/長方形 17"/>
          <p:cNvSpPr/>
          <p:nvPr/>
        </p:nvSpPr>
        <p:spPr>
          <a:xfrm>
            <a:off x="5976448" y="2289239"/>
            <a:ext cx="358229" cy="804188"/>
          </a:xfrm>
          <a:prstGeom prst="rect">
            <a:avLst/>
          </a:prstGeom>
          <a:noFill/>
          <a:ln w="254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kumimoji="1" lang="ja-JP" altLang="en-US" sz="1100"/>
          </a:p>
        </p:txBody>
      </p:sp>
      <p:sp>
        <p:nvSpPr>
          <p:cNvPr id="19" name="角丸四角形吹き出し 18"/>
          <p:cNvSpPr/>
          <p:nvPr/>
        </p:nvSpPr>
        <p:spPr>
          <a:xfrm>
            <a:off x="3632511" y="2405328"/>
            <a:ext cx="1969063" cy="514092"/>
          </a:xfrm>
          <a:prstGeom prst="wedgeRoundRectCallout">
            <a:avLst>
              <a:gd name="adj1" fmla="val 64370"/>
              <a:gd name="adj2" fmla="val -42279"/>
              <a:gd name="adj3" fmla="val 16667"/>
            </a:avLst>
          </a:prstGeom>
        </p:spPr>
        <p:style>
          <a:lnRef idx="1">
            <a:schemeClr val="accent1"/>
          </a:lnRef>
          <a:fillRef idx="2">
            <a:schemeClr val="accent1"/>
          </a:fillRef>
          <a:effectRef idx="1">
            <a:schemeClr val="accent1"/>
          </a:effectRef>
          <a:fontRef idx="minor">
            <a:schemeClr val="dk1"/>
          </a:fontRef>
        </p:style>
        <p:txBody>
          <a:bodyPr rtlCol="0" anchor="ctr"/>
          <a:lstStyle/>
          <a:p>
            <a:pPr>
              <a:lnSpc>
                <a:spcPts val="1200"/>
              </a:lnSpc>
              <a:spcAft>
                <a:spcPts val="0"/>
              </a:spcAft>
            </a:pPr>
            <a:r>
              <a:rPr lang="ja-JP" altLang="en-US" sz="1050" dirty="0"/>
              <a:t>勤怠締日が変更になったとき</a:t>
            </a:r>
            <a:r>
              <a:rPr lang="ja-JP" altLang="en-US" sz="1050" kern="100" dirty="0">
                <a:latin typeface="Segoe UI" panose="020B0502040204020203" pitchFamily="34" charset="0"/>
                <a:ea typeface="メイリオ" panose="020B0604030504040204" pitchFamily="50" charset="-128"/>
                <a:cs typeface="Times New Roman" panose="02020603050405020304" pitchFamily="18" charset="0"/>
              </a:rPr>
              <a:t>年月日変更して調整可能</a:t>
            </a:r>
            <a:endParaRPr lang="ja-JP" altLang="ja-JP" sz="1050" kern="100" dirty="0">
              <a:latin typeface="Segoe UI" panose="020B0502040204020203" pitchFamily="34" charset="0"/>
              <a:ea typeface="メイリオ" panose="020B0604030504040204" pitchFamily="50" charset="-128"/>
              <a:cs typeface="Times New Roman" panose="02020603050405020304" pitchFamily="18" charset="0"/>
            </a:endParaRPr>
          </a:p>
        </p:txBody>
      </p:sp>
      <p:sp>
        <p:nvSpPr>
          <p:cNvPr id="22" name="角丸四角形吹き出し 21"/>
          <p:cNvSpPr/>
          <p:nvPr/>
        </p:nvSpPr>
        <p:spPr>
          <a:xfrm>
            <a:off x="2402289" y="4721509"/>
            <a:ext cx="2266180" cy="305137"/>
          </a:xfrm>
          <a:prstGeom prst="wedgeRoundRectCallout">
            <a:avLst>
              <a:gd name="adj1" fmla="val -21865"/>
              <a:gd name="adj2" fmla="val -97422"/>
              <a:gd name="adj3" fmla="val 16667"/>
            </a:avLst>
          </a:prstGeom>
        </p:spPr>
        <p:style>
          <a:lnRef idx="1">
            <a:schemeClr val="accent1"/>
          </a:lnRef>
          <a:fillRef idx="2">
            <a:schemeClr val="accent1"/>
          </a:fillRef>
          <a:effectRef idx="1">
            <a:schemeClr val="accent1"/>
          </a:effectRef>
          <a:fontRef idx="minor">
            <a:schemeClr val="dk1"/>
          </a:fontRef>
        </p:style>
        <p:txBody>
          <a:bodyPr rtlCol="0" anchor="ctr"/>
          <a:lstStyle/>
          <a:p>
            <a:pPr>
              <a:lnSpc>
                <a:spcPts val="1200"/>
              </a:lnSpc>
              <a:spcAft>
                <a:spcPts val="0"/>
              </a:spcAft>
            </a:pPr>
            <a:r>
              <a:rPr lang="ja-JP" altLang="en-US" sz="1050" dirty="0"/>
              <a:t>取込データの絞込条件指定が可能</a:t>
            </a:r>
            <a:endParaRPr lang="ja-JP" altLang="ja-JP" sz="1050" kern="100" dirty="0">
              <a:latin typeface="Segoe UI" panose="020B0502040204020203" pitchFamily="34" charset="0"/>
              <a:ea typeface="メイリオ" panose="020B0604030504040204" pitchFamily="50" charset="-128"/>
              <a:cs typeface="Times New Roman" panose="02020603050405020304" pitchFamily="18" charset="0"/>
            </a:endParaRPr>
          </a:p>
        </p:txBody>
      </p:sp>
      <p:sp>
        <p:nvSpPr>
          <p:cNvPr id="12" name="右矢印 11"/>
          <p:cNvSpPr/>
          <p:nvPr/>
        </p:nvSpPr>
        <p:spPr>
          <a:xfrm rot="5400000">
            <a:off x="5987022" y="3147197"/>
            <a:ext cx="337079" cy="39079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0147270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35</a:t>
            </a:fld>
            <a:endParaRPr kumimoji="1" lang="ja-JP" altLang="en-US" dirty="0"/>
          </a:p>
        </p:txBody>
      </p:sp>
      <p:sp>
        <p:nvSpPr>
          <p:cNvPr id="11"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3" name="テキスト プレースホルダー 2"/>
          <p:cNvSpPr>
            <a:spLocks noGrp="1"/>
          </p:cNvSpPr>
          <p:nvPr>
            <p:ph type="body" sz="quarter" idx="16"/>
          </p:nvPr>
        </p:nvSpPr>
        <p:spPr/>
        <p:txBody>
          <a:bodyPr/>
          <a:lstStyle/>
          <a:p>
            <a:r>
              <a:rPr lang="en-US" altLang="ja-JP" dirty="0"/>
              <a:t>NX</a:t>
            </a:r>
            <a:r>
              <a:rPr lang="ja-JP" altLang="en-US" dirty="0"/>
              <a:t>勤怠管理 事前設定</a:t>
            </a:r>
            <a:endParaRPr kumimoji="1" lang="ja-JP" altLang="en-US" dirty="0"/>
          </a:p>
        </p:txBody>
      </p:sp>
      <p:sp>
        <p:nvSpPr>
          <p:cNvPr id="5" name="テキスト プレースホルダー 4"/>
          <p:cNvSpPr>
            <a:spLocks noGrp="1"/>
          </p:cNvSpPr>
          <p:nvPr>
            <p:ph type="body" sz="quarter" idx="17"/>
          </p:nvPr>
        </p:nvSpPr>
        <p:spPr/>
        <p:txBody>
          <a:bodyPr/>
          <a:lstStyle/>
          <a:p>
            <a:r>
              <a:rPr lang="ja-JP" altLang="en-US" dirty="0"/>
              <a:t>勤怠管理側でどのデータを連携するか設定することで、オリジナルの休暇</a:t>
            </a:r>
            <a:r>
              <a:rPr lang="en-US" altLang="ja-JP" dirty="0"/>
              <a:t>(</a:t>
            </a:r>
            <a:r>
              <a:rPr lang="ja-JP" altLang="en-US" dirty="0"/>
              <a:t>夏季休暇等</a:t>
            </a:r>
            <a:r>
              <a:rPr lang="en-US" altLang="ja-JP" dirty="0"/>
              <a:t>)</a:t>
            </a:r>
            <a:r>
              <a:rPr lang="ja-JP" altLang="en-US" dirty="0"/>
              <a:t>や</a:t>
            </a:r>
            <a:endParaRPr lang="en-US" altLang="ja-JP" dirty="0"/>
          </a:p>
          <a:p>
            <a:r>
              <a:rPr lang="ja-JP" altLang="en-US" dirty="0"/>
              <a:t>任意項目（出張回数等）も含め給与管理にデータ連携することが可能です</a:t>
            </a:r>
          </a:p>
        </p:txBody>
      </p:sp>
      <p:sp>
        <p:nvSpPr>
          <p:cNvPr id="4" name="タイトル 3"/>
          <p:cNvSpPr>
            <a:spLocks noGrp="1"/>
          </p:cNvSpPr>
          <p:nvPr>
            <p:ph type="title"/>
          </p:nvPr>
        </p:nvSpPr>
        <p:spPr/>
        <p:txBody>
          <a:bodyPr/>
          <a:lstStyle/>
          <a:p>
            <a:r>
              <a:rPr kumimoji="1" lang="ja-JP" altLang="en-US" sz="2400" dirty="0"/>
              <a:t>データ連携方法③</a:t>
            </a:r>
            <a:r>
              <a:rPr lang="ja-JP" altLang="en-US" sz="2800" dirty="0"/>
              <a:t>　</a:t>
            </a:r>
            <a:endParaRPr kumimoji="1" lang="ja-JP" altLang="en-US" sz="2400" dirty="0"/>
          </a:p>
        </p:txBody>
      </p:sp>
      <p:grpSp>
        <p:nvGrpSpPr>
          <p:cNvPr id="12" name="グループ化 11"/>
          <p:cNvGrpSpPr/>
          <p:nvPr/>
        </p:nvGrpSpPr>
        <p:grpSpPr>
          <a:xfrm>
            <a:off x="179512" y="1649976"/>
            <a:ext cx="4104456" cy="3174235"/>
            <a:chOff x="323528" y="1887994"/>
            <a:chExt cx="4054683" cy="2843996"/>
          </a:xfrm>
        </p:grpSpPr>
        <p:pic>
          <p:nvPicPr>
            <p:cNvPr id="13" name="図 12"/>
            <p:cNvPicPr>
              <a:picLocks noChangeAspect="1"/>
            </p:cNvPicPr>
            <p:nvPr/>
          </p:nvPicPr>
          <p:blipFill rotWithShape="1">
            <a:blip r:embed="rId3"/>
            <a:srcRect t="11750"/>
            <a:stretch/>
          </p:blipFill>
          <p:spPr>
            <a:xfrm>
              <a:off x="360000" y="2067694"/>
              <a:ext cx="4018211" cy="1541294"/>
            </a:xfrm>
            <a:prstGeom prst="rect">
              <a:avLst/>
            </a:prstGeom>
          </p:spPr>
        </p:pic>
        <p:pic>
          <p:nvPicPr>
            <p:cNvPr id="14" name="図 13"/>
            <p:cNvPicPr>
              <a:picLocks noChangeAspect="1"/>
            </p:cNvPicPr>
            <p:nvPr/>
          </p:nvPicPr>
          <p:blipFill>
            <a:blip r:embed="rId4"/>
            <a:stretch>
              <a:fillRect/>
            </a:stretch>
          </p:blipFill>
          <p:spPr>
            <a:xfrm>
              <a:off x="323528" y="3570279"/>
              <a:ext cx="4037421" cy="1161711"/>
            </a:xfrm>
            <a:prstGeom prst="rect">
              <a:avLst/>
            </a:prstGeom>
          </p:spPr>
        </p:pic>
        <p:sp>
          <p:nvSpPr>
            <p:cNvPr id="15" name="角丸四角形吹き出し 14"/>
            <p:cNvSpPr/>
            <p:nvPr/>
          </p:nvSpPr>
          <p:spPr>
            <a:xfrm>
              <a:off x="2477042" y="1887994"/>
              <a:ext cx="1302982" cy="335718"/>
            </a:xfrm>
            <a:prstGeom prst="wedgeRoundRectCallout">
              <a:avLst>
                <a:gd name="adj1" fmla="val -69763"/>
                <a:gd name="adj2" fmla="val 96559"/>
                <a:gd name="adj3" fmla="val 16667"/>
              </a:avLst>
            </a:prstGeom>
          </p:spPr>
          <p:style>
            <a:lnRef idx="1">
              <a:schemeClr val="accent1"/>
            </a:lnRef>
            <a:fillRef idx="2">
              <a:schemeClr val="accent1"/>
            </a:fillRef>
            <a:effectRef idx="1">
              <a:schemeClr val="accent1"/>
            </a:effectRef>
            <a:fontRef idx="minor">
              <a:schemeClr val="dk1"/>
            </a:fontRef>
          </p:style>
          <p:txBody>
            <a:bodyPr rtlCol="0" anchor="ctr"/>
            <a:lstStyle/>
            <a:p>
              <a:r>
                <a:rPr kumimoji="1" lang="ja-JP" altLang="en-US" sz="900" dirty="0">
                  <a:solidFill>
                    <a:schemeClr val="tx1"/>
                  </a:solidFill>
                </a:rPr>
                <a:t>社員コードの先頭に「</a:t>
              </a:r>
              <a:r>
                <a:rPr kumimoji="1" lang="en-US" altLang="ja-JP" sz="900" dirty="0">
                  <a:solidFill>
                    <a:schemeClr val="tx1"/>
                  </a:solidFill>
                </a:rPr>
                <a:t>SYN:</a:t>
              </a:r>
              <a:r>
                <a:rPr kumimoji="1" lang="ja-JP" altLang="en-US" sz="900" dirty="0">
                  <a:solidFill>
                    <a:schemeClr val="tx1"/>
                  </a:solidFill>
                </a:rPr>
                <a:t>」を設定</a:t>
              </a:r>
              <a:endParaRPr lang="en-US" altLang="ja-JP" sz="900" dirty="0">
                <a:solidFill>
                  <a:schemeClr val="tx1"/>
                </a:solidFill>
              </a:endParaRPr>
            </a:p>
          </p:txBody>
        </p:sp>
        <p:sp>
          <p:nvSpPr>
            <p:cNvPr id="16" name="角丸四角形吹き出し 15"/>
            <p:cNvSpPr/>
            <p:nvPr/>
          </p:nvSpPr>
          <p:spPr>
            <a:xfrm>
              <a:off x="2709596" y="3713920"/>
              <a:ext cx="1416964" cy="494139"/>
            </a:xfrm>
            <a:prstGeom prst="wedgeRoundRectCallout">
              <a:avLst>
                <a:gd name="adj1" fmla="val -142343"/>
                <a:gd name="adj2" fmla="val -114174"/>
                <a:gd name="adj3" fmla="val 16667"/>
              </a:avLst>
            </a:prstGeom>
          </p:spPr>
          <p:style>
            <a:lnRef idx="1">
              <a:schemeClr val="accent1"/>
            </a:lnRef>
            <a:fillRef idx="2">
              <a:schemeClr val="accent1"/>
            </a:fillRef>
            <a:effectRef idx="1">
              <a:schemeClr val="accent1"/>
            </a:effectRef>
            <a:fontRef idx="minor">
              <a:schemeClr val="dk1"/>
            </a:fontRef>
          </p:style>
          <p:txBody>
            <a:bodyPr rtlCol="0" anchor="ctr"/>
            <a:lstStyle/>
            <a:p>
              <a:r>
                <a:rPr kumimoji="1" lang="ja-JP" altLang="en-US" sz="900" dirty="0">
                  <a:solidFill>
                    <a:schemeClr val="tx1"/>
                  </a:solidFill>
                </a:rPr>
                <a:t>連携する項目の先頭に</a:t>
              </a:r>
              <a:endParaRPr kumimoji="1" lang="en-US" altLang="ja-JP" sz="900" dirty="0">
                <a:solidFill>
                  <a:schemeClr val="tx1"/>
                </a:solidFill>
              </a:endParaRPr>
            </a:p>
            <a:p>
              <a:r>
                <a:rPr kumimoji="1" lang="ja-JP" altLang="en-US" sz="900" dirty="0">
                  <a:solidFill>
                    <a:schemeClr val="tx1"/>
                  </a:solidFill>
                </a:rPr>
                <a:t>「勤怠コード</a:t>
              </a:r>
              <a:r>
                <a:rPr kumimoji="1" lang="en-US" altLang="ja-JP" sz="900" dirty="0">
                  <a:solidFill>
                    <a:schemeClr val="tx1"/>
                  </a:solidFill>
                </a:rPr>
                <a:t>:</a:t>
              </a:r>
              <a:r>
                <a:rPr kumimoji="1" lang="ja-JP" altLang="en-US" sz="900" dirty="0">
                  <a:solidFill>
                    <a:schemeClr val="tx1"/>
                  </a:solidFill>
                </a:rPr>
                <a:t>」を設定</a:t>
              </a:r>
              <a:endParaRPr kumimoji="1" lang="en-US" altLang="ja-JP" sz="900" dirty="0">
                <a:solidFill>
                  <a:schemeClr val="tx1"/>
                </a:solidFill>
              </a:endParaRPr>
            </a:p>
          </p:txBody>
        </p:sp>
      </p:grpSp>
      <p:sp>
        <p:nvSpPr>
          <p:cNvPr id="18" name="テキスト プレースホルダー 2"/>
          <p:cNvSpPr txBox="1">
            <a:spLocks/>
          </p:cNvSpPr>
          <p:nvPr/>
        </p:nvSpPr>
        <p:spPr>
          <a:xfrm>
            <a:off x="199920" y="1589231"/>
            <a:ext cx="3781514" cy="248096"/>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685800">
              <a:lnSpc>
                <a:spcPts val="1425"/>
              </a:lnSpc>
              <a:buClr>
                <a:srgbClr val="F9BE00"/>
              </a:buClr>
              <a:buNone/>
              <a:defRPr/>
            </a:pPr>
            <a:r>
              <a:rPr lang="ja-JP" altLang="en-US" sz="1400" b="1" dirty="0">
                <a:latin typeface="+mn-ea"/>
              </a:rPr>
              <a:t>締データ出力設定</a:t>
            </a:r>
            <a:endParaRPr lang="en-US" altLang="ja-JP" sz="1400" b="1" dirty="0">
              <a:solidFill>
                <a:prstClr val="black"/>
              </a:solidFill>
              <a:latin typeface="メイリオ"/>
              <a:ea typeface="メイリオ"/>
            </a:endParaRPr>
          </a:p>
        </p:txBody>
      </p:sp>
      <p:pic>
        <p:nvPicPr>
          <p:cNvPr id="19" name="図 18"/>
          <p:cNvPicPr>
            <a:picLocks noChangeAspect="1"/>
          </p:cNvPicPr>
          <p:nvPr/>
        </p:nvPicPr>
        <p:blipFill rotWithShape="1">
          <a:blip r:embed="rId5"/>
          <a:srcRect t="7135"/>
          <a:stretch/>
        </p:blipFill>
        <p:spPr>
          <a:xfrm>
            <a:off x="4722909" y="2011660"/>
            <a:ext cx="2507498" cy="2227782"/>
          </a:xfrm>
          <a:prstGeom prst="rect">
            <a:avLst/>
          </a:prstGeom>
          <a:ln>
            <a:solidFill>
              <a:schemeClr val="bg1">
                <a:lumMod val="75000"/>
              </a:schemeClr>
            </a:solidFill>
          </a:ln>
        </p:spPr>
      </p:pic>
      <p:pic>
        <p:nvPicPr>
          <p:cNvPr id="20" name="図 19"/>
          <p:cNvPicPr>
            <a:picLocks noChangeAspect="1"/>
          </p:cNvPicPr>
          <p:nvPr/>
        </p:nvPicPr>
        <p:blipFill rotWithShape="1">
          <a:blip r:embed="rId6"/>
          <a:srcRect t="7606"/>
          <a:stretch/>
        </p:blipFill>
        <p:spPr>
          <a:xfrm>
            <a:off x="5081984" y="3057123"/>
            <a:ext cx="3730274" cy="1767087"/>
          </a:xfrm>
          <a:prstGeom prst="rect">
            <a:avLst/>
          </a:prstGeom>
          <a:ln>
            <a:solidFill>
              <a:schemeClr val="bg1">
                <a:lumMod val="75000"/>
              </a:schemeClr>
            </a:solidFill>
          </a:ln>
        </p:spPr>
      </p:pic>
      <p:sp>
        <p:nvSpPr>
          <p:cNvPr id="21" name="テキスト プレースホルダー 2"/>
          <p:cNvSpPr txBox="1">
            <a:spLocks/>
          </p:cNvSpPr>
          <p:nvPr/>
        </p:nvSpPr>
        <p:spPr>
          <a:xfrm>
            <a:off x="4652804" y="1746855"/>
            <a:ext cx="2028732" cy="179974"/>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685800">
              <a:lnSpc>
                <a:spcPts val="1425"/>
              </a:lnSpc>
              <a:buClr>
                <a:srgbClr val="F9BE00"/>
              </a:buClr>
              <a:buNone/>
              <a:defRPr/>
            </a:pPr>
            <a:r>
              <a:rPr lang="ja-JP" altLang="en-US" sz="1400" b="1" dirty="0">
                <a:latin typeface="+mn-ea"/>
              </a:rPr>
              <a:t>休暇区分設定</a:t>
            </a:r>
            <a:endParaRPr lang="en-US" altLang="ja-JP" sz="1400" b="1" dirty="0">
              <a:solidFill>
                <a:prstClr val="black"/>
              </a:solidFill>
              <a:latin typeface="メイリオ"/>
              <a:ea typeface="メイリオ"/>
            </a:endParaRPr>
          </a:p>
        </p:txBody>
      </p:sp>
      <p:sp>
        <p:nvSpPr>
          <p:cNvPr id="22" name="テキスト プレースホルダー 2"/>
          <p:cNvSpPr txBox="1">
            <a:spLocks/>
          </p:cNvSpPr>
          <p:nvPr/>
        </p:nvSpPr>
        <p:spPr>
          <a:xfrm>
            <a:off x="7441724" y="2787204"/>
            <a:ext cx="1450276" cy="216024"/>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685800">
              <a:lnSpc>
                <a:spcPts val="1425"/>
              </a:lnSpc>
              <a:buClr>
                <a:srgbClr val="F9BE00"/>
              </a:buClr>
              <a:buNone/>
              <a:defRPr/>
            </a:pPr>
            <a:r>
              <a:rPr lang="ja-JP" altLang="en-US" sz="1400" b="1" dirty="0">
                <a:latin typeface="+mn-ea"/>
              </a:rPr>
              <a:t>任意項目設定</a:t>
            </a:r>
            <a:endParaRPr lang="en-US" altLang="ja-JP" sz="1400" b="1" dirty="0">
              <a:solidFill>
                <a:prstClr val="black"/>
              </a:solidFill>
              <a:latin typeface="メイリオ"/>
              <a:ea typeface="メイリオ"/>
            </a:endParaRPr>
          </a:p>
        </p:txBody>
      </p:sp>
    </p:spTree>
    <p:extLst>
      <p:ext uri="{BB962C8B-B14F-4D97-AF65-F5344CB8AC3E}">
        <p14:creationId xmlns:p14="http://schemas.microsoft.com/office/powerpoint/2010/main" val="21957543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0"/>
          </p:nvPr>
        </p:nvSpPr>
        <p:spPr/>
        <p:txBody>
          <a:bodyPr/>
          <a:lstStyle/>
          <a:p>
            <a:fld id="{78AE49ED-73EF-499C-8307-28EB0E7CF529}" type="slidenum">
              <a:rPr lang="ja-JP" altLang="en-US" smtClean="0"/>
              <a:pPr/>
              <a:t>36</a:t>
            </a:fld>
            <a:endParaRPr lang="ja-JP" altLang="en-US" dirty="0"/>
          </a:p>
        </p:txBody>
      </p:sp>
      <p:sp>
        <p:nvSpPr>
          <p:cNvPr id="3" name="タイトル 2"/>
          <p:cNvSpPr>
            <a:spLocks noGrp="1"/>
          </p:cNvSpPr>
          <p:nvPr>
            <p:ph type="title"/>
          </p:nvPr>
        </p:nvSpPr>
        <p:spPr/>
        <p:txBody>
          <a:bodyPr/>
          <a:lstStyle/>
          <a:p>
            <a:r>
              <a:rPr lang="en-US" altLang="ja-JP" b="0" dirty="0">
                <a:solidFill>
                  <a:srgbClr val="FABE00"/>
                </a:solidFill>
              </a:rPr>
              <a:t>04</a:t>
            </a:r>
            <a:br>
              <a:rPr lang="en-US" altLang="ja-JP" b="0" dirty="0">
                <a:solidFill>
                  <a:srgbClr val="FABE00"/>
                </a:solidFill>
              </a:rPr>
            </a:br>
            <a:r>
              <a:rPr lang="ja-JP" altLang="en-US" dirty="0">
                <a:solidFill>
                  <a:srgbClr val="EE7B48"/>
                </a:solidFill>
              </a:rPr>
              <a:t>他社</a:t>
            </a:r>
            <a:r>
              <a:rPr lang="ja-JP" altLang="en-US" dirty="0"/>
              <a:t>勤怠システムとの連携について</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8615389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37</a:t>
            </a:fld>
            <a:endParaRPr kumimoji="1" lang="ja-JP" altLang="en-US" dirty="0"/>
          </a:p>
        </p:txBody>
      </p:sp>
      <p:sp>
        <p:nvSpPr>
          <p:cNvPr id="3" name="フッター プレースホルダー 2"/>
          <p:cNvSpPr>
            <a:spLocks noGrp="1"/>
          </p:cNvSpPr>
          <p:nvPr>
            <p:ph type="ftr" sz="quarter" idx="3"/>
          </p:nvPr>
        </p:nvSpPr>
        <p:spPr/>
        <p:txBody>
          <a:bodyPr/>
          <a:lstStyle/>
          <a:p>
            <a:r>
              <a:rPr lang="en-US" altLang="ja-JP" dirty="0"/>
              <a:t>©Canon IT Solutions Inc.  All rights reserved.</a:t>
            </a:r>
            <a:endParaRPr lang="ja-JP" altLang="en-US" dirty="0"/>
          </a:p>
        </p:txBody>
      </p:sp>
      <p:sp>
        <p:nvSpPr>
          <p:cNvPr id="4" name="テキスト プレースホルダー 3"/>
          <p:cNvSpPr>
            <a:spLocks noGrp="1"/>
          </p:cNvSpPr>
          <p:nvPr>
            <p:ph type="body" sz="quarter" idx="16"/>
          </p:nvPr>
        </p:nvSpPr>
        <p:spPr/>
        <p:txBody>
          <a:bodyPr/>
          <a:lstStyle/>
          <a:p>
            <a:r>
              <a:rPr kumimoji="1" lang="ja-JP" altLang="en-US" dirty="0"/>
              <a:t>給与管理（</a:t>
            </a:r>
            <a:r>
              <a:rPr kumimoji="1" lang="en-US" altLang="ja-JP" dirty="0"/>
              <a:t>NXPR</a:t>
            </a:r>
            <a:r>
              <a:rPr kumimoji="1" lang="ja-JP" altLang="en-US" dirty="0"/>
              <a:t>）への勤怠実績データ連携</a:t>
            </a:r>
          </a:p>
        </p:txBody>
      </p:sp>
      <p:sp>
        <p:nvSpPr>
          <p:cNvPr id="5" name="テキスト プレースホルダー 4"/>
          <p:cNvSpPr>
            <a:spLocks noGrp="1"/>
          </p:cNvSpPr>
          <p:nvPr>
            <p:ph type="body" sz="quarter" idx="17"/>
          </p:nvPr>
        </p:nvSpPr>
        <p:spPr/>
        <p:txBody>
          <a:bodyPr/>
          <a:lstStyle/>
          <a:p>
            <a:r>
              <a:rPr kumimoji="1" lang="en-US" altLang="ja-JP" dirty="0" err="1"/>
              <a:t>SuperStream</a:t>
            </a:r>
            <a:r>
              <a:rPr kumimoji="1" lang="ja-JP" altLang="en-US" dirty="0"/>
              <a:t>給与管理システムへ勤怠データ等の集計結果を連携</a:t>
            </a:r>
            <a:endParaRPr kumimoji="1" lang="en-US" altLang="ja-JP" dirty="0"/>
          </a:p>
          <a:p>
            <a:r>
              <a:rPr lang="ja-JP" altLang="en-US" dirty="0"/>
              <a:t>個人単位か項目単位かのいずれかの形式で</a:t>
            </a:r>
            <a:r>
              <a:rPr lang="en-US" altLang="ja-JP" dirty="0"/>
              <a:t>CSV</a:t>
            </a:r>
            <a:r>
              <a:rPr lang="ja-JP" altLang="en-US" dirty="0"/>
              <a:t>ファイルを取込む運用となります</a:t>
            </a:r>
            <a:endParaRPr lang="en-US" altLang="ja-JP" dirty="0"/>
          </a:p>
          <a:p>
            <a:r>
              <a:rPr kumimoji="1" lang="ja-JP" altLang="en-US" dirty="0"/>
              <a:t>連携用ファイルを取込レイアウトに合わせるため加工していただく必要があります</a:t>
            </a:r>
          </a:p>
        </p:txBody>
      </p:sp>
      <p:sp>
        <p:nvSpPr>
          <p:cNvPr id="6" name="タイトル 5"/>
          <p:cNvSpPr>
            <a:spLocks noGrp="1"/>
          </p:cNvSpPr>
          <p:nvPr>
            <p:ph type="title"/>
          </p:nvPr>
        </p:nvSpPr>
        <p:spPr/>
        <p:txBody>
          <a:bodyPr/>
          <a:lstStyle/>
          <a:p>
            <a:r>
              <a:rPr lang="ja-JP" altLang="en-US" dirty="0"/>
              <a:t>他社勤怠管理システムとのデータ連携について</a:t>
            </a:r>
            <a:endParaRPr kumimoji="1" lang="ja-JP" altLang="en-US" dirty="0"/>
          </a:p>
        </p:txBody>
      </p:sp>
      <p:sp>
        <p:nvSpPr>
          <p:cNvPr id="7" name="フローチャート : 磁気ディスク 8"/>
          <p:cNvSpPr/>
          <p:nvPr/>
        </p:nvSpPr>
        <p:spPr>
          <a:xfrm>
            <a:off x="6696744" y="2469258"/>
            <a:ext cx="1189876" cy="525708"/>
          </a:xfrm>
          <a:prstGeom prst="flowChartMagneticDisk">
            <a:avLst/>
          </a:prstGeom>
          <a:ln/>
        </p:spPr>
        <p:style>
          <a:lnRef idx="2">
            <a:schemeClr val="accent2"/>
          </a:lnRef>
          <a:fillRef idx="1">
            <a:schemeClr val="lt1"/>
          </a:fillRef>
          <a:effectRef idx="0">
            <a:schemeClr val="accent2"/>
          </a:effectRef>
          <a:fontRef idx="minor">
            <a:schemeClr val="dk1"/>
          </a:fontRef>
        </p:style>
        <p:txBody>
          <a:bodyPr wrap="none"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1"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Tahoma" pitchFamily="34" charset="0"/>
              </a:rPr>
              <a:t>給与管理</a:t>
            </a:r>
          </a:p>
        </p:txBody>
      </p:sp>
      <p:sp>
        <p:nvSpPr>
          <p:cNvPr id="8" name="フローチャート : 磁気ディスク 10"/>
          <p:cNvSpPr/>
          <p:nvPr/>
        </p:nvSpPr>
        <p:spPr>
          <a:xfrm>
            <a:off x="919522" y="2588544"/>
            <a:ext cx="1307657" cy="1038757"/>
          </a:xfrm>
          <a:prstGeom prst="flowChartMagneticDisk">
            <a:avLst/>
          </a:prstGeom>
          <a:ln/>
        </p:spPr>
        <p:style>
          <a:lnRef idx="2">
            <a:schemeClr val="accent5"/>
          </a:lnRef>
          <a:fillRef idx="1">
            <a:schemeClr val="lt1"/>
          </a:fillRef>
          <a:effectRef idx="0">
            <a:schemeClr val="accent5"/>
          </a:effectRef>
          <a:fontRef idx="minor">
            <a:schemeClr val="dk1"/>
          </a:fontRef>
        </p:style>
        <p:txBody>
          <a:bodyPr wrap="none" rtlCol="0" anchor="ctr"/>
          <a:lstStyle/>
          <a:p>
            <a:pPr marL="0" marR="0" lvl="0" indent="0" algn="ctr" defTabSz="914400" rtl="0" eaLnBrk="1" fontAlgn="auto" latinLnBrk="0" hangingPunct="1">
              <a:lnSpc>
                <a:spcPct val="100000"/>
              </a:lnSpc>
              <a:spcBef>
                <a:spcPts val="400"/>
              </a:spcBef>
              <a:spcAft>
                <a:spcPts val="0"/>
              </a:spcAft>
              <a:buClrTx/>
              <a:buSzTx/>
              <a:buFontTx/>
              <a:buNone/>
              <a:tabLst/>
              <a:defRPr/>
            </a:pPr>
            <a:r>
              <a:rPr kumimoji="1" lang="ja-JP" altLang="en-US" sz="1000" b="1"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Tahoma" pitchFamily="34" charset="0"/>
              </a:rPr>
              <a:t>勤怠管理</a:t>
            </a:r>
            <a:endParaRPr kumimoji="1" lang="ja-JP" altLang="en-US" sz="1100" b="1"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Tahoma" pitchFamily="34" charset="0"/>
            </a:endParaRPr>
          </a:p>
        </p:txBody>
      </p:sp>
      <p:sp>
        <p:nvSpPr>
          <p:cNvPr id="9" name="フローチャート : 磁気ディスク 11"/>
          <p:cNvSpPr/>
          <p:nvPr/>
        </p:nvSpPr>
        <p:spPr>
          <a:xfrm>
            <a:off x="6696744" y="3147814"/>
            <a:ext cx="1189876" cy="525708"/>
          </a:xfrm>
          <a:prstGeom prst="flowChartMagneticDisk">
            <a:avLst/>
          </a:prstGeom>
          <a:ln/>
        </p:spPr>
        <p:style>
          <a:lnRef idx="2">
            <a:schemeClr val="accent2"/>
          </a:lnRef>
          <a:fillRef idx="1">
            <a:schemeClr val="lt1"/>
          </a:fillRef>
          <a:effectRef idx="0">
            <a:schemeClr val="accent2"/>
          </a:effectRef>
          <a:fontRef idx="minor">
            <a:schemeClr val="dk1"/>
          </a:fontRef>
        </p:style>
        <p:txBody>
          <a:bodyPr wrap="none"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1"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Tahoma" pitchFamily="34" charset="0"/>
              </a:rPr>
              <a:t>人事管理</a:t>
            </a:r>
          </a:p>
        </p:txBody>
      </p:sp>
      <p:sp>
        <p:nvSpPr>
          <p:cNvPr id="10" name="テキスト ボックス 9"/>
          <p:cNvSpPr txBox="1"/>
          <p:nvPr/>
        </p:nvSpPr>
        <p:spPr>
          <a:xfrm>
            <a:off x="6694492" y="2067694"/>
            <a:ext cx="1261884" cy="466794"/>
          </a:xfrm>
          <a:prstGeom prst="rect">
            <a:avLst/>
          </a:prstGeom>
        </p:spPr>
        <p:txBody>
          <a:bodyPr wrap="none" rtlCol="0" anchor="ctr" anchorCtr="0">
            <a:noAutofit/>
          </a:bodyPr>
          <a:lstStyle/>
          <a:p>
            <a:pPr marL="0" marR="0" lvl="0" indent="0" algn="l" defTabSz="914400" rtl="0" eaLnBrk="1" fontAlgn="auto" latinLnBrk="0" hangingPunct="1">
              <a:lnSpc>
                <a:spcPts val="1000"/>
              </a:lnSpc>
              <a:spcBef>
                <a:spcPts val="400"/>
              </a:spcBef>
              <a:spcAft>
                <a:spcPts val="0"/>
              </a:spcAft>
              <a:buClrTx/>
              <a:buSzTx/>
              <a:buFontTx/>
              <a:buNone/>
              <a:tabLst/>
              <a:defRPr/>
            </a:pPr>
            <a:r>
              <a:rPr kumimoji="1" lang="ja-JP" altLang="en-US" sz="1000" b="1"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勤務実績取込機能</a:t>
            </a:r>
            <a:endParaRPr kumimoji="1" lang="en-US" altLang="ja-JP" sz="1000" b="1"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ts val="1000"/>
              </a:lnSpc>
              <a:spcBef>
                <a:spcPts val="400"/>
              </a:spcBef>
              <a:spcAft>
                <a:spcPts val="0"/>
              </a:spcAft>
              <a:buClrTx/>
              <a:buSzTx/>
              <a:buFontTx/>
              <a:buNone/>
              <a:tabLst/>
              <a:defRPr/>
            </a:pPr>
            <a:r>
              <a:rPr kumimoji="1" lang="ja-JP" altLang="en-US" sz="1000" b="1"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エラーチェック</a:t>
            </a:r>
            <a:endParaRPr kumimoji="1" lang="en-US" altLang="ja-JP" sz="1000" b="1"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endParaRPr>
          </a:p>
        </p:txBody>
      </p:sp>
      <p:cxnSp>
        <p:nvCxnSpPr>
          <p:cNvPr id="11" name="直線矢印コネクタ 10"/>
          <p:cNvCxnSpPr/>
          <p:nvPr/>
        </p:nvCxnSpPr>
        <p:spPr>
          <a:xfrm rot="10800000">
            <a:off x="2592289" y="2822189"/>
            <a:ext cx="857256" cy="1588"/>
          </a:xfrm>
          <a:prstGeom prst="straightConnector1">
            <a:avLst/>
          </a:prstGeom>
          <a:ln>
            <a:solidFill>
              <a:schemeClr val="accent5"/>
            </a:solidFill>
            <a:headEnd type="arrow" w="med" len="med"/>
            <a:tailEnd type="none" w="med" len="med"/>
          </a:ln>
          <a:effectLst/>
        </p:spPr>
        <p:style>
          <a:lnRef idx="2">
            <a:schemeClr val="accent5"/>
          </a:lnRef>
          <a:fillRef idx="0">
            <a:schemeClr val="accent5"/>
          </a:fillRef>
          <a:effectRef idx="1">
            <a:schemeClr val="accent5"/>
          </a:effectRef>
          <a:fontRef idx="minor">
            <a:schemeClr val="tx1"/>
          </a:fontRef>
        </p:style>
      </p:cxnSp>
      <p:cxnSp>
        <p:nvCxnSpPr>
          <p:cNvPr id="12" name="直線矢印コネクタ 11"/>
          <p:cNvCxnSpPr/>
          <p:nvPr/>
        </p:nvCxnSpPr>
        <p:spPr>
          <a:xfrm rot="10800000">
            <a:off x="4500720" y="2822189"/>
            <a:ext cx="1980000" cy="1588"/>
          </a:xfrm>
          <a:prstGeom prst="straightConnector1">
            <a:avLst/>
          </a:prstGeom>
          <a:ln>
            <a:solidFill>
              <a:schemeClr val="accent5"/>
            </a:solidFill>
            <a:headEnd type="arrow" w="med" len="med"/>
            <a:tailEnd type="none" w="med" len="med"/>
          </a:ln>
          <a:effectLst/>
        </p:spPr>
        <p:style>
          <a:lnRef idx="2">
            <a:schemeClr val="accent5"/>
          </a:lnRef>
          <a:fillRef idx="0">
            <a:schemeClr val="accent5"/>
          </a:fillRef>
          <a:effectRef idx="1">
            <a:schemeClr val="accent5"/>
          </a:effectRef>
          <a:fontRef idx="minor">
            <a:schemeClr val="tx1"/>
          </a:fontRef>
        </p:style>
      </p:cxnSp>
      <p:sp>
        <p:nvSpPr>
          <p:cNvPr id="13" name="角丸四角形 12"/>
          <p:cNvSpPr/>
          <p:nvPr/>
        </p:nvSpPr>
        <p:spPr>
          <a:xfrm>
            <a:off x="2736304" y="1927017"/>
            <a:ext cx="3528392" cy="445664"/>
          </a:xfrm>
          <a:prstGeom prst="roundRect">
            <a:avLst/>
          </a:prstGeom>
          <a:ln/>
        </p:spPr>
        <p:style>
          <a:lnRef idx="2">
            <a:schemeClr val="accent5"/>
          </a:lnRef>
          <a:fillRef idx="1">
            <a:schemeClr val="lt1"/>
          </a:fillRef>
          <a:effectRef idx="0">
            <a:schemeClr val="accent5"/>
          </a:effectRef>
          <a:fontRef idx="minor">
            <a:schemeClr val="dk1"/>
          </a:fontRef>
        </p:style>
        <p:txBody>
          <a:bodyPr wrap="none" t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勤務実績（通常</a:t>
            </a:r>
            <a:r>
              <a:rPr kumimoji="1" lang="en-US" altLang="ja-JP" sz="10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a:t>
            </a:r>
            <a:r>
              <a:rPr kumimoji="1" lang="ja-JP" altLang="en-US" sz="10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残業</a:t>
            </a:r>
            <a:r>
              <a:rPr kumimoji="1" lang="en-US" altLang="ja-JP" sz="10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a:t>
            </a:r>
            <a:r>
              <a:rPr kumimoji="1" lang="ja-JP" altLang="en-US" sz="10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深夜</a:t>
            </a:r>
            <a:r>
              <a:rPr kumimoji="1" lang="en-US" altLang="ja-JP" sz="10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a:t>
            </a:r>
            <a:r>
              <a:rPr kumimoji="1" lang="ja-JP" altLang="en-US" sz="10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休出）・労働日数など</a:t>
            </a:r>
            <a:endParaRPr kumimoji="1" lang="en-US" altLang="ja-JP" sz="10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最大</a:t>
            </a:r>
            <a:r>
              <a:rPr kumimoji="1" lang="en-US" altLang="ja-JP" sz="10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999</a:t>
            </a:r>
            <a:r>
              <a:rPr kumimoji="1" lang="ja-JP" altLang="en-US" sz="10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項目</a:t>
            </a:r>
            <a:endParaRPr kumimoji="1" lang="en-US" altLang="ja-JP" sz="10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endParaRPr>
          </a:p>
        </p:txBody>
      </p:sp>
      <p:sp>
        <p:nvSpPr>
          <p:cNvPr id="14" name="正方形/長方形 13"/>
          <p:cNvSpPr/>
          <p:nvPr/>
        </p:nvSpPr>
        <p:spPr>
          <a:xfrm>
            <a:off x="842444" y="2145522"/>
            <a:ext cx="1461812" cy="324036"/>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prstClr val="white"/>
                </a:solidFill>
                <a:effectLst/>
                <a:uLnTx/>
                <a:uFillTx/>
                <a:latin typeface="メイリオ" pitchFamily="50" charset="-128"/>
                <a:ea typeface="メイリオ" pitchFamily="50" charset="-128"/>
                <a:cs typeface="メイリオ" pitchFamily="50" charset="-128"/>
              </a:rPr>
              <a:t>勤怠管理システム</a:t>
            </a:r>
          </a:p>
        </p:txBody>
      </p:sp>
      <p:sp>
        <p:nvSpPr>
          <p:cNvPr id="16" name="Freeform 418"/>
          <p:cNvSpPr>
            <a:spLocks noEditPoints="1"/>
          </p:cNvSpPr>
          <p:nvPr/>
        </p:nvSpPr>
        <p:spPr bwMode="auto">
          <a:xfrm>
            <a:off x="3600400" y="2643758"/>
            <a:ext cx="611560" cy="396044"/>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rgbClr val="EE5500"/>
              </a:solidFill>
              <a:effectLst/>
              <a:uLnTx/>
              <a:uFillTx/>
              <a:latin typeface="メイリオ"/>
              <a:ea typeface="メイリオ"/>
              <a:cs typeface="+mn-cs"/>
            </a:endParaRPr>
          </a:p>
        </p:txBody>
      </p:sp>
      <p:sp>
        <p:nvSpPr>
          <p:cNvPr id="17" name="テキスト ボックス 16"/>
          <p:cNvSpPr txBox="1"/>
          <p:nvPr/>
        </p:nvSpPr>
        <p:spPr>
          <a:xfrm>
            <a:off x="3563888" y="2931790"/>
            <a:ext cx="720080" cy="360040"/>
          </a:xfrm>
          <a:prstGeom prst="rect">
            <a:avLst/>
          </a:prstGeom>
        </p:spPr>
        <p:txBody>
          <a:bodyPr wrap="none" lIns="0" tIns="0" rIns="0" bIns="0" rtlCol="0" anchor="t" anchorCtr="0">
            <a:normAutofit/>
          </a:bodyPr>
          <a:lstStyle/>
          <a:p>
            <a:pPr marL="0" marR="0" lvl="0" indent="0" algn="ctr" defTabSz="914400" rtl="0" eaLnBrk="1" fontAlgn="auto" latinLnBrk="0" hangingPunct="1">
              <a:lnSpc>
                <a:spcPts val="2800"/>
              </a:lnSpc>
              <a:spcBef>
                <a:spcPct val="0"/>
              </a:spcBef>
              <a:spcAft>
                <a:spcPts val="0"/>
              </a:spcAft>
              <a:buClrTx/>
              <a:buSzTx/>
              <a:buFontTx/>
              <a:buNone/>
              <a:tabLst/>
              <a:defRPr/>
            </a:pPr>
            <a:r>
              <a:rPr kumimoji="1" lang="en-US" altLang="ja-JP" sz="1100" b="1" i="0" u="none" strike="noStrike" kern="1200" cap="none" spc="0" normalizeH="0" baseline="0" noProof="0" dirty="0">
                <a:ln>
                  <a:noFill/>
                </a:ln>
                <a:solidFill>
                  <a:srgbClr val="AACE36"/>
                </a:solidFill>
                <a:effectLst/>
                <a:uLnTx/>
                <a:uFillTx/>
                <a:latin typeface="メイリオ" pitchFamily="50" charset="-128"/>
                <a:ea typeface="メイリオ" pitchFamily="50" charset="-128"/>
                <a:cs typeface="+mn-cs"/>
              </a:rPr>
              <a:t>CSV</a:t>
            </a:r>
            <a:endParaRPr kumimoji="1" lang="ja-JP" altLang="en-US" sz="1100" b="1" i="0" u="none" strike="noStrike" kern="1200" cap="none" spc="0" normalizeH="0" baseline="0" noProof="0" dirty="0">
              <a:ln>
                <a:noFill/>
              </a:ln>
              <a:solidFill>
                <a:srgbClr val="AACE36"/>
              </a:solidFill>
              <a:effectLst/>
              <a:uLnTx/>
              <a:uFillTx/>
              <a:latin typeface="メイリオ" pitchFamily="50" charset="-128"/>
              <a:ea typeface="メイリオ" pitchFamily="50" charset="-128"/>
              <a:cs typeface="+mn-cs"/>
            </a:endParaRPr>
          </a:p>
        </p:txBody>
      </p:sp>
      <p:sp>
        <p:nvSpPr>
          <p:cNvPr id="18" name="テキスト ボックス 17"/>
          <p:cNvSpPr txBox="1"/>
          <p:nvPr/>
        </p:nvSpPr>
        <p:spPr>
          <a:xfrm>
            <a:off x="6427146" y="3807321"/>
            <a:ext cx="2249310" cy="449703"/>
          </a:xfrm>
          <a:prstGeom prst="rect">
            <a:avLst/>
          </a:prstGeom>
        </p:spPr>
        <p:txBody>
          <a:bodyPr wrap="none" rtlCol="0" anchor="t" anchorCtr="0">
            <a:noAutofit/>
          </a:bodyPr>
          <a:lstStyle/>
          <a:p>
            <a:pPr marL="0" marR="0" lvl="0" indent="0" algn="l" defTabSz="914400" rtl="0" eaLnBrk="1" fontAlgn="auto" latinLnBrk="0" hangingPunct="1">
              <a:lnSpc>
                <a:spcPct val="100000"/>
              </a:lnSpc>
              <a:spcBef>
                <a:spcPts val="400"/>
              </a:spcBef>
              <a:spcAft>
                <a:spcPts val="0"/>
              </a:spcAft>
              <a:buClrTx/>
              <a:buSzTx/>
              <a:buFontTx/>
              <a:buNone/>
              <a:tabLst/>
              <a:defRPr/>
            </a:pPr>
            <a:r>
              <a:rPr kumimoji="1" lang="zh-TW" altLang="en-US" sz="1000" b="1"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汎用社員検索</a:t>
            </a:r>
            <a:r>
              <a:rPr kumimoji="1" lang="ja-JP" altLang="en-US" sz="1000" b="1"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機能（社員情報の連携）</a:t>
            </a:r>
            <a:endParaRPr kumimoji="1" lang="en-US" altLang="ja-JP" sz="1000" b="1"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400"/>
              </a:spcBef>
              <a:spcAft>
                <a:spcPts val="0"/>
              </a:spcAft>
              <a:buClrTx/>
              <a:buSzTx/>
              <a:buFontTx/>
              <a:buNone/>
              <a:tabLst/>
              <a:defRPr/>
            </a:pPr>
            <a:r>
              <a:rPr kumimoji="1" lang="ja-JP" altLang="en-US" sz="1000" b="1"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データ入出力（組織等のコード連携）</a:t>
            </a:r>
            <a:endParaRPr kumimoji="1" lang="en-US" altLang="ja-JP" sz="1000" b="1"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endParaRPr>
          </a:p>
        </p:txBody>
      </p:sp>
      <p:cxnSp>
        <p:nvCxnSpPr>
          <p:cNvPr id="19" name="直線矢印コネクタ 18"/>
          <p:cNvCxnSpPr/>
          <p:nvPr/>
        </p:nvCxnSpPr>
        <p:spPr>
          <a:xfrm rot="10800000">
            <a:off x="2628504" y="3399843"/>
            <a:ext cx="1908000" cy="1588"/>
          </a:xfrm>
          <a:prstGeom prst="straightConnector1">
            <a:avLst/>
          </a:prstGeom>
          <a:ln>
            <a:solidFill>
              <a:schemeClr val="accent2"/>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0" name="直線矢印コネクタ 19"/>
          <p:cNvCxnSpPr/>
          <p:nvPr/>
        </p:nvCxnSpPr>
        <p:spPr>
          <a:xfrm rot="10800000">
            <a:off x="5623464" y="3399843"/>
            <a:ext cx="857256" cy="1588"/>
          </a:xfrm>
          <a:prstGeom prst="straightConnector1">
            <a:avLst/>
          </a:prstGeom>
          <a:ln>
            <a:solidFill>
              <a:schemeClr val="accent2"/>
            </a:solidFill>
            <a:tailEnd type="arrow"/>
          </a:ln>
          <a:effectLst/>
        </p:spPr>
        <p:style>
          <a:lnRef idx="2">
            <a:schemeClr val="accent1"/>
          </a:lnRef>
          <a:fillRef idx="0">
            <a:schemeClr val="accent1"/>
          </a:fillRef>
          <a:effectRef idx="1">
            <a:schemeClr val="accent1"/>
          </a:effectRef>
          <a:fontRef idx="minor">
            <a:schemeClr val="tx1"/>
          </a:fontRef>
        </p:style>
      </p:cxnSp>
      <p:sp>
        <p:nvSpPr>
          <p:cNvPr id="21" name="角丸四角形 20"/>
          <p:cNvSpPr/>
          <p:nvPr/>
        </p:nvSpPr>
        <p:spPr>
          <a:xfrm>
            <a:off x="2736304" y="3843325"/>
            <a:ext cx="3528392" cy="302384"/>
          </a:xfrm>
          <a:prstGeom prst="roundRect">
            <a:avLst/>
          </a:prstGeom>
          <a:ln/>
        </p:spPr>
        <p:style>
          <a:lnRef idx="2">
            <a:schemeClr val="accent2"/>
          </a:lnRef>
          <a:fillRef idx="1">
            <a:schemeClr val="lt1"/>
          </a:fillRef>
          <a:effectRef idx="0">
            <a:schemeClr val="accent2"/>
          </a:effectRef>
          <a:fontRef idx="minor">
            <a:schemeClr val="dk1"/>
          </a:fontRef>
        </p:style>
        <p:txBody>
          <a:bodyPr wrap="none" t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社員マスタ（氏名</a:t>
            </a:r>
            <a:r>
              <a:rPr kumimoji="1" lang="en-US" altLang="ja-JP" sz="10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a:t>
            </a:r>
            <a:r>
              <a:rPr kumimoji="1" lang="ja-JP" altLang="en-US" sz="10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職員コード</a:t>
            </a:r>
            <a:r>
              <a:rPr kumimoji="1" lang="en-US" altLang="ja-JP" sz="10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a:t>
            </a:r>
            <a:r>
              <a:rPr kumimoji="1" lang="ja-JP" altLang="en-US" sz="10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役職等）・組織マスタ</a:t>
            </a:r>
            <a:endParaRPr kumimoji="1" lang="en-US" altLang="ja-JP" sz="10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endParaRPr>
          </a:p>
        </p:txBody>
      </p:sp>
      <p:sp>
        <p:nvSpPr>
          <p:cNvPr id="22" name="Freeform 418"/>
          <p:cNvSpPr>
            <a:spLocks noEditPoints="1"/>
          </p:cNvSpPr>
          <p:nvPr/>
        </p:nvSpPr>
        <p:spPr bwMode="auto">
          <a:xfrm>
            <a:off x="4752528" y="3147814"/>
            <a:ext cx="611560" cy="396044"/>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rgbClr val="EE5500"/>
              </a:solidFill>
              <a:effectLst/>
              <a:uLnTx/>
              <a:uFillTx/>
              <a:latin typeface="メイリオ"/>
              <a:ea typeface="メイリオ"/>
              <a:cs typeface="+mn-cs"/>
            </a:endParaRPr>
          </a:p>
        </p:txBody>
      </p:sp>
      <p:sp>
        <p:nvSpPr>
          <p:cNvPr id="23" name="テキスト ボックス 22"/>
          <p:cNvSpPr txBox="1"/>
          <p:nvPr/>
        </p:nvSpPr>
        <p:spPr>
          <a:xfrm>
            <a:off x="4716016" y="3435846"/>
            <a:ext cx="720080" cy="360040"/>
          </a:xfrm>
          <a:prstGeom prst="rect">
            <a:avLst/>
          </a:prstGeom>
        </p:spPr>
        <p:txBody>
          <a:bodyPr wrap="none" lIns="0" tIns="0" rIns="0" bIns="0" rtlCol="0" anchor="t" anchorCtr="0">
            <a:normAutofit/>
          </a:bodyPr>
          <a:lstStyle/>
          <a:p>
            <a:pPr marL="0" marR="0" lvl="0" indent="0" algn="ctr" defTabSz="914400" rtl="0" eaLnBrk="1" fontAlgn="auto" latinLnBrk="0" hangingPunct="1">
              <a:lnSpc>
                <a:spcPts val="2800"/>
              </a:lnSpc>
              <a:spcBef>
                <a:spcPct val="0"/>
              </a:spcBef>
              <a:spcAft>
                <a:spcPts val="0"/>
              </a:spcAft>
              <a:buClrTx/>
              <a:buSzTx/>
              <a:buFontTx/>
              <a:buNone/>
              <a:tabLst/>
              <a:defRPr/>
            </a:pPr>
            <a:r>
              <a:rPr kumimoji="1" lang="en-US" altLang="ja-JP" sz="1100" b="1" i="0" u="none" strike="noStrike" kern="1200" cap="none" spc="0" normalizeH="0" baseline="0" noProof="0" dirty="0">
                <a:ln>
                  <a:noFill/>
                </a:ln>
                <a:solidFill>
                  <a:srgbClr val="008CCF"/>
                </a:solidFill>
                <a:effectLst/>
                <a:uLnTx/>
                <a:uFillTx/>
                <a:latin typeface="メイリオ" pitchFamily="50" charset="-128"/>
                <a:ea typeface="メイリオ" pitchFamily="50" charset="-128"/>
                <a:cs typeface="+mn-cs"/>
              </a:rPr>
              <a:t>Excel/CSV</a:t>
            </a:r>
            <a:endParaRPr kumimoji="1" lang="ja-JP" altLang="en-US" sz="1100" b="1" i="0" u="none" strike="noStrike" kern="1200" cap="none" spc="0" normalizeH="0" baseline="0" noProof="0" dirty="0">
              <a:ln>
                <a:noFill/>
              </a:ln>
              <a:solidFill>
                <a:srgbClr val="008CCF"/>
              </a:solidFill>
              <a:effectLst/>
              <a:uLnTx/>
              <a:uFillTx/>
              <a:latin typeface="メイリオ" pitchFamily="50" charset="-128"/>
              <a:ea typeface="メイリオ" pitchFamily="50" charset="-128"/>
              <a:cs typeface="+mn-cs"/>
            </a:endParaRPr>
          </a:p>
        </p:txBody>
      </p:sp>
      <p:sp>
        <p:nvSpPr>
          <p:cNvPr id="24" name="コンテンツ プレースホルダ 6"/>
          <p:cNvSpPr txBox="1">
            <a:spLocks/>
          </p:cNvSpPr>
          <p:nvPr/>
        </p:nvSpPr>
        <p:spPr>
          <a:xfrm>
            <a:off x="594065" y="4239369"/>
            <a:ext cx="8676000" cy="708645"/>
          </a:xfrm>
          <a:prstGeom prst="rect">
            <a:avLst/>
          </a:prstGeom>
        </p:spPr>
        <p:txBody>
          <a:bodyPr vert="horz" lIns="0" tIns="0" rIns="0" bIns="0" rtlCol="0">
            <a:noAutofit/>
          </a:bodyPr>
          <a:lstStyle/>
          <a:p>
            <a:pPr marL="216000" marR="0" lvl="0" indent="-216000" algn="l" defTabSz="914400" rtl="0" eaLnBrk="1" fontAlgn="ctr" latinLnBrk="0" hangingPunct="1">
              <a:lnSpc>
                <a:spcPct val="100000"/>
              </a:lnSpc>
              <a:spcBef>
                <a:spcPts val="300"/>
              </a:spcBef>
              <a:spcAft>
                <a:spcPts val="0"/>
              </a:spcAft>
              <a:buClr>
                <a:srgbClr val="0065AE">
                  <a:lumMod val="20000"/>
                  <a:lumOff val="80000"/>
                </a:srgbClr>
              </a:buClr>
              <a:buSzPct val="75000"/>
              <a:buFontTx/>
              <a:buNone/>
              <a:tabLst/>
              <a:defRPr/>
            </a:pPr>
            <a:r>
              <a:rPr kumimoji="1" lang="ja-JP" altLang="en-US" sz="1100" b="1"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人事管理（</a:t>
            </a:r>
            <a:r>
              <a:rPr kumimoji="1" lang="en-US" altLang="ja-JP" sz="1100" b="1"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NXHR</a:t>
            </a:r>
            <a:r>
              <a:rPr kumimoji="1" lang="ja-JP" altLang="en-US" sz="1100" b="1"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）から勤怠管理システムへのマスタ連携</a:t>
            </a:r>
            <a:endParaRPr kumimoji="1" lang="en-US" altLang="ja-JP" sz="1100" b="1"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endParaRPr>
          </a:p>
          <a:p>
            <a:pPr marL="216000" marR="0" lvl="0" indent="-216000" algn="l" defTabSz="914400" rtl="0" eaLnBrk="1" fontAlgn="ctr" latinLnBrk="0" hangingPunct="1">
              <a:lnSpc>
                <a:spcPct val="100000"/>
              </a:lnSpc>
              <a:spcBef>
                <a:spcPts val="300"/>
              </a:spcBef>
              <a:spcAft>
                <a:spcPts val="0"/>
              </a:spcAft>
              <a:buClr>
                <a:srgbClr val="0065AE">
                  <a:lumMod val="20000"/>
                  <a:lumOff val="80000"/>
                </a:srgbClr>
              </a:buClr>
              <a:buSzPct val="75000"/>
              <a:buFont typeface="Wingdings" pitchFamily="2" charset="2"/>
              <a:buChar char="l"/>
              <a:tabLst/>
              <a:defRPr/>
            </a:pPr>
            <a:r>
              <a:rPr kumimoji="1" lang="en-US" altLang="ja-JP" sz="1100" b="0" i="0" u="none" strike="noStrike" kern="1200" cap="none" spc="0" normalizeH="0" baseline="0" noProof="0" dirty="0" err="1">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SuperStream</a:t>
            </a:r>
            <a:r>
              <a:rPr kumimoji="1" lang="ja-JP" altLang="en-US" sz="11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人事管理システムから、社員マスタや組織マスタをファイル出力</a:t>
            </a:r>
            <a:br>
              <a:rPr kumimoji="1" lang="en-US" altLang="ja-JP" sz="11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br>
            <a:r>
              <a:rPr kumimoji="1" lang="ja-JP" altLang="en-US" sz="11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社員情報：人事管理システム（</a:t>
            </a:r>
            <a:r>
              <a:rPr kumimoji="1" lang="en-US" altLang="ja-JP" sz="11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NXHR</a:t>
            </a:r>
            <a:r>
              <a:rPr kumimoji="1" lang="ja-JP" altLang="en-US" sz="11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）の［汎用社員検索］機能で必要項目を出力頂きます（</a:t>
            </a:r>
            <a:r>
              <a:rPr kumimoji="1" lang="en-US" altLang="ja-JP" sz="11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Excel or CSV</a:t>
            </a:r>
            <a:r>
              <a:rPr kumimoji="1" lang="ja-JP" altLang="en-US" sz="11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a:t>
            </a:r>
            <a:br>
              <a:rPr kumimoji="1" lang="en-US" altLang="ja-JP" sz="11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br>
            <a:r>
              <a:rPr kumimoji="1" lang="ja-JP" altLang="en-US" sz="11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組織マスタ等：人事管理システム（</a:t>
            </a:r>
            <a:r>
              <a:rPr kumimoji="1" lang="en-US" altLang="ja-JP" sz="11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NXHR</a:t>
            </a:r>
            <a:r>
              <a:rPr kumimoji="1" lang="ja-JP" altLang="en-US" sz="11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）の［データ入出力］機能で必要項目を出力頂きます（</a:t>
            </a:r>
            <a:r>
              <a:rPr kumimoji="1" lang="en-US" altLang="ja-JP" sz="11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Excel or CSV</a:t>
            </a:r>
            <a:r>
              <a:rPr kumimoji="1" lang="ja-JP" altLang="en-US" sz="11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a:t>
            </a:r>
            <a:endParaRPr kumimoji="1" lang="en-US" altLang="ja-JP" sz="12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endParaRPr>
          </a:p>
        </p:txBody>
      </p:sp>
      <p:pic>
        <p:nvPicPr>
          <p:cNvPr id="25" name="図 24">
            <a:extLst>
              <a:ext uri="{FF2B5EF4-FFF2-40B4-BE49-F238E27FC236}">
                <a16:creationId xmlns:a16="http://schemas.microsoft.com/office/drawing/2014/main" id="{7C802462-CED3-7A83-2532-5EB2E25C21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97714" y="1838630"/>
            <a:ext cx="1350011" cy="258495"/>
          </a:xfrm>
          <a:prstGeom prst="rect">
            <a:avLst/>
          </a:prstGeom>
        </p:spPr>
      </p:pic>
    </p:spTree>
    <p:extLst>
      <p:ext uri="{BB962C8B-B14F-4D97-AF65-F5344CB8AC3E}">
        <p14:creationId xmlns:p14="http://schemas.microsoft.com/office/powerpoint/2010/main" val="42186051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グループ化 19">
            <a:extLst>
              <a:ext uri="{FF2B5EF4-FFF2-40B4-BE49-F238E27FC236}">
                <a16:creationId xmlns:a16="http://schemas.microsoft.com/office/drawing/2014/main" id="{00E489F8-A348-76F1-FC02-4E0C99B3120C}"/>
              </a:ext>
            </a:extLst>
          </p:cNvPr>
          <p:cNvGrpSpPr/>
          <p:nvPr/>
        </p:nvGrpSpPr>
        <p:grpSpPr>
          <a:xfrm>
            <a:off x="5015992" y="2967794"/>
            <a:ext cx="3254521" cy="1916523"/>
            <a:chOff x="5015992" y="2967794"/>
            <a:chExt cx="3254521" cy="1916523"/>
          </a:xfrm>
        </p:grpSpPr>
        <p:pic>
          <p:nvPicPr>
            <p:cNvPr id="17" name="図 16"/>
            <p:cNvPicPr>
              <a:picLocks noChangeAspect="1"/>
            </p:cNvPicPr>
            <p:nvPr/>
          </p:nvPicPr>
          <p:blipFill>
            <a:blip r:embed="rId3"/>
            <a:stretch>
              <a:fillRect/>
            </a:stretch>
          </p:blipFill>
          <p:spPr>
            <a:xfrm>
              <a:off x="5015992" y="2967794"/>
              <a:ext cx="3254521" cy="1916523"/>
            </a:xfrm>
            <a:prstGeom prst="rect">
              <a:avLst/>
            </a:prstGeom>
          </p:spPr>
        </p:pic>
        <p:pic>
          <p:nvPicPr>
            <p:cNvPr id="5" name="図 4">
              <a:extLst>
                <a:ext uri="{FF2B5EF4-FFF2-40B4-BE49-F238E27FC236}">
                  <a16:creationId xmlns:a16="http://schemas.microsoft.com/office/drawing/2014/main" id="{019939E3-C90D-31C5-42FC-69650AD8BDA4}"/>
                </a:ext>
              </a:extLst>
            </p:cNvPr>
            <p:cNvPicPr>
              <a:picLocks noChangeAspect="1"/>
            </p:cNvPicPr>
            <p:nvPr/>
          </p:nvPicPr>
          <p:blipFill>
            <a:blip r:embed="rId4"/>
            <a:stretch>
              <a:fillRect/>
            </a:stretch>
          </p:blipFill>
          <p:spPr>
            <a:xfrm>
              <a:off x="5163442" y="2980146"/>
              <a:ext cx="1181273" cy="71448"/>
            </a:xfrm>
            <a:prstGeom prst="rect">
              <a:avLst/>
            </a:prstGeom>
          </p:spPr>
        </p:pic>
      </p:grpSp>
      <p:grpSp>
        <p:nvGrpSpPr>
          <p:cNvPr id="16" name="グループ化 15">
            <a:extLst>
              <a:ext uri="{FF2B5EF4-FFF2-40B4-BE49-F238E27FC236}">
                <a16:creationId xmlns:a16="http://schemas.microsoft.com/office/drawing/2014/main" id="{0795C0EF-9301-71E8-A5CE-1E093BAE7A03}"/>
              </a:ext>
            </a:extLst>
          </p:cNvPr>
          <p:cNvGrpSpPr/>
          <p:nvPr/>
        </p:nvGrpSpPr>
        <p:grpSpPr>
          <a:xfrm>
            <a:off x="5019164" y="951570"/>
            <a:ext cx="3251349" cy="1923800"/>
            <a:chOff x="5019164" y="951570"/>
            <a:chExt cx="3251349" cy="1923800"/>
          </a:xfrm>
        </p:grpSpPr>
        <p:pic>
          <p:nvPicPr>
            <p:cNvPr id="7" name="図 6"/>
            <p:cNvPicPr>
              <a:picLocks noChangeAspect="1"/>
            </p:cNvPicPr>
            <p:nvPr/>
          </p:nvPicPr>
          <p:blipFill>
            <a:blip r:embed="rId5"/>
            <a:stretch>
              <a:fillRect/>
            </a:stretch>
          </p:blipFill>
          <p:spPr>
            <a:xfrm>
              <a:off x="5019164" y="951570"/>
              <a:ext cx="3251349" cy="1923800"/>
            </a:xfrm>
            <a:prstGeom prst="rect">
              <a:avLst/>
            </a:prstGeom>
            <a:ln>
              <a:solidFill>
                <a:schemeClr val="bg1">
                  <a:lumMod val="65000"/>
                </a:schemeClr>
              </a:solidFill>
            </a:ln>
          </p:spPr>
        </p:pic>
        <p:pic>
          <p:nvPicPr>
            <p:cNvPr id="8" name="図 7">
              <a:extLst>
                <a:ext uri="{FF2B5EF4-FFF2-40B4-BE49-F238E27FC236}">
                  <a16:creationId xmlns:a16="http://schemas.microsoft.com/office/drawing/2014/main" id="{5E2EDBAC-4221-544E-F445-35E3FA512F62}"/>
                </a:ext>
              </a:extLst>
            </p:cNvPr>
            <p:cNvPicPr preferRelativeResize="0">
              <a:picLocks/>
            </p:cNvPicPr>
            <p:nvPr/>
          </p:nvPicPr>
          <p:blipFill>
            <a:blip r:embed="rId4"/>
            <a:stretch>
              <a:fillRect/>
            </a:stretch>
          </p:blipFill>
          <p:spPr>
            <a:xfrm>
              <a:off x="5176054" y="964244"/>
              <a:ext cx="1080000" cy="71448"/>
            </a:xfrm>
            <a:prstGeom prst="rect">
              <a:avLst/>
            </a:prstGeom>
          </p:spPr>
        </p:pic>
      </p:grpSp>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38</a:t>
            </a:fld>
            <a:endParaRPr kumimoji="1" lang="ja-JP" altLang="en-US" dirty="0"/>
          </a:p>
        </p:txBody>
      </p:sp>
      <p:sp>
        <p:nvSpPr>
          <p:cNvPr id="3" name="フッター プレースホルダー 2"/>
          <p:cNvSpPr>
            <a:spLocks noGrp="1"/>
          </p:cNvSpPr>
          <p:nvPr>
            <p:ph type="ftr" sz="quarter" idx="3"/>
          </p:nvPr>
        </p:nvSpPr>
        <p:spPr/>
        <p:txBody>
          <a:bodyPr/>
          <a:lstStyle/>
          <a:p>
            <a:r>
              <a:rPr lang="en-US" altLang="ja-JP" dirty="0"/>
              <a:t>©Canon IT Solutions Inc.  All rights reserved.</a:t>
            </a:r>
            <a:endParaRPr lang="ja-JP" altLang="en-US" dirty="0"/>
          </a:p>
        </p:txBody>
      </p:sp>
      <p:sp>
        <p:nvSpPr>
          <p:cNvPr id="4" name="テキスト プレースホルダー 3"/>
          <p:cNvSpPr>
            <a:spLocks noGrp="1"/>
          </p:cNvSpPr>
          <p:nvPr>
            <p:ph type="body" sz="quarter" idx="16"/>
          </p:nvPr>
        </p:nvSpPr>
        <p:spPr/>
        <p:txBody>
          <a:bodyPr/>
          <a:lstStyle/>
          <a:p>
            <a:r>
              <a:rPr kumimoji="1" lang="ja-JP" altLang="en-US" dirty="0"/>
              <a:t>給与管理（</a:t>
            </a:r>
            <a:r>
              <a:rPr kumimoji="1" lang="en-US" altLang="ja-JP" dirty="0"/>
              <a:t>NXPR</a:t>
            </a:r>
            <a:r>
              <a:rPr kumimoji="1" lang="ja-JP" altLang="en-US" dirty="0"/>
              <a:t>）への勤怠実績データ連携</a:t>
            </a:r>
          </a:p>
        </p:txBody>
      </p:sp>
      <p:sp>
        <p:nvSpPr>
          <p:cNvPr id="6" name="タイトル 5"/>
          <p:cNvSpPr>
            <a:spLocks noGrp="1"/>
          </p:cNvSpPr>
          <p:nvPr>
            <p:ph type="title"/>
          </p:nvPr>
        </p:nvSpPr>
        <p:spPr/>
        <p:txBody>
          <a:bodyPr/>
          <a:lstStyle/>
          <a:p>
            <a:r>
              <a:rPr lang="ja-JP" altLang="en-US" dirty="0"/>
              <a:t>他社勤怠管理システムとのデータ連携について</a:t>
            </a:r>
            <a:endParaRPr kumimoji="1" lang="ja-JP" altLang="en-US" dirty="0"/>
          </a:p>
        </p:txBody>
      </p:sp>
      <p:sp>
        <p:nvSpPr>
          <p:cNvPr id="9" name="角丸四角形 8"/>
          <p:cNvSpPr/>
          <p:nvPr/>
        </p:nvSpPr>
        <p:spPr>
          <a:xfrm>
            <a:off x="5017100" y="1347614"/>
            <a:ext cx="1800200" cy="252000"/>
          </a:xfrm>
          <a:prstGeom prst="roundRect">
            <a:avLst/>
          </a:prstGeom>
          <a:noFill/>
          <a:ln>
            <a:solidFill>
              <a:srgbClr val="FF9900"/>
            </a:solidFill>
            <a:prstDash val="sysDot"/>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0" name="正方形/長方形 9"/>
          <p:cNvSpPr/>
          <p:nvPr/>
        </p:nvSpPr>
        <p:spPr>
          <a:xfrm>
            <a:off x="359532" y="999671"/>
            <a:ext cx="1728192" cy="252028"/>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i="0" u="none" strike="noStrike" kern="1200" cap="none" spc="0" normalizeH="0" baseline="0" noProof="0" dirty="0">
                <a:ln>
                  <a:noFill/>
                </a:ln>
                <a:solidFill>
                  <a:prstClr val="white"/>
                </a:solidFill>
                <a:effectLst/>
                <a:uLnTx/>
                <a:uFillTx/>
                <a:latin typeface="メイリオ" pitchFamily="50" charset="-128"/>
                <a:ea typeface="メイリオ" pitchFamily="50" charset="-128"/>
                <a:cs typeface="メイリオ" pitchFamily="50" charset="-128"/>
              </a:rPr>
              <a:t>勤怠管理システム</a:t>
            </a:r>
          </a:p>
        </p:txBody>
      </p:sp>
      <p:sp>
        <p:nvSpPr>
          <p:cNvPr id="11" name="正方形/長方形 10"/>
          <p:cNvSpPr/>
          <p:nvPr/>
        </p:nvSpPr>
        <p:spPr>
          <a:xfrm>
            <a:off x="365232" y="2103698"/>
            <a:ext cx="1728192" cy="252028"/>
          </a:xfrm>
          <a:prstGeom prst="rect">
            <a:avLst/>
          </a:prstGeom>
          <a:solidFill>
            <a:schemeClr val="tx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b="1" i="0" u="none" strike="noStrike" kern="1200" cap="none" spc="0" normalizeH="0" baseline="0" noProof="0" dirty="0" err="1">
                <a:ln>
                  <a:noFill/>
                </a:ln>
                <a:solidFill>
                  <a:prstClr val="white"/>
                </a:solidFill>
                <a:effectLst/>
                <a:uLnTx/>
                <a:uFillTx/>
                <a:latin typeface="メイリオ" pitchFamily="50" charset="-128"/>
                <a:ea typeface="メイリオ" pitchFamily="50" charset="-128"/>
                <a:cs typeface="メイリオ" pitchFamily="50" charset="-128"/>
              </a:rPr>
              <a:t>SuperStream</a:t>
            </a:r>
            <a:endParaRPr kumimoji="1" lang="ja-JP" altLang="en-US" sz="1100" b="1" i="0" u="none" strike="noStrike" kern="1200" cap="none" spc="0" normalizeH="0" baseline="0" noProof="0" dirty="0">
              <a:ln>
                <a:noFill/>
              </a:ln>
              <a:solidFill>
                <a:prstClr val="white"/>
              </a:solidFill>
              <a:effectLst/>
              <a:uLnTx/>
              <a:uFillTx/>
              <a:latin typeface="メイリオ" pitchFamily="50" charset="-128"/>
              <a:ea typeface="メイリオ" pitchFamily="50" charset="-128"/>
              <a:cs typeface="メイリオ" pitchFamily="50" charset="-128"/>
            </a:endParaRPr>
          </a:p>
        </p:txBody>
      </p:sp>
      <p:sp>
        <p:nvSpPr>
          <p:cNvPr id="12" name="フローチャート : 磁気ディスク 16"/>
          <p:cNvSpPr/>
          <p:nvPr/>
        </p:nvSpPr>
        <p:spPr>
          <a:xfrm>
            <a:off x="4194697" y="4355764"/>
            <a:ext cx="720022" cy="486568"/>
          </a:xfrm>
          <a:prstGeom prst="flowChartMagneticDisk">
            <a:avLst/>
          </a:prstGeom>
          <a:ln/>
        </p:spPr>
        <p:style>
          <a:lnRef idx="2">
            <a:schemeClr val="accent2"/>
          </a:lnRef>
          <a:fillRef idx="1">
            <a:schemeClr val="lt1"/>
          </a:fillRef>
          <a:effectRef idx="0">
            <a:schemeClr val="accent2"/>
          </a:effectRef>
          <a:fontRef idx="minor">
            <a:schemeClr val="dk1"/>
          </a:fontRef>
        </p:style>
        <p:txBody>
          <a:bodyPr wrap="none"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1"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Tahoma" pitchFamily="34" charset="0"/>
              </a:rPr>
              <a:t>給与管理</a:t>
            </a:r>
          </a:p>
        </p:txBody>
      </p:sp>
      <p:sp>
        <p:nvSpPr>
          <p:cNvPr id="13" name="フローチャート : 磁気ディスク 17"/>
          <p:cNvSpPr/>
          <p:nvPr/>
        </p:nvSpPr>
        <p:spPr>
          <a:xfrm>
            <a:off x="1907704" y="4389438"/>
            <a:ext cx="751918" cy="486568"/>
          </a:xfrm>
          <a:prstGeom prst="flowChartMagneticDisk">
            <a:avLst/>
          </a:prstGeom>
          <a:ln/>
        </p:spPr>
        <p:style>
          <a:lnRef idx="2">
            <a:schemeClr val="accent5"/>
          </a:lnRef>
          <a:fillRef idx="1">
            <a:schemeClr val="lt1"/>
          </a:fillRef>
          <a:effectRef idx="0">
            <a:schemeClr val="accent5"/>
          </a:effectRef>
          <a:fontRef idx="minor">
            <a:schemeClr val="dk1"/>
          </a:fontRef>
        </p:style>
        <p:txBody>
          <a:bodyPr wrap="none" rtlCol="0" anchor="ctr"/>
          <a:lstStyle/>
          <a:p>
            <a:pPr marL="0" marR="0" lvl="0" indent="0" algn="ctr" defTabSz="914400" rtl="0" eaLnBrk="1" fontAlgn="auto" latinLnBrk="0" hangingPunct="1">
              <a:lnSpc>
                <a:spcPct val="100000"/>
              </a:lnSpc>
              <a:spcBef>
                <a:spcPts val="400"/>
              </a:spcBef>
              <a:spcAft>
                <a:spcPts val="0"/>
              </a:spcAft>
              <a:buClrTx/>
              <a:buSzTx/>
              <a:buFontTx/>
              <a:buNone/>
              <a:tabLst/>
              <a:defRPr/>
            </a:pPr>
            <a:r>
              <a:rPr kumimoji="1" lang="ja-JP" altLang="en-US" sz="1000" b="1"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Tahoma" pitchFamily="34" charset="0"/>
              </a:rPr>
              <a:t>勤怠管理</a:t>
            </a:r>
            <a:endParaRPr kumimoji="1" lang="ja-JP" altLang="en-US" sz="1100" b="1"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Tahoma" pitchFamily="34" charset="0"/>
            </a:endParaRPr>
          </a:p>
        </p:txBody>
      </p:sp>
      <p:cxnSp>
        <p:nvCxnSpPr>
          <p:cNvPr id="14" name="直線矢印コネクタ 13"/>
          <p:cNvCxnSpPr/>
          <p:nvPr/>
        </p:nvCxnSpPr>
        <p:spPr>
          <a:xfrm flipH="1">
            <a:off x="2749501" y="4698316"/>
            <a:ext cx="344527" cy="0"/>
          </a:xfrm>
          <a:prstGeom prst="straightConnector1">
            <a:avLst/>
          </a:prstGeom>
          <a:ln>
            <a:solidFill>
              <a:schemeClr val="accent5"/>
            </a:solidFill>
            <a:headEnd type="arrow" w="med" len="med"/>
            <a:tailEnd type="none" w="med" len="med"/>
          </a:ln>
          <a:effectLst/>
        </p:spPr>
        <p:style>
          <a:lnRef idx="2">
            <a:schemeClr val="accent5"/>
          </a:lnRef>
          <a:fillRef idx="0">
            <a:schemeClr val="accent5"/>
          </a:fillRef>
          <a:effectRef idx="1">
            <a:schemeClr val="accent5"/>
          </a:effectRef>
          <a:fontRef idx="minor">
            <a:schemeClr val="tx1"/>
          </a:fontRef>
        </p:style>
      </p:cxnSp>
      <p:sp>
        <p:nvSpPr>
          <p:cNvPr id="15" name="Freeform 418"/>
          <p:cNvSpPr>
            <a:spLocks noEditPoints="1"/>
          </p:cNvSpPr>
          <p:nvPr/>
        </p:nvSpPr>
        <p:spPr bwMode="auto">
          <a:xfrm>
            <a:off x="3168026" y="4501617"/>
            <a:ext cx="486553" cy="328618"/>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rgbClr val="EE5500"/>
              </a:solidFill>
              <a:effectLst/>
              <a:uLnTx/>
              <a:uFillTx/>
              <a:latin typeface="メイリオ"/>
              <a:ea typeface="メイリオ"/>
              <a:cs typeface="+mn-cs"/>
            </a:endParaRPr>
          </a:p>
        </p:txBody>
      </p:sp>
      <p:grpSp>
        <p:nvGrpSpPr>
          <p:cNvPr id="33" name="グループ化 32"/>
          <p:cNvGrpSpPr/>
          <p:nvPr/>
        </p:nvGrpSpPr>
        <p:grpSpPr>
          <a:xfrm>
            <a:off x="7696285" y="4477632"/>
            <a:ext cx="574228" cy="398374"/>
            <a:chOff x="7128284" y="4500808"/>
            <a:chExt cx="522179" cy="359268"/>
          </a:xfrm>
        </p:grpSpPr>
        <p:sp>
          <p:nvSpPr>
            <p:cNvPr id="32" name="正方形/長方形 31"/>
            <p:cNvSpPr/>
            <p:nvPr/>
          </p:nvSpPr>
          <p:spPr>
            <a:xfrm>
              <a:off x="7145737" y="4515966"/>
              <a:ext cx="486603" cy="3266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Freeform 418"/>
            <p:cNvSpPr>
              <a:spLocks noEditPoints="1"/>
            </p:cNvSpPr>
            <p:nvPr/>
          </p:nvSpPr>
          <p:spPr bwMode="auto">
            <a:xfrm>
              <a:off x="7128284" y="4500808"/>
              <a:ext cx="522179" cy="359268"/>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rgbClr val="EE5500"/>
                </a:solidFill>
                <a:effectLst/>
                <a:uLnTx/>
                <a:uFillTx/>
                <a:latin typeface="メイリオ"/>
                <a:ea typeface="メイリオ"/>
                <a:cs typeface="+mn-cs"/>
              </a:endParaRPr>
            </a:p>
          </p:txBody>
        </p:sp>
      </p:grpSp>
      <p:sp>
        <p:nvSpPr>
          <p:cNvPr id="19" name="テキスト ボックス 18"/>
          <p:cNvSpPr txBox="1"/>
          <p:nvPr/>
        </p:nvSpPr>
        <p:spPr>
          <a:xfrm>
            <a:off x="7696285" y="4747678"/>
            <a:ext cx="614329" cy="326608"/>
          </a:xfrm>
          <a:prstGeom prst="rect">
            <a:avLst/>
          </a:prstGeom>
        </p:spPr>
        <p:txBody>
          <a:bodyPr wrap="none" lIns="0" tIns="0" rIns="0" bIns="0" rtlCol="0" anchor="t" anchorCtr="0">
            <a:noAutofit/>
          </a:bodyPr>
          <a:lstStyle/>
          <a:p>
            <a:pPr marL="0" marR="0" lvl="0" indent="0" algn="ctr" defTabSz="914400" rtl="0" eaLnBrk="1" fontAlgn="auto" latinLnBrk="0" hangingPunct="1">
              <a:lnSpc>
                <a:spcPts val="2800"/>
              </a:lnSpc>
              <a:spcBef>
                <a:spcPct val="0"/>
              </a:spcBef>
              <a:spcAft>
                <a:spcPts val="0"/>
              </a:spcAft>
              <a:buClrTx/>
              <a:buSzTx/>
              <a:buFontTx/>
              <a:buNone/>
              <a:tabLst/>
              <a:defRPr/>
            </a:pPr>
            <a:r>
              <a:rPr kumimoji="1" lang="en-US" altLang="ja-JP" sz="1000" b="1" i="0" u="none" strike="noStrike" kern="1200" cap="none" spc="0" normalizeH="0" baseline="0" noProof="0" dirty="0">
                <a:ln>
                  <a:noFill/>
                </a:ln>
                <a:solidFill>
                  <a:srgbClr val="008CCF"/>
                </a:solidFill>
                <a:effectLst/>
                <a:uLnTx/>
                <a:uFillTx/>
                <a:latin typeface="メイリオ" pitchFamily="50" charset="-128"/>
                <a:ea typeface="メイリオ" pitchFamily="50" charset="-128"/>
                <a:cs typeface="+mn-cs"/>
              </a:rPr>
              <a:t>Excel/PDF</a:t>
            </a:r>
            <a:endParaRPr kumimoji="1" lang="ja-JP" altLang="en-US" sz="400" b="1" i="0" u="none" strike="noStrike" kern="1200" cap="none" spc="0" normalizeH="0" baseline="0" noProof="0" dirty="0">
              <a:ln>
                <a:noFill/>
              </a:ln>
              <a:solidFill>
                <a:srgbClr val="008CCF"/>
              </a:solidFill>
              <a:effectLst/>
              <a:uLnTx/>
              <a:uFillTx/>
              <a:latin typeface="メイリオ" pitchFamily="50" charset="-128"/>
              <a:ea typeface="メイリオ" pitchFamily="50" charset="-128"/>
              <a:cs typeface="+mn-cs"/>
            </a:endParaRPr>
          </a:p>
        </p:txBody>
      </p:sp>
      <p:sp>
        <p:nvSpPr>
          <p:cNvPr id="21" name="テキスト ボックス 20"/>
          <p:cNvSpPr txBox="1"/>
          <p:nvPr/>
        </p:nvSpPr>
        <p:spPr>
          <a:xfrm>
            <a:off x="359532" y="1287703"/>
            <a:ext cx="3563399" cy="671979"/>
          </a:xfrm>
          <a:prstGeom prst="rect">
            <a:avLst/>
          </a:prstGeom>
          <a:noFill/>
        </p:spPr>
        <p:txBody>
          <a:bodyPr wrap="square" rtlCol="0">
            <a:spAutoFit/>
          </a:bodyPr>
          <a:lstStyle/>
          <a:p>
            <a:pPr lvl="0">
              <a:spcBef>
                <a:spcPts val="400"/>
              </a:spcBef>
              <a:defRPr/>
            </a:pPr>
            <a:r>
              <a:rPr lang="ja-JP" altLang="en-US" sz="1100" b="1" dirty="0">
                <a:solidFill>
                  <a:prstClr val="black">
                    <a:lumMod val="75000"/>
                    <a:lumOff val="25000"/>
                  </a:prstClr>
                </a:solidFill>
                <a:latin typeface="メイリオ" pitchFamily="50" charset="-128"/>
                <a:ea typeface="メイリオ" pitchFamily="50" charset="-128"/>
                <a:cs typeface="メイリオ" pitchFamily="50" charset="-128"/>
              </a:rPr>
              <a:t>①　勤怠管理システム側で連携させる給与項目を設定</a:t>
            </a:r>
            <a:endParaRPr lang="en-US" altLang="ja-JP" sz="1100" b="1" dirty="0">
              <a:solidFill>
                <a:prstClr val="black">
                  <a:lumMod val="75000"/>
                  <a:lumOff val="25000"/>
                </a:prstClr>
              </a:solidFill>
              <a:latin typeface="メイリオ" pitchFamily="50" charset="-128"/>
              <a:ea typeface="メイリオ" pitchFamily="50" charset="-128"/>
              <a:cs typeface="メイリオ" pitchFamily="50" charset="-128"/>
            </a:endParaRPr>
          </a:p>
          <a:p>
            <a:pPr lvl="0">
              <a:spcBef>
                <a:spcPts val="400"/>
              </a:spcBef>
              <a:defRPr/>
            </a:pPr>
            <a:r>
              <a:rPr lang="ja-JP" altLang="en-US" sz="1100" b="1" dirty="0">
                <a:solidFill>
                  <a:prstClr val="black">
                    <a:lumMod val="75000"/>
                    <a:lumOff val="25000"/>
                  </a:prstClr>
                </a:solidFill>
                <a:latin typeface="メイリオ" pitchFamily="50" charset="-128"/>
                <a:ea typeface="メイリオ" pitchFamily="50" charset="-128"/>
                <a:cs typeface="メイリオ" pitchFamily="50" charset="-128"/>
              </a:rPr>
              <a:t>②　勤怠集計データの</a:t>
            </a:r>
            <a:r>
              <a:rPr lang="en-US" altLang="ja-JP" sz="1100" b="1" dirty="0">
                <a:solidFill>
                  <a:prstClr val="black">
                    <a:lumMod val="75000"/>
                    <a:lumOff val="25000"/>
                  </a:prstClr>
                </a:solidFill>
                <a:latin typeface="メイリオ" pitchFamily="50" charset="-128"/>
                <a:ea typeface="メイリオ" pitchFamily="50" charset="-128"/>
                <a:cs typeface="メイリオ" pitchFamily="50" charset="-128"/>
              </a:rPr>
              <a:t>CSV</a:t>
            </a:r>
            <a:r>
              <a:rPr lang="ja-JP" altLang="en-US" sz="1100" b="1" dirty="0">
                <a:solidFill>
                  <a:prstClr val="black">
                    <a:lumMod val="75000"/>
                    <a:lumOff val="25000"/>
                  </a:prstClr>
                </a:solidFill>
                <a:latin typeface="メイリオ" pitchFamily="50" charset="-128"/>
                <a:ea typeface="メイリオ" pitchFamily="50" charset="-128"/>
                <a:cs typeface="メイリオ" pitchFamily="50" charset="-128"/>
              </a:rPr>
              <a:t>出力</a:t>
            </a:r>
            <a:endParaRPr lang="en-US" altLang="ja-JP" sz="1100" b="1" dirty="0">
              <a:solidFill>
                <a:prstClr val="black">
                  <a:lumMod val="75000"/>
                  <a:lumOff val="25000"/>
                </a:prstClr>
              </a:solidFill>
              <a:latin typeface="メイリオ" pitchFamily="50" charset="-128"/>
              <a:ea typeface="メイリオ" pitchFamily="50" charset="-128"/>
              <a:cs typeface="メイリオ" pitchFamily="50" charset="-128"/>
            </a:endParaRPr>
          </a:p>
          <a:p>
            <a:pPr lvl="0">
              <a:spcBef>
                <a:spcPts val="400"/>
              </a:spcBef>
              <a:defRPr/>
            </a:pPr>
            <a:r>
              <a:rPr lang="ja-JP" altLang="en-US" sz="900" dirty="0">
                <a:solidFill>
                  <a:prstClr val="black">
                    <a:lumMod val="75000"/>
                    <a:lumOff val="25000"/>
                  </a:prstClr>
                </a:solidFill>
                <a:latin typeface="メイリオ" pitchFamily="50" charset="-128"/>
                <a:ea typeface="メイリオ" pitchFamily="50" charset="-128"/>
                <a:cs typeface="メイリオ" pitchFamily="50" charset="-128"/>
              </a:rPr>
              <a:t>　　</a:t>
            </a:r>
            <a:r>
              <a:rPr lang="en-US" altLang="ja-JP" sz="900" dirty="0">
                <a:solidFill>
                  <a:prstClr val="black">
                    <a:lumMod val="75000"/>
                    <a:lumOff val="25000"/>
                  </a:prstClr>
                </a:solidFill>
                <a:latin typeface="メイリオ" pitchFamily="50" charset="-128"/>
                <a:ea typeface="メイリオ" pitchFamily="50" charset="-128"/>
                <a:cs typeface="メイリオ" pitchFamily="50" charset="-128"/>
              </a:rPr>
              <a:t>※</a:t>
            </a:r>
            <a:r>
              <a:rPr lang="ja-JP" altLang="en-US" sz="900" dirty="0">
                <a:solidFill>
                  <a:prstClr val="black">
                    <a:lumMod val="75000"/>
                    <a:lumOff val="25000"/>
                  </a:prstClr>
                </a:solidFill>
                <a:latin typeface="メイリオ" pitchFamily="50" charset="-128"/>
                <a:ea typeface="メイリオ" pitchFamily="50" charset="-128"/>
                <a:cs typeface="メイリオ" pitchFamily="50" charset="-128"/>
              </a:rPr>
              <a:t>通常は連携ファイルの加工が必要になります</a:t>
            </a:r>
            <a:endParaRPr lang="en-US" altLang="ja-JP" sz="900" dirty="0">
              <a:solidFill>
                <a:prstClr val="black">
                  <a:lumMod val="75000"/>
                  <a:lumOff val="25000"/>
                </a:prstClr>
              </a:solidFill>
              <a:latin typeface="メイリオ" pitchFamily="50" charset="-128"/>
              <a:ea typeface="メイリオ" pitchFamily="50" charset="-128"/>
              <a:cs typeface="メイリオ" pitchFamily="50" charset="-128"/>
            </a:endParaRPr>
          </a:p>
        </p:txBody>
      </p:sp>
      <p:sp>
        <p:nvSpPr>
          <p:cNvPr id="23" name="テキスト ボックス 22"/>
          <p:cNvSpPr txBox="1"/>
          <p:nvPr/>
        </p:nvSpPr>
        <p:spPr>
          <a:xfrm>
            <a:off x="365232" y="2391730"/>
            <a:ext cx="4788532" cy="2113399"/>
          </a:xfrm>
          <a:prstGeom prst="rect">
            <a:avLst/>
          </a:prstGeom>
          <a:noFill/>
        </p:spPr>
        <p:txBody>
          <a:bodyPr wrap="square" rtlCol="0">
            <a:spAutoFit/>
          </a:bodyPr>
          <a:lstStyle/>
          <a:p>
            <a:pPr lvl="0">
              <a:lnSpc>
                <a:spcPts val="1000"/>
              </a:lnSpc>
              <a:spcBef>
                <a:spcPts val="400"/>
              </a:spcBef>
              <a:defRPr/>
            </a:pPr>
            <a:r>
              <a:rPr lang="ja-JP" altLang="en-US" sz="1100" b="1" dirty="0">
                <a:solidFill>
                  <a:prstClr val="black">
                    <a:lumMod val="75000"/>
                    <a:lumOff val="25000"/>
                  </a:prstClr>
                </a:solidFill>
                <a:latin typeface="メイリオ" pitchFamily="50" charset="-128"/>
                <a:ea typeface="メイリオ" pitchFamily="50" charset="-128"/>
                <a:cs typeface="メイリオ" pitchFamily="50" charset="-128"/>
              </a:rPr>
              <a:t>③　“勤怠データロジカルチェック”にて勤務実績取込</a:t>
            </a:r>
            <a:endParaRPr lang="en-US" altLang="ja-JP" sz="1100" b="1" dirty="0">
              <a:solidFill>
                <a:prstClr val="black">
                  <a:lumMod val="75000"/>
                  <a:lumOff val="25000"/>
                </a:prstClr>
              </a:solidFill>
              <a:latin typeface="メイリオ" pitchFamily="50" charset="-128"/>
              <a:ea typeface="メイリオ" pitchFamily="50" charset="-128"/>
              <a:cs typeface="メイリオ" pitchFamily="50" charset="-128"/>
            </a:endParaRPr>
          </a:p>
          <a:p>
            <a:pPr lvl="0">
              <a:spcBef>
                <a:spcPts val="400"/>
              </a:spcBef>
              <a:defRPr/>
            </a:pPr>
            <a:r>
              <a:rPr lang="en-US" altLang="ja-JP" sz="1100" b="1" dirty="0">
                <a:solidFill>
                  <a:prstClr val="white">
                    <a:lumMod val="75000"/>
                  </a:prstClr>
                </a:solidFill>
                <a:latin typeface="メイリオ" pitchFamily="50" charset="-128"/>
                <a:ea typeface="メイリオ" pitchFamily="50" charset="-128"/>
                <a:cs typeface="メイリオ" pitchFamily="50" charset="-128"/>
              </a:rPr>
              <a:t>-------------------------------------------------------</a:t>
            </a:r>
          </a:p>
          <a:p>
            <a:pPr lvl="0">
              <a:spcBef>
                <a:spcPts val="400"/>
              </a:spcBef>
              <a:defRPr/>
            </a:pPr>
            <a:r>
              <a:rPr lang="ja-JP" altLang="en-US" sz="1100" b="1" dirty="0">
                <a:solidFill>
                  <a:prstClr val="white">
                    <a:lumMod val="75000"/>
                  </a:prstClr>
                </a:solidFill>
                <a:latin typeface="メイリオ" pitchFamily="50" charset="-128"/>
                <a:ea typeface="メイリオ" pitchFamily="50" charset="-128"/>
                <a:cs typeface="メイリオ" pitchFamily="50" charset="-128"/>
              </a:rPr>
              <a:t>④　“勤怠エラーリスト”にてエラー内容の確認</a:t>
            </a:r>
            <a:endParaRPr lang="en-US" altLang="ja-JP" sz="1100" b="1" dirty="0">
              <a:solidFill>
                <a:prstClr val="white">
                  <a:lumMod val="75000"/>
                </a:prstClr>
              </a:solidFill>
              <a:latin typeface="メイリオ" pitchFamily="50" charset="-128"/>
              <a:ea typeface="メイリオ" pitchFamily="50" charset="-128"/>
              <a:cs typeface="メイリオ" pitchFamily="50" charset="-128"/>
            </a:endParaRPr>
          </a:p>
          <a:p>
            <a:pPr lvl="0">
              <a:spcBef>
                <a:spcPts val="400"/>
              </a:spcBef>
              <a:defRPr/>
            </a:pPr>
            <a:r>
              <a:rPr lang="ja-JP" altLang="en-US" sz="1100" b="1" dirty="0">
                <a:solidFill>
                  <a:prstClr val="white">
                    <a:lumMod val="75000"/>
                  </a:prstClr>
                </a:solidFill>
                <a:latin typeface="メイリオ" pitchFamily="50" charset="-128"/>
                <a:ea typeface="メイリオ" pitchFamily="50" charset="-128"/>
                <a:cs typeface="メイリオ" pitchFamily="50" charset="-128"/>
              </a:rPr>
              <a:t>⑤　エラー修正画面もしくは勤怠側でデータ修正後再取込</a:t>
            </a:r>
            <a:endParaRPr lang="en-US" altLang="ja-JP" sz="1100" b="1" dirty="0">
              <a:solidFill>
                <a:prstClr val="white">
                  <a:lumMod val="75000"/>
                </a:prstClr>
              </a:solidFill>
              <a:latin typeface="メイリオ" pitchFamily="50" charset="-128"/>
              <a:ea typeface="メイリオ" pitchFamily="50" charset="-128"/>
              <a:cs typeface="メイリオ" pitchFamily="50" charset="-128"/>
            </a:endParaRPr>
          </a:p>
          <a:p>
            <a:pPr lvl="0">
              <a:spcBef>
                <a:spcPts val="400"/>
              </a:spcBef>
              <a:defRPr/>
            </a:pPr>
            <a:r>
              <a:rPr lang="en-US" altLang="ja-JP" sz="1100" b="1" dirty="0">
                <a:solidFill>
                  <a:prstClr val="white">
                    <a:lumMod val="75000"/>
                  </a:prstClr>
                </a:solidFill>
                <a:latin typeface="メイリオ" pitchFamily="50" charset="-128"/>
                <a:ea typeface="メイリオ" pitchFamily="50" charset="-128"/>
                <a:cs typeface="メイリオ" pitchFamily="50" charset="-128"/>
              </a:rPr>
              <a:t>-------------------------------------------------------</a:t>
            </a:r>
          </a:p>
          <a:p>
            <a:pPr lvl="0">
              <a:spcBef>
                <a:spcPts val="400"/>
              </a:spcBef>
              <a:defRPr/>
            </a:pPr>
            <a:r>
              <a:rPr lang="ja-JP" altLang="en-US" sz="1100" b="1" dirty="0">
                <a:solidFill>
                  <a:prstClr val="black">
                    <a:lumMod val="75000"/>
                    <a:lumOff val="25000"/>
                  </a:prstClr>
                </a:solidFill>
                <a:latin typeface="メイリオ" pitchFamily="50" charset="-128"/>
                <a:ea typeface="メイリオ" pitchFamily="50" charset="-128"/>
                <a:cs typeface="メイリオ" pitchFamily="50" charset="-128"/>
              </a:rPr>
              <a:t>⑥　“勤怠実績照会”にて取込完了データの確認</a:t>
            </a:r>
            <a:endParaRPr lang="en-US" altLang="ja-JP" sz="1100" b="1" dirty="0">
              <a:solidFill>
                <a:prstClr val="black">
                  <a:lumMod val="75000"/>
                  <a:lumOff val="25000"/>
                </a:prstClr>
              </a:solidFill>
              <a:latin typeface="メイリオ" pitchFamily="50" charset="-128"/>
              <a:ea typeface="メイリオ" pitchFamily="50" charset="-128"/>
              <a:cs typeface="メイリオ" pitchFamily="50" charset="-128"/>
            </a:endParaRPr>
          </a:p>
          <a:p>
            <a:pPr lvl="0">
              <a:lnSpc>
                <a:spcPts val="700"/>
              </a:lnSpc>
              <a:spcBef>
                <a:spcPts val="400"/>
              </a:spcBef>
              <a:defRPr/>
            </a:pPr>
            <a:endParaRPr lang="en-US" altLang="ja-JP" sz="1100" b="1" dirty="0">
              <a:solidFill>
                <a:prstClr val="black">
                  <a:lumMod val="75000"/>
                  <a:lumOff val="25000"/>
                </a:prstClr>
              </a:solidFill>
              <a:latin typeface="メイリオ" pitchFamily="50" charset="-128"/>
              <a:ea typeface="メイリオ" pitchFamily="50" charset="-128"/>
              <a:cs typeface="メイリオ" pitchFamily="50" charset="-128"/>
            </a:endParaRPr>
          </a:p>
          <a:p>
            <a:pPr lvl="0">
              <a:spcBef>
                <a:spcPts val="400"/>
              </a:spcBef>
              <a:defRPr/>
            </a:pPr>
            <a:r>
              <a:rPr lang="en-US" altLang="ja-JP" sz="900" dirty="0">
                <a:solidFill>
                  <a:prstClr val="black">
                    <a:lumMod val="75000"/>
                    <a:lumOff val="25000"/>
                  </a:prstClr>
                </a:solidFill>
                <a:latin typeface="メイリオ" pitchFamily="50" charset="-128"/>
                <a:ea typeface="メイリオ" pitchFamily="50" charset="-128"/>
                <a:cs typeface="メイリオ" pitchFamily="50" charset="-128"/>
              </a:rPr>
              <a:t>※</a:t>
            </a:r>
            <a:r>
              <a:rPr lang="ja-JP" altLang="en-US" sz="900" dirty="0">
                <a:solidFill>
                  <a:prstClr val="black">
                    <a:lumMod val="75000"/>
                    <a:lumOff val="25000"/>
                  </a:prstClr>
                </a:solidFill>
                <a:latin typeface="メイリオ" pitchFamily="50" charset="-128"/>
                <a:ea typeface="メイリオ" pitchFamily="50" charset="-128"/>
                <a:cs typeface="メイリオ" pitchFamily="50" charset="-128"/>
              </a:rPr>
              <a:t>テスト取込データ削除方法</a:t>
            </a:r>
            <a:endParaRPr lang="en-US" altLang="ja-JP" sz="900" dirty="0">
              <a:solidFill>
                <a:prstClr val="black">
                  <a:lumMod val="75000"/>
                  <a:lumOff val="25000"/>
                </a:prstClr>
              </a:solidFill>
              <a:latin typeface="メイリオ" pitchFamily="50" charset="-128"/>
              <a:ea typeface="メイリオ" pitchFamily="50" charset="-128"/>
              <a:cs typeface="メイリオ" pitchFamily="50" charset="-128"/>
            </a:endParaRPr>
          </a:p>
          <a:p>
            <a:pPr lvl="0">
              <a:spcBef>
                <a:spcPts val="400"/>
              </a:spcBef>
              <a:defRPr/>
            </a:pPr>
            <a:r>
              <a:rPr lang="ja-JP" altLang="en-US" sz="900" dirty="0">
                <a:solidFill>
                  <a:prstClr val="black">
                    <a:lumMod val="75000"/>
                    <a:lumOff val="25000"/>
                  </a:prstClr>
                </a:solidFill>
                <a:latin typeface="メイリオ" pitchFamily="50" charset="-128"/>
                <a:ea typeface="メイリオ" pitchFamily="50" charset="-128"/>
                <a:cs typeface="メイリオ" pitchFamily="50" charset="-128"/>
              </a:rPr>
              <a:t>　・“勤怠実績入力”画面で年月</a:t>
            </a:r>
            <a:r>
              <a:rPr lang="en-US" altLang="ja-JP" sz="900" dirty="0">
                <a:solidFill>
                  <a:prstClr val="black">
                    <a:lumMod val="75000"/>
                    <a:lumOff val="25000"/>
                  </a:prstClr>
                </a:solidFill>
                <a:latin typeface="メイリオ" pitchFamily="50" charset="-128"/>
                <a:ea typeface="メイリオ" pitchFamily="50" charset="-128"/>
                <a:cs typeface="メイリオ" pitchFamily="50" charset="-128"/>
              </a:rPr>
              <a:t>/</a:t>
            </a:r>
            <a:r>
              <a:rPr lang="ja-JP" altLang="en-US" sz="900" dirty="0">
                <a:solidFill>
                  <a:prstClr val="black">
                    <a:lumMod val="75000"/>
                    <a:lumOff val="25000"/>
                  </a:prstClr>
                </a:solidFill>
                <a:latin typeface="メイリオ" pitchFamily="50" charset="-128"/>
                <a:ea typeface="メイリオ" pitchFamily="50" charset="-128"/>
                <a:cs typeface="メイリオ" pitchFamily="50" charset="-128"/>
              </a:rPr>
              <a:t>社員</a:t>
            </a:r>
            <a:r>
              <a:rPr lang="en-US" altLang="ja-JP" sz="900" dirty="0">
                <a:solidFill>
                  <a:prstClr val="black">
                    <a:lumMod val="75000"/>
                    <a:lumOff val="25000"/>
                  </a:prstClr>
                </a:solidFill>
                <a:latin typeface="メイリオ" pitchFamily="50" charset="-128"/>
                <a:ea typeface="メイリオ" pitchFamily="50" charset="-128"/>
                <a:cs typeface="メイリオ" pitchFamily="50" charset="-128"/>
              </a:rPr>
              <a:t>CD</a:t>
            </a:r>
            <a:r>
              <a:rPr lang="ja-JP" altLang="en-US" sz="900" dirty="0">
                <a:solidFill>
                  <a:prstClr val="black">
                    <a:lumMod val="75000"/>
                    <a:lumOff val="25000"/>
                  </a:prstClr>
                </a:solidFill>
                <a:latin typeface="メイリオ" pitchFamily="50" charset="-128"/>
                <a:ea typeface="メイリオ" pitchFamily="50" charset="-128"/>
                <a:cs typeface="メイリオ" pitchFamily="50" charset="-128"/>
              </a:rPr>
              <a:t>で検索</a:t>
            </a:r>
            <a:endParaRPr lang="en-US" altLang="ja-JP" sz="900" dirty="0">
              <a:solidFill>
                <a:prstClr val="black">
                  <a:lumMod val="75000"/>
                  <a:lumOff val="25000"/>
                </a:prstClr>
              </a:solidFill>
              <a:latin typeface="メイリオ" pitchFamily="50" charset="-128"/>
              <a:ea typeface="メイリオ" pitchFamily="50" charset="-128"/>
              <a:cs typeface="メイリオ" pitchFamily="50" charset="-128"/>
            </a:endParaRPr>
          </a:p>
          <a:p>
            <a:pPr lvl="0">
              <a:spcBef>
                <a:spcPts val="400"/>
              </a:spcBef>
              <a:defRPr/>
            </a:pPr>
            <a:r>
              <a:rPr lang="ja-JP" altLang="en-US" sz="900" dirty="0">
                <a:solidFill>
                  <a:prstClr val="black">
                    <a:lumMod val="75000"/>
                    <a:lumOff val="25000"/>
                  </a:prstClr>
                </a:solidFill>
                <a:latin typeface="メイリオ" pitchFamily="50" charset="-128"/>
                <a:ea typeface="メイリオ" pitchFamily="50" charset="-128"/>
                <a:cs typeface="メイリオ" pitchFamily="50" charset="-128"/>
              </a:rPr>
              <a:t>　・社員と年月を選択し、削除実行</a:t>
            </a:r>
            <a:endParaRPr lang="en-US" altLang="ja-JP" sz="900" dirty="0">
              <a:solidFill>
                <a:prstClr val="black">
                  <a:lumMod val="75000"/>
                  <a:lumOff val="25000"/>
                </a:prstClr>
              </a:solidFill>
              <a:latin typeface="メイリオ" pitchFamily="50" charset="-128"/>
              <a:ea typeface="メイリオ" pitchFamily="50" charset="-128"/>
              <a:cs typeface="メイリオ" pitchFamily="50" charset="-128"/>
            </a:endParaRPr>
          </a:p>
        </p:txBody>
      </p:sp>
      <p:cxnSp>
        <p:nvCxnSpPr>
          <p:cNvPr id="31" name="直線矢印コネクタ 30"/>
          <p:cNvCxnSpPr/>
          <p:nvPr/>
        </p:nvCxnSpPr>
        <p:spPr>
          <a:xfrm flipH="1">
            <a:off x="3742100" y="4698316"/>
            <a:ext cx="344527" cy="0"/>
          </a:xfrm>
          <a:prstGeom prst="straightConnector1">
            <a:avLst/>
          </a:prstGeom>
          <a:ln>
            <a:solidFill>
              <a:schemeClr val="accent5"/>
            </a:solidFill>
            <a:headEnd type="arrow" w="med" len="med"/>
            <a:tailEnd type="none" w="med" len="med"/>
          </a:ln>
          <a:effectLst/>
        </p:spPr>
        <p:style>
          <a:lnRef idx="2">
            <a:schemeClr val="accent5"/>
          </a:lnRef>
          <a:fillRef idx="0">
            <a:schemeClr val="accent5"/>
          </a:fillRef>
          <a:effectRef idx="1">
            <a:schemeClr val="accent5"/>
          </a:effectRef>
          <a:fontRef idx="minor">
            <a:schemeClr val="tx1"/>
          </a:fontRef>
        </p:style>
      </p:cxnSp>
    </p:spTree>
    <p:extLst>
      <p:ext uri="{BB962C8B-B14F-4D97-AF65-F5344CB8AC3E}">
        <p14:creationId xmlns:p14="http://schemas.microsoft.com/office/powerpoint/2010/main" val="3704172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3</a:t>
            </a:fld>
            <a:endParaRPr kumimoji="1" lang="ja-JP" altLang="en-US" dirty="0"/>
          </a:p>
        </p:txBody>
      </p:sp>
      <p:sp>
        <p:nvSpPr>
          <p:cNvPr id="3" name="フッター プレースホルダー 2"/>
          <p:cNvSpPr>
            <a:spLocks noGrp="1"/>
          </p:cNvSpPr>
          <p:nvPr>
            <p:ph type="ftr" sz="quarter" idx="3"/>
          </p:nvPr>
        </p:nvSpPr>
        <p:spPr>
          <a:xfrm>
            <a:off x="252000" y="5020022"/>
            <a:ext cx="2160000" cy="135000"/>
          </a:xfrm>
        </p:spPr>
        <p:txBody>
          <a:bodyPr/>
          <a:lstStyle/>
          <a:p>
            <a:r>
              <a:rPr lang="en-US" altLang="ja-JP" dirty="0"/>
              <a:t>©Canon IT Solutions Inc.  All rights reserved.</a:t>
            </a:r>
            <a:endParaRPr lang="ja-JP" altLang="en-US" dirty="0"/>
          </a:p>
        </p:txBody>
      </p:sp>
      <p:sp>
        <p:nvSpPr>
          <p:cNvPr id="4" name="タイトル 3"/>
          <p:cNvSpPr>
            <a:spLocks noGrp="1"/>
          </p:cNvSpPr>
          <p:nvPr>
            <p:ph type="title"/>
          </p:nvPr>
        </p:nvSpPr>
        <p:spPr/>
        <p:txBody>
          <a:bodyPr/>
          <a:lstStyle/>
          <a:p>
            <a:r>
              <a:rPr lang="ja-JP" altLang="en-US" dirty="0"/>
              <a:t>人事給与ソリューション関連図（月次）</a:t>
            </a:r>
            <a:endParaRPr kumimoji="1" lang="ja-JP" altLang="en-US" dirty="0"/>
          </a:p>
        </p:txBody>
      </p:sp>
      <p:sp>
        <p:nvSpPr>
          <p:cNvPr id="5" name="正方形/長方形 4"/>
          <p:cNvSpPr/>
          <p:nvPr/>
        </p:nvSpPr>
        <p:spPr>
          <a:xfrm>
            <a:off x="288000" y="3851103"/>
            <a:ext cx="2828684" cy="1187900"/>
          </a:xfrm>
          <a:prstGeom prst="rect">
            <a:avLst/>
          </a:prstGeom>
          <a:solidFill>
            <a:sysClr val="window" lastClr="FFFFFF">
              <a:lumMod val="95000"/>
            </a:sysClr>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7" name="正方形/長方形 6"/>
          <p:cNvSpPr/>
          <p:nvPr/>
        </p:nvSpPr>
        <p:spPr>
          <a:xfrm>
            <a:off x="280152" y="683653"/>
            <a:ext cx="2828684" cy="2666985"/>
          </a:xfrm>
          <a:prstGeom prst="rect">
            <a:avLst/>
          </a:prstGeom>
          <a:solidFill>
            <a:sysClr val="window" lastClr="FFFFFF">
              <a:lumMod val="95000"/>
            </a:sysClr>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8" name="円柱 7"/>
          <p:cNvSpPr/>
          <p:nvPr/>
        </p:nvSpPr>
        <p:spPr>
          <a:xfrm>
            <a:off x="591535" y="1083535"/>
            <a:ext cx="2231358" cy="992342"/>
          </a:xfrm>
          <a:prstGeom prst="can">
            <a:avLst>
              <a:gd name="adj" fmla="val 20793"/>
            </a:avLst>
          </a:prstGeom>
          <a:solidFill>
            <a:srgbClr val="F18F60"/>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9" name="テキスト ボックス 8"/>
          <p:cNvSpPr txBox="1"/>
          <p:nvPr/>
        </p:nvSpPr>
        <p:spPr>
          <a:xfrm>
            <a:off x="961191" y="1405699"/>
            <a:ext cx="1817426" cy="58477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srgbClr val="FFFFFF"/>
                </a:solidFill>
                <a:effectLst/>
                <a:uLnTx/>
                <a:uFillTx/>
              </a:rPr>
              <a:t>従業員・組織</a:t>
            </a:r>
            <a:endParaRPr kumimoji="0" lang="en-US" altLang="ja-JP" sz="1600" b="1" i="0" u="none" strike="noStrike" kern="0" cap="none" spc="0" normalizeH="0" baseline="0" noProof="0" dirty="0">
              <a:ln>
                <a:noFill/>
              </a:ln>
              <a:solidFill>
                <a:srgbClr val="FFFFFF"/>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srgbClr val="FFFFFF"/>
                </a:solidFill>
                <a:effectLst/>
                <a:uLnTx/>
                <a:uFillTx/>
              </a:rPr>
              <a:t> 履歴データ</a:t>
            </a:r>
          </a:p>
        </p:txBody>
      </p:sp>
      <p:sp>
        <p:nvSpPr>
          <p:cNvPr id="10" name="テキスト ボックス 9"/>
          <p:cNvSpPr txBox="1"/>
          <p:nvPr/>
        </p:nvSpPr>
        <p:spPr>
          <a:xfrm>
            <a:off x="2039458" y="3134678"/>
            <a:ext cx="836464" cy="2616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組織変更</a:t>
            </a:r>
          </a:p>
        </p:txBody>
      </p:sp>
      <p:sp>
        <p:nvSpPr>
          <p:cNvPr id="11" name="テキスト ボックス 10"/>
          <p:cNvSpPr txBox="1"/>
          <p:nvPr/>
        </p:nvSpPr>
        <p:spPr>
          <a:xfrm>
            <a:off x="1231526" y="3120515"/>
            <a:ext cx="960380" cy="2616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人事異動</a:t>
            </a:r>
            <a:endParaRPr kumimoji="0" lang="en-US" altLang="ja-JP" sz="1100" b="0" i="0" u="none" strike="noStrike" kern="0" cap="none" spc="0" normalizeH="0" baseline="0" noProof="0" dirty="0">
              <a:ln>
                <a:noFill/>
              </a:ln>
              <a:solidFill>
                <a:prstClr val="black"/>
              </a:solidFill>
              <a:effectLst/>
              <a:uLnTx/>
              <a:uFillTx/>
            </a:endParaRPr>
          </a:p>
        </p:txBody>
      </p:sp>
      <p:sp>
        <p:nvSpPr>
          <p:cNvPr id="12" name="テキスト ボックス 11"/>
          <p:cNvSpPr txBox="1"/>
          <p:nvPr/>
        </p:nvSpPr>
        <p:spPr>
          <a:xfrm>
            <a:off x="461683" y="3138232"/>
            <a:ext cx="836464" cy="2616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諸届申請</a:t>
            </a:r>
          </a:p>
        </p:txBody>
      </p:sp>
      <p:sp>
        <p:nvSpPr>
          <p:cNvPr id="13" name="Freeform 346"/>
          <p:cNvSpPr>
            <a:spLocks noEditPoints="1"/>
          </p:cNvSpPr>
          <p:nvPr/>
        </p:nvSpPr>
        <p:spPr bwMode="auto">
          <a:xfrm>
            <a:off x="2239786" y="2753252"/>
            <a:ext cx="303202" cy="327921"/>
          </a:xfrm>
          <a:custGeom>
            <a:avLst/>
            <a:gdLst>
              <a:gd name="T0" fmla="*/ 277 w 876"/>
              <a:gd name="T1" fmla="*/ 685 h 877"/>
              <a:gd name="T2" fmla="*/ 277 w 876"/>
              <a:gd name="T3" fmla="*/ 813 h 877"/>
              <a:gd name="T4" fmla="*/ 63 w 876"/>
              <a:gd name="T5" fmla="*/ 813 h 877"/>
              <a:gd name="T6" fmla="*/ 63 w 876"/>
              <a:gd name="T7" fmla="*/ 685 h 877"/>
              <a:gd name="T8" fmla="*/ 277 w 876"/>
              <a:gd name="T9" fmla="*/ 685 h 877"/>
              <a:gd name="T10" fmla="*/ 340 w 876"/>
              <a:gd name="T11" fmla="*/ 622 h 877"/>
              <a:gd name="T12" fmla="*/ 0 w 876"/>
              <a:gd name="T13" fmla="*/ 622 h 877"/>
              <a:gd name="T14" fmla="*/ 0 w 876"/>
              <a:gd name="T15" fmla="*/ 877 h 877"/>
              <a:gd name="T16" fmla="*/ 340 w 876"/>
              <a:gd name="T17" fmla="*/ 877 h 877"/>
              <a:gd name="T18" fmla="*/ 340 w 876"/>
              <a:gd name="T19" fmla="*/ 622 h 877"/>
              <a:gd name="T20" fmla="*/ 812 w 876"/>
              <a:gd name="T21" fmla="*/ 685 h 877"/>
              <a:gd name="T22" fmla="*/ 812 w 876"/>
              <a:gd name="T23" fmla="*/ 813 h 877"/>
              <a:gd name="T24" fmla="*/ 600 w 876"/>
              <a:gd name="T25" fmla="*/ 813 h 877"/>
              <a:gd name="T26" fmla="*/ 600 w 876"/>
              <a:gd name="T27" fmla="*/ 685 h 877"/>
              <a:gd name="T28" fmla="*/ 812 w 876"/>
              <a:gd name="T29" fmla="*/ 685 h 877"/>
              <a:gd name="T30" fmla="*/ 876 w 876"/>
              <a:gd name="T31" fmla="*/ 622 h 877"/>
              <a:gd name="T32" fmla="*/ 536 w 876"/>
              <a:gd name="T33" fmla="*/ 622 h 877"/>
              <a:gd name="T34" fmla="*/ 536 w 876"/>
              <a:gd name="T35" fmla="*/ 877 h 877"/>
              <a:gd name="T36" fmla="*/ 876 w 876"/>
              <a:gd name="T37" fmla="*/ 877 h 877"/>
              <a:gd name="T38" fmla="*/ 876 w 876"/>
              <a:gd name="T39" fmla="*/ 622 h 877"/>
              <a:gd name="T40" fmla="*/ 544 w 876"/>
              <a:gd name="T41" fmla="*/ 64 h 877"/>
              <a:gd name="T42" fmla="*/ 544 w 876"/>
              <a:gd name="T43" fmla="*/ 192 h 877"/>
              <a:gd name="T44" fmla="*/ 332 w 876"/>
              <a:gd name="T45" fmla="*/ 192 h 877"/>
              <a:gd name="T46" fmla="*/ 332 w 876"/>
              <a:gd name="T47" fmla="*/ 64 h 877"/>
              <a:gd name="T48" fmla="*/ 544 w 876"/>
              <a:gd name="T49" fmla="*/ 64 h 877"/>
              <a:gd name="T50" fmla="*/ 608 w 876"/>
              <a:gd name="T51" fmla="*/ 0 h 877"/>
              <a:gd name="T52" fmla="*/ 268 w 876"/>
              <a:gd name="T53" fmla="*/ 0 h 877"/>
              <a:gd name="T54" fmla="*/ 268 w 876"/>
              <a:gd name="T55" fmla="*/ 256 h 877"/>
              <a:gd name="T56" fmla="*/ 608 w 876"/>
              <a:gd name="T57" fmla="*/ 256 h 877"/>
              <a:gd name="T58" fmla="*/ 608 w 876"/>
              <a:gd name="T59" fmla="*/ 0 h 877"/>
              <a:gd name="T60" fmla="*/ 470 w 876"/>
              <a:gd name="T61" fmla="*/ 409 h 877"/>
              <a:gd name="T62" fmla="*/ 470 w 876"/>
              <a:gd name="T63" fmla="*/ 299 h 877"/>
              <a:gd name="T64" fmla="*/ 406 w 876"/>
              <a:gd name="T65" fmla="*/ 299 h 877"/>
              <a:gd name="T66" fmla="*/ 406 w 876"/>
              <a:gd name="T67" fmla="*/ 409 h 877"/>
              <a:gd name="T68" fmla="*/ 138 w 876"/>
              <a:gd name="T69" fmla="*/ 409 h 877"/>
              <a:gd name="T70" fmla="*/ 138 w 876"/>
              <a:gd name="T71" fmla="*/ 579 h 877"/>
              <a:gd name="T72" fmla="*/ 202 w 876"/>
              <a:gd name="T73" fmla="*/ 579 h 877"/>
              <a:gd name="T74" fmla="*/ 202 w 876"/>
              <a:gd name="T75" fmla="*/ 473 h 877"/>
              <a:gd name="T76" fmla="*/ 674 w 876"/>
              <a:gd name="T77" fmla="*/ 473 h 877"/>
              <a:gd name="T78" fmla="*/ 674 w 876"/>
              <a:gd name="T79" fmla="*/ 579 h 877"/>
              <a:gd name="T80" fmla="*/ 738 w 876"/>
              <a:gd name="T81" fmla="*/ 579 h 877"/>
              <a:gd name="T82" fmla="*/ 738 w 876"/>
              <a:gd name="T83" fmla="*/ 409 h 877"/>
              <a:gd name="T84" fmla="*/ 470 w 876"/>
              <a:gd name="T85" fmla="*/ 409 h 8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76" h="877">
                <a:moveTo>
                  <a:pt x="277" y="685"/>
                </a:moveTo>
                <a:lnTo>
                  <a:pt x="277" y="813"/>
                </a:lnTo>
                <a:lnTo>
                  <a:pt x="63" y="813"/>
                </a:lnTo>
                <a:lnTo>
                  <a:pt x="63" y="685"/>
                </a:lnTo>
                <a:lnTo>
                  <a:pt x="277" y="685"/>
                </a:lnTo>
                <a:close/>
                <a:moveTo>
                  <a:pt x="340" y="622"/>
                </a:moveTo>
                <a:lnTo>
                  <a:pt x="0" y="622"/>
                </a:lnTo>
                <a:lnTo>
                  <a:pt x="0" y="877"/>
                </a:lnTo>
                <a:lnTo>
                  <a:pt x="340" y="877"/>
                </a:lnTo>
                <a:lnTo>
                  <a:pt x="340" y="622"/>
                </a:lnTo>
                <a:close/>
                <a:moveTo>
                  <a:pt x="812" y="685"/>
                </a:moveTo>
                <a:lnTo>
                  <a:pt x="812" y="813"/>
                </a:lnTo>
                <a:lnTo>
                  <a:pt x="600" y="813"/>
                </a:lnTo>
                <a:lnTo>
                  <a:pt x="600" y="685"/>
                </a:lnTo>
                <a:lnTo>
                  <a:pt x="812" y="685"/>
                </a:lnTo>
                <a:close/>
                <a:moveTo>
                  <a:pt x="876" y="622"/>
                </a:moveTo>
                <a:lnTo>
                  <a:pt x="536" y="622"/>
                </a:lnTo>
                <a:lnTo>
                  <a:pt x="536" y="877"/>
                </a:lnTo>
                <a:lnTo>
                  <a:pt x="876" y="877"/>
                </a:lnTo>
                <a:lnTo>
                  <a:pt x="876" y="622"/>
                </a:lnTo>
                <a:close/>
                <a:moveTo>
                  <a:pt x="544" y="64"/>
                </a:moveTo>
                <a:lnTo>
                  <a:pt x="544" y="192"/>
                </a:lnTo>
                <a:lnTo>
                  <a:pt x="332" y="192"/>
                </a:lnTo>
                <a:lnTo>
                  <a:pt x="332" y="64"/>
                </a:lnTo>
                <a:lnTo>
                  <a:pt x="544" y="64"/>
                </a:lnTo>
                <a:close/>
                <a:moveTo>
                  <a:pt x="608" y="0"/>
                </a:moveTo>
                <a:lnTo>
                  <a:pt x="268" y="0"/>
                </a:lnTo>
                <a:lnTo>
                  <a:pt x="268" y="256"/>
                </a:lnTo>
                <a:lnTo>
                  <a:pt x="608" y="256"/>
                </a:lnTo>
                <a:lnTo>
                  <a:pt x="608" y="0"/>
                </a:lnTo>
                <a:close/>
                <a:moveTo>
                  <a:pt x="470" y="409"/>
                </a:moveTo>
                <a:lnTo>
                  <a:pt x="470" y="299"/>
                </a:lnTo>
                <a:lnTo>
                  <a:pt x="406" y="299"/>
                </a:lnTo>
                <a:lnTo>
                  <a:pt x="406" y="409"/>
                </a:lnTo>
                <a:lnTo>
                  <a:pt x="138" y="409"/>
                </a:lnTo>
                <a:lnTo>
                  <a:pt x="138" y="579"/>
                </a:lnTo>
                <a:lnTo>
                  <a:pt x="202" y="579"/>
                </a:lnTo>
                <a:lnTo>
                  <a:pt x="202" y="473"/>
                </a:lnTo>
                <a:lnTo>
                  <a:pt x="674" y="473"/>
                </a:lnTo>
                <a:lnTo>
                  <a:pt x="674" y="579"/>
                </a:lnTo>
                <a:lnTo>
                  <a:pt x="738" y="579"/>
                </a:lnTo>
                <a:lnTo>
                  <a:pt x="738" y="409"/>
                </a:lnTo>
                <a:lnTo>
                  <a:pt x="470" y="409"/>
                </a:lnTo>
                <a:close/>
              </a:path>
            </a:pathLst>
          </a:custGeom>
          <a:solidFill>
            <a:srgbClr val="F18F6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grpSp>
        <p:nvGrpSpPr>
          <p:cNvPr id="14" name="グループ化 13"/>
          <p:cNvGrpSpPr/>
          <p:nvPr/>
        </p:nvGrpSpPr>
        <p:grpSpPr>
          <a:xfrm>
            <a:off x="1433499" y="2760724"/>
            <a:ext cx="397168" cy="362016"/>
            <a:chOff x="1503363" y="2452688"/>
            <a:chExt cx="444500" cy="381000"/>
          </a:xfrm>
          <a:solidFill>
            <a:srgbClr val="F18F60"/>
          </a:solidFill>
        </p:grpSpPr>
        <p:sp>
          <p:nvSpPr>
            <p:cNvPr id="15" name="Freeform 161"/>
            <p:cNvSpPr>
              <a:spLocks/>
            </p:cNvSpPr>
            <p:nvPr/>
          </p:nvSpPr>
          <p:spPr bwMode="auto">
            <a:xfrm>
              <a:off x="1693863" y="2452688"/>
              <a:ext cx="63500" cy="76200"/>
            </a:xfrm>
            <a:custGeom>
              <a:avLst/>
              <a:gdLst/>
              <a:ahLst/>
              <a:cxnLst>
                <a:cxn ang="0">
                  <a:pos x="6" y="34"/>
                </a:cxn>
                <a:cxn ang="0">
                  <a:pos x="6" y="34"/>
                </a:cxn>
                <a:cxn ang="0">
                  <a:pos x="8" y="40"/>
                </a:cxn>
                <a:cxn ang="0">
                  <a:pos x="10" y="44"/>
                </a:cxn>
                <a:cxn ang="0">
                  <a:pos x="16" y="46"/>
                </a:cxn>
                <a:cxn ang="0">
                  <a:pos x="20" y="48"/>
                </a:cxn>
                <a:cxn ang="0">
                  <a:pos x="20" y="48"/>
                </a:cxn>
                <a:cxn ang="0">
                  <a:pos x="24" y="46"/>
                </a:cxn>
                <a:cxn ang="0">
                  <a:pos x="30" y="44"/>
                </a:cxn>
                <a:cxn ang="0">
                  <a:pos x="32" y="40"/>
                </a:cxn>
                <a:cxn ang="0">
                  <a:pos x="34" y="34"/>
                </a:cxn>
                <a:cxn ang="0">
                  <a:pos x="34" y="34"/>
                </a:cxn>
                <a:cxn ang="0">
                  <a:pos x="38" y="32"/>
                </a:cxn>
                <a:cxn ang="0">
                  <a:pos x="40" y="28"/>
                </a:cxn>
                <a:cxn ang="0">
                  <a:pos x="40" y="28"/>
                </a:cxn>
                <a:cxn ang="0">
                  <a:pos x="38" y="24"/>
                </a:cxn>
                <a:cxn ang="0">
                  <a:pos x="36" y="22"/>
                </a:cxn>
                <a:cxn ang="0">
                  <a:pos x="36" y="14"/>
                </a:cxn>
                <a:cxn ang="0">
                  <a:pos x="36" y="14"/>
                </a:cxn>
                <a:cxn ang="0">
                  <a:pos x="36" y="8"/>
                </a:cxn>
                <a:cxn ang="0">
                  <a:pos x="32" y="4"/>
                </a:cxn>
                <a:cxn ang="0">
                  <a:pos x="28" y="2"/>
                </a:cxn>
                <a:cxn ang="0">
                  <a:pos x="20" y="0"/>
                </a:cxn>
                <a:cxn ang="0">
                  <a:pos x="20" y="0"/>
                </a:cxn>
                <a:cxn ang="0">
                  <a:pos x="12" y="2"/>
                </a:cxn>
                <a:cxn ang="0">
                  <a:pos x="8" y="4"/>
                </a:cxn>
                <a:cxn ang="0">
                  <a:pos x="4" y="8"/>
                </a:cxn>
                <a:cxn ang="0">
                  <a:pos x="4" y="14"/>
                </a:cxn>
                <a:cxn ang="0">
                  <a:pos x="4" y="22"/>
                </a:cxn>
                <a:cxn ang="0">
                  <a:pos x="4" y="22"/>
                </a:cxn>
                <a:cxn ang="0">
                  <a:pos x="2" y="24"/>
                </a:cxn>
                <a:cxn ang="0">
                  <a:pos x="0" y="28"/>
                </a:cxn>
                <a:cxn ang="0">
                  <a:pos x="0" y="28"/>
                </a:cxn>
                <a:cxn ang="0">
                  <a:pos x="2" y="32"/>
                </a:cxn>
                <a:cxn ang="0">
                  <a:pos x="6" y="34"/>
                </a:cxn>
                <a:cxn ang="0">
                  <a:pos x="6" y="34"/>
                </a:cxn>
              </a:cxnLst>
              <a:rect l="0" t="0" r="r" b="b"/>
              <a:pathLst>
                <a:path w="40" h="48">
                  <a:moveTo>
                    <a:pt x="6" y="34"/>
                  </a:moveTo>
                  <a:lnTo>
                    <a:pt x="6" y="34"/>
                  </a:lnTo>
                  <a:lnTo>
                    <a:pt x="8" y="40"/>
                  </a:lnTo>
                  <a:lnTo>
                    <a:pt x="10" y="44"/>
                  </a:lnTo>
                  <a:lnTo>
                    <a:pt x="16" y="46"/>
                  </a:lnTo>
                  <a:lnTo>
                    <a:pt x="20" y="48"/>
                  </a:lnTo>
                  <a:lnTo>
                    <a:pt x="20" y="48"/>
                  </a:lnTo>
                  <a:lnTo>
                    <a:pt x="24" y="46"/>
                  </a:lnTo>
                  <a:lnTo>
                    <a:pt x="30" y="44"/>
                  </a:lnTo>
                  <a:lnTo>
                    <a:pt x="32" y="40"/>
                  </a:lnTo>
                  <a:lnTo>
                    <a:pt x="34" y="34"/>
                  </a:lnTo>
                  <a:lnTo>
                    <a:pt x="34" y="34"/>
                  </a:lnTo>
                  <a:lnTo>
                    <a:pt x="38" y="32"/>
                  </a:lnTo>
                  <a:lnTo>
                    <a:pt x="40" y="28"/>
                  </a:lnTo>
                  <a:lnTo>
                    <a:pt x="40" y="28"/>
                  </a:lnTo>
                  <a:lnTo>
                    <a:pt x="38" y="24"/>
                  </a:lnTo>
                  <a:lnTo>
                    <a:pt x="36" y="22"/>
                  </a:lnTo>
                  <a:lnTo>
                    <a:pt x="36" y="14"/>
                  </a:lnTo>
                  <a:lnTo>
                    <a:pt x="36" y="14"/>
                  </a:lnTo>
                  <a:lnTo>
                    <a:pt x="36" y="8"/>
                  </a:lnTo>
                  <a:lnTo>
                    <a:pt x="32" y="4"/>
                  </a:lnTo>
                  <a:lnTo>
                    <a:pt x="28" y="2"/>
                  </a:lnTo>
                  <a:lnTo>
                    <a:pt x="20" y="0"/>
                  </a:lnTo>
                  <a:lnTo>
                    <a:pt x="20" y="0"/>
                  </a:lnTo>
                  <a:lnTo>
                    <a:pt x="12" y="2"/>
                  </a:lnTo>
                  <a:lnTo>
                    <a:pt x="8" y="4"/>
                  </a:lnTo>
                  <a:lnTo>
                    <a:pt x="4" y="8"/>
                  </a:lnTo>
                  <a:lnTo>
                    <a:pt x="4" y="14"/>
                  </a:lnTo>
                  <a:lnTo>
                    <a:pt x="4" y="22"/>
                  </a:lnTo>
                  <a:lnTo>
                    <a:pt x="4" y="22"/>
                  </a:lnTo>
                  <a:lnTo>
                    <a:pt x="2" y="24"/>
                  </a:lnTo>
                  <a:lnTo>
                    <a:pt x="0" y="28"/>
                  </a:lnTo>
                  <a:lnTo>
                    <a:pt x="0" y="28"/>
                  </a:lnTo>
                  <a:lnTo>
                    <a:pt x="2" y="32"/>
                  </a:lnTo>
                  <a:lnTo>
                    <a:pt x="6" y="34"/>
                  </a:lnTo>
                  <a:lnTo>
                    <a:pt x="6" y="3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16" name="Freeform 162"/>
            <p:cNvSpPr>
              <a:spLocks/>
            </p:cNvSpPr>
            <p:nvPr/>
          </p:nvSpPr>
          <p:spPr bwMode="auto">
            <a:xfrm>
              <a:off x="1668463" y="2532063"/>
              <a:ext cx="114300" cy="301625"/>
            </a:xfrm>
            <a:custGeom>
              <a:avLst/>
              <a:gdLst/>
              <a:ahLst/>
              <a:cxnLst>
                <a:cxn ang="0">
                  <a:pos x="12" y="86"/>
                </a:cxn>
                <a:cxn ang="0">
                  <a:pos x="12" y="190"/>
                </a:cxn>
                <a:cxn ang="0">
                  <a:pos x="60" y="190"/>
                </a:cxn>
                <a:cxn ang="0">
                  <a:pos x="60" y="86"/>
                </a:cxn>
                <a:cxn ang="0">
                  <a:pos x="72" y="86"/>
                </a:cxn>
                <a:cxn ang="0">
                  <a:pos x="72" y="22"/>
                </a:cxn>
                <a:cxn ang="0">
                  <a:pos x="72" y="20"/>
                </a:cxn>
                <a:cxn ang="0">
                  <a:pos x="72" y="12"/>
                </a:cxn>
                <a:cxn ang="0">
                  <a:pos x="72" y="12"/>
                </a:cxn>
                <a:cxn ang="0">
                  <a:pos x="72" y="8"/>
                </a:cxn>
                <a:cxn ang="0">
                  <a:pos x="68" y="6"/>
                </a:cxn>
                <a:cxn ang="0">
                  <a:pos x="62" y="2"/>
                </a:cxn>
                <a:cxn ang="0">
                  <a:pos x="62" y="2"/>
                </a:cxn>
                <a:cxn ang="0">
                  <a:pos x="50" y="0"/>
                </a:cxn>
                <a:cxn ang="0">
                  <a:pos x="36" y="18"/>
                </a:cxn>
                <a:cxn ang="0">
                  <a:pos x="22" y="0"/>
                </a:cxn>
                <a:cxn ang="0">
                  <a:pos x="22" y="0"/>
                </a:cxn>
                <a:cxn ang="0">
                  <a:pos x="10" y="2"/>
                </a:cxn>
                <a:cxn ang="0">
                  <a:pos x="10" y="2"/>
                </a:cxn>
                <a:cxn ang="0">
                  <a:pos x="4" y="6"/>
                </a:cxn>
                <a:cxn ang="0">
                  <a:pos x="0" y="8"/>
                </a:cxn>
                <a:cxn ang="0">
                  <a:pos x="0" y="12"/>
                </a:cxn>
                <a:cxn ang="0">
                  <a:pos x="0" y="20"/>
                </a:cxn>
                <a:cxn ang="0">
                  <a:pos x="0" y="22"/>
                </a:cxn>
                <a:cxn ang="0">
                  <a:pos x="0" y="86"/>
                </a:cxn>
                <a:cxn ang="0">
                  <a:pos x="12" y="86"/>
                </a:cxn>
              </a:cxnLst>
              <a:rect l="0" t="0" r="r" b="b"/>
              <a:pathLst>
                <a:path w="72" h="190">
                  <a:moveTo>
                    <a:pt x="12" y="86"/>
                  </a:moveTo>
                  <a:lnTo>
                    <a:pt x="12" y="190"/>
                  </a:lnTo>
                  <a:lnTo>
                    <a:pt x="60" y="190"/>
                  </a:lnTo>
                  <a:lnTo>
                    <a:pt x="60" y="86"/>
                  </a:lnTo>
                  <a:lnTo>
                    <a:pt x="72" y="86"/>
                  </a:lnTo>
                  <a:lnTo>
                    <a:pt x="72" y="22"/>
                  </a:lnTo>
                  <a:lnTo>
                    <a:pt x="72" y="20"/>
                  </a:lnTo>
                  <a:lnTo>
                    <a:pt x="72" y="12"/>
                  </a:lnTo>
                  <a:lnTo>
                    <a:pt x="72" y="12"/>
                  </a:lnTo>
                  <a:lnTo>
                    <a:pt x="72" y="8"/>
                  </a:lnTo>
                  <a:lnTo>
                    <a:pt x="68" y="6"/>
                  </a:lnTo>
                  <a:lnTo>
                    <a:pt x="62" y="2"/>
                  </a:lnTo>
                  <a:lnTo>
                    <a:pt x="62" y="2"/>
                  </a:lnTo>
                  <a:lnTo>
                    <a:pt x="50" y="0"/>
                  </a:lnTo>
                  <a:lnTo>
                    <a:pt x="36" y="18"/>
                  </a:lnTo>
                  <a:lnTo>
                    <a:pt x="22" y="0"/>
                  </a:lnTo>
                  <a:lnTo>
                    <a:pt x="22" y="0"/>
                  </a:lnTo>
                  <a:lnTo>
                    <a:pt x="10" y="2"/>
                  </a:lnTo>
                  <a:lnTo>
                    <a:pt x="10" y="2"/>
                  </a:lnTo>
                  <a:lnTo>
                    <a:pt x="4" y="6"/>
                  </a:lnTo>
                  <a:lnTo>
                    <a:pt x="0" y="8"/>
                  </a:lnTo>
                  <a:lnTo>
                    <a:pt x="0" y="12"/>
                  </a:lnTo>
                  <a:lnTo>
                    <a:pt x="0" y="20"/>
                  </a:lnTo>
                  <a:lnTo>
                    <a:pt x="0" y="22"/>
                  </a:lnTo>
                  <a:lnTo>
                    <a:pt x="0" y="86"/>
                  </a:lnTo>
                  <a:lnTo>
                    <a:pt x="12" y="8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17" name="Freeform 163"/>
            <p:cNvSpPr>
              <a:spLocks/>
            </p:cNvSpPr>
            <p:nvPr/>
          </p:nvSpPr>
          <p:spPr bwMode="auto">
            <a:xfrm>
              <a:off x="1801813" y="2687638"/>
              <a:ext cx="146050" cy="146050"/>
            </a:xfrm>
            <a:custGeom>
              <a:avLst/>
              <a:gdLst/>
              <a:ahLst/>
              <a:cxnLst>
                <a:cxn ang="0">
                  <a:pos x="16" y="0"/>
                </a:cxn>
                <a:cxn ang="0">
                  <a:pos x="16" y="24"/>
                </a:cxn>
                <a:cxn ang="0">
                  <a:pos x="52" y="24"/>
                </a:cxn>
                <a:cxn ang="0">
                  <a:pos x="0" y="76"/>
                </a:cxn>
                <a:cxn ang="0">
                  <a:pos x="16" y="92"/>
                </a:cxn>
                <a:cxn ang="0">
                  <a:pos x="68" y="40"/>
                </a:cxn>
                <a:cxn ang="0">
                  <a:pos x="68" y="76"/>
                </a:cxn>
                <a:cxn ang="0">
                  <a:pos x="92" y="76"/>
                </a:cxn>
                <a:cxn ang="0">
                  <a:pos x="92" y="0"/>
                </a:cxn>
                <a:cxn ang="0">
                  <a:pos x="16" y="0"/>
                </a:cxn>
              </a:cxnLst>
              <a:rect l="0" t="0" r="r" b="b"/>
              <a:pathLst>
                <a:path w="92" h="92">
                  <a:moveTo>
                    <a:pt x="16" y="0"/>
                  </a:moveTo>
                  <a:lnTo>
                    <a:pt x="16" y="24"/>
                  </a:lnTo>
                  <a:lnTo>
                    <a:pt x="52" y="24"/>
                  </a:lnTo>
                  <a:lnTo>
                    <a:pt x="0" y="76"/>
                  </a:lnTo>
                  <a:lnTo>
                    <a:pt x="16" y="92"/>
                  </a:lnTo>
                  <a:lnTo>
                    <a:pt x="68" y="40"/>
                  </a:lnTo>
                  <a:lnTo>
                    <a:pt x="68" y="76"/>
                  </a:lnTo>
                  <a:lnTo>
                    <a:pt x="92" y="76"/>
                  </a:lnTo>
                  <a:lnTo>
                    <a:pt x="92" y="0"/>
                  </a:lnTo>
                  <a:lnTo>
                    <a:pt x="1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18" name="Freeform 164"/>
            <p:cNvSpPr>
              <a:spLocks/>
            </p:cNvSpPr>
            <p:nvPr/>
          </p:nvSpPr>
          <p:spPr bwMode="auto">
            <a:xfrm>
              <a:off x="1503363" y="2687638"/>
              <a:ext cx="146050" cy="146050"/>
            </a:xfrm>
            <a:custGeom>
              <a:avLst/>
              <a:gdLst/>
              <a:ahLst/>
              <a:cxnLst>
                <a:cxn ang="0">
                  <a:pos x="92" y="76"/>
                </a:cxn>
                <a:cxn ang="0">
                  <a:pos x="40" y="24"/>
                </a:cxn>
                <a:cxn ang="0">
                  <a:pos x="76" y="24"/>
                </a:cxn>
                <a:cxn ang="0">
                  <a:pos x="76" y="0"/>
                </a:cxn>
                <a:cxn ang="0">
                  <a:pos x="0" y="0"/>
                </a:cxn>
                <a:cxn ang="0">
                  <a:pos x="0" y="76"/>
                </a:cxn>
                <a:cxn ang="0">
                  <a:pos x="24" y="76"/>
                </a:cxn>
                <a:cxn ang="0">
                  <a:pos x="24" y="40"/>
                </a:cxn>
                <a:cxn ang="0">
                  <a:pos x="76" y="92"/>
                </a:cxn>
                <a:cxn ang="0">
                  <a:pos x="92" y="76"/>
                </a:cxn>
              </a:cxnLst>
              <a:rect l="0" t="0" r="r" b="b"/>
              <a:pathLst>
                <a:path w="92" h="92">
                  <a:moveTo>
                    <a:pt x="92" y="76"/>
                  </a:moveTo>
                  <a:lnTo>
                    <a:pt x="40" y="24"/>
                  </a:lnTo>
                  <a:lnTo>
                    <a:pt x="76" y="24"/>
                  </a:lnTo>
                  <a:lnTo>
                    <a:pt x="76" y="0"/>
                  </a:lnTo>
                  <a:lnTo>
                    <a:pt x="0" y="0"/>
                  </a:lnTo>
                  <a:lnTo>
                    <a:pt x="0" y="76"/>
                  </a:lnTo>
                  <a:lnTo>
                    <a:pt x="24" y="76"/>
                  </a:lnTo>
                  <a:lnTo>
                    <a:pt x="24" y="40"/>
                  </a:lnTo>
                  <a:lnTo>
                    <a:pt x="76" y="92"/>
                  </a:lnTo>
                  <a:lnTo>
                    <a:pt x="92" y="7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grpSp>
      <p:sp>
        <p:nvSpPr>
          <p:cNvPr id="19" name="角丸四角形 18"/>
          <p:cNvSpPr/>
          <p:nvPr/>
        </p:nvSpPr>
        <p:spPr>
          <a:xfrm>
            <a:off x="534276" y="719226"/>
            <a:ext cx="2456626" cy="278820"/>
          </a:xfrm>
          <a:prstGeom prst="roundRect">
            <a:avLst/>
          </a:prstGeom>
          <a:solidFill>
            <a:srgbClr val="F18F60"/>
          </a:solid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20" name="テキスト ボックス 19"/>
          <p:cNvSpPr txBox="1"/>
          <p:nvPr/>
        </p:nvSpPr>
        <p:spPr>
          <a:xfrm>
            <a:off x="976805" y="720545"/>
            <a:ext cx="1615414"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prstClr val="white"/>
                </a:solidFill>
                <a:effectLst/>
                <a:uLnTx/>
                <a:uFillTx/>
              </a:rPr>
              <a:t>人事管理（</a:t>
            </a:r>
            <a:r>
              <a:rPr kumimoji="0" lang="en-US" altLang="ja-JP" sz="1400" b="1" i="0" u="none" strike="noStrike" kern="0" cap="none" spc="0" normalizeH="0" baseline="0" noProof="0" dirty="0">
                <a:ln>
                  <a:noFill/>
                </a:ln>
                <a:solidFill>
                  <a:prstClr val="white"/>
                </a:solidFill>
                <a:effectLst/>
                <a:uLnTx/>
                <a:uFillTx/>
              </a:rPr>
              <a:t>HR)</a:t>
            </a:r>
            <a:endParaRPr kumimoji="0" lang="ja-JP" altLang="en-US" sz="1400" b="1" i="0" u="none" strike="noStrike" kern="0" cap="none" spc="0" normalizeH="0" baseline="0" noProof="0" dirty="0">
              <a:ln>
                <a:noFill/>
              </a:ln>
              <a:solidFill>
                <a:prstClr val="white"/>
              </a:solidFill>
              <a:effectLst/>
              <a:uLnTx/>
              <a:uFillTx/>
            </a:endParaRPr>
          </a:p>
        </p:txBody>
      </p:sp>
      <p:sp>
        <p:nvSpPr>
          <p:cNvPr id="21" name="正方形/長方形 20"/>
          <p:cNvSpPr/>
          <p:nvPr/>
        </p:nvSpPr>
        <p:spPr>
          <a:xfrm>
            <a:off x="4306680" y="663538"/>
            <a:ext cx="2686441" cy="2971212"/>
          </a:xfrm>
          <a:prstGeom prst="rect">
            <a:avLst/>
          </a:prstGeom>
          <a:solidFill>
            <a:sysClr val="window" lastClr="FFFFFF">
              <a:lumMod val="95000"/>
            </a:sysClr>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22" name="円柱 21"/>
          <p:cNvSpPr/>
          <p:nvPr/>
        </p:nvSpPr>
        <p:spPr>
          <a:xfrm>
            <a:off x="6045691" y="3062938"/>
            <a:ext cx="909378" cy="428154"/>
          </a:xfrm>
          <a:prstGeom prst="can">
            <a:avLst>
              <a:gd name="adj" fmla="val 17643"/>
            </a:avLst>
          </a:prstGeom>
          <a:solidFill>
            <a:srgbClr val="F18F60"/>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23" name="テキスト ボックス 22"/>
          <p:cNvSpPr txBox="1"/>
          <p:nvPr/>
        </p:nvSpPr>
        <p:spPr>
          <a:xfrm>
            <a:off x="5950847" y="2469103"/>
            <a:ext cx="825541"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rPr>
              <a:t>給与計算</a:t>
            </a:r>
          </a:p>
        </p:txBody>
      </p:sp>
      <p:sp>
        <p:nvSpPr>
          <p:cNvPr id="24" name="角丸四角形 23"/>
          <p:cNvSpPr/>
          <p:nvPr/>
        </p:nvSpPr>
        <p:spPr>
          <a:xfrm>
            <a:off x="4463202" y="686629"/>
            <a:ext cx="2423919" cy="278820"/>
          </a:xfrm>
          <a:prstGeom prst="roundRect">
            <a:avLst/>
          </a:prstGeom>
          <a:solidFill>
            <a:srgbClr val="F18F60"/>
          </a:solid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25" name="テキスト ボックス 24"/>
          <p:cNvSpPr txBox="1"/>
          <p:nvPr/>
        </p:nvSpPr>
        <p:spPr>
          <a:xfrm>
            <a:off x="4988901" y="693959"/>
            <a:ext cx="1615414"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prstClr val="white"/>
                </a:solidFill>
                <a:effectLst/>
                <a:uLnTx/>
                <a:uFillTx/>
              </a:rPr>
              <a:t>給与管理（</a:t>
            </a:r>
            <a:r>
              <a:rPr kumimoji="0" lang="en-US" altLang="ja-JP" sz="1400" b="1" i="0" u="none" strike="noStrike" kern="0" cap="none" spc="0" normalizeH="0" baseline="0" noProof="0" dirty="0">
                <a:ln>
                  <a:noFill/>
                </a:ln>
                <a:solidFill>
                  <a:prstClr val="white"/>
                </a:solidFill>
                <a:effectLst/>
                <a:uLnTx/>
                <a:uFillTx/>
              </a:rPr>
              <a:t>PR)</a:t>
            </a:r>
            <a:endParaRPr kumimoji="0" lang="ja-JP" altLang="en-US" sz="1400" b="1" i="0" u="none" strike="noStrike" kern="0" cap="none" spc="0" normalizeH="0" baseline="0" noProof="0" dirty="0">
              <a:ln>
                <a:noFill/>
              </a:ln>
              <a:solidFill>
                <a:prstClr val="white"/>
              </a:solidFill>
              <a:effectLst/>
              <a:uLnTx/>
              <a:uFillTx/>
            </a:endParaRPr>
          </a:p>
        </p:txBody>
      </p:sp>
      <p:sp>
        <p:nvSpPr>
          <p:cNvPr id="26" name="右矢印 25"/>
          <p:cNvSpPr/>
          <p:nvPr/>
        </p:nvSpPr>
        <p:spPr>
          <a:xfrm>
            <a:off x="3235838" y="1150898"/>
            <a:ext cx="992079" cy="373103"/>
          </a:xfrm>
          <a:prstGeom prst="rightArrow">
            <a:avLst/>
          </a:prstGeom>
          <a:solidFill>
            <a:sysClr val="window" lastClr="FFFFFF">
              <a:lumMod val="6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27" name="右矢印 26"/>
          <p:cNvSpPr/>
          <p:nvPr/>
        </p:nvSpPr>
        <p:spPr>
          <a:xfrm rot="10800000">
            <a:off x="3085776" y="2424774"/>
            <a:ext cx="1171496" cy="337144"/>
          </a:xfrm>
          <a:prstGeom prst="rightArrow">
            <a:avLst/>
          </a:prstGeom>
          <a:solidFill>
            <a:sysClr val="window" lastClr="FFFFFF">
              <a:lumMod val="6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28" name="テキスト ボックス 27"/>
          <p:cNvSpPr txBox="1"/>
          <p:nvPr/>
        </p:nvSpPr>
        <p:spPr>
          <a:xfrm>
            <a:off x="3025997" y="1798144"/>
            <a:ext cx="1471768" cy="42319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kern="0" dirty="0">
                <a:solidFill>
                  <a:prstClr val="black"/>
                </a:solidFill>
              </a:rPr>
              <a:t>  </a:t>
            </a:r>
            <a:r>
              <a:rPr kumimoji="0" lang="ja-JP" altLang="en-US" sz="1100" b="0" i="0" u="none" strike="noStrike" kern="0" cap="none" spc="0" normalizeH="0" baseline="0" noProof="0" dirty="0">
                <a:ln>
                  <a:noFill/>
                </a:ln>
                <a:solidFill>
                  <a:prstClr val="black"/>
                </a:solidFill>
                <a:effectLst/>
                <a:uLnTx/>
                <a:uFillTx/>
              </a:rPr>
              <a:t>　従業員情報</a:t>
            </a:r>
            <a:endParaRPr kumimoji="0" lang="en-US" altLang="ja-JP" sz="1100" kern="0" dirty="0">
              <a:solidFill>
                <a:prstClr val="black"/>
              </a:solidFill>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rPr>
              <a:t>（給与計算基準日）</a:t>
            </a:r>
            <a:endParaRPr kumimoji="0" lang="en-US" altLang="ja-JP" sz="1050" b="0" i="0" u="none" strike="noStrike" kern="0" cap="none" spc="0" normalizeH="0" baseline="0" noProof="0" dirty="0">
              <a:ln>
                <a:noFill/>
              </a:ln>
              <a:solidFill>
                <a:prstClr val="black"/>
              </a:solidFill>
              <a:effectLst/>
              <a:uLnTx/>
              <a:uFillTx/>
            </a:endParaRPr>
          </a:p>
        </p:txBody>
      </p:sp>
      <p:grpSp>
        <p:nvGrpSpPr>
          <p:cNvPr id="29" name="グループ化 28"/>
          <p:cNvGrpSpPr/>
          <p:nvPr/>
        </p:nvGrpSpPr>
        <p:grpSpPr>
          <a:xfrm>
            <a:off x="3502129" y="1464316"/>
            <a:ext cx="337528" cy="333828"/>
            <a:chOff x="1535113" y="649288"/>
            <a:chExt cx="381000" cy="381000"/>
          </a:xfrm>
          <a:solidFill>
            <a:srgbClr val="F18F60"/>
          </a:solidFill>
        </p:grpSpPr>
        <p:sp>
          <p:nvSpPr>
            <p:cNvPr id="30" name="Freeform 108"/>
            <p:cNvSpPr>
              <a:spLocks/>
            </p:cNvSpPr>
            <p:nvPr/>
          </p:nvSpPr>
          <p:spPr bwMode="auto">
            <a:xfrm>
              <a:off x="1560513" y="661988"/>
              <a:ext cx="60325" cy="73025"/>
            </a:xfrm>
            <a:custGeom>
              <a:avLst/>
              <a:gdLst/>
              <a:ahLst/>
              <a:cxnLst>
                <a:cxn ang="0">
                  <a:pos x="6" y="32"/>
                </a:cxn>
                <a:cxn ang="0">
                  <a:pos x="6" y="32"/>
                </a:cxn>
                <a:cxn ang="0">
                  <a:pos x="6" y="38"/>
                </a:cxn>
                <a:cxn ang="0">
                  <a:pos x="10" y="42"/>
                </a:cxn>
                <a:cxn ang="0">
                  <a:pos x="14" y="46"/>
                </a:cxn>
                <a:cxn ang="0">
                  <a:pos x="18" y="46"/>
                </a:cxn>
                <a:cxn ang="0">
                  <a:pos x="18" y="46"/>
                </a:cxn>
                <a:cxn ang="0">
                  <a:pos x="24" y="46"/>
                </a:cxn>
                <a:cxn ang="0">
                  <a:pos x="28" y="42"/>
                </a:cxn>
                <a:cxn ang="0">
                  <a:pos x="30" y="38"/>
                </a:cxn>
                <a:cxn ang="0">
                  <a:pos x="32" y="32"/>
                </a:cxn>
                <a:cxn ang="0">
                  <a:pos x="32" y="32"/>
                </a:cxn>
                <a:cxn ang="0">
                  <a:pos x="36" y="32"/>
                </a:cxn>
                <a:cxn ang="0">
                  <a:pos x="38" y="28"/>
                </a:cxn>
                <a:cxn ang="0">
                  <a:pos x="38" y="28"/>
                </a:cxn>
                <a:cxn ang="0">
                  <a:pos x="36" y="24"/>
                </a:cxn>
                <a:cxn ang="0">
                  <a:pos x="34" y="22"/>
                </a:cxn>
                <a:cxn ang="0">
                  <a:pos x="34" y="14"/>
                </a:cxn>
                <a:cxn ang="0">
                  <a:pos x="34" y="14"/>
                </a:cxn>
                <a:cxn ang="0">
                  <a:pos x="34" y="8"/>
                </a:cxn>
                <a:cxn ang="0">
                  <a:pos x="30" y="4"/>
                </a:cxn>
                <a:cxn ang="0">
                  <a:pos x="26" y="2"/>
                </a:cxn>
                <a:cxn ang="0">
                  <a:pos x="18" y="0"/>
                </a:cxn>
                <a:cxn ang="0">
                  <a:pos x="18" y="0"/>
                </a:cxn>
                <a:cxn ang="0">
                  <a:pos x="12" y="2"/>
                </a:cxn>
                <a:cxn ang="0">
                  <a:pos x="6" y="4"/>
                </a:cxn>
                <a:cxn ang="0">
                  <a:pos x="4" y="8"/>
                </a:cxn>
                <a:cxn ang="0">
                  <a:pos x="2" y="14"/>
                </a:cxn>
                <a:cxn ang="0">
                  <a:pos x="4" y="22"/>
                </a:cxn>
                <a:cxn ang="0">
                  <a:pos x="4" y="22"/>
                </a:cxn>
                <a:cxn ang="0">
                  <a:pos x="0" y="24"/>
                </a:cxn>
                <a:cxn ang="0">
                  <a:pos x="0" y="28"/>
                </a:cxn>
                <a:cxn ang="0">
                  <a:pos x="0" y="28"/>
                </a:cxn>
                <a:cxn ang="0">
                  <a:pos x="2" y="32"/>
                </a:cxn>
                <a:cxn ang="0">
                  <a:pos x="6" y="32"/>
                </a:cxn>
                <a:cxn ang="0">
                  <a:pos x="6" y="32"/>
                </a:cxn>
              </a:cxnLst>
              <a:rect l="0" t="0" r="r" b="b"/>
              <a:pathLst>
                <a:path w="38" h="46">
                  <a:moveTo>
                    <a:pt x="6" y="32"/>
                  </a:moveTo>
                  <a:lnTo>
                    <a:pt x="6" y="32"/>
                  </a:lnTo>
                  <a:lnTo>
                    <a:pt x="6" y="38"/>
                  </a:lnTo>
                  <a:lnTo>
                    <a:pt x="10" y="42"/>
                  </a:lnTo>
                  <a:lnTo>
                    <a:pt x="14" y="46"/>
                  </a:lnTo>
                  <a:lnTo>
                    <a:pt x="18" y="46"/>
                  </a:lnTo>
                  <a:lnTo>
                    <a:pt x="18" y="46"/>
                  </a:lnTo>
                  <a:lnTo>
                    <a:pt x="24" y="46"/>
                  </a:lnTo>
                  <a:lnTo>
                    <a:pt x="28" y="42"/>
                  </a:lnTo>
                  <a:lnTo>
                    <a:pt x="30" y="38"/>
                  </a:lnTo>
                  <a:lnTo>
                    <a:pt x="32" y="32"/>
                  </a:lnTo>
                  <a:lnTo>
                    <a:pt x="32" y="32"/>
                  </a:lnTo>
                  <a:lnTo>
                    <a:pt x="36" y="32"/>
                  </a:lnTo>
                  <a:lnTo>
                    <a:pt x="38" y="28"/>
                  </a:lnTo>
                  <a:lnTo>
                    <a:pt x="38" y="28"/>
                  </a:lnTo>
                  <a:lnTo>
                    <a:pt x="36" y="24"/>
                  </a:lnTo>
                  <a:lnTo>
                    <a:pt x="34" y="22"/>
                  </a:lnTo>
                  <a:lnTo>
                    <a:pt x="34" y="14"/>
                  </a:lnTo>
                  <a:lnTo>
                    <a:pt x="34" y="14"/>
                  </a:lnTo>
                  <a:lnTo>
                    <a:pt x="34" y="8"/>
                  </a:lnTo>
                  <a:lnTo>
                    <a:pt x="30" y="4"/>
                  </a:lnTo>
                  <a:lnTo>
                    <a:pt x="26" y="2"/>
                  </a:lnTo>
                  <a:lnTo>
                    <a:pt x="18" y="0"/>
                  </a:lnTo>
                  <a:lnTo>
                    <a:pt x="18" y="0"/>
                  </a:lnTo>
                  <a:lnTo>
                    <a:pt x="12" y="2"/>
                  </a:lnTo>
                  <a:lnTo>
                    <a:pt x="6" y="4"/>
                  </a:lnTo>
                  <a:lnTo>
                    <a:pt x="4" y="8"/>
                  </a:lnTo>
                  <a:lnTo>
                    <a:pt x="2" y="14"/>
                  </a:lnTo>
                  <a:lnTo>
                    <a:pt x="4" y="22"/>
                  </a:lnTo>
                  <a:lnTo>
                    <a:pt x="4" y="22"/>
                  </a:lnTo>
                  <a:lnTo>
                    <a:pt x="0" y="24"/>
                  </a:lnTo>
                  <a:lnTo>
                    <a:pt x="0" y="28"/>
                  </a:lnTo>
                  <a:lnTo>
                    <a:pt x="0" y="28"/>
                  </a:lnTo>
                  <a:lnTo>
                    <a:pt x="2" y="32"/>
                  </a:lnTo>
                  <a:lnTo>
                    <a:pt x="6" y="32"/>
                  </a:lnTo>
                  <a:lnTo>
                    <a:pt x="6" y="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31" name="Freeform 109"/>
            <p:cNvSpPr>
              <a:spLocks/>
            </p:cNvSpPr>
            <p:nvPr/>
          </p:nvSpPr>
          <p:spPr bwMode="auto">
            <a:xfrm>
              <a:off x="1535113" y="738188"/>
              <a:ext cx="98425" cy="292100"/>
            </a:xfrm>
            <a:custGeom>
              <a:avLst/>
              <a:gdLst/>
              <a:ahLst/>
              <a:cxnLst>
                <a:cxn ang="0">
                  <a:pos x="62" y="6"/>
                </a:cxn>
                <a:cxn ang="0">
                  <a:pos x="62" y="6"/>
                </a:cxn>
                <a:cxn ang="0">
                  <a:pos x="62" y="4"/>
                </a:cxn>
                <a:cxn ang="0">
                  <a:pos x="62" y="4"/>
                </a:cxn>
                <a:cxn ang="0">
                  <a:pos x="60" y="4"/>
                </a:cxn>
                <a:cxn ang="0">
                  <a:pos x="60" y="4"/>
                </a:cxn>
                <a:cxn ang="0">
                  <a:pos x="48" y="0"/>
                </a:cxn>
                <a:cxn ang="0">
                  <a:pos x="34" y="16"/>
                </a:cxn>
                <a:cxn ang="0">
                  <a:pos x="20" y="0"/>
                </a:cxn>
                <a:cxn ang="0">
                  <a:pos x="20" y="0"/>
                </a:cxn>
                <a:cxn ang="0">
                  <a:pos x="10" y="4"/>
                </a:cxn>
                <a:cxn ang="0">
                  <a:pos x="10" y="4"/>
                </a:cxn>
                <a:cxn ang="0">
                  <a:pos x="2" y="6"/>
                </a:cxn>
                <a:cxn ang="0">
                  <a:pos x="0" y="8"/>
                </a:cxn>
                <a:cxn ang="0">
                  <a:pos x="0" y="12"/>
                </a:cxn>
                <a:cxn ang="0">
                  <a:pos x="0" y="20"/>
                </a:cxn>
                <a:cxn ang="0">
                  <a:pos x="0" y="22"/>
                </a:cxn>
                <a:cxn ang="0">
                  <a:pos x="0" y="84"/>
                </a:cxn>
                <a:cxn ang="0">
                  <a:pos x="12" y="84"/>
                </a:cxn>
                <a:cxn ang="0">
                  <a:pos x="12" y="184"/>
                </a:cxn>
                <a:cxn ang="0">
                  <a:pos x="58" y="184"/>
                </a:cxn>
                <a:cxn ang="0">
                  <a:pos x="58" y="84"/>
                </a:cxn>
                <a:cxn ang="0">
                  <a:pos x="62" y="84"/>
                </a:cxn>
                <a:cxn ang="0">
                  <a:pos x="62" y="6"/>
                </a:cxn>
              </a:cxnLst>
              <a:rect l="0" t="0" r="r" b="b"/>
              <a:pathLst>
                <a:path w="62" h="184">
                  <a:moveTo>
                    <a:pt x="62" y="6"/>
                  </a:moveTo>
                  <a:lnTo>
                    <a:pt x="62" y="6"/>
                  </a:lnTo>
                  <a:lnTo>
                    <a:pt x="62" y="4"/>
                  </a:lnTo>
                  <a:lnTo>
                    <a:pt x="62" y="4"/>
                  </a:lnTo>
                  <a:lnTo>
                    <a:pt x="60" y="4"/>
                  </a:lnTo>
                  <a:lnTo>
                    <a:pt x="60" y="4"/>
                  </a:lnTo>
                  <a:lnTo>
                    <a:pt x="48" y="0"/>
                  </a:lnTo>
                  <a:lnTo>
                    <a:pt x="34" y="16"/>
                  </a:lnTo>
                  <a:lnTo>
                    <a:pt x="20" y="0"/>
                  </a:lnTo>
                  <a:lnTo>
                    <a:pt x="20" y="0"/>
                  </a:lnTo>
                  <a:lnTo>
                    <a:pt x="10" y="4"/>
                  </a:lnTo>
                  <a:lnTo>
                    <a:pt x="10" y="4"/>
                  </a:lnTo>
                  <a:lnTo>
                    <a:pt x="2" y="6"/>
                  </a:lnTo>
                  <a:lnTo>
                    <a:pt x="0" y="8"/>
                  </a:lnTo>
                  <a:lnTo>
                    <a:pt x="0" y="12"/>
                  </a:lnTo>
                  <a:lnTo>
                    <a:pt x="0" y="20"/>
                  </a:lnTo>
                  <a:lnTo>
                    <a:pt x="0" y="22"/>
                  </a:lnTo>
                  <a:lnTo>
                    <a:pt x="0" y="84"/>
                  </a:lnTo>
                  <a:lnTo>
                    <a:pt x="12" y="84"/>
                  </a:lnTo>
                  <a:lnTo>
                    <a:pt x="12" y="184"/>
                  </a:lnTo>
                  <a:lnTo>
                    <a:pt x="58" y="184"/>
                  </a:lnTo>
                  <a:lnTo>
                    <a:pt x="58" y="84"/>
                  </a:lnTo>
                  <a:lnTo>
                    <a:pt x="62" y="84"/>
                  </a:lnTo>
                  <a:lnTo>
                    <a:pt x="62" y="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32" name="Freeform 110"/>
            <p:cNvSpPr>
              <a:spLocks/>
            </p:cNvSpPr>
            <p:nvPr/>
          </p:nvSpPr>
          <p:spPr bwMode="auto">
            <a:xfrm>
              <a:off x="1830388" y="661988"/>
              <a:ext cx="60325" cy="73025"/>
            </a:xfrm>
            <a:custGeom>
              <a:avLst/>
              <a:gdLst/>
              <a:ahLst/>
              <a:cxnLst>
                <a:cxn ang="0">
                  <a:pos x="6" y="32"/>
                </a:cxn>
                <a:cxn ang="0">
                  <a:pos x="6" y="32"/>
                </a:cxn>
                <a:cxn ang="0">
                  <a:pos x="8" y="38"/>
                </a:cxn>
                <a:cxn ang="0">
                  <a:pos x="10" y="42"/>
                </a:cxn>
                <a:cxn ang="0">
                  <a:pos x="14" y="46"/>
                </a:cxn>
                <a:cxn ang="0">
                  <a:pos x="20" y="46"/>
                </a:cxn>
                <a:cxn ang="0">
                  <a:pos x="20" y="46"/>
                </a:cxn>
                <a:cxn ang="0">
                  <a:pos x="24" y="46"/>
                </a:cxn>
                <a:cxn ang="0">
                  <a:pos x="28" y="42"/>
                </a:cxn>
                <a:cxn ang="0">
                  <a:pos x="32" y="38"/>
                </a:cxn>
                <a:cxn ang="0">
                  <a:pos x="32" y="32"/>
                </a:cxn>
                <a:cxn ang="0">
                  <a:pos x="32" y="32"/>
                </a:cxn>
                <a:cxn ang="0">
                  <a:pos x="36" y="32"/>
                </a:cxn>
                <a:cxn ang="0">
                  <a:pos x="38" y="28"/>
                </a:cxn>
                <a:cxn ang="0">
                  <a:pos x="38" y="28"/>
                </a:cxn>
                <a:cxn ang="0">
                  <a:pos x="38" y="24"/>
                </a:cxn>
                <a:cxn ang="0">
                  <a:pos x="34" y="22"/>
                </a:cxn>
                <a:cxn ang="0">
                  <a:pos x="36" y="14"/>
                </a:cxn>
                <a:cxn ang="0">
                  <a:pos x="36" y="14"/>
                </a:cxn>
                <a:cxn ang="0">
                  <a:pos x="34" y="8"/>
                </a:cxn>
                <a:cxn ang="0">
                  <a:pos x="32" y="4"/>
                </a:cxn>
                <a:cxn ang="0">
                  <a:pos x="26" y="2"/>
                </a:cxn>
                <a:cxn ang="0">
                  <a:pos x="20" y="0"/>
                </a:cxn>
                <a:cxn ang="0">
                  <a:pos x="20" y="0"/>
                </a:cxn>
                <a:cxn ang="0">
                  <a:pos x="12" y="2"/>
                </a:cxn>
                <a:cxn ang="0">
                  <a:pos x="8" y="4"/>
                </a:cxn>
                <a:cxn ang="0">
                  <a:pos x="4" y="8"/>
                </a:cxn>
                <a:cxn ang="0">
                  <a:pos x="4" y="14"/>
                </a:cxn>
                <a:cxn ang="0">
                  <a:pos x="4" y="22"/>
                </a:cxn>
                <a:cxn ang="0">
                  <a:pos x="4" y="22"/>
                </a:cxn>
                <a:cxn ang="0">
                  <a:pos x="2" y="24"/>
                </a:cxn>
                <a:cxn ang="0">
                  <a:pos x="0" y="28"/>
                </a:cxn>
                <a:cxn ang="0">
                  <a:pos x="0" y="28"/>
                </a:cxn>
                <a:cxn ang="0">
                  <a:pos x="2" y="32"/>
                </a:cxn>
                <a:cxn ang="0">
                  <a:pos x="6" y="32"/>
                </a:cxn>
                <a:cxn ang="0">
                  <a:pos x="6" y="32"/>
                </a:cxn>
              </a:cxnLst>
              <a:rect l="0" t="0" r="r" b="b"/>
              <a:pathLst>
                <a:path w="38" h="46">
                  <a:moveTo>
                    <a:pt x="6" y="32"/>
                  </a:moveTo>
                  <a:lnTo>
                    <a:pt x="6" y="32"/>
                  </a:lnTo>
                  <a:lnTo>
                    <a:pt x="8" y="38"/>
                  </a:lnTo>
                  <a:lnTo>
                    <a:pt x="10" y="42"/>
                  </a:lnTo>
                  <a:lnTo>
                    <a:pt x="14" y="46"/>
                  </a:lnTo>
                  <a:lnTo>
                    <a:pt x="20" y="46"/>
                  </a:lnTo>
                  <a:lnTo>
                    <a:pt x="20" y="46"/>
                  </a:lnTo>
                  <a:lnTo>
                    <a:pt x="24" y="46"/>
                  </a:lnTo>
                  <a:lnTo>
                    <a:pt x="28" y="42"/>
                  </a:lnTo>
                  <a:lnTo>
                    <a:pt x="32" y="38"/>
                  </a:lnTo>
                  <a:lnTo>
                    <a:pt x="32" y="32"/>
                  </a:lnTo>
                  <a:lnTo>
                    <a:pt x="32" y="32"/>
                  </a:lnTo>
                  <a:lnTo>
                    <a:pt x="36" y="32"/>
                  </a:lnTo>
                  <a:lnTo>
                    <a:pt x="38" y="28"/>
                  </a:lnTo>
                  <a:lnTo>
                    <a:pt x="38" y="28"/>
                  </a:lnTo>
                  <a:lnTo>
                    <a:pt x="38" y="24"/>
                  </a:lnTo>
                  <a:lnTo>
                    <a:pt x="34" y="22"/>
                  </a:lnTo>
                  <a:lnTo>
                    <a:pt x="36" y="14"/>
                  </a:lnTo>
                  <a:lnTo>
                    <a:pt x="36" y="14"/>
                  </a:lnTo>
                  <a:lnTo>
                    <a:pt x="34" y="8"/>
                  </a:lnTo>
                  <a:lnTo>
                    <a:pt x="32" y="4"/>
                  </a:lnTo>
                  <a:lnTo>
                    <a:pt x="26" y="2"/>
                  </a:lnTo>
                  <a:lnTo>
                    <a:pt x="20" y="0"/>
                  </a:lnTo>
                  <a:lnTo>
                    <a:pt x="20" y="0"/>
                  </a:lnTo>
                  <a:lnTo>
                    <a:pt x="12" y="2"/>
                  </a:lnTo>
                  <a:lnTo>
                    <a:pt x="8" y="4"/>
                  </a:lnTo>
                  <a:lnTo>
                    <a:pt x="4" y="8"/>
                  </a:lnTo>
                  <a:lnTo>
                    <a:pt x="4" y="14"/>
                  </a:lnTo>
                  <a:lnTo>
                    <a:pt x="4" y="22"/>
                  </a:lnTo>
                  <a:lnTo>
                    <a:pt x="4" y="22"/>
                  </a:lnTo>
                  <a:lnTo>
                    <a:pt x="2" y="24"/>
                  </a:lnTo>
                  <a:lnTo>
                    <a:pt x="0" y="28"/>
                  </a:lnTo>
                  <a:lnTo>
                    <a:pt x="0" y="28"/>
                  </a:lnTo>
                  <a:lnTo>
                    <a:pt x="2" y="32"/>
                  </a:lnTo>
                  <a:lnTo>
                    <a:pt x="6" y="32"/>
                  </a:lnTo>
                  <a:lnTo>
                    <a:pt x="6" y="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33" name="Freeform 111"/>
            <p:cNvSpPr>
              <a:spLocks/>
            </p:cNvSpPr>
            <p:nvPr/>
          </p:nvSpPr>
          <p:spPr bwMode="auto">
            <a:xfrm>
              <a:off x="1817688" y="738188"/>
              <a:ext cx="98425" cy="292100"/>
            </a:xfrm>
            <a:custGeom>
              <a:avLst/>
              <a:gdLst/>
              <a:ahLst/>
              <a:cxnLst>
                <a:cxn ang="0">
                  <a:pos x="52" y="4"/>
                </a:cxn>
                <a:cxn ang="0">
                  <a:pos x="52" y="4"/>
                </a:cxn>
                <a:cxn ang="0">
                  <a:pos x="42" y="0"/>
                </a:cxn>
                <a:cxn ang="0">
                  <a:pos x="28" y="16"/>
                </a:cxn>
                <a:cxn ang="0">
                  <a:pos x="14" y="0"/>
                </a:cxn>
                <a:cxn ang="0">
                  <a:pos x="14" y="0"/>
                </a:cxn>
                <a:cxn ang="0">
                  <a:pos x="2" y="4"/>
                </a:cxn>
                <a:cxn ang="0">
                  <a:pos x="2" y="4"/>
                </a:cxn>
                <a:cxn ang="0">
                  <a:pos x="0" y="4"/>
                </a:cxn>
                <a:cxn ang="0">
                  <a:pos x="0" y="4"/>
                </a:cxn>
                <a:cxn ang="0">
                  <a:pos x="0" y="6"/>
                </a:cxn>
                <a:cxn ang="0">
                  <a:pos x="0" y="84"/>
                </a:cxn>
                <a:cxn ang="0">
                  <a:pos x="4" y="84"/>
                </a:cxn>
                <a:cxn ang="0">
                  <a:pos x="4" y="184"/>
                </a:cxn>
                <a:cxn ang="0">
                  <a:pos x="50" y="184"/>
                </a:cxn>
                <a:cxn ang="0">
                  <a:pos x="50" y="84"/>
                </a:cxn>
                <a:cxn ang="0">
                  <a:pos x="62" y="84"/>
                </a:cxn>
                <a:cxn ang="0">
                  <a:pos x="62" y="22"/>
                </a:cxn>
                <a:cxn ang="0">
                  <a:pos x="62" y="20"/>
                </a:cxn>
                <a:cxn ang="0">
                  <a:pos x="62" y="12"/>
                </a:cxn>
                <a:cxn ang="0">
                  <a:pos x="62" y="12"/>
                </a:cxn>
                <a:cxn ang="0">
                  <a:pos x="62" y="8"/>
                </a:cxn>
                <a:cxn ang="0">
                  <a:pos x="60" y="6"/>
                </a:cxn>
                <a:cxn ang="0">
                  <a:pos x="52" y="4"/>
                </a:cxn>
                <a:cxn ang="0">
                  <a:pos x="52" y="4"/>
                </a:cxn>
              </a:cxnLst>
              <a:rect l="0" t="0" r="r" b="b"/>
              <a:pathLst>
                <a:path w="62" h="184">
                  <a:moveTo>
                    <a:pt x="52" y="4"/>
                  </a:moveTo>
                  <a:lnTo>
                    <a:pt x="52" y="4"/>
                  </a:lnTo>
                  <a:lnTo>
                    <a:pt x="42" y="0"/>
                  </a:lnTo>
                  <a:lnTo>
                    <a:pt x="28" y="16"/>
                  </a:lnTo>
                  <a:lnTo>
                    <a:pt x="14" y="0"/>
                  </a:lnTo>
                  <a:lnTo>
                    <a:pt x="14" y="0"/>
                  </a:lnTo>
                  <a:lnTo>
                    <a:pt x="2" y="4"/>
                  </a:lnTo>
                  <a:lnTo>
                    <a:pt x="2" y="4"/>
                  </a:lnTo>
                  <a:lnTo>
                    <a:pt x="0" y="4"/>
                  </a:lnTo>
                  <a:lnTo>
                    <a:pt x="0" y="4"/>
                  </a:lnTo>
                  <a:lnTo>
                    <a:pt x="0" y="6"/>
                  </a:lnTo>
                  <a:lnTo>
                    <a:pt x="0" y="84"/>
                  </a:lnTo>
                  <a:lnTo>
                    <a:pt x="4" y="84"/>
                  </a:lnTo>
                  <a:lnTo>
                    <a:pt x="4" y="184"/>
                  </a:lnTo>
                  <a:lnTo>
                    <a:pt x="50" y="184"/>
                  </a:lnTo>
                  <a:lnTo>
                    <a:pt x="50" y="84"/>
                  </a:lnTo>
                  <a:lnTo>
                    <a:pt x="62" y="84"/>
                  </a:lnTo>
                  <a:lnTo>
                    <a:pt x="62" y="22"/>
                  </a:lnTo>
                  <a:lnTo>
                    <a:pt x="62" y="20"/>
                  </a:lnTo>
                  <a:lnTo>
                    <a:pt x="62" y="12"/>
                  </a:lnTo>
                  <a:lnTo>
                    <a:pt x="62" y="12"/>
                  </a:lnTo>
                  <a:lnTo>
                    <a:pt x="62" y="8"/>
                  </a:lnTo>
                  <a:lnTo>
                    <a:pt x="60" y="6"/>
                  </a:lnTo>
                  <a:lnTo>
                    <a:pt x="52" y="4"/>
                  </a:lnTo>
                  <a:lnTo>
                    <a:pt x="52" y="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34" name="Freeform 112"/>
            <p:cNvSpPr>
              <a:spLocks/>
            </p:cNvSpPr>
            <p:nvPr/>
          </p:nvSpPr>
          <p:spPr bwMode="auto">
            <a:xfrm>
              <a:off x="1693863" y="649288"/>
              <a:ext cx="63500" cy="76200"/>
            </a:xfrm>
            <a:custGeom>
              <a:avLst/>
              <a:gdLst/>
              <a:ahLst/>
              <a:cxnLst>
                <a:cxn ang="0">
                  <a:pos x="6" y="34"/>
                </a:cxn>
                <a:cxn ang="0">
                  <a:pos x="6" y="34"/>
                </a:cxn>
                <a:cxn ang="0">
                  <a:pos x="8" y="40"/>
                </a:cxn>
                <a:cxn ang="0">
                  <a:pos x="10" y="44"/>
                </a:cxn>
                <a:cxn ang="0">
                  <a:pos x="16" y="46"/>
                </a:cxn>
                <a:cxn ang="0">
                  <a:pos x="20" y="48"/>
                </a:cxn>
                <a:cxn ang="0">
                  <a:pos x="20" y="48"/>
                </a:cxn>
                <a:cxn ang="0">
                  <a:pos x="24" y="46"/>
                </a:cxn>
                <a:cxn ang="0">
                  <a:pos x="30" y="44"/>
                </a:cxn>
                <a:cxn ang="0">
                  <a:pos x="32" y="40"/>
                </a:cxn>
                <a:cxn ang="0">
                  <a:pos x="34" y="34"/>
                </a:cxn>
                <a:cxn ang="0">
                  <a:pos x="34" y="34"/>
                </a:cxn>
                <a:cxn ang="0">
                  <a:pos x="38" y="32"/>
                </a:cxn>
                <a:cxn ang="0">
                  <a:pos x="40" y="28"/>
                </a:cxn>
                <a:cxn ang="0">
                  <a:pos x="40" y="28"/>
                </a:cxn>
                <a:cxn ang="0">
                  <a:pos x="38" y="24"/>
                </a:cxn>
                <a:cxn ang="0">
                  <a:pos x="36" y="22"/>
                </a:cxn>
                <a:cxn ang="0">
                  <a:pos x="36" y="14"/>
                </a:cxn>
                <a:cxn ang="0">
                  <a:pos x="36" y="14"/>
                </a:cxn>
                <a:cxn ang="0">
                  <a:pos x="36" y="8"/>
                </a:cxn>
                <a:cxn ang="0">
                  <a:pos x="32" y="4"/>
                </a:cxn>
                <a:cxn ang="0">
                  <a:pos x="28" y="2"/>
                </a:cxn>
                <a:cxn ang="0">
                  <a:pos x="20" y="0"/>
                </a:cxn>
                <a:cxn ang="0">
                  <a:pos x="20" y="0"/>
                </a:cxn>
                <a:cxn ang="0">
                  <a:pos x="12" y="2"/>
                </a:cxn>
                <a:cxn ang="0">
                  <a:pos x="8" y="4"/>
                </a:cxn>
                <a:cxn ang="0">
                  <a:pos x="4" y="8"/>
                </a:cxn>
                <a:cxn ang="0">
                  <a:pos x="4" y="14"/>
                </a:cxn>
                <a:cxn ang="0">
                  <a:pos x="4" y="22"/>
                </a:cxn>
                <a:cxn ang="0">
                  <a:pos x="4" y="22"/>
                </a:cxn>
                <a:cxn ang="0">
                  <a:pos x="2" y="24"/>
                </a:cxn>
                <a:cxn ang="0">
                  <a:pos x="0" y="28"/>
                </a:cxn>
                <a:cxn ang="0">
                  <a:pos x="0" y="28"/>
                </a:cxn>
                <a:cxn ang="0">
                  <a:pos x="2" y="32"/>
                </a:cxn>
                <a:cxn ang="0">
                  <a:pos x="6" y="34"/>
                </a:cxn>
                <a:cxn ang="0">
                  <a:pos x="6" y="34"/>
                </a:cxn>
              </a:cxnLst>
              <a:rect l="0" t="0" r="r" b="b"/>
              <a:pathLst>
                <a:path w="40" h="48">
                  <a:moveTo>
                    <a:pt x="6" y="34"/>
                  </a:moveTo>
                  <a:lnTo>
                    <a:pt x="6" y="34"/>
                  </a:lnTo>
                  <a:lnTo>
                    <a:pt x="8" y="40"/>
                  </a:lnTo>
                  <a:lnTo>
                    <a:pt x="10" y="44"/>
                  </a:lnTo>
                  <a:lnTo>
                    <a:pt x="16" y="46"/>
                  </a:lnTo>
                  <a:lnTo>
                    <a:pt x="20" y="48"/>
                  </a:lnTo>
                  <a:lnTo>
                    <a:pt x="20" y="48"/>
                  </a:lnTo>
                  <a:lnTo>
                    <a:pt x="24" y="46"/>
                  </a:lnTo>
                  <a:lnTo>
                    <a:pt x="30" y="44"/>
                  </a:lnTo>
                  <a:lnTo>
                    <a:pt x="32" y="40"/>
                  </a:lnTo>
                  <a:lnTo>
                    <a:pt x="34" y="34"/>
                  </a:lnTo>
                  <a:lnTo>
                    <a:pt x="34" y="34"/>
                  </a:lnTo>
                  <a:lnTo>
                    <a:pt x="38" y="32"/>
                  </a:lnTo>
                  <a:lnTo>
                    <a:pt x="40" y="28"/>
                  </a:lnTo>
                  <a:lnTo>
                    <a:pt x="40" y="28"/>
                  </a:lnTo>
                  <a:lnTo>
                    <a:pt x="38" y="24"/>
                  </a:lnTo>
                  <a:lnTo>
                    <a:pt x="36" y="22"/>
                  </a:lnTo>
                  <a:lnTo>
                    <a:pt x="36" y="14"/>
                  </a:lnTo>
                  <a:lnTo>
                    <a:pt x="36" y="14"/>
                  </a:lnTo>
                  <a:lnTo>
                    <a:pt x="36" y="8"/>
                  </a:lnTo>
                  <a:lnTo>
                    <a:pt x="32" y="4"/>
                  </a:lnTo>
                  <a:lnTo>
                    <a:pt x="28" y="2"/>
                  </a:lnTo>
                  <a:lnTo>
                    <a:pt x="20" y="0"/>
                  </a:lnTo>
                  <a:lnTo>
                    <a:pt x="20" y="0"/>
                  </a:lnTo>
                  <a:lnTo>
                    <a:pt x="12" y="2"/>
                  </a:lnTo>
                  <a:lnTo>
                    <a:pt x="8" y="4"/>
                  </a:lnTo>
                  <a:lnTo>
                    <a:pt x="4" y="8"/>
                  </a:lnTo>
                  <a:lnTo>
                    <a:pt x="4" y="14"/>
                  </a:lnTo>
                  <a:lnTo>
                    <a:pt x="4" y="22"/>
                  </a:lnTo>
                  <a:lnTo>
                    <a:pt x="4" y="22"/>
                  </a:lnTo>
                  <a:lnTo>
                    <a:pt x="2" y="24"/>
                  </a:lnTo>
                  <a:lnTo>
                    <a:pt x="0" y="28"/>
                  </a:lnTo>
                  <a:lnTo>
                    <a:pt x="0" y="28"/>
                  </a:lnTo>
                  <a:lnTo>
                    <a:pt x="2" y="32"/>
                  </a:lnTo>
                  <a:lnTo>
                    <a:pt x="6" y="34"/>
                  </a:lnTo>
                  <a:lnTo>
                    <a:pt x="6" y="3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35" name="Freeform 113"/>
            <p:cNvSpPr>
              <a:spLocks/>
            </p:cNvSpPr>
            <p:nvPr/>
          </p:nvSpPr>
          <p:spPr bwMode="auto">
            <a:xfrm>
              <a:off x="1668463" y="728663"/>
              <a:ext cx="114300" cy="301625"/>
            </a:xfrm>
            <a:custGeom>
              <a:avLst/>
              <a:gdLst/>
              <a:ahLst/>
              <a:cxnLst>
                <a:cxn ang="0">
                  <a:pos x="12" y="86"/>
                </a:cxn>
                <a:cxn ang="0">
                  <a:pos x="12" y="190"/>
                </a:cxn>
                <a:cxn ang="0">
                  <a:pos x="60" y="190"/>
                </a:cxn>
                <a:cxn ang="0">
                  <a:pos x="60" y="86"/>
                </a:cxn>
                <a:cxn ang="0">
                  <a:pos x="72" y="86"/>
                </a:cxn>
                <a:cxn ang="0">
                  <a:pos x="72" y="22"/>
                </a:cxn>
                <a:cxn ang="0">
                  <a:pos x="72" y="20"/>
                </a:cxn>
                <a:cxn ang="0">
                  <a:pos x="72" y="12"/>
                </a:cxn>
                <a:cxn ang="0">
                  <a:pos x="72" y="12"/>
                </a:cxn>
                <a:cxn ang="0">
                  <a:pos x="72" y="8"/>
                </a:cxn>
                <a:cxn ang="0">
                  <a:pos x="68" y="6"/>
                </a:cxn>
                <a:cxn ang="0">
                  <a:pos x="62" y="2"/>
                </a:cxn>
                <a:cxn ang="0">
                  <a:pos x="62" y="2"/>
                </a:cxn>
                <a:cxn ang="0">
                  <a:pos x="50" y="0"/>
                </a:cxn>
                <a:cxn ang="0">
                  <a:pos x="36" y="18"/>
                </a:cxn>
                <a:cxn ang="0">
                  <a:pos x="22" y="0"/>
                </a:cxn>
                <a:cxn ang="0">
                  <a:pos x="22" y="0"/>
                </a:cxn>
                <a:cxn ang="0">
                  <a:pos x="10" y="2"/>
                </a:cxn>
                <a:cxn ang="0">
                  <a:pos x="10" y="2"/>
                </a:cxn>
                <a:cxn ang="0">
                  <a:pos x="4" y="6"/>
                </a:cxn>
                <a:cxn ang="0">
                  <a:pos x="0" y="8"/>
                </a:cxn>
                <a:cxn ang="0">
                  <a:pos x="0" y="12"/>
                </a:cxn>
                <a:cxn ang="0">
                  <a:pos x="0" y="20"/>
                </a:cxn>
                <a:cxn ang="0">
                  <a:pos x="0" y="22"/>
                </a:cxn>
                <a:cxn ang="0">
                  <a:pos x="0" y="86"/>
                </a:cxn>
                <a:cxn ang="0">
                  <a:pos x="12" y="86"/>
                </a:cxn>
              </a:cxnLst>
              <a:rect l="0" t="0" r="r" b="b"/>
              <a:pathLst>
                <a:path w="72" h="190">
                  <a:moveTo>
                    <a:pt x="12" y="86"/>
                  </a:moveTo>
                  <a:lnTo>
                    <a:pt x="12" y="190"/>
                  </a:lnTo>
                  <a:lnTo>
                    <a:pt x="60" y="190"/>
                  </a:lnTo>
                  <a:lnTo>
                    <a:pt x="60" y="86"/>
                  </a:lnTo>
                  <a:lnTo>
                    <a:pt x="72" y="86"/>
                  </a:lnTo>
                  <a:lnTo>
                    <a:pt x="72" y="22"/>
                  </a:lnTo>
                  <a:lnTo>
                    <a:pt x="72" y="20"/>
                  </a:lnTo>
                  <a:lnTo>
                    <a:pt x="72" y="12"/>
                  </a:lnTo>
                  <a:lnTo>
                    <a:pt x="72" y="12"/>
                  </a:lnTo>
                  <a:lnTo>
                    <a:pt x="72" y="8"/>
                  </a:lnTo>
                  <a:lnTo>
                    <a:pt x="68" y="6"/>
                  </a:lnTo>
                  <a:lnTo>
                    <a:pt x="62" y="2"/>
                  </a:lnTo>
                  <a:lnTo>
                    <a:pt x="62" y="2"/>
                  </a:lnTo>
                  <a:lnTo>
                    <a:pt x="50" y="0"/>
                  </a:lnTo>
                  <a:lnTo>
                    <a:pt x="36" y="18"/>
                  </a:lnTo>
                  <a:lnTo>
                    <a:pt x="22" y="0"/>
                  </a:lnTo>
                  <a:lnTo>
                    <a:pt x="22" y="0"/>
                  </a:lnTo>
                  <a:lnTo>
                    <a:pt x="10" y="2"/>
                  </a:lnTo>
                  <a:lnTo>
                    <a:pt x="10" y="2"/>
                  </a:lnTo>
                  <a:lnTo>
                    <a:pt x="4" y="6"/>
                  </a:lnTo>
                  <a:lnTo>
                    <a:pt x="0" y="8"/>
                  </a:lnTo>
                  <a:lnTo>
                    <a:pt x="0" y="12"/>
                  </a:lnTo>
                  <a:lnTo>
                    <a:pt x="0" y="20"/>
                  </a:lnTo>
                  <a:lnTo>
                    <a:pt x="0" y="22"/>
                  </a:lnTo>
                  <a:lnTo>
                    <a:pt x="0" y="86"/>
                  </a:lnTo>
                  <a:lnTo>
                    <a:pt x="12" y="8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grpSp>
      <p:sp>
        <p:nvSpPr>
          <p:cNvPr id="36" name="テキスト ボックス 35"/>
          <p:cNvSpPr txBox="1"/>
          <p:nvPr/>
        </p:nvSpPr>
        <p:spPr>
          <a:xfrm>
            <a:off x="3437964" y="2781001"/>
            <a:ext cx="1195250" cy="2616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　給与情報</a:t>
            </a:r>
            <a:endParaRPr kumimoji="0" lang="en-US" altLang="ja-JP" sz="1050" b="0" i="0" u="none" strike="noStrike" kern="0" cap="none" spc="0" normalizeH="0" baseline="0" noProof="0" dirty="0">
              <a:ln>
                <a:noFill/>
              </a:ln>
              <a:solidFill>
                <a:prstClr val="black"/>
              </a:solidFill>
              <a:effectLst/>
              <a:uLnTx/>
              <a:uFillTx/>
            </a:endParaRPr>
          </a:p>
        </p:txBody>
      </p:sp>
      <p:sp>
        <p:nvSpPr>
          <p:cNvPr id="37" name="テキスト ボックス 36"/>
          <p:cNvSpPr txBox="1"/>
          <p:nvPr/>
        </p:nvSpPr>
        <p:spPr>
          <a:xfrm>
            <a:off x="2075912" y="4371901"/>
            <a:ext cx="934268" cy="2308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dirty="0">
                <a:ln>
                  <a:noFill/>
                </a:ln>
                <a:solidFill>
                  <a:prstClr val="black"/>
                </a:solidFill>
                <a:effectLst/>
                <a:uLnTx/>
                <a:uFillTx/>
              </a:rPr>
              <a:t>　</a:t>
            </a:r>
            <a:r>
              <a:rPr kumimoji="0" lang="en-US" altLang="ja-JP" sz="900" b="0" i="0" u="none" strike="noStrike" kern="0" cap="none" spc="0" normalizeH="0" baseline="0" noProof="0" dirty="0">
                <a:ln>
                  <a:noFill/>
                </a:ln>
                <a:solidFill>
                  <a:prstClr val="black"/>
                </a:solidFill>
                <a:effectLst/>
                <a:uLnTx/>
                <a:uFillTx/>
              </a:rPr>
              <a:t>Web</a:t>
            </a:r>
            <a:r>
              <a:rPr kumimoji="0" lang="ja-JP" altLang="en-US" sz="900" b="0" i="0" u="none" strike="noStrike" kern="0" cap="none" spc="0" normalizeH="0" baseline="0" noProof="0" dirty="0">
                <a:ln>
                  <a:noFill/>
                </a:ln>
                <a:solidFill>
                  <a:prstClr val="black"/>
                </a:solidFill>
                <a:effectLst/>
                <a:uLnTx/>
                <a:uFillTx/>
              </a:rPr>
              <a:t>明細</a:t>
            </a:r>
            <a:endParaRPr kumimoji="0" lang="en-US" altLang="ja-JP" sz="800" b="0" i="0" u="none" strike="noStrike" kern="0" cap="none" spc="0" normalizeH="0" baseline="0" noProof="0" dirty="0">
              <a:ln>
                <a:noFill/>
              </a:ln>
              <a:solidFill>
                <a:prstClr val="black"/>
              </a:solidFill>
              <a:effectLst/>
              <a:uLnTx/>
              <a:uFillTx/>
            </a:endParaRPr>
          </a:p>
        </p:txBody>
      </p:sp>
      <p:sp>
        <p:nvSpPr>
          <p:cNvPr id="38" name="Freeform 32"/>
          <p:cNvSpPr>
            <a:spLocks noEditPoints="1"/>
          </p:cNvSpPr>
          <p:nvPr/>
        </p:nvSpPr>
        <p:spPr bwMode="auto">
          <a:xfrm>
            <a:off x="3407152" y="2811408"/>
            <a:ext cx="236929" cy="237801"/>
          </a:xfrm>
          <a:custGeom>
            <a:avLst/>
            <a:gdLst>
              <a:gd name="T0" fmla="*/ 226 w 453"/>
              <a:gd name="T1" fmla="*/ 0 h 454"/>
              <a:gd name="T2" fmla="*/ 453 w 453"/>
              <a:gd name="T3" fmla="*/ 227 h 454"/>
              <a:gd name="T4" fmla="*/ 226 w 453"/>
              <a:gd name="T5" fmla="*/ 454 h 454"/>
              <a:gd name="T6" fmla="*/ 0 w 453"/>
              <a:gd name="T7" fmla="*/ 227 h 454"/>
              <a:gd name="T8" fmla="*/ 226 w 453"/>
              <a:gd name="T9" fmla="*/ 0 h 454"/>
              <a:gd name="T10" fmla="*/ 226 w 453"/>
              <a:gd name="T11" fmla="*/ 420 h 454"/>
              <a:gd name="T12" fmla="*/ 419 w 453"/>
              <a:gd name="T13" fmla="*/ 227 h 454"/>
              <a:gd name="T14" fmla="*/ 226 w 453"/>
              <a:gd name="T15" fmla="*/ 34 h 454"/>
              <a:gd name="T16" fmla="*/ 34 w 453"/>
              <a:gd name="T17" fmla="*/ 227 h 454"/>
              <a:gd name="T18" fmla="*/ 226 w 453"/>
              <a:gd name="T19" fmla="*/ 420 h 454"/>
              <a:gd name="T20" fmla="*/ 226 w 453"/>
              <a:gd name="T21" fmla="*/ 50 h 454"/>
              <a:gd name="T22" fmla="*/ 50 w 453"/>
              <a:gd name="T23" fmla="*/ 227 h 454"/>
              <a:gd name="T24" fmla="*/ 226 w 453"/>
              <a:gd name="T25" fmla="*/ 403 h 454"/>
              <a:gd name="T26" fmla="*/ 403 w 453"/>
              <a:gd name="T27" fmla="*/ 227 h 454"/>
              <a:gd name="T28" fmla="*/ 226 w 453"/>
              <a:gd name="T29" fmla="*/ 50 h 454"/>
              <a:gd name="T30" fmla="*/ 146 w 453"/>
              <a:gd name="T31" fmla="*/ 234 h 454"/>
              <a:gd name="T32" fmla="*/ 196 w 453"/>
              <a:gd name="T33" fmla="*/ 234 h 454"/>
              <a:gd name="T34" fmla="*/ 123 w 453"/>
              <a:gd name="T35" fmla="*/ 124 h 454"/>
              <a:gd name="T36" fmla="*/ 169 w 453"/>
              <a:gd name="T37" fmla="*/ 124 h 454"/>
              <a:gd name="T38" fmla="*/ 226 w 453"/>
              <a:gd name="T39" fmla="*/ 217 h 454"/>
              <a:gd name="T40" fmla="*/ 285 w 453"/>
              <a:gd name="T41" fmla="*/ 124 h 454"/>
              <a:gd name="T42" fmla="*/ 329 w 453"/>
              <a:gd name="T43" fmla="*/ 124 h 454"/>
              <a:gd name="T44" fmla="*/ 255 w 453"/>
              <a:gd name="T45" fmla="*/ 234 h 454"/>
              <a:gd name="T46" fmla="*/ 306 w 453"/>
              <a:gd name="T47" fmla="*/ 234 h 454"/>
              <a:gd name="T48" fmla="*/ 306 w 453"/>
              <a:gd name="T49" fmla="*/ 262 h 454"/>
              <a:gd name="T50" fmla="*/ 245 w 453"/>
              <a:gd name="T51" fmla="*/ 262 h 454"/>
              <a:gd name="T52" fmla="*/ 245 w 453"/>
              <a:gd name="T53" fmla="*/ 286 h 454"/>
              <a:gd name="T54" fmla="*/ 306 w 453"/>
              <a:gd name="T55" fmla="*/ 286 h 454"/>
              <a:gd name="T56" fmla="*/ 306 w 453"/>
              <a:gd name="T57" fmla="*/ 314 h 454"/>
              <a:gd name="T58" fmla="*/ 245 w 453"/>
              <a:gd name="T59" fmla="*/ 314 h 454"/>
              <a:gd name="T60" fmla="*/ 245 w 453"/>
              <a:gd name="T61" fmla="*/ 346 h 454"/>
              <a:gd name="T62" fmla="*/ 207 w 453"/>
              <a:gd name="T63" fmla="*/ 346 h 454"/>
              <a:gd name="T64" fmla="*/ 207 w 453"/>
              <a:gd name="T65" fmla="*/ 314 h 454"/>
              <a:gd name="T66" fmla="*/ 146 w 453"/>
              <a:gd name="T67" fmla="*/ 314 h 454"/>
              <a:gd name="T68" fmla="*/ 146 w 453"/>
              <a:gd name="T69" fmla="*/ 286 h 454"/>
              <a:gd name="T70" fmla="*/ 207 w 453"/>
              <a:gd name="T71" fmla="*/ 286 h 454"/>
              <a:gd name="T72" fmla="*/ 207 w 453"/>
              <a:gd name="T73" fmla="*/ 262 h 454"/>
              <a:gd name="T74" fmla="*/ 146 w 453"/>
              <a:gd name="T75" fmla="*/ 262 h 454"/>
              <a:gd name="T76" fmla="*/ 146 w 453"/>
              <a:gd name="T77" fmla="*/ 234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53" h="454">
                <a:moveTo>
                  <a:pt x="226" y="0"/>
                </a:moveTo>
                <a:cubicBezTo>
                  <a:pt x="352" y="0"/>
                  <a:pt x="453" y="102"/>
                  <a:pt x="453" y="227"/>
                </a:cubicBezTo>
                <a:cubicBezTo>
                  <a:pt x="453" y="352"/>
                  <a:pt x="352" y="454"/>
                  <a:pt x="226" y="454"/>
                </a:cubicBezTo>
                <a:cubicBezTo>
                  <a:pt x="101" y="454"/>
                  <a:pt x="0" y="352"/>
                  <a:pt x="0" y="227"/>
                </a:cubicBezTo>
                <a:cubicBezTo>
                  <a:pt x="0" y="102"/>
                  <a:pt x="101" y="0"/>
                  <a:pt x="226" y="0"/>
                </a:cubicBezTo>
                <a:moveTo>
                  <a:pt x="226" y="420"/>
                </a:moveTo>
                <a:cubicBezTo>
                  <a:pt x="333" y="420"/>
                  <a:pt x="419" y="333"/>
                  <a:pt x="419" y="227"/>
                </a:cubicBezTo>
                <a:cubicBezTo>
                  <a:pt x="419" y="121"/>
                  <a:pt x="333" y="34"/>
                  <a:pt x="226" y="34"/>
                </a:cubicBezTo>
                <a:cubicBezTo>
                  <a:pt x="120" y="34"/>
                  <a:pt x="34" y="121"/>
                  <a:pt x="34" y="227"/>
                </a:cubicBezTo>
                <a:cubicBezTo>
                  <a:pt x="34" y="333"/>
                  <a:pt x="120" y="420"/>
                  <a:pt x="226" y="420"/>
                </a:cubicBezTo>
                <a:moveTo>
                  <a:pt x="226" y="50"/>
                </a:moveTo>
                <a:cubicBezTo>
                  <a:pt x="129" y="50"/>
                  <a:pt x="50" y="130"/>
                  <a:pt x="50" y="227"/>
                </a:cubicBezTo>
                <a:cubicBezTo>
                  <a:pt x="50" y="324"/>
                  <a:pt x="129" y="403"/>
                  <a:pt x="226" y="403"/>
                </a:cubicBezTo>
                <a:cubicBezTo>
                  <a:pt x="324" y="403"/>
                  <a:pt x="403" y="324"/>
                  <a:pt x="403" y="227"/>
                </a:cubicBezTo>
                <a:cubicBezTo>
                  <a:pt x="403" y="130"/>
                  <a:pt x="324" y="50"/>
                  <a:pt x="226" y="50"/>
                </a:cubicBezTo>
                <a:moveTo>
                  <a:pt x="146" y="234"/>
                </a:moveTo>
                <a:cubicBezTo>
                  <a:pt x="196" y="234"/>
                  <a:pt x="196" y="234"/>
                  <a:pt x="196" y="234"/>
                </a:cubicBezTo>
                <a:cubicBezTo>
                  <a:pt x="123" y="124"/>
                  <a:pt x="123" y="124"/>
                  <a:pt x="123" y="124"/>
                </a:cubicBezTo>
                <a:cubicBezTo>
                  <a:pt x="169" y="124"/>
                  <a:pt x="169" y="124"/>
                  <a:pt x="169" y="124"/>
                </a:cubicBezTo>
                <a:cubicBezTo>
                  <a:pt x="226" y="217"/>
                  <a:pt x="226" y="217"/>
                  <a:pt x="226" y="217"/>
                </a:cubicBezTo>
                <a:cubicBezTo>
                  <a:pt x="285" y="124"/>
                  <a:pt x="285" y="124"/>
                  <a:pt x="285" y="124"/>
                </a:cubicBezTo>
                <a:cubicBezTo>
                  <a:pt x="329" y="124"/>
                  <a:pt x="329" y="124"/>
                  <a:pt x="329" y="124"/>
                </a:cubicBezTo>
                <a:cubicBezTo>
                  <a:pt x="255" y="234"/>
                  <a:pt x="255" y="234"/>
                  <a:pt x="255" y="234"/>
                </a:cubicBezTo>
                <a:cubicBezTo>
                  <a:pt x="306" y="234"/>
                  <a:pt x="306" y="234"/>
                  <a:pt x="306" y="234"/>
                </a:cubicBezTo>
                <a:cubicBezTo>
                  <a:pt x="306" y="262"/>
                  <a:pt x="306" y="262"/>
                  <a:pt x="306" y="262"/>
                </a:cubicBezTo>
                <a:cubicBezTo>
                  <a:pt x="245" y="262"/>
                  <a:pt x="245" y="262"/>
                  <a:pt x="245" y="262"/>
                </a:cubicBezTo>
                <a:cubicBezTo>
                  <a:pt x="245" y="286"/>
                  <a:pt x="245" y="286"/>
                  <a:pt x="245" y="286"/>
                </a:cubicBezTo>
                <a:cubicBezTo>
                  <a:pt x="306" y="286"/>
                  <a:pt x="306" y="286"/>
                  <a:pt x="306" y="286"/>
                </a:cubicBezTo>
                <a:cubicBezTo>
                  <a:pt x="306" y="314"/>
                  <a:pt x="306" y="314"/>
                  <a:pt x="306" y="314"/>
                </a:cubicBezTo>
                <a:cubicBezTo>
                  <a:pt x="245" y="314"/>
                  <a:pt x="245" y="314"/>
                  <a:pt x="245" y="314"/>
                </a:cubicBezTo>
                <a:cubicBezTo>
                  <a:pt x="245" y="346"/>
                  <a:pt x="245" y="346"/>
                  <a:pt x="245" y="346"/>
                </a:cubicBezTo>
                <a:cubicBezTo>
                  <a:pt x="207" y="346"/>
                  <a:pt x="207" y="346"/>
                  <a:pt x="207" y="346"/>
                </a:cubicBezTo>
                <a:cubicBezTo>
                  <a:pt x="207" y="314"/>
                  <a:pt x="207" y="314"/>
                  <a:pt x="207" y="314"/>
                </a:cubicBezTo>
                <a:cubicBezTo>
                  <a:pt x="146" y="314"/>
                  <a:pt x="146" y="314"/>
                  <a:pt x="146" y="314"/>
                </a:cubicBezTo>
                <a:cubicBezTo>
                  <a:pt x="146" y="286"/>
                  <a:pt x="146" y="286"/>
                  <a:pt x="146" y="286"/>
                </a:cubicBezTo>
                <a:cubicBezTo>
                  <a:pt x="207" y="286"/>
                  <a:pt x="207" y="286"/>
                  <a:pt x="207" y="286"/>
                </a:cubicBezTo>
                <a:cubicBezTo>
                  <a:pt x="207" y="262"/>
                  <a:pt x="207" y="262"/>
                  <a:pt x="207" y="262"/>
                </a:cubicBezTo>
                <a:cubicBezTo>
                  <a:pt x="146" y="262"/>
                  <a:pt x="146" y="262"/>
                  <a:pt x="146" y="262"/>
                </a:cubicBezTo>
                <a:lnTo>
                  <a:pt x="146" y="234"/>
                </a:lnTo>
                <a:close/>
              </a:path>
            </a:pathLst>
          </a:custGeom>
          <a:solidFill>
            <a:srgbClr val="EE7B48"/>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grpSp>
        <p:nvGrpSpPr>
          <p:cNvPr id="113" name="グループ化 112"/>
          <p:cNvGrpSpPr/>
          <p:nvPr/>
        </p:nvGrpSpPr>
        <p:grpSpPr>
          <a:xfrm>
            <a:off x="5323076" y="2428742"/>
            <a:ext cx="579676" cy="341948"/>
            <a:chOff x="5102035" y="3058766"/>
            <a:chExt cx="1090145" cy="701116"/>
          </a:xfrm>
        </p:grpSpPr>
        <p:sp>
          <p:nvSpPr>
            <p:cNvPr id="39" name="Freeform 47"/>
            <p:cNvSpPr>
              <a:spLocks noEditPoints="1"/>
            </p:cNvSpPr>
            <p:nvPr/>
          </p:nvSpPr>
          <p:spPr bwMode="auto">
            <a:xfrm>
              <a:off x="5385716" y="3157872"/>
              <a:ext cx="496542" cy="435796"/>
            </a:xfrm>
            <a:custGeom>
              <a:avLst/>
              <a:gdLst>
                <a:gd name="T0" fmla="*/ 514 w 529"/>
                <a:gd name="T1" fmla="*/ 276 h 524"/>
                <a:gd name="T2" fmla="*/ 442 w 529"/>
                <a:gd name="T3" fmla="*/ 299 h 524"/>
                <a:gd name="T4" fmla="*/ 450 w 529"/>
                <a:gd name="T5" fmla="*/ 356 h 524"/>
                <a:gd name="T6" fmla="*/ 377 w 529"/>
                <a:gd name="T7" fmla="*/ 340 h 524"/>
                <a:gd name="T8" fmla="*/ 354 w 529"/>
                <a:gd name="T9" fmla="*/ 394 h 524"/>
                <a:gd name="T10" fmla="*/ 299 w 529"/>
                <a:gd name="T11" fmla="*/ 343 h 524"/>
                <a:gd name="T12" fmla="*/ 253 w 529"/>
                <a:gd name="T13" fmla="*/ 378 h 524"/>
                <a:gd name="T14" fmla="*/ 230 w 529"/>
                <a:gd name="T15" fmla="*/ 306 h 524"/>
                <a:gd name="T16" fmla="*/ 172 w 529"/>
                <a:gd name="T17" fmla="*/ 314 h 524"/>
                <a:gd name="T18" fmla="*/ 189 w 529"/>
                <a:gd name="T19" fmla="*/ 242 h 524"/>
                <a:gd name="T20" fmla="*/ 135 w 529"/>
                <a:gd name="T21" fmla="*/ 218 h 524"/>
                <a:gd name="T22" fmla="*/ 186 w 529"/>
                <a:gd name="T23" fmla="*/ 163 h 524"/>
                <a:gd name="T24" fmla="*/ 151 w 529"/>
                <a:gd name="T25" fmla="*/ 117 h 524"/>
                <a:gd name="T26" fmla="*/ 223 w 529"/>
                <a:gd name="T27" fmla="*/ 94 h 524"/>
                <a:gd name="T28" fmla="*/ 215 w 529"/>
                <a:gd name="T29" fmla="*/ 37 h 524"/>
                <a:gd name="T30" fmla="*/ 287 w 529"/>
                <a:gd name="T31" fmla="*/ 53 h 524"/>
                <a:gd name="T32" fmla="*/ 310 w 529"/>
                <a:gd name="T33" fmla="*/ 0 h 524"/>
                <a:gd name="T34" fmla="*/ 366 w 529"/>
                <a:gd name="T35" fmla="*/ 50 h 524"/>
                <a:gd name="T36" fmla="*/ 412 w 529"/>
                <a:gd name="T37" fmla="*/ 15 h 524"/>
                <a:gd name="T38" fmla="*/ 435 w 529"/>
                <a:gd name="T39" fmla="*/ 87 h 524"/>
                <a:gd name="T40" fmla="*/ 492 w 529"/>
                <a:gd name="T41" fmla="*/ 79 h 524"/>
                <a:gd name="T42" fmla="*/ 476 w 529"/>
                <a:gd name="T43" fmla="*/ 152 h 524"/>
                <a:gd name="T44" fmla="*/ 529 w 529"/>
                <a:gd name="T45" fmla="*/ 175 h 524"/>
                <a:gd name="T46" fmla="*/ 479 w 529"/>
                <a:gd name="T47" fmla="*/ 230 h 524"/>
                <a:gd name="T48" fmla="*/ 246 w 529"/>
                <a:gd name="T49" fmla="*/ 197 h 524"/>
                <a:gd name="T50" fmla="*/ 332 w 529"/>
                <a:gd name="T51" fmla="*/ 110 h 524"/>
                <a:gd name="T52" fmla="*/ 208 w 529"/>
                <a:gd name="T53" fmla="*/ 460 h 524"/>
                <a:gd name="T54" fmla="*/ 169 w 529"/>
                <a:gd name="T55" fmla="*/ 472 h 524"/>
                <a:gd name="T56" fmla="*/ 173 w 529"/>
                <a:gd name="T57" fmla="*/ 504 h 524"/>
                <a:gd name="T58" fmla="*/ 133 w 529"/>
                <a:gd name="T59" fmla="*/ 495 h 524"/>
                <a:gd name="T60" fmla="*/ 121 w 529"/>
                <a:gd name="T61" fmla="*/ 524 h 524"/>
                <a:gd name="T62" fmla="*/ 90 w 529"/>
                <a:gd name="T63" fmla="*/ 497 h 524"/>
                <a:gd name="T64" fmla="*/ 65 w 529"/>
                <a:gd name="T65" fmla="*/ 516 h 524"/>
                <a:gd name="T66" fmla="*/ 52 w 529"/>
                <a:gd name="T67" fmla="*/ 476 h 524"/>
                <a:gd name="T68" fmla="*/ 21 w 529"/>
                <a:gd name="T69" fmla="*/ 481 h 524"/>
                <a:gd name="T70" fmla="*/ 30 w 529"/>
                <a:gd name="T71" fmla="*/ 441 h 524"/>
                <a:gd name="T72" fmla="*/ 0 w 529"/>
                <a:gd name="T73" fmla="*/ 428 h 524"/>
                <a:gd name="T74" fmla="*/ 28 w 529"/>
                <a:gd name="T75" fmla="*/ 398 h 524"/>
                <a:gd name="T76" fmla="*/ 9 w 529"/>
                <a:gd name="T77" fmla="*/ 372 h 524"/>
                <a:gd name="T78" fmla="*/ 48 w 529"/>
                <a:gd name="T79" fmla="*/ 360 h 524"/>
                <a:gd name="T80" fmla="*/ 44 w 529"/>
                <a:gd name="T81" fmla="*/ 328 h 524"/>
                <a:gd name="T82" fmla="*/ 84 w 529"/>
                <a:gd name="T83" fmla="*/ 337 h 524"/>
                <a:gd name="T84" fmla="*/ 97 w 529"/>
                <a:gd name="T85" fmla="*/ 308 h 524"/>
                <a:gd name="T86" fmla="*/ 127 w 529"/>
                <a:gd name="T87" fmla="*/ 336 h 524"/>
                <a:gd name="T88" fmla="*/ 152 w 529"/>
                <a:gd name="T89" fmla="*/ 316 h 524"/>
                <a:gd name="T90" fmla="*/ 165 w 529"/>
                <a:gd name="T91" fmla="*/ 356 h 524"/>
                <a:gd name="T92" fmla="*/ 196 w 529"/>
                <a:gd name="T93" fmla="*/ 351 h 524"/>
                <a:gd name="T94" fmla="*/ 187 w 529"/>
                <a:gd name="T95" fmla="*/ 391 h 524"/>
                <a:gd name="T96" fmla="*/ 217 w 529"/>
                <a:gd name="T97" fmla="*/ 404 h 524"/>
                <a:gd name="T98" fmla="*/ 189 w 529"/>
                <a:gd name="T99" fmla="*/ 435 h 524"/>
                <a:gd name="T100" fmla="*/ 61 w 529"/>
                <a:gd name="T101" fmla="*/ 416 h 524"/>
                <a:gd name="T102" fmla="*/ 109 w 529"/>
                <a:gd name="T103" fmla="*/ 368 h 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29" h="524">
                  <a:moveTo>
                    <a:pt x="476" y="242"/>
                  </a:moveTo>
                  <a:cubicBezTo>
                    <a:pt x="475" y="247"/>
                    <a:pt x="477" y="252"/>
                    <a:pt x="483" y="255"/>
                  </a:cubicBezTo>
                  <a:cubicBezTo>
                    <a:pt x="514" y="276"/>
                    <a:pt x="514" y="276"/>
                    <a:pt x="514" y="276"/>
                  </a:cubicBezTo>
                  <a:cubicBezTo>
                    <a:pt x="492" y="314"/>
                    <a:pt x="492" y="314"/>
                    <a:pt x="492" y="314"/>
                  </a:cubicBezTo>
                  <a:cubicBezTo>
                    <a:pt x="458" y="297"/>
                    <a:pt x="458" y="297"/>
                    <a:pt x="458" y="297"/>
                  </a:cubicBezTo>
                  <a:cubicBezTo>
                    <a:pt x="452" y="294"/>
                    <a:pt x="446" y="295"/>
                    <a:pt x="442" y="299"/>
                  </a:cubicBezTo>
                  <a:cubicBezTo>
                    <a:pt x="440" y="302"/>
                    <a:pt x="437" y="304"/>
                    <a:pt x="435" y="306"/>
                  </a:cubicBezTo>
                  <a:cubicBezTo>
                    <a:pt x="431" y="310"/>
                    <a:pt x="430" y="316"/>
                    <a:pt x="433" y="323"/>
                  </a:cubicBezTo>
                  <a:cubicBezTo>
                    <a:pt x="450" y="356"/>
                    <a:pt x="450" y="356"/>
                    <a:pt x="450" y="356"/>
                  </a:cubicBezTo>
                  <a:cubicBezTo>
                    <a:pt x="412" y="378"/>
                    <a:pt x="412" y="378"/>
                    <a:pt x="412" y="378"/>
                  </a:cubicBezTo>
                  <a:cubicBezTo>
                    <a:pt x="391" y="347"/>
                    <a:pt x="391" y="347"/>
                    <a:pt x="391" y="347"/>
                  </a:cubicBezTo>
                  <a:cubicBezTo>
                    <a:pt x="387" y="341"/>
                    <a:pt x="382" y="339"/>
                    <a:pt x="377" y="340"/>
                  </a:cubicBezTo>
                  <a:cubicBezTo>
                    <a:pt x="373" y="341"/>
                    <a:pt x="370" y="342"/>
                    <a:pt x="366" y="343"/>
                  </a:cubicBezTo>
                  <a:cubicBezTo>
                    <a:pt x="360" y="345"/>
                    <a:pt x="357" y="349"/>
                    <a:pt x="357" y="356"/>
                  </a:cubicBezTo>
                  <a:cubicBezTo>
                    <a:pt x="354" y="394"/>
                    <a:pt x="354" y="394"/>
                    <a:pt x="354" y="394"/>
                  </a:cubicBezTo>
                  <a:cubicBezTo>
                    <a:pt x="310" y="394"/>
                    <a:pt x="310" y="394"/>
                    <a:pt x="310" y="394"/>
                  </a:cubicBezTo>
                  <a:cubicBezTo>
                    <a:pt x="308" y="356"/>
                    <a:pt x="308" y="356"/>
                    <a:pt x="308" y="356"/>
                  </a:cubicBezTo>
                  <a:cubicBezTo>
                    <a:pt x="308" y="349"/>
                    <a:pt x="304" y="345"/>
                    <a:pt x="299" y="343"/>
                  </a:cubicBezTo>
                  <a:cubicBezTo>
                    <a:pt x="295" y="342"/>
                    <a:pt x="291" y="341"/>
                    <a:pt x="287" y="340"/>
                  </a:cubicBezTo>
                  <a:cubicBezTo>
                    <a:pt x="282" y="339"/>
                    <a:pt x="277" y="341"/>
                    <a:pt x="274" y="347"/>
                  </a:cubicBezTo>
                  <a:cubicBezTo>
                    <a:pt x="253" y="378"/>
                    <a:pt x="253" y="378"/>
                    <a:pt x="253" y="378"/>
                  </a:cubicBezTo>
                  <a:cubicBezTo>
                    <a:pt x="215" y="356"/>
                    <a:pt x="215" y="356"/>
                    <a:pt x="215" y="356"/>
                  </a:cubicBezTo>
                  <a:cubicBezTo>
                    <a:pt x="231" y="323"/>
                    <a:pt x="231" y="323"/>
                    <a:pt x="231" y="323"/>
                  </a:cubicBezTo>
                  <a:cubicBezTo>
                    <a:pt x="235" y="316"/>
                    <a:pt x="234" y="310"/>
                    <a:pt x="230" y="306"/>
                  </a:cubicBezTo>
                  <a:cubicBezTo>
                    <a:pt x="227" y="304"/>
                    <a:pt x="225" y="302"/>
                    <a:pt x="223" y="299"/>
                  </a:cubicBezTo>
                  <a:cubicBezTo>
                    <a:pt x="218" y="295"/>
                    <a:pt x="213" y="294"/>
                    <a:pt x="206" y="297"/>
                  </a:cubicBezTo>
                  <a:cubicBezTo>
                    <a:pt x="172" y="314"/>
                    <a:pt x="172" y="314"/>
                    <a:pt x="172" y="314"/>
                  </a:cubicBezTo>
                  <a:cubicBezTo>
                    <a:pt x="151" y="276"/>
                    <a:pt x="151" y="276"/>
                    <a:pt x="151" y="276"/>
                  </a:cubicBezTo>
                  <a:cubicBezTo>
                    <a:pt x="182" y="255"/>
                    <a:pt x="182" y="255"/>
                    <a:pt x="182" y="255"/>
                  </a:cubicBezTo>
                  <a:cubicBezTo>
                    <a:pt x="188" y="252"/>
                    <a:pt x="190" y="247"/>
                    <a:pt x="189" y="242"/>
                  </a:cubicBezTo>
                  <a:cubicBezTo>
                    <a:pt x="188" y="238"/>
                    <a:pt x="187" y="234"/>
                    <a:pt x="186" y="230"/>
                  </a:cubicBezTo>
                  <a:cubicBezTo>
                    <a:pt x="184" y="225"/>
                    <a:pt x="180" y="221"/>
                    <a:pt x="173" y="221"/>
                  </a:cubicBezTo>
                  <a:cubicBezTo>
                    <a:pt x="135" y="218"/>
                    <a:pt x="135" y="218"/>
                    <a:pt x="135" y="218"/>
                  </a:cubicBezTo>
                  <a:cubicBezTo>
                    <a:pt x="135" y="175"/>
                    <a:pt x="135" y="175"/>
                    <a:pt x="135" y="175"/>
                  </a:cubicBezTo>
                  <a:cubicBezTo>
                    <a:pt x="173" y="172"/>
                    <a:pt x="173" y="172"/>
                    <a:pt x="173" y="172"/>
                  </a:cubicBezTo>
                  <a:cubicBezTo>
                    <a:pt x="180" y="172"/>
                    <a:pt x="184" y="168"/>
                    <a:pt x="186" y="163"/>
                  </a:cubicBezTo>
                  <a:cubicBezTo>
                    <a:pt x="187" y="159"/>
                    <a:pt x="188" y="155"/>
                    <a:pt x="189" y="152"/>
                  </a:cubicBezTo>
                  <a:cubicBezTo>
                    <a:pt x="190" y="146"/>
                    <a:pt x="188" y="141"/>
                    <a:pt x="182" y="138"/>
                  </a:cubicBezTo>
                  <a:cubicBezTo>
                    <a:pt x="151" y="117"/>
                    <a:pt x="151" y="117"/>
                    <a:pt x="151" y="117"/>
                  </a:cubicBezTo>
                  <a:cubicBezTo>
                    <a:pt x="172" y="79"/>
                    <a:pt x="172" y="79"/>
                    <a:pt x="172" y="79"/>
                  </a:cubicBezTo>
                  <a:cubicBezTo>
                    <a:pt x="206" y="96"/>
                    <a:pt x="206" y="96"/>
                    <a:pt x="206" y="96"/>
                  </a:cubicBezTo>
                  <a:cubicBezTo>
                    <a:pt x="213" y="99"/>
                    <a:pt x="218" y="98"/>
                    <a:pt x="223" y="94"/>
                  </a:cubicBezTo>
                  <a:cubicBezTo>
                    <a:pt x="225" y="92"/>
                    <a:pt x="227" y="89"/>
                    <a:pt x="230" y="87"/>
                  </a:cubicBezTo>
                  <a:cubicBezTo>
                    <a:pt x="234" y="83"/>
                    <a:pt x="235" y="77"/>
                    <a:pt x="231" y="71"/>
                  </a:cubicBezTo>
                  <a:cubicBezTo>
                    <a:pt x="215" y="37"/>
                    <a:pt x="215" y="37"/>
                    <a:pt x="215" y="37"/>
                  </a:cubicBezTo>
                  <a:cubicBezTo>
                    <a:pt x="253" y="15"/>
                    <a:pt x="253" y="15"/>
                    <a:pt x="253" y="15"/>
                  </a:cubicBezTo>
                  <a:cubicBezTo>
                    <a:pt x="274" y="46"/>
                    <a:pt x="274" y="46"/>
                    <a:pt x="274" y="46"/>
                  </a:cubicBezTo>
                  <a:cubicBezTo>
                    <a:pt x="277" y="52"/>
                    <a:pt x="282" y="54"/>
                    <a:pt x="287" y="53"/>
                  </a:cubicBezTo>
                  <a:cubicBezTo>
                    <a:pt x="291" y="52"/>
                    <a:pt x="295" y="51"/>
                    <a:pt x="299" y="50"/>
                  </a:cubicBezTo>
                  <a:cubicBezTo>
                    <a:pt x="304" y="49"/>
                    <a:pt x="308" y="44"/>
                    <a:pt x="308" y="37"/>
                  </a:cubicBezTo>
                  <a:cubicBezTo>
                    <a:pt x="310" y="0"/>
                    <a:pt x="310" y="0"/>
                    <a:pt x="310" y="0"/>
                  </a:cubicBezTo>
                  <a:cubicBezTo>
                    <a:pt x="354" y="0"/>
                    <a:pt x="354" y="0"/>
                    <a:pt x="354" y="0"/>
                  </a:cubicBezTo>
                  <a:cubicBezTo>
                    <a:pt x="357" y="37"/>
                    <a:pt x="357" y="37"/>
                    <a:pt x="357" y="37"/>
                  </a:cubicBezTo>
                  <a:cubicBezTo>
                    <a:pt x="357" y="44"/>
                    <a:pt x="360" y="49"/>
                    <a:pt x="366" y="50"/>
                  </a:cubicBezTo>
                  <a:cubicBezTo>
                    <a:pt x="370" y="51"/>
                    <a:pt x="373" y="52"/>
                    <a:pt x="377" y="53"/>
                  </a:cubicBezTo>
                  <a:cubicBezTo>
                    <a:pt x="382" y="54"/>
                    <a:pt x="387" y="52"/>
                    <a:pt x="391" y="46"/>
                  </a:cubicBezTo>
                  <a:cubicBezTo>
                    <a:pt x="412" y="15"/>
                    <a:pt x="412" y="15"/>
                    <a:pt x="412" y="15"/>
                  </a:cubicBezTo>
                  <a:cubicBezTo>
                    <a:pt x="450" y="37"/>
                    <a:pt x="450" y="37"/>
                    <a:pt x="450" y="37"/>
                  </a:cubicBezTo>
                  <a:cubicBezTo>
                    <a:pt x="433" y="71"/>
                    <a:pt x="433" y="71"/>
                    <a:pt x="433" y="71"/>
                  </a:cubicBezTo>
                  <a:cubicBezTo>
                    <a:pt x="430" y="77"/>
                    <a:pt x="431" y="83"/>
                    <a:pt x="435" y="87"/>
                  </a:cubicBezTo>
                  <a:cubicBezTo>
                    <a:pt x="437" y="89"/>
                    <a:pt x="440" y="92"/>
                    <a:pt x="442" y="94"/>
                  </a:cubicBezTo>
                  <a:cubicBezTo>
                    <a:pt x="446" y="98"/>
                    <a:pt x="452" y="99"/>
                    <a:pt x="458" y="96"/>
                  </a:cubicBezTo>
                  <a:cubicBezTo>
                    <a:pt x="492" y="79"/>
                    <a:pt x="492" y="79"/>
                    <a:pt x="492" y="79"/>
                  </a:cubicBezTo>
                  <a:cubicBezTo>
                    <a:pt x="514" y="117"/>
                    <a:pt x="514" y="117"/>
                    <a:pt x="514" y="117"/>
                  </a:cubicBezTo>
                  <a:cubicBezTo>
                    <a:pt x="483" y="138"/>
                    <a:pt x="483" y="138"/>
                    <a:pt x="483" y="138"/>
                  </a:cubicBezTo>
                  <a:cubicBezTo>
                    <a:pt x="477" y="141"/>
                    <a:pt x="475" y="146"/>
                    <a:pt x="476" y="152"/>
                  </a:cubicBezTo>
                  <a:cubicBezTo>
                    <a:pt x="477" y="155"/>
                    <a:pt x="478" y="159"/>
                    <a:pt x="479" y="163"/>
                  </a:cubicBezTo>
                  <a:cubicBezTo>
                    <a:pt x="480" y="168"/>
                    <a:pt x="485" y="172"/>
                    <a:pt x="492" y="172"/>
                  </a:cubicBezTo>
                  <a:cubicBezTo>
                    <a:pt x="529" y="175"/>
                    <a:pt x="529" y="175"/>
                    <a:pt x="529" y="175"/>
                  </a:cubicBezTo>
                  <a:cubicBezTo>
                    <a:pt x="529" y="218"/>
                    <a:pt x="529" y="218"/>
                    <a:pt x="529" y="218"/>
                  </a:cubicBezTo>
                  <a:cubicBezTo>
                    <a:pt x="492" y="221"/>
                    <a:pt x="492" y="221"/>
                    <a:pt x="492" y="221"/>
                  </a:cubicBezTo>
                  <a:cubicBezTo>
                    <a:pt x="485" y="221"/>
                    <a:pt x="480" y="225"/>
                    <a:pt x="479" y="230"/>
                  </a:cubicBezTo>
                  <a:cubicBezTo>
                    <a:pt x="478" y="234"/>
                    <a:pt x="477" y="238"/>
                    <a:pt x="476" y="242"/>
                  </a:cubicBezTo>
                  <a:close/>
                  <a:moveTo>
                    <a:pt x="332" y="110"/>
                  </a:moveTo>
                  <a:cubicBezTo>
                    <a:pt x="284" y="110"/>
                    <a:pt x="246" y="149"/>
                    <a:pt x="246" y="197"/>
                  </a:cubicBezTo>
                  <a:cubicBezTo>
                    <a:pt x="246" y="244"/>
                    <a:pt x="284" y="283"/>
                    <a:pt x="332" y="283"/>
                  </a:cubicBezTo>
                  <a:cubicBezTo>
                    <a:pt x="380" y="283"/>
                    <a:pt x="419" y="244"/>
                    <a:pt x="419" y="197"/>
                  </a:cubicBezTo>
                  <a:cubicBezTo>
                    <a:pt x="419" y="149"/>
                    <a:pt x="380" y="110"/>
                    <a:pt x="332" y="110"/>
                  </a:cubicBezTo>
                  <a:close/>
                  <a:moveTo>
                    <a:pt x="187" y="441"/>
                  </a:moveTo>
                  <a:cubicBezTo>
                    <a:pt x="187" y="444"/>
                    <a:pt x="188" y="446"/>
                    <a:pt x="191" y="448"/>
                  </a:cubicBezTo>
                  <a:cubicBezTo>
                    <a:pt x="208" y="460"/>
                    <a:pt x="208" y="460"/>
                    <a:pt x="208" y="460"/>
                  </a:cubicBezTo>
                  <a:cubicBezTo>
                    <a:pt x="196" y="481"/>
                    <a:pt x="196" y="481"/>
                    <a:pt x="196" y="481"/>
                  </a:cubicBezTo>
                  <a:cubicBezTo>
                    <a:pt x="178" y="472"/>
                    <a:pt x="178" y="472"/>
                    <a:pt x="178" y="472"/>
                  </a:cubicBezTo>
                  <a:cubicBezTo>
                    <a:pt x="174" y="470"/>
                    <a:pt x="171" y="470"/>
                    <a:pt x="169" y="472"/>
                  </a:cubicBezTo>
                  <a:cubicBezTo>
                    <a:pt x="168" y="474"/>
                    <a:pt x="166" y="475"/>
                    <a:pt x="165" y="476"/>
                  </a:cubicBezTo>
                  <a:cubicBezTo>
                    <a:pt x="163" y="479"/>
                    <a:pt x="162" y="482"/>
                    <a:pt x="164" y="485"/>
                  </a:cubicBezTo>
                  <a:cubicBezTo>
                    <a:pt x="173" y="504"/>
                    <a:pt x="173" y="504"/>
                    <a:pt x="173" y="504"/>
                  </a:cubicBezTo>
                  <a:cubicBezTo>
                    <a:pt x="152" y="516"/>
                    <a:pt x="152" y="516"/>
                    <a:pt x="152" y="516"/>
                  </a:cubicBezTo>
                  <a:cubicBezTo>
                    <a:pt x="141" y="499"/>
                    <a:pt x="141" y="499"/>
                    <a:pt x="141" y="499"/>
                  </a:cubicBezTo>
                  <a:cubicBezTo>
                    <a:pt x="139" y="496"/>
                    <a:pt x="136" y="494"/>
                    <a:pt x="133" y="495"/>
                  </a:cubicBezTo>
                  <a:cubicBezTo>
                    <a:pt x="131" y="496"/>
                    <a:pt x="129" y="496"/>
                    <a:pt x="127" y="497"/>
                  </a:cubicBezTo>
                  <a:cubicBezTo>
                    <a:pt x="124" y="497"/>
                    <a:pt x="122" y="500"/>
                    <a:pt x="122" y="504"/>
                  </a:cubicBezTo>
                  <a:cubicBezTo>
                    <a:pt x="121" y="524"/>
                    <a:pt x="121" y="524"/>
                    <a:pt x="121" y="524"/>
                  </a:cubicBezTo>
                  <a:cubicBezTo>
                    <a:pt x="97" y="524"/>
                    <a:pt x="97" y="524"/>
                    <a:pt x="97" y="524"/>
                  </a:cubicBezTo>
                  <a:cubicBezTo>
                    <a:pt x="95" y="504"/>
                    <a:pt x="95" y="504"/>
                    <a:pt x="95" y="504"/>
                  </a:cubicBezTo>
                  <a:cubicBezTo>
                    <a:pt x="95" y="500"/>
                    <a:pt x="93" y="497"/>
                    <a:pt x="90" y="497"/>
                  </a:cubicBezTo>
                  <a:cubicBezTo>
                    <a:pt x="88" y="496"/>
                    <a:pt x="86" y="496"/>
                    <a:pt x="84" y="495"/>
                  </a:cubicBezTo>
                  <a:cubicBezTo>
                    <a:pt x="81" y="494"/>
                    <a:pt x="78" y="496"/>
                    <a:pt x="76" y="499"/>
                  </a:cubicBezTo>
                  <a:cubicBezTo>
                    <a:pt x="65" y="516"/>
                    <a:pt x="65" y="516"/>
                    <a:pt x="65" y="516"/>
                  </a:cubicBezTo>
                  <a:cubicBezTo>
                    <a:pt x="44" y="504"/>
                    <a:pt x="44" y="504"/>
                    <a:pt x="44" y="504"/>
                  </a:cubicBezTo>
                  <a:cubicBezTo>
                    <a:pt x="53" y="485"/>
                    <a:pt x="53" y="485"/>
                    <a:pt x="53" y="485"/>
                  </a:cubicBezTo>
                  <a:cubicBezTo>
                    <a:pt x="55" y="482"/>
                    <a:pt x="54" y="479"/>
                    <a:pt x="52" y="476"/>
                  </a:cubicBezTo>
                  <a:cubicBezTo>
                    <a:pt x="51" y="475"/>
                    <a:pt x="49" y="474"/>
                    <a:pt x="48" y="472"/>
                  </a:cubicBezTo>
                  <a:cubicBezTo>
                    <a:pt x="46" y="470"/>
                    <a:pt x="43" y="470"/>
                    <a:pt x="39" y="472"/>
                  </a:cubicBezTo>
                  <a:cubicBezTo>
                    <a:pt x="21" y="481"/>
                    <a:pt x="21" y="481"/>
                    <a:pt x="21" y="481"/>
                  </a:cubicBezTo>
                  <a:cubicBezTo>
                    <a:pt x="9" y="460"/>
                    <a:pt x="9" y="460"/>
                    <a:pt x="9" y="460"/>
                  </a:cubicBezTo>
                  <a:cubicBezTo>
                    <a:pt x="26" y="448"/>
                    <a:pt x="26" y="448"/>
                    <a:pt x="26" y="448"/>
                  </a:cubicBezTo>
                  <a:cubicBezTo>
                    <a:pt x="29" y="446"/>
                    <a:pt x="30" y="444"/>
                    <a:pt x="30" y="441"/>
                  </a:cubicBezTo>
                  <a:cubicBezTo>
                    <a:pt x="29" y="439"/>
                    <a:pt x="28" y="437"/>
                    <a:pt x="28" y="435"/>
                  </a:cubicBezTo>
                  <a:cubicBezTo>
                    <a:pt x="27" y="432"/>
                    <a:pt x="25" y="430"/>
                    <a:pt x="21" y="429"/>
                  </a:cubicBezTo>
                  <a:cubicBezTo>
                    <a:pt x="0" y="428"/>
                    <a:pt x="0" y="428"/>
                    <a:pt x="0" y="428"/>
                  </a:cubicBezTo>
                  <a:cubicBezTo>
                    <a:pt x="0" y="404"/>
                    <a:pt x="0" y="404"/>
                    <a:pt x="0" y="404"/>
                  </a:cubicBezTo>
                  <a:cubicBezTo>
                    <a:pt x="21" y="403"/>
                    <a:pt x="21" y="403"/>
                    <a:pt x="21" y="403"/>
                  </a:cubicBezTo>
                  <a:cubicBezTo>
                    <a:pt x="25" y="403"/>
                    <a:pt x="27" y="401"/>
                    <a:pt x="28" y="398"/>
                  </a:cubicBezTo>
                  <a:cubicBezTo>
                    <a:pt x="28" y="395"/>
                    <a:pt x="29" y="393"/>
                    <a:pt x="30" y="391"/>
                  </a:cubicBezTo>
                  <a:cubicBezTo>
                    <a:pt x="30" y="388"/>
                    <a:pt x="29" y="386"/>
                    <a:pt x="26" y="384"/>
                  </a:cubicBezTo>
                  <a:cubicBezTo>
                    <a:pt x="9" y="372"/>
                    <a:pt x="9" y="372"/>
                    <a:pt x="9" y="372"/>
                  </a:cubicBezTo>
                  <a:cubicBezTo>
                    <a:pt x="21" y="351"/>
                    <a:pt x="21" y="351"/>
                    <a:pt x="21" y="351"/>
                  </a:cubicBezTo>
                  <a:cubicBezTo>
                    <a:pt x="39" y="361"/>
                    <a:pt x="39" y="361"/>
                    <a:pt x="39" y="361"/>
                  </a:cubicBezTo>
                  <a:cubicBezTo>
                    <a:pt x="43" y="362"/>
                    <a:pt x="46" y="362"/>
                    <a:pt x="48" y="360"/>
                  </a:cubicBezTo>
                  <a:cubicBezTo>
                    <a:pt x="49" y="358"/>
                    <a:pt x="51" y="357"/>
                    <a:pt x="52" y="356"/>
                  </a:cubicBezTo>
                  <a:cubicBezTo>
                    <a:pt x="54" y="353"/>
                    <a:pt x="55" y="350"/>
                    <a:pt x="53" y="347"/>
                  </a:cubicBezTo>
                  <a:cubicBezTo>
                    <a:pt x="44" y="328"/>
                    <a:pt x="44" y="328"/>
                    <a:pt x="44" y="328"/>
                  </a:cubicBezTo>
                  <a:cubicBezTo>
                    <a:pt x="65" y="316"/>
                    <a:pt x="65" y="316"/>
                    <a:pt x="65" y="316"/>
                  </a:cubicBezTo>
                  <a:cubicBezTo>
                    <a:pt x="76" y="333"/>
                    <a:pt x="76" y="333"/>
                    <a:pt x="76" y="333"/>
                  </a:cubicBezTo>
                  <a:cubicBezTo>
                    <a:pt x="78" y="336"/>
                    <a:pt x="81" y="338"/>
                    <a:pt x="84" y="337"/>
                  </a:cubicBezTo>
                  <a:cubicBezTo>
                    <a:pt x="86" y="337"/>
                    <a:pt x="88" y="336"/>
                    <a:pt x="90" y="336"/>
                  </a:cubicBezTo>
                  <a:cubicBezTo>
                    <a:pt x="93" y="335"/>
                    <a:pt x="95" y="332"/>
                    <a:pt x="95" y="328"/>
                  </a:cubicBezTo>
                  <a:cubicBezTo>
                    <a:pt x="97" y="308"/>
                    <a:pt x="97" y="308"/>
                    <a:pt x="97" y="308"/>
                  </a:cubicBezTo>
                  <a:cubicBezTo>
                    <a:pt x="121" y="308"/>
                    <a:pt x="121" y="308"/>
                    <a:pt x="121" y="308"/>
                  </a:cubicBezTo>
                  <a:cubicBezTo>
                    <a:pt x="122" y="328"/>
                    <a:pt x="122" y="328"/>
                    <a:pt x="122" y="328"/>
                  </a:cubicBezTo>
                  <a:cubicBezTo>
                    <a:pt x="122" y="332"/>
                    <a:pt x="124" y="335"/>
                    <a:pt x="127" y="336"/>
                  </a:cubicBezTo>
                  <a:cubicBezTo>
                    <a:pt x="129" y="336"/>
                    <a:pt x="131" y="337"/>
                    <a:pt x="133" y="337"/>
                  </a:cubicBezTo>
                  <a:cubicBezTo>
                    <a:pt x="136" y="338"/>
                    <a:pt x="139" y="336"/>
                    <a:pt x="141" y="333"/>
                  </a:cubicBezTo>
                  <a:cubicBezTo>
                    <a:pt x="152" y="316"/>
                    <a:pt x="152" y="316"/>
                    <a:pt x="152" y="316"/>
                  </a:cubicBezTo>
                  <a:cubicBezTo>
                    <a:pt x="173" y="328"/>
                    <a:pt x="173" y="328"/>
                    <a:pt x="173" y="328"/>
                  </a:cubicBezTo>
                  <a:cubicBezTo>
                    <a:pt x="164" y="347"/>
                    <a:pt x="164" y="347"/>
                    <a:pt x="164" y="347"/>
                  </a:cubicBezTo>
                  <a:cubicBezTo>
                    <a:pt x="162" y="350"/>
                    <a:pt x="163" y="353"/>
                    <a:pt x="165" y="356"/>
                  </a:cubicBezTo>
                  <a:cubicBezTo>
                    <a:pt x="166" y="357"/>
                    <a:pt x="168" y="358"/>
                    <a:pt x="169" y="360"/>
                  </a:cubicBezTo>
                  <a:cubicBezTo>
                    <a:pt x="171" y="362"/>
                    <a:pt x="174" y="362"/>
                    <a:pt x="178" y="361"/>
                  </a:cubicBezTo>
                  <a:cubicBezTo>
                    <a:pt x="196" y="351"/>
                    <a:pt x="196" y="351"/>
                    <a:pt x="196" y="351"/>
                  </a:cubicBezTo>
                  <a:cubicBezTo>
                    <a:pt x="208" y="372"/>
                    <a:pt x="208" y="372"/>
                    <a:pt x="208" y="372"/>
                  </a:cubicBezTo>
                  <a:cubicBezTo>
                    <a:pt x="191" y="384"/>
                    <a:pt x="191" y="384"/>
                    <a:pt x="191" y="384"/>
                  </a:cubicBezTo>
                  <a:cubicBezTo>
                    <a:pt x="188" y="386"/>
                    <a:pt x="187" y="388"/>
                    <a:pt x="187" y="391"/>
                  </a:cubicBezTo>
                  <a:cubicBezTo>
                    <a:pt x="188" y="393"/>
                    <a:pt x="189" y="395"/>
                    <a:pt x="189" y="398"/>
                  </a:cubicBezTo>
                  <a:cubicBezTo>
                    <a:pt x="190" y="401"/>
                    <a:pt x="192" y="403"/>
                    <a:pt x="196" y="403"/>
                  </a:cubicBezTo>
                  <a:cubicBezTo>
                    <a:pt x="217" y="404"/>
                    <a:pt x="217" y="404"/>
                    <a:pt x="217" y="404"/>
                  </a:cubicBezTo>
                  <a:cubicBezTo>
                    <a:pt x="217" y="428"/>
                    <a:pt x="217" y="428"/>
                    <a:pt x="217" y="428"/>
                  </a:cubicBezTo>
                  <a:cubicBezTo>
                    <a:pt x="196" y="429"/>
                    <a:pt x="196" y="429"/>
                    <a:pt x="196" y="429"/>
                  </a:cubicBezTo>
                  <a:cubicBezTo>
                    <a:pt x="192" y="430"/>
                    <a:pt x="190" y="432"/>
                    <a:pt x="189" y="435"/>
                  </a:cubicBezTo>
                  <a:cubicBezTo>
                    <a:pt x="189" y="437"/>
                    <a:pt x="188" y="439"/>
                    <a:pt x="187" y="441"/>
                  </a:cubicBezTo>
                  <a:close/>
                  <a:moveTo>
                    <a:pt x="109" y="368"/>
                  </a:moveTo>
                  <a:cubicBezTo>
                    <a:pt x="82" y="368"/>
                    <a:pt x="61" y="390"/>
                    <a:pt x="61" y="416"/>
                  </a:cubicBezTo>
                  <a:cubicBezTo>
                    <a:pt x="61" y="442"/>
                    <a:pt x="82" y="464"/>
                    <a:pt x="109" y="464"/>
                  </a:cubicBezTo>
                  <a:cubicBezTo>
                    <a:pt x="135" y="464"/>
                    <a:pt x="156" y="442"/>
                    <a:pt x="156" y="416"/>
                  </a:cubicBezTo>
                  <a:cubicBezTo>
                    <a:pt x="156" y="390"/>
                    <a:pt x="135" y="368"/>
                    <a:pt x="109" y="368"/>
                  </a:cubicBezTo>
                  <a:close/>
                </a:path>
              </a:pathLst>
            </a:custGeom>
            <a:solidFill>
              <a:srgbClr val="FB8F60"/>
            </a:solidFill>
            <a:ln>
              <a:solidFill>
                <a:srgbClr val="EE5500"/>
              </a:solid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40" name="左カーブ矢印 39"/>
            <p:cNvSpPr/>
            <p:nvPr/>
          </p:nvSpPr>
          <p:spPr>
            <a:xfrm>
              <a:off x="5913790" y="3058766"/>
              <a:ext cx="278390" cy="701116"/>
            </a:xfrm>
            <a:prstGeom prst="curvedLeftArrow">
              <a:avLst/>
            </a:prstGeom>
            <a:solidFill>
              <a:srgbClr val="F9BE00"/>
            </a:solidFill>
            <a:ln w="25400" cap="flat" cmpd="sng" algn="ctr">
              <a:solidFill>
                <a:srgbClr val="F9BE0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41" name="左カーブ矢印 40"/>
            <p:cNvSpPr/>
            <p:nvPr/>
          </p:nvSpPr>
          <p:spPr>
            <a:xfrm rot="10314270">
              <a:off x="5102035" y="3066185"/>
              <a:ext cx="278390" cy="672414"/>
            </a:xfrm>
            <a:prstGeom prst="curvedLeftArrow">
              <a:avLst/>
            </a:prstGeom>
            <a:solidFill>
              <a:srgbClr val="F9BE00"/>
            </a:solidFill>
            <a:ln w="25400" cap="flat" cmpd="sng" algn="ctr">
              <a:solidFill>
                <a:srgbClr val="F9BE0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latin typeface="メイリオ"/>
                <a:ea typeface="メイリオ"/>
                <a:cs typeface="+mn-cs"/>
              </a:endParaRPr>
            </a:p>
          </p:txBody>
        </p:sp>
      </p:grpSp>
      <p:cxnSp>
        <p:nvCxnSpPr>
          <p:cNvPr id="42" name="直線矢印コネクタ 41"/>
          <p:cNvCxnSpPr/>
          <p:nvPr/>
        </p:nvCxnSpPr>
        <p:spPr>
          <a:xfrm flipV="1">
            <a:off x="896878" y="2141223"/>
            <a:ext cx="204644" cy="590734"/>
          </a:xfrm>
          <a:prstGeom prst="straightConnector1">
            <a:avLst/>
          </a:prstGeom>
          <a:noFill/>
          <a:ln w="38100" cap="flat" cmpd="sng" algn="ctr">
            <a:solidFill>
              <a:sysClr val="window" lastClr="FFFFFF">
                <a:lumMod val="50000"/>
              </a:sysClr>
            </a:solidFill>
            <a:prstDash val="solid"/>
            <a:tailEnd type="triangle"/>
          </a:ln>
          <a:effectLst/>
        </p:spPr>
      </p:cxnSp>
      <p:cxnSp>
        <p:nvCxnSpPr>
          <p:cNvPr id="43" name="直線矢印コネクタ 42"/>
          <p:cNvCxnSpPr/>
          <p:nvPr/>
        </p:nvCxnSpPr>
        <p:spPr>
          <a:xfrm flipH="1" flipV="1">
            <a:off x="2152619" y="2122275"/>
            <a:ext cx="215801" cy="552350"/>
          </a:xfrm>
          <a:prstGeom prst="straightConnector1">
            <a:avLst/>
          </a:prstGeom>
          <a:noFill/>
          <a:ln w="38100" cap="flat" cmpd="sng" algn="ctr">
            <a:solidFill>
              <a:sysClr val="window" lastClr="FFFFFF">
                <a:lumMod val="50000"/>
              </a:sysClr>
            </a:solidFill>
            <a:prstDash val="solid"/>
            <a:tailEnd type="triangle"/>
          </a:ln>
          <a:effectLst/>
        </p:spPr>
      </p:cxnSp>
      <p:cxnSp>
        <p:nvCxnSpPr>
          <p:cNvPr id="44" name="直線矢印コネクタ 43"/>
          <p:cNvCxnSpPr/>
          <p:nvPr/>
        </p:nvCxnSpPr>
        <p:spPr>
          <a:xfrm flipV="1">
            <a:off x="1613902" y="2134071"/>
            <a:ext cx="0" cy="582611"/>
          </a:xfrm>
          <a:prstGeom prst="straightConnector1">
            <a:avLst/>
          </a:prstGeom>
          <a:noFill/>
          <a:ln w="38100" cap="flat" cmpd="sng" algn="ctr">
            <a:solidFill>
              <a:sysClr val="window" lastClr="FFFFFF">
                <a:lumMod val="50000"/>
              </a:sysClr>
            </a:solidFill>
            <a:prstDash val="solid"/>
            <a:tailEnd type="triangle"/>
          </a:ln>
          <a:effectLst/>
        </p:spPr>
      </p:cxnSp>
      <p:graphicFrame>
        <p:nvGraphicFramePr>
          <p:cNvPr id="45" name="図表 44"/>
          <p:cNvGraphicFramePr/>
          <p:nvPr/>
        </p:nvGraphicFramePr>
        <p:xfrm>
          <a:off x="565253" y="2156826"/>
          <a:ext cx="2338733" cy="6153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6" name="角丸四角形 45"/>
          <p:cNvSpPr/>
          <p:nvPr/>
        </p:nvSpPr>
        <p:spPr>
          <a:xfrm>
            <a:off x="323528" y="4692582"/>
            <a:ext cx="2711761" cy="283739"/>
          </a:xfrm>
          <a:prstGeom prst="roundRect">
            <a:avLst/>
          </a:prstGeom>
          <a:solidFill>
            <a:srgbClr val="F18F60"/>
          </a:solid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47" name="テキスト ボックス 46"/>
          <p:cNvSpPr txBox="1"/>
          <p:nvPr/>
        </p:nvSpPr>
        <p:spPr>
          <a:xfrm>
            <a:off x="414427" y="4696297"/>
            <a:ext cx="2655836"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prstClr val="white"/>
                </a:solidFill>
                <a:effectLst/>
                <a:uLnTx/>
                <a:uFillTx/>
              </a:rPr>
              <a:t>人事諸届・照会（</a:t>
            </a:r>
            <a:r>
              <a:rPr kumimoji="0" lang="en-US" altLang="ja-JP" sz="1400" b="1" i="0" u="none" strike="noStrike" kern="0" cap="none" spc="0" normalizeH="0" baseline="0" noProof="0" dirty="0">
                <a:ln>
                  <a:noFill/>
                </a:ln>
                <a:solidFill>
                  <a:prstClr val="white"/>
                </a:solidFill>
                <a:effectLst/>
                <a:uLnTx/>
                <a:uFillTx/>
              </a:rPr>
              <a:t>field/HR</a:t>
            </a:r>
            <a:r>
              <a:rPr kumimoji="0" lang="ja-JP" altLang="en-US" sz="1400" b="1" i="0" u="none" strike="noStrike" kern="0" cap="none" spc="0" normalizeH="0" baseline="0" noProof="0" dirty="0">
                <a:ln>
                  <a:noFill/>
                </a:ln>
                <a:solidFill>
                  <a:prstClr val="white"/>
                </a:solidFill>
                <a:effectLst/>
                <a:uLnTx/>
                <a:uFillTx/>
              </a:rPr>
              <a:t>）</a:t>
            </a:r>
            <a:endParaRPr kumimoji="0" lang="en-US" altLang="ja-JP" sz="1400" b="1" i="0" u="none" strike="noStrike" kern="0" cap="none" spc="0" normalizeH="0" baseline="0" noProof="0" dirty="0">
              <a:ln>
                <a:noFill/>
              </a:ln>
              <a:solidFill>
                <a:prstClr val="white"/>
              </a:solidFill>
              <a:effectLst/>
              <a:uLnTx/>
              <a:uFillTx/>
            </a:endParaRPr>
          </a:p>
        </p:txBody>
      </p:sp>
      <p:sp>
        <p:nvSpPr>
          <p:cNvPr id="48" name="右矢印 47"/>
          <p:cNvSpPr/>
          <p:nvPr/>
        </p:nvSpPr>
        <p:spPr>
          <a:xfrm rot="16200000">
            <a:off x="953227" y="3463154"/>
            <a:ext cx="310685" cy="263528"/>
          </a:xfrm>
          <a:prstGeom prst="rightArrow">
            <a:avLst/>
          </a:prstGeom>
          <a:solidFill>
            <a:sysClr val="window" lastClr="FFFFFF">
              <a:lumMod val="6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49" name="テキスト ボックス 48"/>
          <p:cNvSpPr txBox="1"/>
          <p:nvPr/>
        </p:nvSpPr>
        <p:spPr>
          <a:xfrm>
            <a:off x="394521" y="4301059"/>
            <a:ext cx="1341185"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dirty="0">
                <a:ln>
                  <a:noFill/>
                </a:ln>
                <a:solidFill>
                  <a:prstClr val="black"/>
                </a:solidFill>
                <a:effectLst/>
                <a:uLnTx/>
                <a:uFillTx/>
              </a:rPr>
              <a:t>ワークフロー</a:t>
            </a:r>
            <a:endParaRPr kumimoji="0" lang="en-US" altLang="ja-JP" sz="9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900" kern="0" dirty="0">
                <a:solidFill>
                  <a:prstClr val="black"/>
                </a:solidFill>
              </a:rPr>
              <a:t>申請・届出</a:t>
            </a:r>
            <a:endParaRPr kumimoji="0" lang="en-US" altLang="ja-JP" sz="900" b="0" i="0" u="none" strike="noStrike" kern="0" cap="none" spc="0" normalizeH="0" baseline="0" noProof="0" dirty="0">
              <a:ln>
                <a:noFill/>
              </a:ln>
              <a:solidFill>
                <a:prstClr val="black"/>
              </a:solidFill>
              <a:effectLst/>
              <a:uLnTx/>
              <a:uFillTx/>
            </a:endParaRPr>
          </a:p>
        </p:txBody>
      </p:sp>
      <p:grpSp>
        <p:nvGrpSpPr>
          <p:cNvPr id="50" name="グループ化 525"/>
          <p:cNvGrpSpPr/>
          <p:nvPr/>
        </p:nvGrpSpPr>
        <p:grpSpPr>
          <a:xfrm>
            <a:off x="339716" y="4030963"/>
            <a:ext cx="285252" cy="285252"/>
            <a:chOff x="3784104" y="1923678"/>
            <a:chExt cx="381000" cy="381000"/>
          </a:xfrm>
          <a:solidFill>
            <a:srgbClr val="F18F60"/>
          </a:solidFill>
        </p:grpSpPr>
        <p:sp>
          <p:nvSpPr>
            <p:cNvPr id="51"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52"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grpSp>
      <p:sp>
        <p:nvSpPr>
          <p:cNvPr id="53" name="Freeform 330"/>
          <p:cNvSpPr>
            <a:spLocks noEditPoints="1"/>
          </p:cNvSpPr>
          <p:nvPr/>
        </p:nvSpPr>
        <p:spPr bwMode="auto">
          <a:xfrm>
            <a:off x="759530" y="4019267"/>
            <a:ext cx="159812" cy="264786"/>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F18F6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54" name="右矢印 53"/>
          <p:cNvSpPr/>
          <p:nvPr/>
        </p:nvSpPr>
        <p:spPr>
          <a:xfrm rot="5400000">
            <a:off x="1859624" y="3510703"/>
            <a:ext cx="357568" cy="263522"/>
          </a:xfrm>
          <a:prstGeom prst="rightArrow">
            <a:avLst/>
          </a:prstGeom>
          <a:solidFill>
            <a:sysClr val="window" lastClr="FFFFFF">
              <a:lumMod val="6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55" name="Freeform 15"/>
          <p:cNvSpPr>
            <a:spLocks noChangeAspect="1" noEditPoints="1"/>
          </p:cNvSpPr>
          <p:nvPr/>
        </p:nvSpPr>
        <p:spPr bwMode="auto">
          <a:xfrm>
            <a:off x="1543630" y="3975906"/>
            <a:ext cx="240882" cy="316738"/>
          </a:xfrm>
          <a:custGeom>
            <a:avLst/>
            <a:gdLst>
              <a:gd name="T0" fmla="*/ 302 w 302"/>
              <a:gd name="T1" fmla="*/ 75 h 396"/>
              <a:gd name="T2" fmla="*/ 0 w 302"/>
              <a:gd name="T3" fmla="*/ 396 h 396"/>
              <a:gd name="T4" fmla="*/ 227 w 302"/>
              <a:gd name="T5" fmla="*/ 0 h 396"/>
              <a:gd name="T6" fmla="*/ 234 w 302"/>
              <a:gd name="T7" fmla="*/ 0 h 396"/>
              <a:gd name="T8" fmla="*/ 302 w 302"/>
              <a:gd name="T9" fmla="*/ 68 h 396"/>
              <a:gd name="T10" fmla="*/ 161 w 302"/>
              <a:gd name="T11" fmla="*/ 37 h 396"/>
              <a:gd name="T12" fmla="*/ 38 w 302"/>
              <a:gd name="T13" fmla="*/ 161 h 396"/>
              <a:gd name="T14" fmla="*/ 161 w 302"/>
              <a:gd name="T15" fmla="*/ 37 h 396"/>
              <a:gd name="T16" fmla="*/ 137 w 302"/>
              <a:gd name="T17" fmla="*/ 123 h 396"/>
              <a:gd name="T18" fmla="*/ 125 w 302"/>
              <a:gd name="T19" fmla="*/ 154 h 396"/>
              <a:gd name="T20" fmla="*/ 122 w 302"/>
              <a:gd name="T21" fmla="*/ 125 h 396"/>
              <a:gd name="T22" fmla="*/ 77 w 302"/>
              <a:gd name="T23" fmla="*/ 154 h 396"/>
              <a:gd name="T24" fmla="*/ 74 w 302"/>
              <a:gd name="T25" fmla="*/ 125 h 396"/>
              <a:gd name="T26" fmla="*/ 63 w 302"/>
              <a:gd name="T27" fmla="*/ 154 h 396"/>
              <a:gd name="T28" fmla="*/ 83 w 302"/>
              <a:gd name="T29" fmla="*/ 104 h 396"/>
              <a:gd name="T30" fmla="*/ 99 w 302"/>
              <a:gd name="T31" fmla="*/ 114 h 396"/>
              <a:gd name="T32" fmla="*/ 100 w 302"/>
              <a:gd name="T33" fmla="*/ 148 h 396"/>
              <a:gd name="T34" fmla="*/ 101 w 302"/>
              <a:gd name="T35" fmla="*/ 114 h 396"/>
              <a:gd name="T36" fmla="*/ 117 w 302"/>
              <a:gd name="T37" fmla="*/ 104 h 396"/>
              <a:gd name="T38" fmla="*/ 122 w 302"/>
              <a:gd name="T39" fmla="*/ 76 h 396"/>
              <a:gd name="T40" fmla="*/ 77 w 302"/>
              <a:gd name="T41" fmla="*/ 76 h 396"/>
              <a:gd name="T42" fmla="*/ 265 w 302"/>
              <a:gd name="T43" fmla="*/ 153 h 396"/>
              <a:gd name="T44" fmla="*/ 184 w 302"/>
              <a:gd name="T45" fmla="*/ 161 h 396"/>
              <a:gd name="T46" fmla="*/ 265 w 302"/>
              <a:gd name="T47" fmla="*/ 153 h 396"/>
              <a:gd name="T48" fmla="*/ 38 w 302"/>
              <a:gd name="T49" fmla="*/ 199 h 396"/>
              <a:gd name="T50" fmla="*/ 265 w 302"/>
              <a:gd name="T51" fmla="*/ 342 h 396"/>
              <a:gd name="T52" fmla="*/ 257 w 302"/>
              <a:gd name="T53" fmla="*/ 199 h 396"/>
              <a:gd name="T54" fmla="*/ 107 w 302"/>
              <a:gd name="T55" fmla="*/ 206 h 396"/>
              <a:gd name="T56" fmla="*/ 45 w 302"/>
              <a:gd name="T57" fmla="*/ 233 h 396"/>
              <a:gd name="T58" fmla="*/ 45 w 302"/>
              <a:gd name="T59" fmla="*/ 240 h 396"/>
              <a:gd name="T60" fmla="*/ 107 w 302"/>
              <a:gd name="T61" fmla="*/ 267 h 396"/>
              <a:gd name="T62" fmla="*/ 45 w 302"/>
              <a:gd name="T63" fmla="*/ 240 h 396"/>
              <a:gd name="T64" fmla="*/ 107 w 302"/>
              <a:gd name="T65" fmla="*/ 274 h 396"/>
              <a:gd name="T66" fmla="*/ 45 w 302"/>
              <a:gd name="T67" fmla="*/ 301 h 396"/>
              <a:gd name="T68" fmla="*/ 45 w 302"/>
              <a:gd name="T69" fmla="*/ 335 h 396"/>
              <a:gd name="T70" fmla="*/ 107 w 302"/>
              <a:gd name="T71" fmla="*/ 308 h 396"/>
              <a:gd name="T72" fmla="*/ 45 w 302"/>
              <a:gd name="T73" fmla="*/ 335 h 396"/>
              <a:gd name="T74" fmla="*/ 114 w 302"/>
              <a:gd name="T75" fmla="*/ 335 h 396"/>
              <a:gd name="T76" fmla="*/ 257 w 302"/>
              <a:gd name="T77" fmla="*/ 308 h 396"/>
              <a:gd name="T78" fmla="*/ 257 w 302"/>
              <a:gd name="T79" fmla="*/ 301 h 396"/>
              <a:gd name="T80" fmla="*/ 114 w 302"/>
              <a:gd name="T81" fmla="*/ 274 h 396"/>
              <a:gd name="T82" fmla="*/ 257 w 302"/>
              <a:gd name="T83" fmla="*/ 301 h 396"/>
              <a:gd name="T84" fmla="*/ 114 w 302"/>
              <a:gd name="T85" fmla="*/ 267 h 396"/>
              <a:gd name="T86" fmla="*/ 257 w 302"/>
              <a:gd name="T87" fmla="*/ 240 h 396"/>
              <a:gd name="T88" fmla="*/ 257 w 302"/>
              <a:gd name="T89" fmla="*/ 233 h 396"/>
              <a:gd name="T90" fmla="*/ 114 w 302"/>
              <a:gd name="T91" fmla="*/ 206 h 396"/>
              <a:gd name="T92" fmla="*/ 257 w 302"/>
              <a:gd name="T93" fmla="*/ 233 h 396"/>
              <a:gd name="T94" fmla="*/ 184 w 302"/>
              <a:gd name="T95" fmla="*/ 131 h 396"/>
              <a:gd name="T96" fmla="*/ 265 w 302"/>
              <a:gd name="T97" fmla="*/ 138 h 396"/>
              <a:gd name="T98" fmla="*/ 265 w 302"/>
              <a:gd name="T99" fmla="*/ 108 h 396"/>
              <a:gd name="T100" fmla="*/ 184 w 302"/>
              <a:gd name="T101" fmla="*/ 116 h 396"/>
              <a:gd name="T102" fmla="*/ 265 w 302"/>
              <a:gd name="T103" fmla="*/ 108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02" h="396">
                <a:moveTo>
                  <a:pt x="227" y="75"/>
                </a:moveTo>
                <a:cubicBezTo>
                  <a:pt x="302" y="75"/>
                  <a:pt x="302" y="75"/>
                  <a:pt x="302" y="75"/>
                </a:cubicBezTo>
                <a:cubicBezTo>
                  <a:pt x="302" y="396"/>
                  <a:pt x="302" y="396"/>
                  <a:pt x="302" y="396"/>
                </a:cubicBezTo>
                <a:cubicBezTo>
                  <a:pt x="0" y="396"/>
                  <a:pt x="0" y="396"/>
                  <a:pt x="0" y="396"/>
                </a:cubicBezTo>
                <a:cubicBezTo>
                  <a:pt x="0" y="0"/>
                  <a:pt x="0" y="0"/>
                  <a:pt x="0" y="0"/>
                </a:cubicBezTo>
                <a:cubicBezTo>
                  <a:pt x="227" y="0"/>
                  <a:pt x="227" y="0"/>
                  <a:pt x="227" y="0"/>
                </a:cubicBezTo>
                <a:lnTo>
                  <a:pt x="227" y="75"/>
                </a:lnTo>
                <a:close/>
                <a:moveTo>
                  <a:pt x="234" y="0"/>
                </a:moveTo>
                <a:cubicBezTo>
                  <a:pt x="234" y="68"/>
                  <a:pt x="234" y="68"/>
                  <a:pt x="234" y="68"/>
                </a:cubicBezTo>
                <a:cubicBezTo>
                  <a:pt x="302" y="68"/>
                  <a:pt x="302" y="68"/>
                  <a:pt x="302" y="68"/>
                </a:cubicBezTo>
                <a:lnTo>
                  <a:pt x="234" y="0"/>
                </a:lnTo>
                <a:close/>
                <a:moveTo>
                  <a:pt x="161" y="37"/>
                </a:moveTo>
                <a:cubicBezTo>
                  <a:pt x="38" y="37"/>
                  <a:pt x="38" y="37"/>
                  <a:pt x="38" y="37"/>
                </a:cubicBezTo>
                <a:cubicBezTo>
                  <a:pt x="38" y="161"/>
                  <a:pt x="38" y="161"/>
                  <a:pt x="38" y="161"/>
                </a:cubicBezTo>
                <a:cubicBezTo>
                  <a:pt x="161" y="161"/>
                  <a:pt x="161" y="161"/>
                  <a:pt x="161" y="161"/>
                </a:cubicBezTo>
                <a:lnTo>
                  <a:pt x="161" y="37"/>
                </a:lnTo>
                <a:close/>
                <a:moveTo>
                  <a:pt x="117" y="104"/>
                </a:moveTo>
                <a:cubicBezTo>
                  <a:pt x="127" y="104"/>
                  <a:pt x="136" y="112"/>
                  <a:pt x="137" y="123"/>
                </a:cubicBezTo>
                <a:cubicBezTo>
                  <a:pt x="137" y="154"/>
                  <a:pt x="137" y="154"/>
                  <a:pt x="137" y="154"/>
                </a:cubicBezTo>
                <a:cubicBezTo>
                  <a:pt x="125" y="154"/>
                  <a:pt x="125" y="154"/>
                  <a:pt x="125" y="154"/>
                </a:cubicBezTo>
                <a:cubicBezTo>
                  <a:pt x="125" y="125"/>
                  <a:pt x="125" y="125"/>
                  <a:pt x="125" y="125"/>
                </a:cubicBezTo>
                <a:cubicBezTo>
                  <a:pt x="122" y="125"/>
                  <a:pt x="122" y="125"/>
                  <a:pt x="122" y="125"/>
                </a:cubicBezTo>
                <a:cubicBezTo>
                  <a:pt x="122" y="154"/>
                  <a:pt x="122" y="154"/>
                  <a:pt x="122" y="154"/>
                </a:cubicBezTo>
                <a:cubicBezTo>
                  <a:pt x="77" y="154"/>
                  <a:pt x="77" y="154"/>
                  <a:pt x="77" y="154"/>
                </a:cubicBezTo>
                <a:cubicBezTo>
                  <a:pt x="77" y="125"/>
                  <a:pt x="77" y="125"/>
                  <a:pt x="77" y="125"/>
                </a:cubicBezTo>
                <a:cubicBezTo>
                  <a:pt x="74" y="125"/>
                  <a:pt x="74" y="125"/>
                  <a:pt x="74" y="125"/>
                </a:cubicBezTo>
                <a:cubicBezTo>
                  <a:pt x="74" y="154"/>
                  <a:pt x="74" y="154"/>
                  <a:pt x="74" y="154"/>
                </a:cubicBezTo>
                <a:cubicBezTo>
                  <a:pt x="63" y="154"/>
                  <a:pt x="63" y="154"/>
                  <a:pt x="63" y="154"/>
                </a:cubicBezTo>
                <a:cubicBezTo>
                  <a:pt x="63" y="123"/>
                  <a:pt x="63" y="123"/>
                  <a:pt x="63" y="123"/>
                </a:cubicBezTo>
                <a:cubicBezTo>
                  <a:pt x="64" y="112"/>
                  <a:pt x="72" y="104"/>
                  <a:pt x="83" y="104"/>
                </a:cubicBezTo>
                <a:cubicBezTo>
                  <a:pt x="93" y="104"/>
                  <a:pt x="93" y="104"/>
                  <a:pt x="93" y="104"/>
                </a:cubicBezTo>
                <a:cubicBezTo>
                  <a:pt x="99" y="114"/>
                  <a:pt x="99" y="114"/>
                  <a:pt x="99" y="114"/>
                </a:cubicBezTo>
                <a:cubicBezTo>
                  <a:pt x="91" y="139"/>
                  <a:pt x="91" y="139"/>
                  <a:pt x="91" y="139"/>
                </a:cubicBezTo>
                <a:cubicBezTo>
                  <a:pt x="100" y="148"/>
                  <a:pt x="100" y="148"/>
                  <a:pt x="100" y="148"/>
                </a:cubicBezTo>
                <a:cubicBezTo>
                  <a:pt x="108" y="139"/>
                  <a:pt x="108" y="139"/>
                  <a:pt x="108" y="139"/>
                </a:cubicBezTo>
                <a:cubicBezTo>
                  <a:pt x="101" y="114"/>
                  <a:pt x="101" y="114"/>
                  <a:pt x="101" y="114"/>
                </a:cubicBezTo>
                <a:cubicBezTo>
                  <a:pt x="106" y="104"/>
                  <a:pt x="106" y="104"/>
                  <a:pt x="106" y="104"/>
                </a:cubicBezTo>
                <a:cubicBezTo>
                  <a:pt x="117" y="104"/>
                  <a:pt x="117" y="104"/>
                  <a:pt x="117" y="104"/>
                </a:cubicBezTo>
                <a:moveTo>
                  <a:pt x="100" y="54"/>
                </a:moveTo>
                <a:cubicBezTo>
                  <a:pt x="112" y="54"/>
                  <a:pt x="122" y="64"/>
                  <a:pt x="122" y="76"/>
                </a:cubicBezTo>
                <a:cubicBezTo>
                  <a:pt x="122" y="89"/>
                  <a:pt x="112" y="99"/>
                  <a:pt x="100" y="99"/>
                </a:cubicBezTo>
                <a:cubicBezTo>
                  <a:pt x="87" y="99"/>
                  <a:pt x="77" y="89"/>
                  <a:pt x="77" y="76"/>
                </a:cubicBezTo>
                <a:cubicBezTo>
                  <a:pt x="77" y="64"/>
                  <a:pt x="87" y="54"/>
                  <a:pt x="100" y="54"/>
                </a:cubicBezTo>
                <a:moveTo>
                  <a:pt x="265" y="153"/>
                </a:moveTo>
                <a:cubicBezTo>
                  <a:pt x="184" y="153"/>
                  <a:pt x="184" y="153"/>
                  <a:pt x="184" y="153"/>
                </a:cubicBezTo>
                <a:cubicBezTo>
                  <a:pt x="184" y="161"/>
                  <a:pt x="184" y="161"/>
                  <a:pt x="184" y="161"/>
                </a:cubicBezTo>
                <a:cubicBezTo>
                  <a:pt x="265" y="161"/>
                  <a:pt x="265" y="161"/>
                  <a:pt x="265" y="161"/>
                </a:cubicBezTo>
                <a:lnTo>
                  <a:pt x="265" y="153"/>
                </a:lnTo>
                <a:close/>
                <a:moveTo>
                  <a:pt x="257" y="199"/>
                </a:moveTo>
                <a:cubicBezTo>
                  <a:pt x="206" y="199"/>
                  <a:pt x="88" y="199"/>
                  <a:pt x="38" y="199"/>
                </a:cubicBezTo>
                <a:cubicBezTo>
                  <a:pt x="38" y="245"/>
                  <a:pt x="38" y="296"/>
                  <a:pt x="38" y="342"/>
                </a:cubicBezTo>
                <a:cubicBezTo>
                  <a:pt x="91" y="342"/>
                  <a:pt x="210" y="342"/>
                  <a:pt x="265" y="342"/>
                </a:cubicBezTo>
                <a:cubicBezTo>
                  <a:pt x="265" y="296"/>
                  <a:pt x="265" y="245"/>
                  <a:pt x="265" y="199"/>
                </a:cubicBezTo>
                <a:lnTo>
                  <a:pt x="257" y="199"/>
                </a:lnTo>
                <a:close/>
                <a:moveTo>
                  <a:pt x="45" y="206"/>
                </a:moveTo>
                <a:cubicBezTo>
                  <a:pt x="107" y="206"/>
                  <a:pt x="107" y="206"/>
                  <a:pt x="107" y="206"/>
                </a:cubicBezTo>
                <a:cubicBezTo>
                  <a:pt x="107" y="233"/>
                  <a:pt x="107" y="233"/>
                  <a:pt x="107" y="233"/>
                </a:cubicBezTo>
                <a:cubicBezTo>
                  <a:pt x="45" y="233"/>
                  <a:pt x="45" y="233"/>
                  <a:pt x="45" y="233"/>
                </a:cubicBezTo>
                <a:lnTo>
                  <a:pt x="45" y="206"/>
                </a:lnTo>
                <a:close/>
                <a:moveTo>
                  <a:pt x="45" y="240"/>
                </a:moveTo>
                <a:cubicBezTo>
                  <a:pt x="107" y="240"/>
                  <a:pt x="107" y="240"/>
                  <a:pt x="107" y="240"/>
                </a:cubicBezTo>
                <a:cubicBezTo>
                  <a:pt x="107" y="267"/>
                  <a:pt x="107" y="267"/>
                  <a:pt x="107" y="267"/>
                </a:cubicBezTo>
                <a:cubicBezTo>
                  <a:pt x="45" y="267"/>
                  <a:pt x="45" y="267"/>
                  <a:pt x="45" y="267"/>
                </a:cubicBezTo>
                <a:lnTo>
                  <a:pt x="45" y="240"/>
                </a:lnTo>
                <a:close/>
                <a:moveTo>
                  <a:pt x="45" y="274"/>
                </a:moveTo>
                <a:cubicBezTo>
                  <a:pt x="107" y="274"/>
                  <a:pt x="107" y="274"/>
                  <a:pt x="107" y="274"/>
                </a:cubicBezTo>
                <a:cubicBezTo>
                  <a:pt x="107" y="301"/>
                  <a:pt x="107" y="301"/>
                  <a:pt x="107" y="301"/>
                </a:cubicBezTo>
                <a:cubicBezTo>
                  <a:pt x="45" y="301"/>
                  <a:pt x="45" y="301"/>
                  <a:pt x="45" y="301"/>
                </a:cubicBezTo>
                <a:lnTo>
                  <a:pt x="45" y="274"/>
                </a:lnTo>
                <a:close/>
                <a:moveTo>
                  <a:pt x="45" y="335"/>
                </a:moveTo>
                <a:cubicBezTo>
                  <a:pt x="45" y="308"/>
                  <a:pt x="45" y="308"/>
                  <a:pt x="45" y="308"/>
                </a:cubicBezTo>
                <a:cubicBezTo>
                  <a:pt x="107" y="308"/>
                  <a:pt x="107" y="308"/>
                  <a:pt x="107" y="308"/>
                </a:cubicBezTo>
                <a:cubicBezTo>
                  <a:pt x="107" y="335"/>
                  <a:pt x="107" y="335"/>
                  <a:pt x="107" y="335"/>
                </a:cubicBezTo>
                <a:lnTo>
                  <a:pt x="45" y="335"/>
                </a:lnTo>
                <a:close/>
                <a:moveTo>
                  <a:pt x="257" y="335"/>
                </a:moveTo>
                <a:cubicBezTo>
                  <a:pt x="114" y="335"/>
                  <a:pt x="114" y="335"/>
                  <a:pt x="114" y="335"/>
                </a:cubicBezTo>
                <a:cubicBezTo>
                  <a:pt x="114" y="308"/>
                  <a:pt x="114" y="308"/>
                  <a:pt x="114" y="308"/>
                </a:cubicBezTo>
                <a:cubicBezTo>
                  <a:pt x="257" y="308"/>
                  <a:pt x="257" y="308"/>
                  <a:pt x="257" y="308"/>
                </a:cubicBezTo>
                <a:lnTo>
                  <a:pt x="257" y="335"/>
                </a:lnTo>
                <a:close/>
                <a:moveTo>
                  <a:pt x="257" y="301"/>
                </a:moveTo>
                <a:cubicBezTo>
                  <a:pt x="114" y="301"/>
                  <a:pt x="114" y="301"/>
                  <a:pt x="114" y="301"/>
                </a:cubicBezTo>
                <a:cubicBezTo>
                  <a:pt x="114" y="274"/>
                  <a:pt x="114" y="274"/>
                  <a:pt x="114" y="274"/>
                </a:cubicBezTo>
                <a:cubicBezTo>
                  <a:pt x="257" y="274"/>
                  <a:pt x="257" y="274"/>
                  <a:pt x="257" y="274"/>
                </a:cubicBezTo>
                <a:lnTo>
                  <a:pt x="257" y="301"/>
                </a:lnTo>
                <a:close/>
                <a:moveTo>
                  <a:pt x="257" y="267"/>
                </a:moveTo>
                <a:cubicBezTo>
                  <a:pt x="114" y="267"/>
                  <a:pt x="114" y="267"/>
                  <a:pt x="114" y="267"/>
                </a:cubicBezTo>
                <a:cubicBezTo>
                  <a:pt x="114" y="240"/>
                  <a:pt x="114" y="240"/>
                  <a:pt x="114" y="240"/>
                </a:cubicBezTo>
                <a:cubicBezTo>
                  <a:pt x="257" y="240"/>
                  <a:pt x="257" y="240"/>
                  <a:pt x="257" y="240"/>
                </a:cubicBezTo>
                <a:lnTo>
                  <a:pt x="257" y="267"/>
                </a:lnTo>
                <a:close/>
                <a:moveTo>
                  <a:pt x="257" y="233"/>
                </a:moveTo>
                <a:cubicBezTo>
                  <a:pt x="114" y="233"/>
                  <a:pt x="114" y="233"/>
                  <a:pt x="114" y="233"/>
                </a:cubicBezTo>
                <a:cubicBezTo>
                  <a:pt x="114" y="206"/>
                  <a:pt x="114" y="206"/>
                  <a:pt x="114" y="206"/>
                </a:cubicBezTo>
                <a:cubicBezTo>
                  <a:pt x="257" y="206"/>
                  <a:pt x="257" y="206"/>
                  <a:pt x="257" y="206"/>
                </a:cubicBezTo>
                <a:lnTo>
                  <a:pt x="257" y="233"/>
                </a:lnTo>
                <a:close/>
                <a:moveTo>
                  <a:pt x="265" y="131"/>
                </a:moveTo>
                <a:cubicBezTo>
                  <a:pt x="184" y="131"/>
                  <a:pt x="184" y="131"/>
                  <a:pt x="184" y="131"/>
                </a:cubicBezTo>
                <a:cubicBezTo>
                  <a:pt x="184" y="138"/>
                  <a:pt x="184" y="138"/>
                  <a:pt x="184" y="138"/>
                </a:cubicBezTo>
                <a:cubicBezTo>
                  <a:pt x="265" y="138"/>
                  <a:pt x="265" y="138"/>
                  <a:pt x="265" y="138"/>
                </a:cubicBezTo>
                <a:lnTo>
                  <a:pt x="265" y="131"/>
                </a:lnTo>
                <a:close/>
                <a:moveTo>
                  <a:pt x="265" y="108"/>
                </a:moveTo>
                <a:cubicBezTo>
                  <a:pt x="184" y="108"/>
                  <a:pt x="184" y="108"/>
                  <a:pt x="184" y="108"/>
                </a:cubicBezTo>
                <a:cubicBezTo>
                  <a:pt x="184" y="116"/>
                  <a:pt x="184" y="116"/>
                  <a:pt x="184" y="116"/>
                </a:cubicBezTo>
                <a:cubicBezTo>
                  <a:pt x="265" y="116"/>
                  <a:pt x="265" y="116"/>
                  <a:pt x="265" y="116"/>
                </a:cubicBezTo>
                <a:lnTo>
                  <a:pt x="265" y="108"/>
                </a:lnTo>
                <a:close/>
              </a:path>
            </a:pathLst>
          </a:custGeom>
          <a:solidFill>
            <a:srgbClr val="EE7B48"/>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56" name="テキスト ボックス 55"/>
          <p:cNvSpPr txBox="1"/>
          <p:nvPr/>
        </p:nvSpPr>
        <p:spPr>
          <a:xfrm>
            <a:off x="1148815" y="4310372"/>
            <a:ext cx="1157169"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dirty="0">
                <a:ln>
                  <a:noFill/>
                </a:ln>
                <a:solidFill>
                  <a:prstClr val="black"/>
                </a:solidFill>
                <a:effectLst/>
                <a:uLnTx/>
                <a:uFillTx/>
              </a:rPr>
              <a:t>　従業員情報</a:t>
            </a:r>
            <a:endParaRPr kumimoji="0" lang="en-US" altLang="ja-JP" sz="9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900" kern="0" dirty="0">
                <a:solidFill>
                  <a:prstClr val="black"/>
                </a:solidFill>
              </a:rPr>
              <a:t>　　　</a:t>
            </a:r>
            <a:r>
              <a:rPr kumimoji="0" lang="ja-JP" altLang="en-US" sz="900" b="0" i="0" u="none" strike="noStrike" kern="0" cap="none" spc="0" normalizeH="0" baseline="0" noProof="0" dirty="0">
                <a:ln>
                  <a:noFill/>
                </a:ln>
                <a:solidFill>
                  <a:prstClr val="black"/>
                </a:solidFill>
                <a:effectLst/>
                <a:uLnTx/>
                <a:uFillTx/>
              </a:rPr>
              <a:t>参照</a:t>
            </a:r>
            <a:endParaRPr kumimoji="0" lang="en-US" altLang="ja-JP" sz="800" b="0" i="0" u="none" strike="noStrike" kern="0" cap="none" spc="0" normalizeH="0" baseline="0" noProof="0" dirty="0">
              <a:ln>
                <a:noFill/>
              </a:ln>
              <a:solidFill>
                <a:prstClr val="black"/>
              </a:solidFill>
              <a:effectLst/>
              <a:uLnTx/>
              <a:uFillTx/>
            </a:endParaRPr>
          </a:p>
        </p:txBody>
      </p:sp>
      <p:grpSp>
        <p:nvGrpSpPr>
          <p:cNvPr id="57" name="グループ化 56"/>
          <p:cNvGrpSpPr/>
          <p:nvPr/>
        </p:nvGrpSpPr>
        <p:grpSpPr>
          <a:xfrm>
            <a:off x="927092" y="4113225"/>
            <a:ext cx="216024" cy="202990"/>
            <a:chOff x="2124075" y="5903913"/>
            <a:chExt cx="431800" cy="430213"/>
          </a:xfrm>
        </p:grpSpPr>
        <p:sp>
          <p:nvSpPr>
            <p:cNvPr id="58" name="Oval 96"/>
            <p:cNvSpPr>
              <a:spLocks noChangeArrowheads="1"/>
            </p:cNvSpPr>
            <p:nvPr/>
          </p:nvSpPr>
          <p:spPr bwMode="auto">
            <a:xfrm>
              <a:off x="2124075" y="5903913"/>
              <a:ext cx="431800" cy="430213"/>
            </a:xfrm>
            <a:prstGeom prst="ellipse">
              <a:avLst/>
            </a:prstGeom>
            <a:solidFill>
              <a:srgbClr val="E947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59" name="Oval 97"/>
            <p:cNvSpPr>
              <a:spLocks noChangeArrowheads="1"/>
            </p:cNvSpPr>
            <p:nvPr/>
          </p:nvSpPr>
          <p:spPr bwMode="auto">
            <a:xfrm>
              <a:off x="2149475" y="5927725"/>
              <a:ext cx="381000" cy="38258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60" name="Freeform 98"/>
            <p:cNvSpPr>
              <a:spLocks noEditPoints="1"/>
            </p:cNvSpPr>
            <p:nvPr/>
          </p:nvSpPr>
          <p:spPr bwMode="auto">
            <a:xfrm>
              <a:off x="2259013" y="5961063"/>
              <a:ext cx="163513" cy="322263"/>
            </a:xfrm>
            <a:custGeom>
              <a:avLst/>
              <a:gdLst>
                <a:gd name="T0" fmla="*/ 0 w 173"/>
                <a:gd name="T1" fmla="*/ 130 h 338"/>
                <a:gd name="T2" fmla="*/ 6 w 173"/>
                <a:gd name="T3" fmla="*/ 40 h 338"/>
                <a:gd name="T4" fmla="*/ 57 w 173"/>
                <a:gd name="T5" fmla="*/ 44 h 338"/>
                <a:gd name="T6" fmla="*/ 128 w 173"/>
                <a:gd name="T7" fmla="*/ 126 h 338"/>
                <a:gd name="T8" fmla="*/ 86 w 173"/>
                <a:gd name="T9" fmla="*/ 156 h 338"/>
                <a:gd name="T10" fmla="*/ 70 w 173"/>
                <a:gd name="T11" fmla="*/ 140 h 338"/>
                <a:gd name="T12" fmla="*/ 43 w 173"/>
                <a:gd name="T13" fmla="*/ 126 h 338"/>
                <a:gd name="T14" fmla="*/ 74 w 173"/>
                <a:gd name="T15" fmla="*/ 97 h 338"/>
                <a:gd name="T16" fmla="*/ 74 w 173"/>
                <a:gd name="T17" fmla="*/ 81 h 338"/>
                <a:gd name="T18" fmla="*/ 57 w 173"/>
                <a:gd name="T19" fmla="*/ 52 h 338"/>
                <a:gd name="T20" fmla="*/ 86 w 173"/>
                <a:gd name="T21" fmla="*/ 32 h 338"/>
                <a:gd name="T22" fmla="*/ 30 w 173"/>
                <a:gd name="T23" fmla="*/ 1 h 338"/>
                <a:gd name="T24" fmla="*/ 144 w 173"/>
                <a:gd name="T25" fmla="*/ 11 h 338"/>
                <a:gd name="T26" fmla="*/ 115 w 173"/>
                <a:gd name="T27" fmla="*/ 52 h 338"/>
                <a:gd name="T28" fmla="*/ 96 w 173"/>
                <a:gd name="T29" fmla="*/ 81 h 338"/>
                <a:gd name="T30" fmla="*/ 96 w 173"/>
                <a:gd name="T31" fmla="*/ 97 h 338"/>
                <a:gd name="T32" fmla="*/ 143 w 173"/>
                <a:gd name="T33" fmla="*/ 81 h 338"/>
                <a:gd name="T34" fmla="*/ 114 w 173"/>
                <a:gd name="T35" fmla="*/ 38 h 338"/>
                <a:gd name="T36" fmla="*/ 153 w 173"/>
                <a:gd name="T37" fmla="*/ 38 h 338"/>
                <a:gd name="T38" fmla="*/ 2 w 173"/>
                <a:gd name="T39" fmla="*/ 218 h 338"/>
                <a:gd name="T40" fmla="*/ 67 w 173"/>
                <a:gd name="T41" fmla="*/ 218 h 338"/>
                <a:gd name="T42" fmla="*/ 91 w 173"/>
                <a:gd name="T43" fmla="*/ 286 h 338"/>
                <a:gd name="T44" fmla="*/ 63 w 173"/>
                <a:gd name="T45" fmla="*/ 329 h 338"/>
                <a:gd name="T46" fmla="*/ 10 w 173"/>
                <a:gd name="T47" fmla="*/ 336 h 338"/>
                <a:gd name="T48" fmla="*/ 63 w 173"/>
                <a:gd name="T49" fmla="*/ 319 h 338"/>
                <a:gd name="T50" fmla="*/ 10 w 173"/>
                <a:gd name="T51" fmla="*/ 226 h 338"/>
                <a:gd name="T52" fmla="*/ 10 w 173"/>
                <a:gd name="T53" fmla="*/ 251 h 338"/>
                <a:gd name="T54" fmla="*/ 10 w 173"/>
                <a:gd name="T55" fmla="*/ 266 h 338"/>
                <a:gd name="T56" fmla="*/ 11 w 173"/>
                <a:gd name="T57" fmla="*/ 193 h 338"/>
                <a:gd name="T58" fmla="*/ 62 w 173"/>
                <a:gd name="T59" fmla="*/ 193 h 338"/>
                <a:gd name="T60" fmla="*/ 27 w 173"/>
                <a:gd name="T61" fmla="*/ 313 h 338"/>
                <a:gd name="T62" fmla="*/ 83 w 173"/>
                <a:gd name="T63" fmla="*/ 201 h 338"/>
                <a:gd name="T64" fmla="*/ 75 w 173"/>
                <a:gd name="T65" fmla="*/ 196 h 338"/>
                <a:gd name="T66" fmla="*/ 164 w 173"/>
                <a:gd name="T67" fmla="*/ 186 h 338"/>
                <a:gd name="T68" fmla="*/ 124 w 173"/>
                <a:gd name="T69" fmla="*/ 257 h 338"/>
                <a:gd name="T70" fmla="*/ 79 w 173"/>
                <a:gd name="T71" fmla="*/ 261 h 338"/>
                <a:gd name="T72" fmla="*/ 73 w 173"/>
                <a:gd name="T73" fmla="*/ 216 h 338"/>
                <a:gd name="T74" fmla="*/ 130 w 173"/>
                <a:gd name="T75" fmla="*/ 300 h 338"/>
                <a:gd name="T76" fmla="*/ 113 w 173"/>
                <a:gd name="T77" fmla="*/ 338 h 338"/>
                <a:gd name="T78" fmla="*/ 112 w 173"/>
                <a:gd name="T79" fmla="*/ 275 h 338"/>
                <a:gd name="T80" fmla="*/ 125 w 173"/>
                <a:gd name="T81" fmla="*/ 319 h 338"/>
                <a:gd name="T82" fmla="*/ 127 w 173"/>
                <a:gd name="T83" fmla="*/ 286 h 338"/>
                <a:gd name="T84" fmla="*/ 121 w 173"/>
                <a:gd name="T85" fmla="*/ 196 h 338"/>
                <a:gd name="T86" fmla="*/ 125 w 173"/>
                <a:gd name="T87" fmla="*/ 238 h 338"/>
                <a:gd name="T88" fmla="*/ 144 w 173"/>
                <a:gd name="T89" fmla="*/ 196 h 338"/>
                <a:gd name="T90" fmla="*/ 173 w 173"/>
                <a:gd name="T91" fmla="*/ 322 h 338"/>
                <a:gd name="T92" fmla="*/ 153 w 173"/>
                <a:gd name="T93" fmla="*/ 277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73" h="338">
                  <a:moveTo>
                    <a:pt x="57" y="44"/>
                  </a:moveTo>
                  <a:cubicBezTo>
                    <a:pt x="51" y="89"/>
                    <a:pt x="36" y="126"/>
                    <a:pt x="15" y="146"/>
                  </a:cubicBezTo>
                  <a:cubicBezTo>
                    <a:pt x="12" y="141"/>
                    <a:pt x="5" y="133"/>
                    <a:pt x="0" y="130"/>
                  </a:cubicBezTo>
                  <a:cubicBezTo>
                    <a:pt x="16" y="115"/>
                    <a:pt x="28" y="89"/>
                    <a:pt x="34" y="59"/>
                  </a:cubicBezTo>
                  <a:cubicBezTo>
                    <a:pt x="6" y="59"/>
                    <a:pt x="6" y="59"/>
                    <a:pt x="6" y="59"/>
                  </a:cubicBezTo>
                  <a:cubicBezTo>
                    <a:pt x="6" y="40"/>
                    <a:pt x="6" y="40"/>
                    <a:pt x="6" y="40"/>
                  </a:cubicBezTo>
                  <a:cubicBezTo>
                    <a:pt x="40" y="40"/>
                    <a:pt x="40" y="40"/>
                    <a:pt x="40" y="40"/>
                  </a:cubicBezTo>
                  <a:cubicBezTo>
                    <a:pt x="44" y="39"/>
                    <a:pt x="44" y="39"/>
                    <a:pt x="44" y="39"/>
                  </a:cubicBezTo>
                  <a:lnTo>
                    <a:pt x="57" y="44"/>
                  </a:lnTo>
                  <a:close/>
                  <a:moveTo>
                    <a:pt x="96" y="109"/>
                  </a:moveTo>
                  <a:cubicBezTo>
                    <a:pt x="128" y="109"/>
                    <a:pt x="128" y="109"/>
                    <a:pt x="128" y="109"/>
                  </a:cubicBezTo>
                  <a:cubicBezTo>
                    <a:pt x="128" y="126"/>
                    <a:pt x="128" y="126"/>
                    <a:pt x="128" y="126"/>
                  </a:cubicBezTo>
                  <a:cubicBezTo>
                    <a:pt x="96" y="126"/>
                    <a:pt x="96" y="126"/>
                    <a:pt x="96" y="126"/>
                  </a:cubicBezTo>
                  <a:cubicBezTo>
                    <a:pt x="96" y="136"/>
                    <a:pt x="96" y="136"/>
                    <a:pt x="96" y="136"/>
                  </a:cubicBezTo>
                  <a:cubicBezTo>
                    <a:pt x="96" y="148"/>
                    <a:pt x="94" y="153"/>
                    <a:pt x="86" y="156"/>
                  </a:cubicBezTo>
                  <a:cubicBezTo>
                    <a:pt x="78" y="159"/>
                    <a:pt x="67" y="160"/>
                    <a:pt x="52" y="160"/>
                  </a:cubicBezTo>
                  <a:cubicBezTo>
                    <a:pt x="51" y="154"/>
                    <a:pt x="48" y="145"/>
                    <a:pt x="45" y="140"/>
                  </a:cubicBezTo>
                  <a:cubicBezTo>
                    <a:pt x="55" y="140"/>
                    <a:pt x="67" y="140"/>
                    <a:pt x="70" y="140"/>
                  </a:cubicBezTo>
                  <a:cubicBezTo>
                    <a:pt x="73" y="140"/>
                    <a:pt x="74" y="139"/>
                    <a:pt x="74" y="136"/>
                  </a:cubicBezTo>
                  <a:cubicBezTo>
                    <a:pt x="74" y="126"/>
                    <a:pt x="74" y="126"/>
                    <a:pt x="74" y="126"/>
                  </a:cubicBezTo>
                  <a:cubicBezTo>
                    <a:pt x="43" y="126"/>
                    <a:pt x="43" y="126"/>
                    <a:pt x="43" y="126"/>
                  </a:cubicBezTo>
                  <a:cubicBezTo>
                    <a:pt x="43" y="109"/>
                    <a:pt x="43" y="109"/>
                    <a:pt x="43" y="109"/>
                  </a:cubicBezTo>
                  <a:cubicBezTo>
                    <a:pt x="74" y="109"/>
                    <a:pt x="74" y="109"/>
                    <a:pt x="74" y="109"/>
                  </a:cubicBezTo>
                  <a:cubicBezTo>
                    <a:pt x="74" y="97"/>
                    <a:pt x="74" y="97"/>
                    <a:pt x="74" y="97"/>
                  </a:cubicBezTo>
                  <a:cubicBezTo>
                    <a:pt x="52" y="97"/>
                    <a:pt x="52" y="97"/>
                    <a:pt x="52" y="97"/>
                  </a:cubicBezTo>
                  <a:cubicBezTo>
                    <a:pt x="52" y="81"/>
                    <a:pt x="52" y="81"/>
                    <a:pt x="52" y="81"/>
                  </a:cubicBezTo>
                  <a:cubicBezTo>
                    <a:pt x="74" y="81"/>
                    <a:pt x="74" y="81"/>
                    <a:pt x="74" y="81"/>
                  </a:cubicBezTo>
                  <a:cubicBezTo>
                    <a:pt x="74" y="69"/>
                    <a:pt x="74" y="69"/>
                    <a:pt x="74" y="69"/>
                  </a:cubicBezTo>
                  <a:cubicBezTo>
                    <a:pt x="57" y="69"/>
                    <a:pt x="57" y="69"/>
                    <a:pt x="57" y="69"/>
                  </a:cubicBezTo>
                  <a:cubicBezTo>
                    <a:pt x="57" y="52"/>
                    <a:pt x="57" y="52"/>
                    <a:pt x="57" y="52"/>
                  </a:cubicBezTo>
                  <a:cubicBezTo>
                    <a:pt x="74" y="52"/>
                    <a:pt x="74" y="52"/>
                    <a:pt x="74" y="52"/>
                  </a:cubicBezTo>
                  <a:cubicBezTo>
                    <a:pt x="74" y="32"/>
                    <a:pt x="74" y="32"/>
                    <a:pt x="74" y="32"/>
                  </a:cubicBezTo>
                  <a:cubicBezTo>
                    <a:pt x="86" y="32"/>
                    <a:pt x="86" y="32"/>
                    <a:pt x="86" y="32"/>
                  </a:cubicBezTo>
                  <a:cubicBezTo>
                    <a:pt x="92" y="29"/>
                    <a:pt x="98" y="25"/>
                    <a:pt x="103" y="21"/>
                  </a:cubicBezTo>
                  <a:cubicBezTo>
                    <a:pt x="30" y="21"/>
                    <a:pt x="30" y="21"/>
                    <a:pt x="30" y="21"/>
                  </a:cubicBezTo>
                  <a:cubicBezTo>
                    <a:pt x="30" y="1"/>
                    <a:pt x="30" y="1"/>
                    <a:pt x="30" y="1"/>
                  </a:cubicBezTo>
                  <a:cubicBezTo>
                    <a:pt x="125" y="1"/>
                    <a:pt x="125" y="1"/>
                    <a:pt x="125" y="1"/>
                  </a:cubicBezTo>
                  <a:cubicBezTo>
                    <a:pt x="129" y="0"/>
                    <a:pt x="129" y="0"/>
                    <a:pt x="129" y="0"/>
                  </a:cubicBezTo>
                  <a:cubicBezTo>
                    <a:pt x="144" y="11"/>
                    <a:pt x="144" y="11"/>
                    <a:pt x="144" y="11"/>
                  </a:cubicBezTo>
                  <a:cubicBezTo>
                    <a:pt x="132" y="24"/>
                    <a:pt x="114" y="38"/>
                    <a:pt x="96" y="46"/>
                  </a:cubicBezTo>
                  <a:cubicBezTo>
                    <a:pt x="96" y="52"/>
                    <a:pt x="96" y="52"/>
                    <a:pt x="96" y="52"/>
                  </a:cubicBezTo>
                  <a:cubicBezTo>
                    <a:pt x="115" y="52"/>
                    <a:pt x="115" y="52"/>
                    <a:pt x="115" y="52"/>
                  </a:cubicBezTo>
                  <a:cubicBezTo>
                    <a:pt x="115" y="69"/>
                    <a:pt x="115" y="69"/>
                    <a:pt x="115" y="69"/>
                  </a:cubicBezTo>
                  <a:cubicBezTo>
                    <a:pt x="96" y="69"/>
                    <a:pt x="96" y="69"/>
                    <a:pt x="96" y="69"/>
                  </a:cubicBezTo>
                  <a:cubicBezTo>
                    <a:pt x="96" y="81"/>
                    <a:pt x="96" y="81"/>
                    <a:pt x="96" y="81"/>
                  </a:cubicBezTo>
                  <a:cubicBezTo>
                    <a:pt x="119" y="81"/>
                    <a:pt x="119" y="81"/>
                    <a:pt x="119" y="81"/>
                  </a:cubicBezTo>
                  <a:cubicBezTo>
                    <a:pt x="119" y="97"/>
                    <a:pt x="119" y="97"/>
                    <a:pt x="119" y="97"/>
                  </a:cubicBezTo>
                  <a:cubicBezTo>
                    <a:pt x="96" y="97"/>
                    <a:pt x="96" y="97"/>
                    <a:pt x="96" y="97"/>
                  </a:cubicBezTo>
                  <a:lnTo>
                    <a:pt x="96" y="109"/>
                  </a:lnTo>
                  <a:close/>
                  <a:moveTo>
                    <a:pt x="169" y="52"/>
                  </a:moveTo>
                  <a:cubicBezTo>
                    <a:pt x="161" y="61"/>
                    <a:pt x="152" y="73"/>
                    <a:pt x="143" y="81"/>
                  </a:cubicBezTo>
                  <a:cubicBezTo>
                    <a:pt x="150" y="101"/>
                    <a:pt x="159" y="117"/>
                    <a:pt x="172" y="128"/>
                  </a:cubicBezTo>
                  <a:cubicBezTo>
                    <a:pt x="167" y="132"/>
                    <a:pt x="159" y="140"/>
                    <a:pt x="156" y="146"/>
                  </a:cubicBezTo>
                  <a:cubicBezTo>
                    <a:pt x="132" y="124"/>
                    <a:pt x="120" y="84"/>
                    <a:pt x="114" y="38"/>
                  </a:cubicBezTo>
                  <a:cubicBezTo>
                    <a:pt x="133" y="35"/>
                    <a:pt x="133" y="35"/>
                    <a:pt x="133" y="35"/>
                  </a:cubicBezTo>
                  <a:cubicBezTo>
                    <a:pt x="134" y="44"/>
                    <a:pt x="136" y="52"/>
                    <a:pt x="137" y="60"/>
                  </a:cubicBezTo>
                  <a:cubicBezTo>
                    <a:pt x="143" y="53"/>
                    <a:pt x="149" y="45"/>
                    <a:pt x="153" y="38"/>
                  </a:cubicBezTo>
                  <a:lnTo>
                    <a:pt x="169" y="52"/>
                  </a:lnTo>
                  <a:close/>
                  <a:moveTo>
                    <a:pt x="67" y="218"/>
                  </a:moveTo>
                  <a:cubicBezTo>
                    <a:pt x="2" y="218"/>
                    <a:pt x="2" y="218"/>
                    <a:pt x="2" y="218"/>
                  </a:cubicBezTo>
                  <a:cubicBezTo>
                    <a:pt x="2" y="201"/>
                    <a:pt x="2" y="201"/>
                    <a:pt x="2" y="201"/>
                  </a:cubicBezTo>
                  <a:cubicBezTo>
                    <a:pt x="67" y="201"/>
                    <a:pt x="67" y="201"/>
                    <a:pt x="67" y="201"/>
                  </a:cubicBezTo>
                  <a:lnTo>
                    <a:pt x="67" y="218"/>
                  </a:lnTo>
                  <a:close/>
                  <a:moveTo>
                    <a:pt x="63" y="319"/>
                  </a:moveTo>
                  <a:cubicBezTo>
                    <a:pt x="69" y="310"/>
                    <a:pt x="73" y="295"/>
                    <a:pt x="74" y="282"/>
                  </a:cubicBezTo>
                  <a:cubicBezTo>
                    <a:pt x="91" y="286"/>
                    <a:pt x="91" y="286"/>
                    <a:pt x="91" y="286"/>
                  </a:cubicBezTo>
                  <a:cubicBezTo>
                    <a:pt x="89" y="302"/>
                    <a:pt x="86" y="319"/>
                    <a:pt x="77" y="329"/>
                  </a:cubicBezTo>
                  <a:cubicBezTo>
                    <a:pt x="63" y="321"/>
                    <a:pt x="63" y="321"/>
                    <a:pt x="63" y="321"/>
                  </a:cubicBezTo>
                  <a:cubicBezTo>
                    <a:pt x="63" y="329"/>
                    <a:pt x="63" y="329"/>
                    <a:pt x="63" y="329"/>
                  </a:cubicBezTo>
                  <a:cubicBezTo>
                    <a:pt x="27" y="329"/>
                    <a:pt x="27" y="329"/>
                    <a:pt x="27" y="329"/>
                  </a:cubicBezTo>
                  <a:cubicBezTo>
                    <a:pt x="27" y="336"/>
                    <a:pt x="27" y="336"/>
                    <a:pt x="27" y="336"/>
                  </a:cubicBezTo>
                  <a:cubicBezTo>
                    <a:pt x="10" y="336"/>
                    <a:pt x="10" y="336"/>
                    <a:pt x="10" y="336"/>
                  </a:cubicBezTo>
                  <a:cubicBezTo>
                    <a:pt x="10" y="275"/>
                    <a:pt x="10" y="275"/>
                    <a:pt x="10" y="275"/>
                  </a:cubicBezTo>
                  <a:cubicBezTo>
                    <a:pt x="63" y="275"/>
                    <a:pt x="63" y="275"/>
                    <a:pt x="63" y="275"/>
                  </a:cubicBezTo>
                  <a:lnTo>
                    <a:pt x="63" y="319"/>
                  </a:lnTo>
                  <a:close/>
                  <a:moveTo>
                    <a:pt x="62" y="242"/>
                  </a:moveTo>
                  <a:cubicBezTo>
                    <a:pt x="10" y="242"/>
                    <a:pt x="10" y="242"/>
                    <a:pt x="10" y="242"/>
                  </a:cubicBezTo>
                  <a:cubicBezTo>
                    <a:pt x="10" y="226"/>
                    <a:pt x="10" y="226"/>
                    <a:pt x="10" y="226"/>
                  </a:cubicBezTo>
                  <a:cubicBezTo>
                    <a:pt x="62" y="226"/>
                    <a:pt x="62" y="226"/>
                    <a:pt x="62" y="226"/>
                  </a:cubicBezTo>
                  <a:lnTo>
                    <a:pt x="62" y="242"/>
                  </a:lnTo>
                  <a:close/>
                  <a:moveTo>
                    <a:pt x="10" y="251"/>
                  </a:moveTo>
                  <a:cubicBezTo>
                    <a:pt x="62" y="251"/>
                    <a:pt x="62" y="251"/>
                    <a:pt x="62" y="251"/>
                  </a:cubicBezTo>
                  <a:cubicBezTo>
                    <a:pt x="62" y="266"/>
                    <a:pt x="62" y="266"/>
                    <a:pt x="62" y="266"/>
                  </a:cubicBezTo>
                  <a:cubicBezTo>
                    <a:pt x="10" y="266"/>
                    <a:pt x="10" y="266"/>
                    <a:pt x="10" y="266"/>
                  </a:cubicBezTo>
                  <a:lnTo>
                    <a:pt x="10" y="251"/>
                  </a:lnTo>
                  <a:close/>
                  <a:moveTo>
                    <a:pt x="62" y="193"/>
                  </a:moveTo>
                  <a:cubicBezTo>
                    <a:pt x="11" y="193"/>
                    <a:pt x="11" y="193"/>
                    <a:pt x="11" y="193"/>
                  </a:cubicBezTo>
                  <a:cubicBezTo>
                    <a:pt x="11" y="177"/>
                    <a:pt x="11" y="177"/>
                    <a:pt x="11" y="177"/>
                  </a:cubicBezTo>
                  <a:cubicBezTo>
                    <a:pt x="62" y="177"/>
                    <a:pt x="62" y="177"/>
                    <a:pt x="62" y="177"/>
                  </a:cubicBezTo>
                  <a:lnTo>
                    <a:pt x="62" y="193"/>
                  </a:lnTo>
                  <a:close/>
                  <a:moveTo>
                    <a:pt x="45" y="292"/>
                  </a:moveTo>
                  <a:cubicBezTo>
                    <a:pt x="27" y="292"/>
                    <a:pt x="27" y="292"/>
                    <a:pt x="27" y="292"/>
                  </a:cubicBezTo>
                  <a:cubicBezTo>
                    <a:pt x="27" y="313"/>
                    <a:pt x="27" y="313"/>
                    <a:pt x="27" y="313"/>
                  </a:cubicBezTo>
                  <a:cubicBezTo>
                    <a:pt x="45" y="313"/>
                    <a:pt x="45" y="313"/>
                    <a:pt x="45" y="313"/>
                  </a:cubicBezTo>
                  <a:lnTo>
                    <a:pt x="45" y="292"/>
                  </a:lnTo>
                  <a:close/>
                  <a:moveTo>
                    <a:pt x="83" y="201"/>
                  </a:moveTo>
                  <a:cubicBezTo>
                    <a:pt x="88" y="203"/>
                    <a:pt x="94" y="205"/>
                    <a:pt x="99" y="207"/>
                  </a:cubicBezTo>
                  <a:cubicBezTo>
                    <a:pt x="101" y="204"/>
                    <a:pt x="101" y="200"/>
                    <a:pt x="102" y="196"/>
                  </a:cubicBezTo>
                  <a:cubicBezTo>
                    <a:pt x="75" y="196"/>
                    <a:pt x="75" y="196"/>
                    <a:pt x="75" y="196"/>
                  </a:cubicBezTo>
                  <a:cubicBezTo>
                    <a:pt x="75" y="178"/>
                    <a:pt x="75" y="178"/>
                    <a:pt x="75" y="178"/>
                  </a:cubicBezTo>
                  <a:cubicBezTo>
                    <a:pt x="164" y="178"/>
                    <a:pt x="164" y="178"/>
                    <a:pt x="164" y="178"/>
                  </a:cubicBezTo>
                  <a:cubicBezTo>
                    <a:pt x="164" y="178"/>
                    <a:pt x="164" y="184"/>
                    <a:pt x="164" y="186"/>
                  </a:cubicBezTo>
                  <a:cubicBezTo>
                    <a:pt x="162" y="227"/>
                    <a:pt x="160" y="244"/>
                    <a:pt x="156" y="249"/>
                  </a:cubicBezTo>
                  <a:cubicBezTo>
                    <a:pt x="152" y="254"/>
                    <a:pt x="149" y="255"/>
                    <a:pt x="144" y="256"/>
                  </a:cubicBezTo>
                  <a:cubicBezTo>
                    <a:pt x="139" y="257"/>
                    <a:pt x="132" y="257"/>
                    <a:pt x="124" y="257"/>
                  </a:cubicBezTo>
                  <a:cubicBezTo>
                    <a:pt x="124" y="251"/>
                    <a:pt x="122" y="243"/>
                    <a:pt x="119" y="238"/>
                  </a:cubicBezTo>
                  <a:cubicBezTo>
                    <a:pt x="116" y="236"/>
                    <a:pt x="113" y="234"/>
                    <a:pt x="109" y="232"/>
                  </a:cubicBezTo>
                  <a:cubicBezTo>
                    <a:pt x="103" y="244"/>
                    <a:pt x="93" y="254"/>
                    <a:pt x="79" y="261"/>
                  </a:cubicBezTo>
                  <a:cubicBezTo>
                    <a:pt x="76" y="257"/>
                    <a:pt x="71" y="250"/>
                    <a:pt x="67" y="246"/>
                  </a:cubicBezTo>
                  <a:cubicBezTo>
                    <a:pt x="79" y="240"/>
                    <a:pt x="87" y="233"/>
                    <a:pt x="92" y="224"/>
                  </a:cubicBezTo>
                  <a:cubicBezTo>
                    <a:pt x="86" y="221"/>
                    <a:pt x="79" y="218"/>
                    <a:pt x="73" y="216"/>
                  </a:cubicBezTo>
                  <a:lnTo>
                    <a:pt x="83" y="201"/>
                  </a:lnTo>
                  <a:close/>
                  <a:moveTo>
                    <a:pt x="125" y="319"/>
                  </a:moveTo>
                  <a:cubicBezTo>
                    <a:pt x="129" y="319"/>
                    <a:pt x="129" y="317"/>
                    <a:pt x="130" y="300"/>
                  </a:cubicBezTo>
                  <a:cubicBezTo>
                    <a:pt x="133" y="304"/>
                    <a:pt x="142" y="307"/>
                    <a:pt x="147" y="308"/>
                  </a:cubicBezTo>
                  <a:cubicBezTo>
                    <a:pt x="145" y="332"/>
                    <a:pt x="140" y="338"/>
                    <a:pt x="127" y="338"/>
                  </a:cubicBezTo>
                  <a:cubicBezTo>
                    <a:pt x="113" y="338"/>
                    <a:pt x="113" y="338"/>
                    <a:pt x="113" y="338"/>
                  </a:cubicBezTo>
                  <a:cubicBezTo>
                    <a:pt x="96" y="338"/>
                    <a:pt x="92" y="332"/>
                    <a:pt x="92" y="314"/>
                  </a:cubicBezTo>
                  <a:cubicBezTo>
                    <a:pt x="92" y="275"/>
                    <a:pt x="92" y="275"/>
                    <a:pt x="92" y="275"/>
                  </a:cubicBezTo>
                  <a:cubicBezTo>
                    <a:pt x="112" y="275"/>
                    <a:pt x="112" y="275"/>
                    <a:pt x="112" y="275"/>
                  </a:cubicBezTo>
                  <a:cubicBezTo>
                    <a:pt x="112" y="314"/>
                    <a:pt x="112" y="314"/>
                    <a:pt x="112" y="314"/>
                  </a:cubicBezTo>
                  <a:cubicBezTo>
                    <a:pt x="112" y="319"/>
                    <a:pt x="112" y="319"/>
                    <a:pt x="116" y="319"/>
                  </a:cubicBezTo>
                  <a:lnTo>
                    <a:pt x="125" y="319"/>
                  </a:lnTo>
                  <a:close/>
                  <a:moveTo>
                    <a:pt x="109" y="250"/>
                  </a:moveTo>
                  <a:cubicBezTo>
                    <a:pt x="120" y="256"/>
                    <a:pt x="134" y="265"/>
                    <a:pt x="141" y="273"/>
                  </a:cubicBezTo>
                  <a:cubicBezTo>
                    <a:pt x="127" y="286"/>
                    <a:pt x="127" y="286"/>
                    <a:pt x="127" y="286"/>
                  </a:cubicBezTo>
                  <a:cubicBezTo>
                    <a:pt x="121" y="279"/>
                    <a:pt x="108" y="269"/>
                    <a:pt x="96" y="262"/>
                  </a:cubicBezTo>
                  <a:lnTo>
                    <a:pt x="109" y="250"/>
                  </a:lnTo>
                  <a:close/>
                  <a:moveTo>
                    <a:pt x="121" y="196"/>
                  </a:moveTo>
                  <a:cubicBezTo>
                    <a:pt x="120" y="203"/>
                    <a:pt x="119" y="209"/>
                    <a:pt x="117" y="215"/>
                  </a:cubicBezTo>
                  <a:cubicBezTo>
                    <a:pt x="123" y="218"/>
                    <a:pt x="129" y="221"/>
                    <a:pt x="133" y="224"/>
                  </a:cubicBezTo>
                  <a:cubicBezTo>
                    <a:pt x="125" y="238"/>
                    <a:pt x="125" y="238"/>
                    <a:pt x="125" y="238"/>
                  </a:cubicBezTo>
                  <a:cubicBezTo>
                    <a:pt x="128" y="238"/>
                    <a:pt x="131" y="238"/>
                    <a:pt x="133" y="238"/>
                  </a:cubicBezTo>
                  <a:cubicBezTo>
                    <a:pt x="136" y="238"/>
                    <a:pt x="137" y="238"/>
                    <a:pt x="139" y="236"/>
                  </a:cubicBezTo>
                  <a:cubicBezTo>
                    <a:pt x="141" y="233"/>
                    <a:pt x="143" y="223"/>
                    <a:pt x="144" y="196"/>
                  </a:cubicBezTo>
                  <a:lnTo>
                    <a:pt x="121" y="196"/>
                  </a:lnTo>
                  <a:close/>
                  <a:moveTo>
                    <a:pt x="153" y="277"/>
                  </a:moveTo>
                  <a:cubicBezTo>
                    <a:pt x="162" y="291"/>
                    <a:pt x="170" y="309"/>
                    <a:pt x="173" y="322"/>
                  </a:cubicBezTo>
                  <a:cubicBezTo>
                    <a:pt x="154" y="330"/>
                    <a:pt x="154" y="330"/>
                    <a:pt x="154" y="330"/>
                  </a:cubicBezTo>
                  <a:cubicBezTo>
                    <a:pt x="152" y="317"/>
                    <a:pt x="144" y="298"/>
                    <a:pt x="136" y="284"/>
                  </a:cubicBezTo>
                  <a:lnTo>
                    <a:pt x="153" y="277"/>
                  </a:lnTo>
                  <a:close/>
                </a:path>
              </a:pathLst>
            </a:custGeom>
            <a:solidFill>
              <a:srgbClr val="E947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grpSp>
      <p:sp>
        <p:nvSpPr>
          <p:cNvPr id="62" name="右矢印 61"/>
          <p:cNvSpPr/>
          <p:nvPr/>
        </p:nvSpPr>
        <p:spPr>
          <a:xfrm rot="2041790">
            <a:off x="5952618" y="2753776"/>
            <a:ext cx="309512" cy="263522"/>
          </a:xfrm>
          <a:prstGeom prst="rightArrow">
            <a:avLst/>
          </a:prstGeom>
          <a:solidFill>
            <a:sysClr val="window" lastClr="FFFFFF">
              <a:lumMod val="6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66" name="角丸四角形 65"/>
          <p:cNvSpPr/>
          <p:nvPr/>
        </p:nvSpPr>
        <p:spPr>
          <a:xfrm>
            <a:off x="8485149" y="797325"/>
            <a:ext cx="405435" cy="1822495"/>
          </a:xfrm>
          <a:prstGeom prst="roundRect">
            <a:avLst/>
          </a:prstGeom>
          <a:solidFill>
            <a:srgbClr val="008CCF"/>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67" name="テキスト ボックス 66"/>
          <p:cNvSpPr txBox="1"/>
          <p:nvPr/>
        </p:nvSpPr>
        <p:spPr>
          <a:xfrm>
            <a:off x="8472159" y="1057933"/>
            <a:ext cx="400110" cy="1561887"/>
          </a:xfrm>
          <a:prstGeom prst="rect">
            <a:avLst/>
          </a:prstGeom>
          <a:noFill/>
        </p:spPr>
        <p:txBody>
          <a:bodyPr vert="eaVert"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prstClr val="white"/>
                </a:solidFill>
                <a:effectLst/>
                <a:uLnTx/>
                <a:uFillTx/>
              </a:rPr>
              <a:t>統合会計（</a:t>
            </a:r>
            <a:r>
              <a:rPr kumimoji="0" lang="en-US" altLang="ja-JP" sz="1400" b="1" i="0" u="none" strike="noStrike" kern="0" cap="none" spc="0" normalizeH="0" baseline="0" noProof="0" dirty="0">
                <a:ln>
                  <a:noFill/>
                </a:ln>
                <a:solidFill>
                  <a:prstClr val="white"/>
                </a:solidFill>
                <a:effectLst/>
                <a:uLnTx/>
                <a:uFillTx/>
              </a:rPr>
              <a:t>GL</a:t>
            </a:r>
            <a:r>
              <a:rPr kumimoji="0" lang="ja-JP" altLang="en-US" sz="1400" b="1" i="0" u="none" strike="noStrike" kern="0" cap="none" spc="0" normalizeH="0" baseline="0" noProof="0" dirty="0">
                <a:ln>
                  <a:noFill/>
                </a:ln>
                <a:solidFill>
                  <a:prstClr val="white"/>
                </a:solidFill>
                <a:effectLst/>
                <a:uLnTx/>
                <a:uFillTx/>
              </a:rPr>
              <a:t>）</a:t>
            </a:r>
          </a:p>
        </p:txBody>
      </p:sp>
      <p:sp>
        <p:nvSpPr>
          <p:cNvPr id="68" name="角丸四角形 67"/>
          <p:cNvSpPr/>
          <p:nvPr/>
        </p:nvSpPr>
        <p:spPr>
          <a:xfrm>
            <a:off x="8472158" y="2751770"/>
            <a:ext cx="456326" cy="1591363"/>
          </a:xfrm>
          <a:prstGeom prst="roundRect">
            <a:avLst/>
          </a:prstGeom>
          <a:solidFill>
            <a:schemeClr val="bg1">
              <a:lumMod val="50000"/>
            </a:schemeClr>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69" name="テキスト ボックス 68"/>
          <p:cNvSpPr txBox="1"/>
          <p:nvPr/>
        </p:nvSpPr>
        <p:spPr>
          <a:xfrm>
            <a:off x="8483222" y="2886255"/>
            <a:ext cx="400110" cy="1456878"/>
          </a:xfrm>
          <a:prstGeom prst="rect">
            <a:avLst/>
          </a:prstGeom>
          <a:noFill/>
        </p:spPr>
        <p:txBody>
          <a:bodyPr vert="eaVert"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prstClr val="white"/>
                </a:solidFill>
                <a:effectLst/>
                <a:uLnTx/>
                <a:uFillTx/>
              </a:rPr>
              <a:t>他会計システム</a:t>
            </a:r>
          </a:p>
        </p:txBody>
      </p:sp>
      <p:sp>
        <p:nvSpPr>
          <p:cNvPr id="70" name="右矢印 69"/>
          <p:cNvSpPr/>
          <p:nvPr/>
        </p:nvSpPr>
        <p:spPr>
          <a:xfrm>
            <a:off x="7291074" y="907359"/>
            <a:ext cx="927245" cy="404080"/>
          </a:xfrm>
          <a:prstGeom prst="rightArrow">
            <a:avLst/>
          </a:prstGeom>
          <a:solidFill>
            <a:sysClr val="window" lastClr="FFFFFF">
              <a:lumMod val="6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71" name="テキスト ボックス 70"/>
          <p:cNvSpPr txBox="1"/>
          <p:nvPr/>
        </p:nvSpPr>
        <p:spPr>
          <a:xfrm>
            <a:off x="7020231" y="1606697"/>
            <a:ext cx="1534056" cy="93871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＜仕訳データ＞</a:t>
            </a:r>
            <a:endParaRPr kumimoji="0" lang="en-US" altLang="ja-JP" sz="11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 ・費用計上</a:t>
            </a:r>
            <a:endParaRPr kumimoji="0" lang="en-US" altLang="ja-JP" sz="11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 ・支払計上</a:t>
            </a:r>
            <a:endParaRPr kumimoji="0" lang="en-US" altLang="ja-JP" sz="11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 ・兼務按分</a:t>
            </a:r>
            <a:endParaRPr kumimoji="0" lang="en-US" altLang="ja-JP" sz="11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 ・自動仕訳科目判定</a:t>
            </a:r>
          </a:p>
        </p:txBody>
      </p:sp>
      <p:sp>
        <p:nvSpPr>
          <p:cNvPr id="72" name="右矢印 71"/>
          <p:cNvSpPr/>
          <p:nvPr/>
        </p:nvSpPr>
        <p:spPr>
          <a:xfrm>
            <a:off x="7272083" y="2756398"/>
            <a:ext cx="927245" cy="404080"/>
          </a:xfrm>
          <a:prstGeom prst="rightArrow">
            <a:avLst/>
          </a:prstGeom>
          <a:solidFill>
            <a:sysClr val="window" lastClr="FFFFFF">
              <a:lumMod val="6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73" name="テキスト ボックス 72"/>
          <p:cNvSpPr txBox="1"/>
          <p:nvPr/>
        </p:nvSpPr>
        <p:spPr>
          <a:xfrm>
            <a:off x="7137082" y="3539779"/>
            <a:ext cx="1336876" cy="42836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＜仕訳データ＞</a:t>
            </a:r>
            <a:endParaRPr kumimoji="0" lang="en-US" altLang="ja-JP" sz="11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  　支払計上</a:t>
            </a:r>
          </a:p>
        </p:txBody>
      </p:sp>
      <p:sp>
        <p:nvSpPr>
          <p:cNvPr id="74" name="Freeform 115"/>
          <p:cNvSpPr>
            <a:spLocks noEditPoints="1"/>
          </p:cNvSpPr>
          <p:nvPr/>
        </p:nvSpPr>
        <p:spPr bwMode="auto">
          <a:xfrm>
            <a:off x="4498373" y="3039802"/>
            <a:ext cx="428182" cy="262808"/>
          </a:xfrm>
          <a:custGeom>
            <a:avLst/>
            <a:gdLst>
              <a:gd name="T0" fmla="*/ 238 w 238"/>
              <a:gd name="T1" fmla="*/ 45 h 159"/>
              <a:gd name="T2" fmla="*/ 0 w 238"/>
              <a:gd name="T3" fmla="*/ 159 h 159"/>
              <a:gd name="T4" fmla="*/ 192 w 238"/>
              <a:gd name="T5" fmla="*/ 0 h 159"/>
              <a:gd name="T6" fmla="*/ 197 w 238"/>
              <a:gd name="T7" fmla="*/ 0 h 159"/>
              <a:gd name="T8" fmla="*/ 238 w 238"/>
              <a:gd name="T9" fmla="*/ 41 h 159"/>
              <a:gd name="T10" fmla="*/ 137 w 238"/>
              <a:gd name="T11" fmla="*/ 21 h 159"/>
              <a:gd name="T12" fmla="*/ 28 w 238"/>
              <a:gd name="T13" fmla="*/ 25 h 159"/>
              <a:gd name="T14" fmla="*/ 137 w 238"/>
              <a:gd name="T15" fmla="*/ 21 h 159"/>
              <a:gd name="T16" fmla="*/ 28 w 238"/>
              <a:gd name="T17" fmla="*/ 34 h 159"/>
              <a:gd name="T18" fmla="*/ 137 w 238"/>
              <a:gd name="T19" fmla="*/ 39 h 159"/>
              <a:gd name="T20" fmla="*/ 205 w 238"/>
              <a:gd name="T21" fmla="*/ 69 h 159"/>
              <a:gd name="T22" fmla="*/ 146 w 238"/>
              <a:gd name="T23" fmla="*/ 69 h 159"/>
              <a:gd name="T24" fmla="*/ 87 w 238"/>
              <a:gd name="T25" fmla="*/ 69 h 159"/>
              <a:gd name="T26" fmla="*/ 28 w 238"/>
              <a:gd name="T27" fmla="*/ 69 h 159"/>
              <a:gd name="T28" fmla="*/ 28 w 238"/>
              <a:gd name="T29" fmla="*/ 90 h 159"/>
              <a:gd name="T30" fmla="*/ 28 w 238"/>
              <a:gd name="T31" fmla="*/ 110 h 159"/>
              <a:gd name="T32" fmla="*/ 28 w 238"/>
              <a:gd name="T33" fmla="*/ 130 h 159"/>
              <a:gd name="T34" fmla="*/ 33 w 238"/>
              <a:gd name="T35" fmla="*/ 135 h 159"/>
              <a:gd name="T36" fmla="*/ 91 w 238"/>
              <a:gd name="T37" fmla="*/ 135 h 159"/>
              <a:gd name="T38" fmla="*/ 150 w 238"/>
              <a:gd name="T39" fmla="*/ 135 h 159"/>
              <a:gd name="T40" fmla="*/ 210 w 238"/>
              <a:gd name="T41" fmla="*/ 135 h 159"/>
              <a:gd name="T42" fmla="*/ 210 w 238"/>
              <a:gd name="T43" fmla="*/ 114 h 159"/>
              <a:gd name="T44" fmla="*/ 210 w 238"/>
              <a:gd name="T45" fmla="*/ 94 h 159"/>
              <a:gd name="T46" fmla="*/ 210 w 238"/>
              <a:gd name="T47" fmla="*/ 73 h 159"/>
              <a:gd name="T48" fmla="*/ 205 w 238"/>
              <a:gd name="T49" fmla="*/ 69 h 159"/>
              <a:gd name="T50" fmla="*/ 146 w 238"/>
              <a:gd name="T51" fmla="*/ 90 h 159"/>
              <a:gd name="T52" fmla="*/ 91 w 238"/>
              <a:gd name="T53" fmla="*/ 73 h 159"/>
              <a:gd name="T54" fmla="*/ 146 w 238"/>
              <a:gd name="T55" fmla="*/ 94 h 159"/>
              <a:gd name="T56" fmla="*/ 91 w 238"/>
              <a:gd name="T57" fmla="*/ 110 h 159"/>
              <a:gd name="T58" fmla="*/ 146 w 238"/>
              <a:gd name="T59" fmla="*/ 94 h 159"/>
              <a:gd name="T60" fmla="*/ 87 w 238"/>
              <a:gd name="T61" fmla="*/ 73 h 159"/>
              <a:gd name="T62" fmla="*/ 33 w 238"/>
              <a:gd name="T63" fmla="*/ 90 h 159"/>
              <a:gd name="T64" fmla="*/ 33 w 238"/>
              <a:gd name="T65" fmla="*/ 94 h 159"/>
              <a:gd name="T66" fmla="*/ 87 w 238"/>
              <a:gd name="T67" fmla="*/ 110 h 159"/>
              <a:gd name="T68" fmla="*/ 33 w 238"/>
              <a:gd name="T69" fmla="*/ 94 h 159"/>
              <a:gd name="T70" fmla="*/ 33 w 238"/>
              <a:gd name="T71" fmla="*/ 114 h 159"/>
              <a:gd name="T72" fmla="*/ 87 w 238"/>
              <a:gd name="T73" fmla="*/ 130 h 159"/>
              <a:gd name="T74" fmla="*/ 91 w 238"/>
              <a:gd name="T75" fmla="*/ 130 h 159"/>
              <a:gd name="T76" fmla="*/ 146 w 238"/>
              <a:gd name="T77" fmla="*/ 114 h 159"/>
              <a:gd name="T78" fmla="*/ 91 w 238"/>
              <a:gd name="T79" fmla="*/ 130 h 159"/>
              <a:gd name="T80" fmla="*/ 150 w 238"/>
              <a:gd name="T81" fmla="*/ 130 h 159"/>
              <a:gd name="T82" fmla="*/ 205 w 238"/>
              <a:gd name="T83" fmla="*/ 114 h 159"/>
              <a:gd name="T84" fmla="*/ 205 w 238"/>
              <a:gd name="T85" fmla="*/ 110 h 159"/>
              <a:gd name="T86" fmla="*/ 150 w 238"/>
              <a:gd name="T87" fmla="*/ 94 h 159"/>
              <a:gd name="T88" fmla="*/ 205 w 238"/>
              <a:gd name="T89" fmla="*/ 110 h 159"/>
              <a:gd name="T90" fmla="*/ 150 w 238"/>
              <a:gd name="T91" fmla="*/ 90 h 159"/>
              <a:gd name="T92" fmla="*/ 205 w 238"/>
              <a:gd name="T93" fmla="*/ 73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38" h="159">
                <a:moveTo>
                  <a:pt x="192" y="45"/>
                </a:moveTo>
                <a:lnTo>
                  <a:pt x="238" y="45"/>
                </a:lnTo>
                <a:lnTo>
                  <a:pt x="238" y="159"/>
                </a:lnTo>
                <a:lnTo>
                  <a:pt x="0" y="159"/>
                </a:lnTo>
                <a:lnTo>
                  <a:pt x="0" y="0"/>
                </a:lnTo>
                <a:lnTo>
                  <a:pt x="192" y="0"/>
                </a:lnTo>
                <a:lnTo>
                  <a:pt x="192" y="45"/>
                </a:lnTo>
                <a:close/>
                <a:moveTo>
                  <a:pt x="197" y="0"/>
                </a:moveTo>
                <a:lnTo>
                  <a:pt x="197" y="41"/>
                </a:lnTo>
                <a:lnTo>
                  <a:pt x="238" y="41"/>
                </a:lnTo>
                <a:lnTo>
                  <a:pt x="197" y="0"/>
                </a:lnTo>
                <a:close/>
                <a:moveTo>
                  <a:pt x="137" y="21"/>
                </a:moveTo>
                <a:lnTo>
                  <a:pt x="28" y="21"/>
                </a:lnTo>
                <a:lnTo>
                  <a:pt x="28" y="25"/>
                </a:lnTo>
                <a:lnTo>
                  <a:pt x="137" y="25"/>
                </a:lnTo>
                <a:lnTo>
                  <a:pt x="137" y="21"/>
                </a:lnTo>
                <a:close/>
                <a:moveTo>
                  <a:pt x="137" y="34"/>
                </a:moveTo>
                <a:lnTo>
                  <a:pt x="28" y="34"/>
                </a:lnTo>
                <a:lnTo>
                  <a:pt x="28" y="39"/>
                </a:lnTo>
                <a:lnTo>
                  <a:pt x="137" y="39"/>
                </a:lnTo>
                <a:lnTo>
                  <a:pt x="137" y="34"/>
                </a:lnTo>
                <a:close/>
                <a:moveTo>
                  <a:pt x="205" y="69"/>
                </a:moveTo>
                <a:lnTo>
                  <a:pt x="150" y="69"/>
                </a:lnTo>
                <a:lnTo>
                  <a:pt x="146" y="69"/>
                </a:lnTo>
                <a:lnTo>
                  <a:pt x="91" y="69"/>
                </a:lnTo>
                <a:lnTo>
                  <a:pt x="87" y="69"/>
                </a:lnTo>
                <a:lnTo>
                  <a:pt x="33" y="69"/>
                </a:lnTo>
                <a:lnTo>
                  <a:pt x="28" y="69"/>
                </a:lnTo>
                <a:lnTo>
                  <a:pt x="28" y="73"/>
                </a:lnTo>
                <a:lnTo>
                  <a:pt x="28" y="90"/>
                </a:lnTo>
                <a:lnTo>
                  <a:pt x="28" y="94"/>
                </a:lnTo>
                <a:lnTo>
                  <a:pt x="28" y="110"/>
                </a:lnTo>
                <a:lnTo>
                  <a:pt x="28" y="114"/>
                </a:lnTo>
                <a:lnTo>
                  <a:pt x="28" y="130"/>
                </a:lnTo>
                <a:lnTo>
                  <a:pt x="28" y="135"/>
                </a:lnTo>
                <a:lnTo>
                  <a:pt x="33" y="135"/>
                </a:lnTo>
                <a:lnTo>
                  <a:pt x="87" y="135"/>
                </a:lnTo>
                <a:lnTo>
                  <a:pt x="91" y="135"/>
                </a:lnTo>
                <a:lnTo>
                  <a:pt x="146" y="135"/>
                </a:lnTo>
                <a:lnTo>
                  <a:pt x="150" y="135"/>
                </a:lnTo>
                <a:lnTo>
                  <a:pt x="205" y="135"/>
                </a:lnTo>
                <a:lnTo>
                  <a:pt x="210" y="135"/>
                </a:lnTo>
                <a:lnTo>
                  <a:pt x="210" y="130"/>
                </a:lnTo>
                <a:lnTo>
                  <a:pt x="210" y="114"/>
                </a:lnTo>
                <a:lnTo>
                  <a:pt x="210" y="110"/>
                </a:lnTo>
                <a:lnTo>
                  <a:pt x="210" y="94"/>
                </a:lnTo>
                <a:lnTo>
                  <a:pt x="210" y="90"/>
                </a:lnTo>
                <a:lnTo>
                  <a:pt x="210" y="73"/>
                </a:lnTo>
                <a:lnTo>
                  <a:pt x="210" y="69"/>
                </a:lnTo>
                <a:lnTo>
                  <a:pt x="205" y="69"/>
                </a:lnTo>
                <a:close/>
                <a:moveTo>
                  <a:pt x="146" y="73"/>
                </a:moveTo>
                <a:lnTo>
                  <a:pt x="146" y="90"/>
                </a:lnTo>
                <a:lnTo>
                  <a:pt x="91" y="90"/>
                </a:lnTo>
                <a:lnTo>
                  <a:pt x="91" y="73"/>
                </a:lnTo>
                <a:lnTo>
                  <a:pt x="146" y="73"/>
                </a:lnTo>
                <a:close/>
                <a:moveTo>
                  <a:pt x="146" y="94"/>
                </a:moveTo>
                <a:lnTo>
                  <a:pt x="146" y="110"/>
                </a:lnTo>
                <a:lnTo>
                  <a:pt x="91" y="110"/>
                </a:lnTo>
                <a:lnTo>
                  <a:pt x="91" y="94"/>
                </a:lnTo>
                <a:lnTo>
                  <a:pt x="146" y="94"/>
                </a:lnTo>
                <a:close/>
                <a:moveTo>
                  <a:pt x="33" y="73"/>
                </a:moveTo>
                <a:lnTo>
                  <a:pt x="87" y="73"/>
                </a:lnTo>
                <a:lnTo>
                  <a:pt x="87" y="90"/>
                </a:lnTo>
                <a:lnTo>
                  <a:pt x="33" y="90"/>
                </a:lnTo>
                <a:lnTo>
                  <a:pt x="33" y="73"/>
                </a:lnTo>
                <a:close/>
                <a:moveTo>
                  <a:pt x="33" y="94"/>
                </a:moveTo>
                <a:lnTo>
                  <a:pt x="87" y="94"/>
                </a:lnTo>
                <a:lnTo>
                  <a:pt x="87" y="110"/>
                </a:lnTo>
                <a:lnTo>
                  <a:pt x="33" y="110"/>
                </a:lnTo>
                <a:lnTo>
                  <a:pt x="33" y="94"/>
                </a:lnTo>
                <a:close/>
                <a:moveTo>
                  <a:pt x="33" y="130"/>
                </a:moveTo>
                <a:lnTo>
                  <a:pt x="33" y="114"/>
                </a:lnTo>
                <a:lnTo>
                  <a:pt x="87" y="114"/>
                </a:lnTo>
                <a:lnTo>
                  <a:pt x="87" y="130"/>
                </a:lnTo>
                <a:lnTo>
                  <a:pt x="33" y="130"/>
                </a:lnTo>
                <a:close/>
                <a:moveTo>
                  <a:pt x="91" y="130"/>
                </a:moveTo>
                <a:lnTo>
                  <a:pt x="91" y="114"/>
                </a:lnTo>
                <a:lnTo>
                  <a:pt x="146" y="114"/>
                </a:lnTo>
                <a:lnTo>
                  <a:pt x="146" y="130"/>
                </a:lnTo>
                <a:lnTo>
                  <a:pt x="91" y="130"/>
                </a:lnTo>
                <a:close/>
                <a:moveTo>
                  <a:pt x="205" y="130"/>
                </a:moveTo>
                <a:lnTo>
                  <a:pt x="150" y="130"/>
                </a:lnTo>
                <a:lnTo>
                  <a:pt x="150" y="114"/>
                </a:lnTo>
                <a:lnTo>
                  <a:pt x="205" y="114"/>
                </a:lnTo>
                <a:lnTo>
                  <a:pt x="205" y="130"/>
                </a:lnTo>
                <a:close/>
                <a:moveTo>
                  <a:pt x="205" y="110"/>
                </a:moveTo>
                <a:lnTo>
                  <a:pt x="150" y="110"/>
                </a:lnTo>
                <a:lnTo>
                  <a:pt x="150" y="94"/>
                </a:lnTo>
                <a:lnTo>
                  <a:pt x="205" y="94"/>
                </a:lnTo>
                <a:lnTo>
                  <a:pt x="205" y="110"/>
                </a:lnTo>
                <a:close/>
                <a:moveTo>
                  <a:pt x="205" y="90"/>
                </a:moveTo>
                <a:lnTo>
                  <a:pt x="150" y="90"/>
                </a:lnTo>
                <a:lnTo>
                  <a:pt x="150" y="73"/>
                </a:lnTo>
                <a:lnTo>
                  <a:pt x="205" y="73"/>
                </a:lnTo>
                <a:lnTo>
                  <a:pt x="205" y="90"/>
                </a:lnTo>
                <a:close/>
              </a:path>
            </a:pathLst>
          </a:custGeom>
          <a:solidFill>
            <a:srgbClr val="EE7B48"/>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dirty="0">
              <a:ln>
                <a:noFill/>
              </a:ln>
              <a:solidFill>
                <a:prstClr val="black"/>
              </a:solidFill>
              <a:effectLst/>
              <a:uLnTx/>
              <a:uFillTx/>
            </a:endParaRPr>
          </a:p>
        </p:txBody>
      </p:sp>
      <p:sp>
        <p:nvSpPr>
          <p:cNvPr id="75" name="Freeform 16"/>
          <p:cNvSpPr>
            <a:spLocks noEditPoints="1"/>
          </p:cNvSpPr>
          <p:nvPr/>
        </p:nvSpPr>
        <p:spPr bwMode="auto">
          <a:xfrm>
            <a:off x="4819293" y="3240083"/>
            <a:ext cx="143669" cy="194270"/>
          </a:xfrm>
          <a:custGeom>
            <a:avLst/>
            <a:gdLst>
              <a:gd name="T0" fmla="*/ 302 w 302"/>
              <a:gd name="T1" fmla="*/ 76 h 397"/>
              <a:gd name="T2" fmla="*/ 0 w 302"/>
              <a:gd name="T3" fmla="*/ 397 h 397"/>
              <a:gd name="T4" fmla="*/ 227 w 302"/>
              <a:gd name="T5" fmla="*/ 0 h 397"/>
              <a:gd name="T6" fmla="*/ 234 w 302"/>
              <a:gd name="T7" fmla="*/ 0 h 397"/>
              <a:gd name="T8" fmla="*/ 302 w 302"/>
              <a:gd name="T9" fmla="*/ 68 h 397"/>
              <a:gd name="T10" fmla="*/ 270 w 302"/>
              <a:gd name="T11" fmla="*/ 244 h 397"/>
              <a:gd name="T12" fmla="*/ 259 w 302"/>
              <a:gd name="T13" fmla="*/ 142 h 397"/>
              <a:gd name="T14" fmla="*/ 32 w 302"/>
              <a:gd name="T15" fmla="*/ 153 h 397"/>
              <a:gd name="T16" fmla="*/ 43 w 302"/>
              <a:gd name="T17" fmla="*/ 256 h 397"/>
              <a:gd name="T18" fmla="*/ 270 w 302"/>
              <a:gd name="T19" fmla="*/ 244 h 397"/>
              <a:gd name="T20" fmla="*/ 111 w 302"/>
              <a:gd name="T21" fmla="*/ 204 h 397"/>
              <a:gd name="T22" fmla="*/ 85 w 302"/>
              <a:gd name="T23" fmla="*/ 211 h 397"/>
              <a:gd name="T24" fmla="*/ 66 w 302"/>
              <a:gd name="T25" fmla="*/ 234 h 397"/>
              <a:gd name="T26" fmla="*/ 91 w 302"/>
              <a:gd name="T27" fmla="*/ 163 h 397"/>
              <a:gd name="T28" fmla="*/ 118 w 302"/>
              <a:gd name="T29" fmla="*/ 186 h 397"/>
              <a:gd name="T30" fmla="*/ 89 w 302"/>
              <a:gd name="T31" fmla="*/ 195 h 397"/>
              <a:gd name="T32" fmla="*/ 98 w 302"/>
              <a:gd name="T33" fmla="*/ 186 h 397"/>
              <a:gd name="T34" fmla="*/ 85 w 302"/>
              <a:gd name="T35" fmla="*/ 179 h 397"/>
              <a:gd name="T36" fmla="*/ 187 w 302"/>
              <a:gd name="T37" fmla="*/ 197 h 397"/>
              <a:gd name="T38" fmla="*/ 150 w 302"/>
              <a:gd name="T39" fmla="*/ 234 h 397"/>
              <a:gd name="T40" fmla="*/ 127 w 302"/>
              <a:gd name="T41" fmla="*/ 163 h 397"/>
              <a:gd name="T42" fmla="*/ 178 w 302"/>
              <a:gd name="T43" fmla="*/ 172 h 397"/>
              <a:gd name="T44" fmla="*/ 167 w 302"/>
              <a:gd name="T45" fmla="*/ 198 h 397"/>
              <a:gd name="T46" fmla="*/ 152 w 302"/>
              <a:gd name="T47" fmla="*/ 179 h 397"/>
              <a:gd name="T48" fmla="*/ 146 w 302"/>
              <a:gd name="T49" fmla="*/ 218 h 397"/>
              <a:gd name="T50" fmla="*/ 163 w 302"/>
              <a:gd name="T51" fmla="*/ 213 h 397"/>
              <a:gd name="T52" fmla="*/ 217 w 302"/>
              <a:gd name="T53" fmla="*/ 234 h 397"/>
              <a:gd name="T54" fmla="*/ 198 w 302"/>
              <a:gd name="T55" fmla="*/ 163 h 397"/>
              <a:gd name="T56" fmla="*/ 240 w 302"/>
              <a:gd name="T57" fmla="*/ 179 h 397"/>
              <a:gd name="T58" fmla="*/ 217 w 302"/>
              <a:gd name="T59" fmla="*/ 192 h 397"/>
              <a:gd name="T60" fmla="*/ 238 w 302"/>
              <a:gd name="T61" fmla="*/ 207 h 397"/>
              <a:gd name="T62" fmla="*/ 217 w 302"/>
              <a:gd name="T63" fmla="*/ 234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02" h="397">
                <a:moveTo>
                  <a:pt x="227" y="76"/>
                </a:moveTo>
                <a:cubicBezTo>
                  <a:pt x="302" y="76"/>
                  <a:pt x="302" y="76"/>
                  <a:pt x="302" y="76"/>
                </a:cubicBezTo>
                <a:cubicBezTo>
                  <a:pt x="302" y="397"/>
                  <a:pt x="302" y="397"/>
                  <a:pt x="302" y="397"/>
                </a:cubicBezTo>
                <a:cubicBezTo>
                  <a:pt x="0" y="397"/>
                  <a:pt x="0" y="397"/>
                  <a:pt x="0" y="397"/>
                </a:cubicBezTo>
                <a:cubicBezTo>
                  <a:pt x="0" y="0"/>
                  <a:pt x="0" y="0"/>
                  <a:pt x="0" y="0"/>
                </a:cubicBezTo>
                <a:cubicBezTo>
                  <a:pt x="227" y="0"/>
                  <a:pt x="227" y="0"/>
                  <a:pt x="227" y="0"/>
                </a:cubicBezTo>
                <a:lnTo>
                  <a:pt x="227" y="76"/>
                </a:lnTo>
                <a:close/>
                <a:moveTo>
                  <a:pt x="234" y="0"/>
                </a:moveTo>
                <a:cubicBezTo>
                  <a:pt x="234" y="68"/>
                  <a:pt x="234" y="68"/>
                  <a:pt x="234" y="68"/>
                </a:cubicBezTo>
                <a:cubicBezTo>
                  <a:pt x="302" y="68"/>
                  <a:pt x="302" y="68"/>
                  <a:pt x="302" y="68"/>
                </a:cubicBezTo>
                <a:lnTo>
                  <a:pt x="234" y="0"/>
                </a:lnTo>
                <a:close/>
                <a:moveTo>
                  <a:pt x="270" y="244"/>
                </a:moveTo>
                <a:cubicBezTo>
                  <a:pt x="270" y="153"/>
                  <a:pt x="270" y="153"/>
                  <a:pt x="270" y="153"/>
                </a:cubicBezTo>
                <a:cubicBezTo>
                  <a:pt x="270" y="147"/>
                  <a:pt x="265" y="142"/>
                  <a:pt x="259" y="142"/>
                </a:cubicBezTo>
                <a:cubicBezTo>
                  <a:pt x="43" y="142"/>
                  <a:pt x="43" y="142"/>
                  <a:pt x="43" y="142"/>
                </a:cubicBezTo>
                <a:cubicBezTo>
                  <a:pt x="37" y="142"/>
                  <a:pt x="32" y="147"/>
                  <a:pt x="32" y="153"/>
                </a:cubicBezTo>
                <a:cubicBezTo>
                  <a:pt x="32" y="244"/>
                  <a:pt x="32" y="244"/>
                  <a:pt x="32" y="244"/>
                </a:cubicBezTo>
                <a:cubicBezTo>
                  <a:pt x="32" y="250"/>
                  <a:pt x="37" y="256"/>
                  <a:pt x="43" y="256"/>
                </a:cubicBezTo>
                <a:cubicBezTo>
                  <a:pt x="259" y="256"/>
                  <a:pt x="259" y="256"/>
                  <a:pt x="259" y="256"/>
                </a:cubicBezTo>
                <a:cubicBezTo>
                  <a:pt x="265" y="256"/>
                  <a:pt x="270" y="250"/>
                  <a:pt x="270" y="244"/>
                </a:cubicBezTo>
                <a:close/>
                <a:moveTo>
                  <a:pt x="118" y="186"/>
                </a:moveTo>
                <a:cubicBezTo>
                  <a:pt x="118" y="194"/>
                  <a:pt x="115" y="200"/>
                  <a:pt x="111" y="204"/>
                </a:cubicBezTo>
                <a:cubicBezTo>
                  <a:pt x="106" y="208"/>
                  <a:pt x="99" y="211"/>
                  <a:pt x="91" y="211"/>
                </a:cubicBezTo>
                <a:cubicBezTo>
                  <a:pt x="85" y="211"/>
                  <a:pt x="85" y="211"/>
                  <a:pt x="85" y="211"/>
                </a:cubicBezTo>
                <a:cubicBezTo>
                  <a:pt x="85" y="234"/>
                  <a:pt x="85" y="234"/>
                  <a:pt x="85" y="234"/>
                </a:cubicBezTo>
                <a:cubicBezTo>
                  <a:pt x="66" y="234"/>
                  <a:pt x="66" y="234"/>
                  <a:pt x="66" y="234"/>
                </a:cubicBezTo>
                <a:cubicBezTo>
                  <a:pt x="66" y="163"/>
                  <a:pt x="66" y="163"/>
                  <a:pt x="66" y="163"/>
                </a:cubicBezTo>
                <a:cubicBezTo>
                  <a:pt x="91" y="163"/>
                  <a:pt x="91" y="163"/>
                  <a:pt x="91" y="163"/>
                </a:cubicBezTo>
                <a:cubicBezTo>
                  <a:pt x="100" y="163"/>
                  <a:pt x="106" y="165"/>
                  <a:pt x="111" y="169"/>
                </a:cubicBezTo>
                <a:cubicBezTo>
                  <a:pt x="115" y="173"/>
                  <a:pt x="118" y="179"/>
                  <a:pt x="118" y="186"/>
                </a:cubicBezTo>
                <a:close/>
                <a:moveTo>
                  <a:pt x="85" y="195"/>
                </a:moveTo>
                <a:cubicBezTo>
                  <a:pt x="89" y="195"/>
                  <a:pt x="89" y="195"/>
                  <a:pt x="89" y="195"/>
                </a:cubicBezTo>
                <a:cubicBezTo>
                  <a:pt x="92" y="195"/>
                  <a:pt x="94" y="194"/>
                  <a:pt x="96" y="193"/>
                </a:cubicBezTo>
                <a:cubicBezTo>
                  <a:pt x="97" y="191"/>
                  <a:pt x="98" y="189"/>
                  <a:pt x="98" y="186"/>
                </a:cubicBezTo>
                <a:cubicBezTo>
                  <a:pt x="98" y="181"/>
                  <a:pt x="96" y="179"/>
                  <a:pt x="90" y="179"/>
                </a:cubicBezTo>
                <a:cubicBezTo>
                  <a:pt x="85" y="179"/>
                  <a:pt x="85" y="179"/>
                  <a:pt x="85" y="179"/>
                </a:cubicBezTo>
                <a:lnTo>
                  <a:pt x="85" y="195"/>
                </a:lnTo>
                <a:close/>
                <a:moveTo>
                  <a:pt x="187" y="197"/>
                </a:moveTo>
                <a:cubicBezTo>
                  <a:pt x="187" y="209"/>
                  <a:pt x="184" y="218"/>
                  <a:pt x="177" y="224"/>
                </a:cubicBezTo>
                <a:cubicBezTo>
                  <a:pt x="171" y="231"/>
                  <a:pt x="162" y="234"/>
                  <a:pt x="150" y="234"/>
                </a:cubicBezTo>
                <a:cubicBezTo>
                  <a:pt x="127" y="234"/>
                  <a:pt x="127" y="234"/>
                  <a:pt x="127" y="234"/>
                </a:cubicBezTo>
                <a:cubicBezTo>
                  <a:pt x="127" y="163"/>
                  <a:pt x="127" y="163"/>
                  <a:pt x="127" y="163"/>
                </a:cubicBezTo>
                <a:cubicBezTo>
                  <a:pt x="151" y="163"/>
                  <a:pt x="151" y="163"/>
                  <a:pt x="151" y="163"/>
                </a:cubicBezTo>
                <a:cubicBezTo>
                  <a:pt x="163" y="163"/>
                  <a:pt x="172" y="166"/>
                  <a:pt x="178" y="172"/>
                </a:cubicBezTo>
                <a:cubicBezTo>
                  <a:pt x="184" y="178"/>
                  <a:pt x="187" y="186"/>
                  <a:pt x="187" y="197"/>
                </a:cubicBezTo>
                <a:close/>
                <a:moveTo>
                  <a:pt x="167" y="198"/>
                </a:moveTo>
                <a:cubicBezTo>
                  <a:pt x="167" y="191"/>
                  <a:pt x="166" y="187"/>
                  <a:pt x="163" y="183"/>
                </a:cubicBezTo>
                <a:cubicBezTo>
                  <a:pt x="161" y="180"/>
                  <a:pt x="157" y="179"/>
                  <a:pt x="152" y="179"/>
                </a:cubicBezTo>
                <a:cubicBezTo>
                  <a:pt x="146" y="179"/>
                  <a:pt x="146" y="179"/>
                  <a:pt x="146" y="179"/>
                </a:cubicBezTo>
                <a:cubicBezTo>
                  <a:pt x="146" y="218"/>
                  <a:pt x="146" y="218"/>
                  <a:pt x="146" y="218"/>
                </a:cubicBezTo>
                <a:cubicBezTo>
                  <a:pt x="150" y="218"/>
                  <a:pt x="150" y="218"/>
                  <a:pt x="150" y="218"/>
                </a:cubicBezTo>
                <a:cubicBezTo>
                  <a:pt x="156" y="218"/>
                  <a:pt x="160" y="217"/>
                  <a:pt x="163" y="213"/>
                </a:cubicBezTo>
                <a:cubicBezTo>
                  <a:pt x="166" y="210"/>
                  <a:pt x="167" y="205"/>
                  <a:pt x="167" y="198"/>
                </a:cubicBezTo>
                <a:close/>
                <a:moveTo>
                  <a:pt x="217" y="234"/>
                </a:moveTo>
                <a:cubicBezTo>
                  <a:pt x="198" y="234"/>
                  <a:pt x="198" y="234"/>
                  <a:pt x="198" y="234"/>
                </a:cubicBezTo>
                <a:cubicBezTo>
                  <a:pt x="198" y="163"/>
                  <a:pt x="198" y="163"/>
                  <a:pt x="198" y="163"/>
                </a:cubicBezTo>
                <a:cubicBezTo>
                  <a:pt x="240" y="163"/>
                  <a:pt x="240" y="163"/>
                  <a:pt x="240" y="163"/>
                </a:cubicBezTo>
                <a:cubicBezTo>
                  <a:pt x="240" y="179"/>
                  <a:pt x="240" y="179"/>
                  <a:pt x="240" y="179"/>
                </a:cubicBezTo>
                <a:cubicBezTo>
                  <a:pt x="217" y="179"/>
                  <a:pt x="217" y="179"/>
                  <a:pt x="217" y="179"/>
                </a:cubicBezTo>
                <a:cubicBezTo>
                  <a:pt x="217" y="192"/>
                  <a:pt x="217" y="192"/>
                  <a:pt x="217" y="192"/>
                </a:cubicBezTo>
                <a:cubicBezTo>
                  <a:pt x="238" y="192"/>
                  <a:pt x="238" y="192"/>
                  <a:pt x="238" y="192"/>
                </a:cubicBezTo>
                <a:cubicBezTo>
                  <a:pt x="238" y="207"/>
                  <a:pt x="238" y="207"/>
                  <a:pt x="238" y="207"/>
                </a:cubicBezTo>
                <a:cubicBezTo>
                  <a:pt x="217" y="207"/>
                  <a:pt x="217" y="207"/>
                  <a:pt x="217" y="207"/>
                </a:cubicBezTo>
                <a:lnTo>
                  <a:pt x="217" y="234"/>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76" name="Freeform 408"/>
          <p:cNvSpPr>
            <a:spLocks noEditPoints="1"/>
          </p:cNvSpPr>
          <p:nvPr/>
        </p:nvSpPr>
        <p:spPr bwMode="auto">
          <a:xfrm>
            <a:off x="5395252" y="3272702"/>
            <a:ext cx="184860" cy="137342"/>
          </a:xfrm>
          <a:custGeom>
            <a:avLst/>
            <a:gdLst>
              <a:gd name="T0" fmla="*/ 249 w 853"/>
              <a:gd name="T1" fmla="*/ 280 h 632"/>
              <a:gd name="T2" fmla="*/ 0 w 853"/>
              <a:gd name="T3" fmla="*/ 88 h 632"/>
              <a:gd name="T4" fmla="*/ 0 w 853"/>
              <a:gd name="T5" fmla="*/ 530 h 632"/>
              <a:gd name="T6" fmla="*/ 249 w 853"/>
              <a:gd name="T7" fmla="*/ 280 h 632"/>
              <a:gd name="T8" fmla="*/ 850 w 853"/>
              <a:gd name="T9" fmla="*/ 0 h 632"/>
              <a:gd name="T10" fmla="*/ 3 w 853"/>
              <a:gd name="T11" fmla="*/ 0 h 632"/>
              <a:gd name="T12" fmla="*/ 427 w 853"/>
              <a:gd name="T13" fmla="*/ 325 h 632"/>
              <a:gd name="T14" fmla="*/ 850 w 853"/>
              <a:gd name="T15" fmla="*/ 0 h 632"/>
              <a:gd name="T16" fmla="*/ 546 w 853"/>
              <a:gd name="T17" fmla="*/ 325 h 632"/>
              <a:gd name="T18" fmla="*/ 427 w 853"/>
              <a:gd name="T19" fmla="*/ 416 h 632"/>
              <a:gd name="T20" fmla="*/ 307 w 853"/>
              <a:gd name="T21" fmla="*/ 325 h 632"/>
              <a:gd name="T22" fmla="*/ 1 w 853"/>
              <a:gd name="T23" fmla="*/ 632 h 632"/>
              <a:gd name="T24" fmla="*/ 852 w 853"/>
              <a:gd name="T25" fmla="*/ 632 h 632"/>
              <a:gd name="T26" fmla="*/ 546 w 853"/>
              <a:gd name="T27" fmla="*/ 325 h 632"/>
              <a:gd name="T28" fmla="*/ 603 w 853"/>
              <a:gd name="T29" fmla="*/ 280 h 632"/>
              <a:gd name="T30" fmla="*/ 853 w 853"/>
              <a:gd name="T31" fmla="*/ 531 h 632"/>
              <a:gd name="T32" fmla="*/ 853 w 853"/>
              <a:gd name="T33" fmla="*/ 90 h 632"/>
              <a:gd name="T34" fmla="*/ 603 w 853"/>
              <a:gd name="T35" fmla="*/ 280 h 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53" h="632">
                <a:moveTo>
                  <a:pt x="249" y="280"/>
                </a:moveTo>
                <a:lnTo>
                  <a:pt x="0" y="88"/>
                </a:lnTo>
                <a:lnTo>
                  <a:pt x="0" y="530"/>
                </a:lnTo>
                <a:lnTo>
                  <a:pt x="249" y="280"/>
                </a:lnTo>
                <a:close/>
                <a:moveTo>
                  <a:pt x="850" y="0"/>
                </a:moveTo>
                <a:lnTo>
                  <a:pt x="3" y="0"/>
                </a:lnTo>
                <a:lnTo>
                  <a:pt x="427" y="325"/>
                </a:lnTo>
                <a:lnTo>
                  <a:pt x="850" y="0"/>
                </a:lnTo>
                <a:close/>
                <a:moveTo>
                  <a:pt x="546" y="325"/>
                </a:moveTo>
                <a:lnTo>
                  <a:pt x="427" y="416"/>
                </a:lnTo>
                <a:lnTo>
                  <a:pt x="307" y="325"/>
                </a:lnTo>
                <a:lnTo>
                  <a:pt x="1" y="632"/>
                </a:lnTo>
                <a:lnTo>
                  <a:pt x="852" y="632"/>
                </a:lnTo>
                <a:lnTo>
                  <a:pt x="546" y="325"/>
                </a:lnTo>
                <a:close/>
                <a:moveTo>
                  <a:pt x="603" y="280"/>
                </a:moveTo>
                <a:lnTo>
                  <a:pt x="853" y="531"/>
                </a:lnTo>
                <a:lnTo>
                  <a:pt x="853" y="90"/>
                </a:lnTo>
                <a:lnTo>
                  <a:pt x="603" y="28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77" name="Freeform 115"/>
          <p:cNvSpPr>
            <a:spLocks noEditPoints="1"/>
          </p:cNvSpPr>
          <p:nvPr/>
        </p:nvSpPr>
        <p:spPr bwMode="auto">
          <a:xfrm>
            <a:off x="5047768" y="3051958"/>
            <a:ext cx="428182" cy="262808"/>
          </a:xfrm>
          <a:custGeom>
            <a:avLst/>
            <a:gdLst>
              <a:gd name="T0" fmla="*/ 238 w 238"/>
              <a:gd name="T1" fmla="*/ 45 h 159"/>
              <a:gd name="T2" fmla="*/ 0 w 238"/>
              <a:gd name="T3" fmla="*/ 159 h 159"/>
              <a:gd name="T4" fmla="*/ 192 w 238"/>
              <a:gd name="T5" fmla="*/ 0 h 159"/>
              <a:gd name="T6" fmla="*/ 197 w 238"/>
              <a:gd name="T7" fmla="*/ 0 h 159"/>
              <a:gd name="T8" fmla="*/ 238 w 238"/>
              <a:gd name="T9" fmla="*/ 41 h 159"/>
              <a:gd name="T10" fmla="*/ 137 w 238"/>
              <a:gd name="T11" fmla="*/ 21 h 159"/>
              <a:gd name="T12" fmla="*/ 28 w 238"/>
              <a:gd name="T13" fmla="*/ 25 h 159"/>
              <a:gd name="T14" fmla="*/ 137 w 238"/>
              <a:gd name="T15" fmla="*/ 21 h 159"/>
              <a:gd name="T16" fmla="*/ 28 w 238"/>
              <a:gd name="T17" fmla="*/ 34 h 159"/>
              <a:gd name="T18" fmla="*/ 137 w 238"/>
              <a:gd name="T19" fmla="*/ 39 h 159"/>
              <a:gd name="T20" fmla="*/ 205 w 238"/>
              <a:gd name="T21" fmla="*/ 69 h 159"/>
              <a:gd name="T22" fmla="*/ 146 w 238"/>
              <a:gd name="T23" fmla="*/ 69 h 159"/>
              <a:gd name="T24" fmla="*/ 87 w 238"/>
              <a:gd name="T25" fmla="*/ 69 h 159"/>
              <a:gd name="T26" fmla="*/ 28 w 238"/>
              <a:gd name="T27" fmla="*/ 69 h 159"/>
              <a:gd name="T28" fmla="*/ 28 w 238"/>
              <a:gd name="T29" fmla="*/ 90 h 159"/>
              <a:gd name="T30" fmla="*/ 28 w 238"/>
              <a:gd name="T31" fmla="*/ 110 h 159"/>
              <a:gd name="T32" fmla="*/ 28 w 238"/>
              <a:gd name="T33" fmla="*/ 130 h 159"/>
              <a:gd name="T34" fmla="*/ 33 w 238"/>
              <a:gd name="T35" fmla="*/ 135 h 159"/>
              <a:gd name="T36" fmla="*/ 91 w 238"/>
              <a:gd name="T37" fmla="*/ 135 h 159"/>
              <a:gd name="T38" fmla="*/ 150 w 238"/>
              <a:gd name="T39" fmla="*/ 135 h 159"/>
              <a:gd name="T40" fmla="*/ 210 w 238"/>
              <a:gd name="T41" fmla="*/ 135 h 159"/>
              <a:gd name="T42" fmla="*/ 210 w 238"/>
              <a:gd name="T43" fmla="*/ 114 h 159"/>
              <a:gd name="T44" fmla="*/ 210 w 238"/>
              <a:gd name="T45" fmla="*/ 94 h 159"/>
              <a:gd name="T46" fmla="*/ 210 w 238"/>
              <a:gd name="T47" fmla="*/ 73 h 159"/>
              <a:gd name="T48" fmla="*/ 205 w 238"/>
              <a:gd name="T49" fmla="*/ 69 h 159"/>
              <a:gd name="T50" fmla="*/ 146 w 238"/>
              <a:gd name="T51" fmla="*/ 90 h 159"/>
              <a:gd name="T52" fmla="*/ 91 w 238"/>
              <a:gd name="T53" fmla="*/ 73 h 159"/>
              <a:gd name="T54" fmla="*/ 146 w 238"/>
              <a:gd name="T55" fmla="*/ 94 h 159"/>
              <a:gd name="T56" fmla="*/ 91 w 238"/>
              <a:gd name="T57" fmla="*/ 110 h 159"/>
              <a:gd name="T58" fmla="*/ 146 w 238"/>
              <a:gd name="T59" fmla="*/ 94 h 159"/>
              <a:gd name="T60" fmla="*/ 87 w 238"/>
              <a:gd name="T61" fmla="*/ 73 h 159"/>
              <a:gd name="T62" fmla="*/ 33 w 238"/>
              <a:gd name="T63" fmla="*/ 90 h 159"/>
              <a:gd name="T64" fmla="*/ 33 w 238"/>
              <a:gd name="T65" fmla="*/ 94 h 159"/>
              <a:gd name="T66" fmla="*/ 87 w 238"/>
              <a:gd name="T67" fmla="*/ 110 h 159"/>
              <a:gd name="T68" fmla="*/ 33 w 238"/>
              <a:gd name="T69" fmla="*/ 94 h 159"/>
              <a:gd name="T70" fmla="*/ 33 w 238"/>
              <a:gd name="T71" fmla="*/ 114 h 159"/>
              <a:gd name="T72" fmla="*/ 87 w 238"/>
              <a:gd name="T73" fmla="*/ 130 h 159"/>
              <a:gd name="T74" fmla="*/ 91 w 238"/>
              <a:gd name="T75" fmla="*/ 130 h 159"/>
              <a:gd name="T76" fmla="*/ 146 w 238"/>
              <a:gd name="T77" fmla="*/ 114 h 159"/>
              <a:gd name="T78" fmla="*/ 91 w 238"/>
              <a:gd name="T79" fmla="*/ 130 h 159"/>
              <a:gd name="T80" fmla="*/ 150 w 238"/>
              <a:gd name="T81" fmla="*/ 130 h 159"/>
              <a:gd name="T82" fmla="*/ 205 w 238"/>
              <a:gd name="T83" fmla="*/ 114 h 159"/>
              <a:gd name="T84" fmla="*/ 205 w 238"/>
              <a:gd name="T85" fmla="*/ 110 h 159"/>
              <a:gd name="T86" fmla="*/ 150 w 238"/>
              <a:gd name="T87" fmla="*/ 94 h 159"/>
              <a:gd name="T88" fmla="*/ 205 w 238"/>
              <a:gd name="T89" fmla="*/ 110 h 159"/>
              <a:gd name="T90" fmla="*/ 150 w 238"/>
              <a:gd name="T91" fmla="*/ 90 h 159"/>
              <a:gd name="T92" fmla="*/ 205 w 238"/>
              <a:gd name="T93" fmla="*/ 73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38" h="159">
                <a:moveTo>
                  <a:pt x="192" y="45"/>
                </a:moveTo>
                <a:lnTo>
                  <a:pt x="238" y="45"/>
                </a:lnTo>
                <a:lnTo>
                  <a:pt x="238" y="159"/>
                </a:lnTo>
                <a:lnTo>
                  <a:pt x="0" y="159"/>
                </a:lnTo>
                <a:lnTo>
                  <a:pt x="0" y="0"/>
                </a:lnTo>
                <a:lnTo>
                  <a:pt x="192" y="0"/>
                </a:lnTo>
                <a:lnTo>
                  <a:pt x="192" y="45"/>
                </a:lnTo>
                <a:close/>
                <a:moveTo>
                  <a:pt x="197" y="0"/>
                </a:moveTo>
                <a:lnTo>
                  <a:pt x="197" y="41"/>
                </a:lnTo>
                <a:lnTo>
                  <a:pt x="238" y="41"/>
                </a:lnTo>
                <a:lnTo>
                  <a:pt x="197" y="0"/>
                </a:lnTo>
                <a:close/>
                <a:moveTo>
                  <a:pt x="137" y="21"/>
                </a:moveTo>
                <a:lnTo>
                  <a:pt x="28" y="21"/>
                </a:lnTo>
                <a:lnTo>
                  <a:pt x="28" y="25"/>
                </a:lnTo>
                <a:lnTo>
                  <a:pt x="137" y="25"/>
                </a:lnTo>
                <a:lnTo>
                  <a:pt x="137" y="21"/>
                </a:lnTo>
                <a:close/>
                <a:moveTo>
                  <a:pt x="137" y="34"/>
                </a:moveTo>
                <a:lnTo>
                  <a:pt x="28" y="34"/>
                </a:lnTo>
                <a:lnTo>
                  <a:pt x="28" y="39"/>
                </a:lnTo>
                <a:lnTo>
                  <a:pt x="137" y="39"/>
                </a:lnTo>
                <a:lnTo>
                  <a:pt x="137" y="34"/>
                </a:lnTo>
                <a:close/>
                <a:moveTo>
                  <a:pt x="205" y="69"/>
                </a:moveTo>
                <a:lnTo>
                  <a:pt x="150" y="69"/>
                </a:lnTo>
                <a:lnTo>
                  <a:pt x="146" y="69"/>
                </a:lnTo>
                <a:lnTo>
                  <a:pt x="91" y="69"/>
                </a:lnTo>
                <a:lnTo>
                  <a:pt x="87" y="69"/>
                </a:lnTo>
                <a:lnTo>
                  <a:pt x="33" y="69"/>
                </a:lnTo>
                <a:lnTo>
                  <a:pt x="28" y="69"/>
                </a:lnTo>
                <a:lnTo>
                  <a:pt x="28" y="73"/>
                </a:lnTo>
                <a:lnTo>
                  <a:pt x="28" y="90"/>
                </a:lnTo>
                <a:lnTo>
                  <a:pt x="28" y="94"/>
                </a:lnTo>
                <a:lnTo>
                  <a:pt x="28" y="110"/>
                </a:lnTo>
                <a:lnTo>
                  <a:pt x="28" y="114"/>
                </a:lnTo>
                <a:lnTo>
                  <a:pt x="28" y="130"/>
                </a:lnTo>
                <a:lnTo>
                  <a:pt x="28" y="135"/>
                </a:lnTo>
                <a:lnTo>
                  <a:pt x="33" y="135"/>
                </a:lnTo>
                <a:lnTo>
                  <a:pt x="87" y="135"/>
                </a:lnTo>
                <a:lnTo>
                  <a:pt x="91" y="135"/>
                </a:lnTo>
                <a:lnTo>
                  <a:pt x="146" y="135"/>
                </a:lnTo>
                <a:lnTo>
                  <a:pt x="150" y="135"/>
                </a:lnTo>
                <a:lnTo>
                  <a:pt x="205" y="135"/>
                </a:lnTo>
                <a:lnTo>
                  <a:pt x="210" y="135"/>
                </a:lnTo>
                <a:lnTo>
                  <a:pt x="210" y="130"/>
                </a:lnTo>
                <a:lnTo>
                  <a:pt x="210" y="114"/>
                </a:lnTo>
                <a:lnTo>
                  <a:pt x="210" y="110"/>
                </a:lnTo>
                <a:lnTo>
                  <a:pt x="210" y="94"/>
                </a:lnTo>
                <a:lnTo>
                  <a:pt x="210" y="90"/>
                </a:lnTo>
                <a:lnTo>
                  <a:pt x="210" y="73"/>
                </a:lnTo>
                <a:lnTo>
                  <a:pt x="210" y="69"/>
                </a:lnTo>
                <a:lnTo>
                  <a:pt x="205" y="69"/>
                </a:lnTo>
                <a:close/>
                <a:moveTo>
                  <a:pt x="146" y="73"/>
                </a:moveTo>
                <a:lnTo>
                  <a:pt x="146" y="90"/>
                </a:lnTo>
                <a:lnTo>
                  <a:pt x="91" y="90"/>
                </a:lnTo>
                <a:lnTo>
                  <a:pt x="91" y="73"/>
                </a:lnTo>
                <a:lnTo>
                  <a:pt x="146" y="73"/>
                </a:lnTo>
                <a:close/>
                <a:moveTo>
                  <a:pt x="146" y="94"/>
                </a:moveTo>
                <a:lnTo>
                  <a:pt x="146" y="110"/>
                </a:lnTo>
                <a:lnTo>
                  <a:pt x="91" y="110"/>
                </a:lnTo>
                <a:lnTo>
                  <a:pt x="91" y="94"/>
                </a:lnTo>
                <a:lnTo>
                  <a:pt x="146" y="94"/>
                </a:lnTo>
                <a:close/>
                <a:moveTo>
                  <a:pt x="33" y="73"/>
                </a:moveTo>
                <a:lnTo>
                  <a:pt x="87" y="73"/>
                </a:lnTo>
                <a:lnTo>
                  <a:pt x="87" y="90"/>
                </a:lnTo>
                <a:lnTo>
                  <a:pt x="33" y="90"/>
                </a:lnTo>
                <a:lnTo>
                  <a:pt x="33" y="73"/>
                </a:lnTo>
                <a:close/>
                <a:moveTo>
                  <a:pt x="33" y="94"/>
                </a:moveTo>
                <a:lnTo>
                  <a:pt x="87" y="94"/>
                </a:lnTo>
                <a:lnTo>
                  <a:pt x="87" y="110"/>
                </a:lnTo>
                <a:lnTo>
                  <a:pt x="33" y="110"/>
                </a:lnTo>
                <a:lnTo>
                  <a:pt x="33" y="94"/>
                </a:lnTo>
                <a:close/>
                <a:moveTo>
                  <a:pt x="33" y="130"/>
                </a:moveTo>
                <a:lnTo>
                  <a:pt x="33" y="114"/>
                </a:lnTo>
                <a:lnTo>
                  <a:pt x="87" y="114"/>
                </a:lnTo>
                <a:lnTo>
                  <a:pt x="87" y="130"/>
                </a:lnTo>
                <a:lnTo>
                  <a:pt x="33" y="130"/>
                </a:lnTo>
                <a:close/>
                <a:moveTo>
                  <a:pt x="91" y="130"/>
                </a:moveTo>
                <a:lnTo>
                  <a:pt x="91" y="114"/>
                </a:lnTo>
                <a:lnTo>
                  <a:pt x="146" y="114"/>
                </a:lnTo>
                <a:lnTo>
                  <a:pt x="146" y="130"/>
                </a:lnTo>
                <a:lnTo>
                  <a:pt x="91" y="130"/>
                </a:lnTo>
                <a:close/>
                <a:moveTo>
                  <a:pt x="205" y="130"/>
                </a:moveTo>
                <a:lnTo>
                  <a:pt x="150" y="130"/>
                </a:lnTo>
                <a:lnTo>
                  <a:pt x="150" y="114"/>
                </a:lnTo>
                <a:lnTo>
                  <a:pt x="205" y="114"/>
                </a:lnTo>
                <a:lnTo>
                  <a:pt x="205" y="130"/>
                </a:lnTo>
                <a:close/>
                <a:moveTo>
                  <a:pt x="205" y="110"/>
                </a:moveTo>
                <a:lnTo>
                  <a:pt x="150" y="110"/>
                </a:lnTo>
                <a:lnTo>
                  <a:pt x="150" y="94"/>
                </a:lnTo>
                <a:lnTo>
                  <a:pt x="205" y="94"/>
                </a:lnTo>
                <a:lnTo>
                  <a:pt x="205" y="110"/>
                </a:lnTo>
                <a:close/>
                <a:moveTo>
                  <a:pt x="205" y="90"/>
                </a:moveTo>
                <a:lnTo>
                  <a:pt x="150" y="90"/>
                </a:lnTo>
                <a:lnTo>
                  <a:pt x="150" y="73"/>
                </a:lnTo>
                <a:lnTo>
                  <a:pt x="205" y="73"/>
                </a:lnTo>
                <a:lnTo>
                  <a:pt x="205" y="90"/>
                </a:lnTo>
                <a:close/>
              </a:path>
            </a:pathLst>
          </a:custGeom>
          <a:solidFill>
            <a:srgbClr val="EE7B48"/>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78" name="Freeform 56"/>
          <p:cNvSpPr>
            <a:spLocks noEditPoints="1"/>
          </p:cNvSpPr>
          <p:nvPr/>
        </p:nvSpPr>
        <p:spPr bwMode="auto">
          <a:xfrm>
            <a:off x="2208094" y="4013142"/>
            <a:ext cx="430213" cy="347663"/>
          </a:xfrm>
          <a:custGeom>
            <a:avLst/>
            <a:gdLst>
              <a:gd name="T0" fmla="*/ 453 w 453"/>
              <a:gd name="T1" fmla="*/ 10 h 365"/>
              <a:gd name="T2" fmla="*/ 453 w 453"/>
              <a:gd name="T3" fmla="*/ 294 h 365"/>
              <a:gd name="T4" fmla="*/ 443 w 453"/>
              <a:gd name="T5" fmla="*/ 304 h 365"/>
              <a:gd name="T6" fmla="*/ 259 w 453"/>
              <a:gd name="T7" fmla="*/ 304 h 365"/>
              <a:gd name="T8" fmla="*/ 264 w 453"/>
              <a:gd name="T9" fmla="*/ 355 h 365"/>
              <a:gd name="T10" fmla="*/ 326 w 453"/>
              <a:gd name="T11" fmla="*/ 355 h 365"/>
              <a:gd name="T12" fmla="*/ 331 w 453"/>
              <a:gd name="T13" fmla="*/ 360 h 365"/>
              <a:gd name="T14" fmla="*/ 326 w 453"/>
              <a:gd name="T15" fmla="*/ 365 h 365"/>
              <a:gd name="T16" fmla="*/ 127 w 453"/>
              <a:gd name="T17" fmla="*/ 365 h 365"/>
              <a:gd name="T18" fmla="*/ 122 w 453"/>
              <a:gd name="T19" fmla="*/ 360 h 365"/>
              <a:gd name="T20" fmla="*/ 127 w 453"/>
              <a:gd name="T21" fmla="*/ 355 h 365"/>
              <a:gd name="T22" fmla="*/ 189 w 453"/>
              <a:gd name="T23" fmla="*/ 355 h 365"/>
              <a:gd name="T24" fmla="*/ 194 w 453"/>
              <a:gd name="T25" fmla="*/ 304 h 365"/>
              <a:gd name="T26" fmla="*/ 10 w 453"/>
              <a:gd name="T27" fmla="*/ 304 h 365"/>
              <a:gd name="T28" fmla="*/ 0 w 453"/>
              <a:gd name="T29" fmla="*/ 294 h 365"/>
              <a:gd name="T30" fmla="*/ 0 w 453"/>
              <a:gd name="T31" fmla="*/ 10 h 365"/>
              <a:gd name="T32" fmla="*/ 10 w 453"/>
              <a:gd name="T33" fmla="*/ 0 h 365"/>
              <a:gd name="T34" fmla="*/ 443 w 453"/>
              <a:gd name="T35" fmla="*/ 0 h 365"/>
              <a:gd name="T36" fmla="*/ 453 w 453"/>
              <a:gd name="T37" fmla="*/ 10 h 365"/>
              <a:gd name="T38" fmla="*/ 422 w 453"/>
              <a:gd name="T39" fmla="*/ 31 h 365"/>
              <a:gd name="T40" fmla="*/ 31 w 453"/>
              <a:gd name="T41" fmla="*/ 31 h 365"/>
              <a:gd name="T42" fmla="*/ 31 w 453"/>
              <a:gd name="T43" fmla="*/ 273 h 365"/>
              <a:gd name="T44" fmla="*/ 422 w 453"/>
              <a:gd name="T45" fmla="*/ 273 h 365"/>
              <a:gd name="T46" fmla="*/ 422 w 453"/>
              <a:gd name="T47" fmla="*/ 31 h 365"/>
              <a:gd name="T48" fmla="*/ 269 w 453"/>
              <a:gd name="T49" fmla="*/ 134 h 365"/>
              <a:gd name="T50" fmla="*/ 269 w 453"/>
              <a:gd name="T51" fmla="*/ 106 h 365"/>
              <a:gd name="T52" fmla="*/ 226 w 453"/>
              <a:gd name="T53" fmla="*/ 64 h 365"/>
              <a:gd name="T54" fmla="*/ 184 w 453"/>
              <a:gd name="T55" fmla="*/ 106 h 365"/>
              <a:gd name="T56" fmla="*/ 184 w 453"/>
              <a:gd name="T57" fmla="*/ 134 h 365"/>
              <a:gd name="T58" fmla="*/ 159 w 453"/>
              <a:gd name="T59" fmla="*/ 134 h 365"/>
              <a:gd name="T60" fmla="*/ 159 w 453"/>
              <a:gd name="T61" fmla="*/ 241 h 365"/>
              <a:gd name="T62" fmla="*/ 294 w 453"/>
              <a:gd name="T63" fmla="*/ 241 h 365"/>
              <a:gd name="T64" fmla="*/ 294 w 453"/>
              <a:gd name="T65" fmla="*/ 134 h 365"/>
              <a:gd name="T66" fmla="*/ 269 w 453"/>
              <a:gd name="T67" fmla="*/ 134 h 365"/>
              <a:gd name="T68" fmla="*/ 199 w 453"/>
              <a:gd name="T69" fmla="*/ 106 h 365"/>
              <a:gd name="T70" fmla="*/ 226 w 453"/>
              <a:gd name="T71" fmla="*/ 78 h 365"/>
              <a:gd name="T72" fmla="*/ 254 w 453"/>
              <a:gd name="T73" fmla="*/ 106 h 365"/>
              <a:gd name="T74" fmla="*/ 254 w 453"/>
              <a:gd name="T75" fmla="*/ 134 h 365"/>
              <a:gd name="T76" fmla="*/ 199 w 453"/>
              <a:gd name="T77" fmla="*/ 134 h 365"/>
              <a:gd name="T78" fmla="*/ 199 w 453"/>
              <a:gd name="T79" fmla="*/ 106 h 365"/>
              <a:gd name="T80" fmla="*/ 232 w 453"/>
              <a:gd name="T81" fmla="*/ 189 h 365"/>
              <a:gd name="T82" fmla="*/ 237 w 453"/>
              <a:gd name="T83" fmla="*/ 211 h 365"/>
              <a:gd name="T84" fmla="*/ 216 w 453"/>
              <a:gd name="T85" fmla="*/ 211 h 365"/>
              <a:gd name="T86" fmla="*/ 221 w 453"/>
              <a:gd name="T87" fmla="*/ 189 h 365"/>
              <a:gd name="T88" fmla="*/ 213 w 453"/>
              <a:gd name="T89" fmla="*/ 177 h 365"/>
              <a:gd name="T90" fmla="*/ 226 w 453"/>
              <a:gd name="T91" fmla="*/ 164 h 365"/>
              <a:gd name="T92" fmla="*/ 240 w 453"/>
              <a:gd name="T93" fmla="*/ 177 h 365"/>
              <a:gd name="T94" fmla="*/ 232 w 453"/>
              <a:gd name="T95" fmla="*/ 189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53" h="365">
                <a:moveTo>
                  <a:pt x="453" y="10"/>
                </a:moveTo>
                <a:cubicBezTo>
                  <a:pt x="453" y="294"/>
                  <a:pt x="453" y="294"/>
                  <a:pt x="453" y="294"/>
                </a:cubicBezTo>
                <a:cubicBezTo>
                  <a:pt x="453" y="300"/>
                  <a:pt x="449" y="304"/>
                  <a:pt x="443" y="304"/>
                </a:cubicBezTo>
                <a:cubicBezTo>
                  <a:pt x="259" y="304"/>
                  <a:pt x="259" y="304"/>
                  <a:pt x="259" y="304"/>
                </a:cubicBezTo>
                <a:cubicBezTo>
                  <a:pt x="264" y="355"/>
                  <a:pt x="264" y="355"/>
                  <a:pt x="264" y="355"/>
                </a:cubicBezTo>
                <a:cubicBezTo>
                  <a:pt x="326" y="355"/>
                  <a:pt x="326" y="355"/>
                  <a:pt x="326" y="355"/>
                </a:cubicBezTo>
                <a:cubicBezTo>
                  <a:pt x="328" y="355"/>
                  <a:pt x="331" y="358"/>
                  <a:pt x="331" y="360"/>
                </a:cubicBezTo>
                <a:cubicBezTo>
                  <a:pt x="331" y="363"/>
                  <a:pt x="328" y="365"/>
                  <a:pt x="326" y="365"/>
                </a:cubicBezTo>
                <a:cubicBezTo>
                  <a:pt x="127" y="365"/>
                  <a:pt x="127" y="365"/>
                  <a:pt x="127" y="365"/>
                </a:cubicBezTo>
                <a:cubicBezTo>
                  <a:pt x="124" y="365"/>
                  <a:pt x="122" y="363"/>
                  <a:pt x="122" y="360"/>
                </a:cubicBezTo>
                <a:cubicBezTo>
                  <a:pt x="122" y="358"/>
                  <a:pt x="124" y="355"/>
                  <a:pt x="127" y="355"/>
                </a:cubicBezTo>
                <a:cubicBezTo>
                  <a:pt x="189" y="355"/>
                  <a:pt x="189" y="355"/>
                  <a:pt x="189" y="355"/>
                </a:cubicBezTo>
                <a:cubicBezTo>
                  <a:pt x="194" y="304"/>
                  <a:pt x="194" y="304"/>
                  <a:pt x="194" y="304"/>
                </a:cubicBezTo>
                <a:cubicBezTo>
                  <a:pt x="10" y="304"/>
                  <a:pt x="10" y="304"/>
                  <a:pt x="10" y="304"/>
                </a:cubicBezTo>
                <a:cubicBezTo>
                  <a:pt x="4" y="304"/>
                  <a:pt x="0" y="300"/>
                  <a:pt x="0" y="294"/>
                </a:cubicBezTo>
                <a:cubicBezTo>
                  <a:pt x="0" y="10"/>
                  <a:pt x="0" y="10"/>
                  <a:pt x="0" y="10"/>
                </a:cubicBezTo>
                <a:cubicBezTo>
                  <a:pt x="0" y="5"/>
                  <a:pt x="4" y="0"/>
                  <a:pt x="10" y="0"/>
                </a:cubicBezTo>
                <a:cubicBezTo>
                  <a:pt x="443" y="0"/>
                  <a:pt x="443" y="0"/>
                  <a:pt x="443" y="0"/>
                </a:cubicBezTo>
                <a:cubicBezTo>
                  <a:pt x="449" y="0"/>
                  <a:pt x="453" y="5"/>
                  <a:pt x="453" y="10"/>
                </a:cubicBezTo>
                <a:close/>
                <a:moveTo>
                  <a:pt x="422" y="31"/>
                </a:moveTo>
                <a:cubicBezTo>
                  <a:pt x="31" y="31"/>
                  <a:pt x="31" y="31"/>
                  <a:pt x="31" y="31"/>
                </a:cubicBezTo>
                <a:cubicBezTo>
                  <a:pt x="31" y="273"/>
                  <a:pt x="31" y="273"/>
                  <a:pt x="31" y="273"/>
                </a:cubicBezTo>
                <a:cubicBezTo>
                  <a:pt x="422" y="273"/>
                  <a:pt x="422" y="273"/>
                  <a:pt x="422" y="273"/>
                </a:cubicBezTo>
                <a:lnTo>
                  <a:pt x="422" y="31"/>
                </a:lnTo>
                <a:close/>
                <a:moveTo>
                  <a:pt x="269" y="134"/>
                </a:moveTo>
                <a:cubicBezTo>
                  <a:pt x="269" y="106"/>
                  <a:pt x="269" y="106"/>
                  <a:pt x="269" y="106"/>
                </a:cubicBezTo>
                <a:cubicBezTo>
                  <a:pt x="269" y="83"/>
                  <a:pt x="250" y="64"/>
                  <a:pt x="226" y="64"/>
                </a:cubicBezTo>
                <a:cubicBezTo>
                  <a:pt x="203" y="64"/>
                  <a:pt x="184" y="83"/>
                  <a:pt x="184" y="106"/>
                </a:cubicBezTo>
                <a:cubicBezTo>
                  <a:pt x="184" y="134"/>
                  <a:pt x="184" y="134"/>
                  <a:pt x="184" y="134"/>
                </a:cubicBezTo>
                <a:cubicBezTo>
                  <a:pt x="159" y="134"/>
                  <a:pt x="159" y="134"/>
                  <a:pt x="159" y="134"/>
                </a:cubicBezTo>
                <a:cubicBezTo>
                  <a:pt x="159" y="241"/>
                  <a:pt x="159" y="241"/>
                  <a:pt x="159" y="241"/>
                </a:cubicBezTo>
                <a:cubicBezTo>
                  <a:pt x="294" y="241"/>
                  <a:pt x="294" y="241"/>
                  <a:pt x="294" y="241"/>
                </a:cubicBezTo>
                <a:cubicBezTo>
                  <a:pt x="294" y="134"/>
                  <a:pt x="294" y="134"/>
                  <a:pt x="294" y="134"/>
                </a:cubicBezTo>
                <a:lnTo>
                  <a:pt x="269" y="134"/>
                </a:lnTo>
                <a:close/>
                <a:moveTo>
                  <a:pt x="199" y="106"/>
                </a:moveTo>
                <a:cubicBezTo>
                  <a:pt x="199" y="91"/>
                  <a:pt x="211" y="78"/>
                  <a:pt x="226" y="78"/>
                </a:cubicBezTo>
                <a:cubicBezTo>
                  <a:pt x="242" y="78"/>
                  <a:pt x="254" y="91"/>
                  <a:pt x="254" y="106"/>
                </a:cubicBezTo>
                <a:cubicBezTo>
                  <a:pt x="254" y="134"/>
                  <a:pt x="254" y="134"/>
                  <a:pt x="254" y="134"/>
                </a:cubicBezTo>
                <a:cubicBezTo>
                  <a:pt x="199" y="134"/>
                  <a:pt x="199" y="134"/>
                  <a:pt x="199" y="134"/>
                </a:cubicBezTo>
                <a:lnTo>
                  <a:pt x="199" y="106"/>
                </a:lnTo>
                <a:close/>
                <a:moveTo>
                  <a:pt x="232" y="189"/>
                </a:moveTo>
                <a:cubicBezTo>
                  <a:pt x="237" y="211"/>
                  <a:pt x="237" y="211"/>
                  <a:pt x="237" y="211"/>
                </a:cubicBezTo>
                <a:cubicBezTo>
                  <a:pt x="216" y="211"/>
                  <a:pt x="216" y="211"/>
                  <a:pt x="216" y="211"/>
                </a:cubicBezTo>
                <a:cubicBezTo>
                  <a:pt x="221" y="189"/>
                  <a:pt x="221" y="189"/>
                  <a:pt x="221" y="189"/>
                </a:cubicBezTo>
                <a:cubicBezTo>
                  <a:pt x="216" y="187"/>
                  <a:pt x="213" y="182"/>
                  <a:pt x="213" y="177"/>
                </a:cubicBezTo>
                <a:cubicBezTo>
                  <a:pt x="213" y="170"/>
                  <a:pt x="219" y="164"/>
                  <a:pt x="226" y="164"/>
                </a:cubicBezTo>
                <a:cubicBezTo>
                  <a:pt x="234" y="164"/>
                  <a:pt x="240" y="170"/>
                  <a:pt x="240" y="177"/>
                </a:cubicBezTo>
                <a:cubicBezTo>
                  <a:pt x="240" y="182"/>
                  <a:pt x="236" y="187"/>
                  <a:pt x="232" y="189"/>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79" name="正方形/長方形 78"/>
          <p:cNvSpPr/>
          <p:nvPr/>
        </p:nvSpPr>
        <p:spPr>
          <a:xfrm>
            <a:off x="2303656" y="4060984"/>
            <a:ext cx="239003" cy="1835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0" name="Freeform 115"/>
          <p:cNvSpPr>
            <a:spLocks noEditPoints="1"/>
          </p:cNvSpPr>
          <p:nvPr/>
        </p:nvSpPr>
        <p:spPr bwMode="auto">
          <a:xfrm>
            <a:off x="2294088" y="4076453"/>
            <a:ext cx="262396" cy="161052"/>
          </a:xfrm>
          <a:custGeom>
            <a:avLst/>
            <a:gdLst>
              <a:gd name="T0" fmla="*/ 238 w 238"/>
              <a:gd name="T1" fmla="*/ 45 h 159"/>
              <a:gd name="T2" fmla="*/ 0 w 238"/>
              <a:gd name="T3" fmla="*/ 159 h 159"/>
              <a:gd name="T4" fmla="*/ 192 w 238"/>
              <a:gd name="T5" fmla="*/ 0 h 159"/>
              <a:gd name="T6" fmla="*/ 197 w 238"/>
              <a:gd name="T7" fmla="*/ 0 h 159"/>
              <a:gd name="T8" fmla="*/ 238 w 238"/>
              <a:gd name="T9" fmla="*/ 41 h 159"/>
              <a:gd name="T10" fmla="*/ 137 w 238"/>
              <a:gd name="T11" fmla="*/ 21 h 159"/>
              <a:gd name="T12" fmla="*/ 28 w 238"/>
              <a:gd name="T13" fmla="*/ 25 h 159"/>
              <a:gd name="T14" fmla="*/ 137 w 238"/>
              <a:gd name="T15" fmla="*/ 21 h 159"/>
              <a:gd name="T16" fmla="*/ 28 w 238"/>
              <a:gd name="T17" fmla="*/ 34 h 159"/>
              <a:gd name="T18" fmla="*/ 137 w 238"/>
              <a:gd name="T19" fmla="*/ 39 h 159"/>
              <a:gd name="T20" fmla="*/ 205 w 238"/>
              <a:gd name="T21" fmla="*/ 69 h 159"/>
              <a:gd name="T22" fmla="*/ 146 w 238"/>
              <a:gd name="T23" fmla="*/ 69 h 159"/>
              <a:gd name="T24" fmla="*/ 87 w 238"/>
              <a:gd name="T25" fmla="*/ 69 h 159"/>
              <a:gd name="T26" fmla="*/ 28 w 238"/>
              <a:gd name="T27" fmla="*/ 69 h 159"/>
              <a:gd name="T28" fmla="*/ 28 w 238"/>
              <a:gd name="T29" fmla="*/ 90 h 159"/>
              <a:gd name="T30" fmla="*/ 28 w 238"/>
              <a:gd name="T31" fmla="*/ 110 h 159"/>
              <a:gd name="T32" fmla="*/ 28 w 238"/>
              <a:gd name="T33" fmla="*/ 130 h 159"/>
              <a:gd name="T34" fmla="*/ 33 w 238"/>
              <a:gd name="T35" fmla="*/ 135 h 159"/>
              <a:gd name="T36" fmla="*/ 91 w 238"/>
              <a:gd name="T37" fmla="*/ 135 h 159"/>
              <a:gd name="T38" fmla="*/ 150 w 238"/>
              <a:gd name="T39" fmla="*/ 135 h 159"/>
              <a:gd name="T40" fmla="*/ 210 w 238"/>
              <a:gd name="T41" fmla="*/ 135 h 159"/>
              <a:gd name="T42" fmla="*/ 210 w 238"/>
              <a:gd name="T43" fmla="*/ 114 h 159"/>
              <a:gd name="T44" fmla="*/ 210 w 238"/>
              <a:gd name="T45" fmla="*/ 94 h 159"/>
              <a:gd name="T46" fmla="*/ 210 w 238"/>
              <a:gd name="T47" fmla="*/ 73 h 159"/>
              <a:gd name="T48" fmla="*/ 205 w 238"/>
              <a:gd name="T49" fmla="*/ 69 h 159"/>
              <a:gd name="T50" fmla="*/ 146 w 238"/>
              <a:gd name="T51" fmla="*/ 90 h 159"/>
              <a:gd name="T52" fmla="*/ 91 w 238"/>
              <a:gd name="T53" fmla="*/ 73 h 159"/>
              <a:gd name="T54" fmla="*/ 146 w 238"/>
              <a:gd name="T55" fmla="*/ 94 h 159"/>
              <a:gd name="T56" fmla="*/ 91 w 238"/>
              <a:gd name="T57" fmla="*/ 110 h 159"/>
              <a:gd name="T58" fmla="*/ 146 w 238"/>
              <a:gd name="T59" fmla="*/ 94 h 159"/>
              <a:gd name="T60" fmla="*/ 87 w 238"/>
              <a:gd name="T61" fmla="*/ 73 h 159"/>
              <a:gd name="T62" fmla="*/ 33 w 238"/>
              <a:gd name="T63" fmla="*/ 90 h 159"/>
              <a:gd name="T64" fmla="*/ 33 w 238"/>
              <a:gd name="T65" fmla="*/ 94 h 159"/>
              <a:gd name="T66" fmla="*/ 87 w 238"/>
              <a:gd name="T67" fmla="*/ 110 h 159"/>
              <a:gd name="T68" fmla="*/ 33 w 238"/>
              <a:gd name="T69" fmla="*/ 94 h 159"/>
              <a:gd name="T70" fmla="*/ 33 w 238"/>
              <a:gd name="T71" fmla="*/ 114 h 159"/>
              <a:gd name="T72" fmla="*/ 87 w 238"/>
              <a:gd name="T73" fmla="*/ 130 h 159"/>
              <a:gd name="T74" fmla="*/ 91 w 238"/>
              <a:gd name="T75" fmla="*/ 130 h 159"/>
              <a:gd name="T76" fmla="*/ 146 w 238"/>
              <a:gd name="T77" fmla="*/ 114 h 159"/>
              <a:gd name="T78" fmla="*/ 91 w 238"/>
              <a:gd name="T79" fmla="*/ 130 h 159"/>
              <a:gd name="T80" fmla="*/ 150 w 238"/>
              <a:gd name="T81" fmla="*/ 130 h 159"/>
              <a:gd name="T82" fmla="*/ 205 w 238"/>
              <a:gd name="T83" fmla="*/ 114 h 159"/>
              <a:gd name="T84" fmla="*/ 205 w 238"/>
              <a:gd name="T85" fmla="*/ 110 h 159"/>
              <a:gd name="T86" fmla="*/ 150 w 238"/>
              <a:gd name="T87" fmla="*/ 94 h 159"/>
              <a:gd name="T88" fmla="*/ 205 w 238"/>
              <a:gd name="T89" fmla="*/ 110 h 159"/>
              <a:gd name="T90" fmla="*/ 150 w 238"/>
              <a:gd name="T91" fmla="*/ 90 h 159"/>
              <a:gd name="T92" fmla="*/ 205 w 238"/>
              <a:gd name="T93" fmla="*/ 73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38" h="159">
                <a:moveTo>
                  <a:pt x="192" y="45"/>
                </a:moveTo>
                <a:lnTo>
                  <a:pt x="238" y="45"/>
                </a:lnTo>
                <a:lnTo>
                  <a:pt x="238" y="159"/>
                </a:lnTo>
                <a:lnTo>
                  <a:pt x="0" y="159"/>
                </a:lnTo>
                <a:lnTo>
                  <a:pt x="0" y="0"/>
                </a:lnTo>
                <a:lnTo>
                  <a:pt x="192" y="0"/>
                </a:lnTo>
                <a:lnTo>
                  <a:pt x="192" y="45"/>
                </a:lnTo>
                <a:close/>
                <a:moveTo>
                  <a:pt x="197" y="0"/>
                </a:moveTo>
                <a:lnTo>
                  <a:pt x="197" y="41"/>
                </a:lnTo>
                <a:lnTo>
                  <a:pt x="238" y="41"/>
                </a:lnTo>
                <a:lnTo>
                  <a:pt x="197" y="0"/>
                </a:lnTo>
                <a:close/>
                <a:moveTo>
                  <a:pt x="137" y="21"/>
                </a:moveTo>
                <a:lnTo>
                  <a:pt x="28" y="21"/>
                </a:lnTo>
                <a:lnTo>
                  <a:pt x="28" y="25"/>
                </a:lnTo>
                <a:lnTo>
                  <a:pt x="137" y="25"/>
                </a:lnTo>
                <a:lnTo>
                  <a:pt x="137" y="21"/>
                </a:lnTo>
                <a:close/>
                <a:moveTo>
                  <a:pt x="137" y="34"/>
                </a:moveTo>
                <a:lnTo>
                  <a:pt x="28" y="34"/>
                </a:lnTo>
                <a:lnTo>
                  <a:pt x="28" y="39"/>
                </a:lnTo>
                <a:lnTo>
                  <a:pt x="137" y="39"/>
                </a:lnTo>
                <a:lnTo>
                  <a:pt x="137" y="34"/>
                </a:lnTo>
                <a:close/>
                <a:moveTo>
                  <a:pt x="205" y="69"/>
                </a:moveTo>
                <a:lnTo>
                  <a:pt x="150" y="69"/>
                </a:lnTo>
                <a:lnTo>
                  <a:pt x="146" y="69"/>
                </a:lnTo>
                <a:lnTo>
                  <a:pt x="91" y="69"/>
                </a:lnTo>
                <a:lnTo>
                  <a:pt x="87" y="69"/>
                </a:lnTo>
                <a:lnTo>
                  <a:pt x="33" y="69"/>
                </a:lnTo>
                <a:lnTo>
                  <a:pt x="28" y="69"/>
                </a:lnTo>
                <a:lnTo>
                  <a:pt x="28" y="73"/>
                </a:lnTo>
                <a:lnTo>
                  <a:pt x="28" y="90"/>
                </a:lnTo>
                <a:lnTo>
                  <a:pt x="28" y="94"/>
                </a:lnTo>
                <a:lnTo>
                  <a:pt x="28" y="110"/>
                </a:lnTo>
                <a:lnTo>
                  <a:pt x="28" y="114"/>
                </a:lnTo>
                <a:lnTo>
                  <a:pt x="28" y="130"/>
                </a:lnTo>
                <a:lnTo>
                  <a:pt x="28" y="135"/>
                </a:lnTo>
                <a:lnTo>
                  <a:pt x="33" y="135"/>
                </a:lnTo>
                <a:lnTo>
                  <a:pt x="87" y="135"/>
                </a:lnTo>
                <a:lnTo>
                  <a:pt x="91" y="135"/>
                </a:lnTo>
                <a:lnTo>
                  <a:pt x="146" y="135"/>
                </a:lnTo>
                <a:lnTo>
                  <a:pt x="150" y="135"/>
                </a:lnTo>
                <a:lnTo>
                  <a:pt x="205" y="135"/>
                </a:lnTo>
                <a:lnTo>
                  <a:pt x="210" y="135"/>
                </a:lnTo>
                <a:lnTo>
                  <a:pt x="210" y="130"/>
                </a:lnTo>
                <a:lnTo>
                  <a:pt x="210" y="114"/>
                </a:lnTo>
                <a:lnTo>
                  <a:pt x="210" y="110"/>
                </a:lnTo>
                <a:lnTo>
                  <a:pt x="210" y="94"/>
                </a:lnTo>
                <a:lnTo>
                  <a:pt x="210" y="90"/>
                </a:lnTo>
                <a:lnTo>
                  <a:pt x="210" y="73"/>
                </a:lnTo>
                <a:lnTo>
                  <a:pt x="210" y="69"/>
                </a:lnTo>
                <a:lnTo>
                  <a:pt x="205" y="69"/>
                </a:lnTo>
                <a:close/>
                <a:moveTo>
                  <a:pt x="146" y="73"/>
                </a:moveTo>
                <a:lnTo>
                  <a:pt x="146" y="90"/>
                </a:lnTo>
                <a:lnTo>
                  <a:pt x="91" y="90"/>
                </a:lnTo>
                <a:lnTo>
                  <a:pt x="91" y="73"/>
                </a:lnTo>
                <a:lnTo>
                  <a:pt x="146" y="73"/>
                </a:lnTo>
                <a:close/>
                <a:moveTo>
                  <a:pt x="146" y="94"/>
                </a:moveTo>
                <a:lnTo>
                  <a:pt x="146" y="110"/>
                </a:lnTo>
                <a:lnTo>
                  <a:pt x="91" y="110"/>
                </a:lnTo>
                <a:lnTo>
                  <a:pt x="91" y="94"/>
                </a:lnTo>
                <a:lnTo>
                  <a:pt x="146" y="94"/>
                </a:lnTo>
                <a:close/>
                <a:moveTo>
                  <a:pt x="33" y="73"/>
                </a:moveTo>
                <a:lnTo>
                  <a:pt x="87" y="73"/>
                </a:lnTo>
                <a:lnTo>
                  <a:pt x="87" y="90"/>
                </a:lnTo>
                <a:lnTo>
                  <a:pt x="33" y="90"/>
                </a:lnTo>
                <a:lnTo>
                  <a:pt x="33" y="73"/>
                </a:lnTo>
                <a:close/>
                <a:moveTo>
                  <a:pt x="33" y="94"/>
                </a:moveTo>
                <a:lnTo>
                  <a:pt x="87" y="94"/>
                </a:lnTo>
                <a:lnTo>
                  <a:pt x="87" y="110"/>
                </a:lnTo>
                <a:lnTo>
                  <a:pt x="33" y="110"/>
                </a:lnTo>
                <a:lnTo>
                  <a:pt x="33" y="94"/>
                </a:lnTo>
                <a:close/>
                <a:moveTo>
                  <a:pt x="33" y="130"/>
                </a:moveTo>
                <a:lnTo>
                  <a:pt x="33" y="114"/>
                </a:lnTo>
                <a:lnTo>
                  <a:pt x="87" y="114"/>
                </a:lnTo>
                <a:lnTo>
                  <a:pt x="87" y="130"/>
                </a:lnTo>
                <a:lnTo>
                  <a:pt x="33" y="130"/>
                </a:lnTo>
                <a:close/>
                <a:moveTo>
                  <a:pt x="91" y="130"/>
                </a:moveTo>
                <a:lnTo>
                  <a:pt x="91" y="114"/>
                </a:lnTo>
                <a:lnTo>
                  <a:pt x="146" y="114"/>
                </a:lnTo>
                <a:lnTo>
                  <a:pt x="146" y="130"/>
                </a:lnTo>
                <a:lnTo>
                  <a:pt x="91" y="130"/>
                </a:lnTo>
                <a:close/>
                <a:moveTo>
                  <a:pt x="205" y="130"/>
                </a:moveTo>
                <a:lnTo>
                  <a:pt x="150" y="130"/>
                </a:lnTo>
                <a:lnTo>
                  <a:pt x="150" y="114"/>
                </a:lnTo>
                <a:lnTo>
                  <a:pt x="205" y="114"/>
                </a:lnTo>
                <a:lnTo>
                  <a:pt x="205" y="130"/>
                </a:lnTo>
                <a:close/>
                <a:moveTo>
                  <a:pt x="205" y="110"/>
                </a:moveTo>
                <a:lnTo>
                  <a:pt x="150" y="110"/>
                </a:lnTo>
                <a:lnTo>
                  <a:pt x="150" y="94"/>
                </a:lnTo>
                <a:lnTo>
                  <a:pt x="205" y="94"/>
                </a:lnTo>
                <a:lnTo>
                  <a:pt x="205" y="110"/>
                </a:lnTo>
                <a:close/>
                <a:moveTo>
                  <a:pt x="205" y="90"/>
                </a:moveTo>
                <a:lnTo>
                  <a:pt x="150" y="90"/>
                </a:lnTo>
                <a:lnTo>
                  <a:pt x="150" y="73"/>
                </a:lnTo>
                <a:lnTo>
                  <a:pt x="205" y="73"/>
                </a:lnTo>
                <a:lnTo>
                  <a:pt x="205" y="90"/>
                </a:lnTo>
                <a:close/>
              </a:path>
            </a:pathLst>
          </a:custGeom>
          <a:solidFill>
            <a:srgbClr val="EE7B48"/>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81" name="Freeform 32"/>
          <p:cNvSpPr>
            <a:spLocks noEditPoints="1"/>
          </p:cNvSpPr>
          <p:nvPr/>
        </p:nvSpPr>
        <p:spPr bwMode="auto">
          <a:xfrm>
            <a:off x="7469432" y="1266723"/>
            <a:ext cx="332222" cy="333444"/>
          </a:xfrm>
          <a:custGeom>
            <a:avLst/>
            <a:gdLst>
              <a:gd name="T0" fmla="*/ 226 w 453"/>
              <a:gd name="T1" fmla="*/ 0 h 454"/>
              <a:gd name="T2" fmla="*/ 453 w 453"/>
              <a:gd name="T3" fmla="*/ 227 h 454"/>
              <a:gd name="T4" fmla="*/ 226 w 453"/>
              <a:gd name="T5" fmla="*/ 454 h 454"/>
              <a:gd name="T6" fmla="*/ 0 w 453"/>
              <a:gd name="T7" fmla="*/ 227 h 454"/>
              <a:gd name="T8" fmla="*/ 226 w 453"/>
              <a:gd name="T9" fmla="*/ 0 h 454"/>
              <a:gd name="T10" fmla="*/ 226 w 453"/>
              <a:gd name="T11" fmla="*/ 420 h 454"/>
              <a:gd name="T12" fmla="*/ 419 w 453"/>
              <a:gd name="T13" fmla="*/ 227 h 454"/>
              <a:gd name="T14" fmla="*/ 226 w 453"/>
              <a:gd name="T15" fmla="*/ 34 h 454"/>
              <a:gd name="T16" fmla="*/ 34 w 453"/>
              <a:gd name="T17" fmla="*/ 227 h 454"/>
              <a:gd name="T18" fmla="*/ 226 w 453"/>
              <a:gd name="T19" fmla="*/ 420 h 454"/>
              <a:gd name="T20" fmla="*/ 226 w 453"/>
              <a:gd name="T21" fmla="*/ 50 h 454"/>
              <a:gd name="T22" fmla="*/ 50 w 453"/>
              <a:gd name="T23" fmla="*/ 227 h 454"/>
              <a:gd name="T24" fmla="*/ 226 w 453"/>
              <a:gd name="T25" fmla="*/ 403 h 454"/>
              <a:gd name="T26" fmla="*/ 403 w 453"/>
              <a:gd name="T27" fmla="*/ 227 h 454"/>
              <a:gd name="T28" fmla="*/ 226 w 453"/>
              <a:gd name="T29" fmla="*/ 50 h 454"/>
              <a:gd name="T30" fmla="*/ 146 w 453"/>
              <a:gd name="T31" fmla="*/ 234 h 454"/>
              <a:gd name="T32" fmla="*/ 196 w 453"/>
              <a:gd name="T33" fmla="*/ 234 h 454"/>
              <a:gd name="T34" fmla="*/ 123 w 453"/>
              <a:gd name="T35" fmla="*/ 124 h 454"/>
              <a:gd name="T36" fmla="*/ 169 w 453"/>
              <a:gd name="T37" fmla="*/ 124 h 454"/>
              <a:gd name="T38" fmla="*/ 226 w 453"/>
              <a:gd name="T39" fmla="*/ 217 h 454"/>
              <a:gd name="T40" fmla="*/ 285 w 453"/>
              <a:gd name="T41" fmla="*/ 124 h 454"/>
              <a:gd name="T42" fmla="*/ 329 w 453"/>
              <a:gd name="T43" fmla="*/ 124 h 454"/>
              <a:gd name="T44" fmla="*/ 255 w 453"/>
              <a:gd name="T45" fmla="*/ 234 h 454"/>
              <a:gd name="T46" fmla="*/ 306 w 453"/>
              <a:gd name="T47" fmla="*/ 234 h 454"/>
              <a:gd name="T48" fmla="*/ 306 w 453"/>
              <a:gd name="T49" fmla="*/ 262 h 454"/>
              <a:gd name="T50" fmla="*/ 245 w 453"/>
              <a:gd name="T51" fmla="*/ 262 h 454"/>
              <a:gd name="T52" fmla="*/ 245 w 453"/>
              <a:gd name="T53" fmla="*/ 286 h 454"/>
              <a:gd name="T54" fmla="*/ 306 w 453"/>
              <a:gd name="T55" fmla="*/ 286 h 454"/>
              <a:gd name="T56" fmla="*/ 306 w 453"/>
              <a:gd name="T57" fmla="*/ 314 h 454"/>
              <a:gd name="T58" fmla="*/ 245 w 453"/>
              <a:gd name="T59" fmla="*/ 314 h 454"/>
              <a:gd name="T60" fmla="*/ 245 w 453"/>
              <a:gd name="T61" fmla="*/ 346 h 454"/>
              <a:gd name="T62" fmla="*/ 207 w 453"/>
              <a:gd name="T63" fmla="*/ 346 h 454"/>
              <a:gd name="T64" fmla="*/ 207 w 453"/>
              <a:gd name="T65" fmla="*/ 314 h 454"/>
              <a:gd name="T66" fmla="*/ 146 w 453"/>
              <a:gd name="T67" fmla="*/ 314 h 454"/>
              <a:gd name="T68" fmla="*/ 146 w 453"/>
              <a:gd name="T69" fmla="*/ 286 h 454"/>
              <a:gd name="T70" fmla="*/ 207 w 453"/>
              <a:gd name="T71" fmla="*/ 286 h 454"/>
              <a:gd name="T72" fmla="*/ 207 w 453"/>
              <a:gd name="T73" fmla="*/ 262 h 454"/>
              <a:gd name="T74" fmla="*/ 146 w 453"/>
              <a:gd name="T75" fmla="*/ 262 h 454"/>
              <a:gd name="T76" fmla="*/ 146 w 453"/>
              <a:gd name="T77" fmla="*/ 234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53" h="454">
                <a:moveTo>
                  <a:pt x="226" y="0"/>
                </a:moveTo>
                <a:cubicBezTo>
                  <a:pt x="352" y="0"/>
                  <a:pt x="453" y="102"/>
                  <a:pt x="453" y="227"/>
                </a:cubicBezTo>
                <a:cubicBezTo>
                  <a:pt x="453" y="352"/>
                  <a:pt x="352" y="454"/>
                  <a:pt x="226" y="454"/>
                </a:cubicBezTo>
                <a:cubicBezTo>
                  <a:pt x="101" y="454"/>
                  <a:pt x="0" y="352"/>
                  <a:pt x="0" y="227"/>
                </a:cubicBezTo>
                <a:cubicBezTo>
                  <a:pt x="0" y="102"/>
                  <a:pt x="101" y="0"/>
                  <a:pt x="226" y="0"/>
                </a:cubicBezTo>
                <a:moveTo>
                  <a:pt x="226" y="420"/>
                </a:moveTo>
                <a:cubicBezTo>
                  <a:pt x="333" y="420"/>
                  <a:pt x="419" y="333"/>
                  <a:pt x="419" y="227"/>
                </a:cubicBezTo>
                <a:cubicBezTo>
                  <a:pt x="419" y="121"/>
                  <a:pt x="333" y="34"/>
                  <a:pt x="226" y="34"/>
                </a:cubicBezTo>
                <a:cubicBezTo>
                  <a:pt x="120" y="34"/>
                  <a:pt x="34" y="121"/>
                  <a:pt x="34" y="227"/>
                </a:cubicBezTo>
                <a:cubicBezTo>
                  <a:pt x="34" y="333"/>
                  <a:pt x="120" y="420"/>
                  <a:pt x="226" y="420"/>
                </a:cubicBezTo>
                <a:moveTo>
                  <a:pt x="226" y="50"/>
                </a:moveTo>
                <a:cubicBezTo>
                  <a:pt x="129" y="50"/>
                  <a:pt x="50" y="130"/>
                  <a:pt x="50" y="227"/>
                </a:cubicBezTo>
                <a:cubicBezTo>
                  <a:pt x="50" y="324"/>
                  <a:pt x="129" y="403"/>
                  <a:pt x="226" y="403"/>
                </a:cubicBezTo>
                <a:cubicBezTo>
                  <a:pt x="324" y="403"/>
                  <a:pt x="403" y="324"/>
                  <a:pt x="403" y="227"/>
                </a:cubicBezTo>
                <a:cubicBezTo>
                  <a:pt x="403" y="130"/>
                  <a:pt x="324" y="50"/>
                  <a:pt x="226" y="50"/>
                </a:cubicBezTo>
                <a:moveTo>
                  <a:pt x="146" y="234"/>
                </a:moveTo>
                <a:cubicBezTo>
                  <a:pt x="196" y="234"/>
                  <a:pt x="196" y="234"/>
                  <a:pt x="196" y="234"/>
                </a:cubicBezTo>
                <a:cubicBezTo>
                  <a:pt x="123" y="124"/>
                  <a:pt x="123" y="124"/>
                  <a:pt x="123" y="124"/>
                </a:cubicBezTo>
                <a:cubicBezTo>
                  <a:pt x="169" y="124"/>
                  <a:pt x="169" y="124"/>
                  <a:pt x="169" y="124"/>
                </a:cubicBezTo>
                <a:cubicBezTo>
                  <a:pt x="226" y="217"/>
                  <a:pt x="226" y="217"/>
                  <a:pt x="226" y="217"/>
                </a:cubicBezTo>
                <a:cubicBezTo>
                  <a:pt x="285" y="124"/>
                  <a:pt x="285" y="124"/>
                  <a:pt x="285" y="124"/>
                </a:cubicBezTo>
                <a:cubicBezTo>
                  <a:pt x="329" y="124"/>
                  <a:pt x="329" y="124"/>
                  <a:pt x="329" y="124"/>
                </a:cubicBezTo>
                <a:cubicBezTo>
                  <a:pt x="255" y="234"/>
                  <a:pt x="255" y="234"/>
                  <a:pt x="255" y="234"/>
                </a:cubicBezTo>
                <a:cubicBezTo>
                  <a:pt x="306" y="234"/>
                  <a:pt x="306" y="234"/>
                  <a:pt x="306" y="234"/>
                </a:cubicBezTo>
                <a:cubicBezTo>
                  <a:pt x="306" y="262"/>
                  <a:pt x="306" y="262"/>
                  <a:pt x="306" y="262"/>
                </a:cubicBezTo>
                <a:cubicBezTo>
                  <a:pt x="245" y="262"/>
                  <a:pt x="245" y="262"/>
                  <a:pt x="245" y="262"/>
                </a:cubicBezTo>
                <a:cubicBezTo>
                  <a:pt x="245" y="286"/>
                  <a:pt x="245" y="286"/>
                  <a:pt x="245" y="286"/>
                </a:cubicBezTo>
                <a:cubicBezTo>
                  <a:pt x="306" y="286"/>
                  <a:pt x="306" y="286"/>
                  <a:pt x="306" y="286"/>
                </a:cubicBezTo>
                <a:cubicBezTo>
                  <a:pt x="306" y="314"/>
                  <a:pt x="306" y="314"/>
                  <a:pt x="306" y="314"/>
                </a:cubicBezTo>
                <a:cubicBezTo>
                  <a:pt x="245" y="314"/>
                  <a:pt x="245" y="314"/>
                  <a:pt x="245" y="314"/>
                </a:cubicBezTo>
                <a:cubicBezTo>
                  <a:pt x="245" y="346"/>
                  <a:pt x="245" y="346"/>
                  <a:pt x="245" y="346"/>
                </a:cubicBezTo>
                <a:cubicBezTo>
                  <a:pt x="207" y="346"/>
                  <a:pt x="207" y="346"/>
                  <a:pt x="207" y="346"/>
                </a:cubicBezTo>
                <a:cubicBezTo>
                  <a:pt x="207" y="314"/>
                  <a:pt x="207" y="314"/>
                  <a:pt x="207" y="314"/>
                </a:cubicBezTo>
                <a:cubicBezTo>
                  <a:pt x="146" y="314"/>
                  <a:pt x="146" y="314"/>
                  <a:pt x="146" y="314"/>
                </a:cubicBezTo>
                <a:cubicBezTo>
                  <a:pt x="146" y="286"/>
                  <a:pt x="146" y="286"/>
                  <a:pt x="146" y="286"/>
                </a:cubicBezTo>
                <a:cubicBezTo>
                  <a:pt x="207" y="286"/>
                  <a:pt x="207" y="286"/>
                  <a:pt x="207" y="286"/>
                </a:cubicBezTo>
                <a:cubicBezTo>
                  <a:pt x="207" y="262"/>
                  <a:pt x="207" y="262"/>
                  <a:pt x="207" y="262"/>
                </a:cubicBezTo>
                <a:cubicBezTo>
                  <a:pt x="146" y="262"/>
                  <a:pt x="146" y="262"/>
                  <a:pt x="146" y="262"/>
                </a:cubicBezTo>
                <a:lnTo>
                  <a:pt x="146" y="234"/>
                </a:lnTo>
                <a:close/>
              </a:path>
            </a:pathLst>
          </a:custGeom>
          <a:solidFill>
            <a:srgbClr val="EE7B48"/>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82" name="Freeform 32"/>
          <p:cNvSpPr>
            <a:spLocks noEditPoints="1"/>
          </p:cNvSpPr>
          <p:nvPr/>
        </p:nvSpPr>
        <p:spPr bwMode="auto">
          <a:xfrm>
            <a:off x="7491916" y="3166216"/>
            <a:ext cx="332222" cy="333444"/>
          </a:xfrm>
          <a:custGeom>
            <a:avLst/>
            <a:gdLst>
              <a:gd name="T0" fmla="*/ 226 w 453"/>
              <a:gd name="T1" fmla="*/ 0 h 454"/>
              <a:gd name="T2" fmla="*/ 453 w 453"/>
              <a:gd name="T3" fmla="*/ 227 h 454"/>
              <a:gd name="T4" fmla="*/ 226 w 453"/>
              <a:gd name="T5" fmla="*/ 454 h 454"/>
              <a:gd name="T6" fmla="*/ 0 w 453"/>
              <a:gd name="T7" fmla="*/ 227 h 454"/>
              <a:gd name="T8" fmla="*/ 226 w 453"/>
              <a:gd name="T9" fmla="*/ 0 h 454"/>
              <a:gd name="T10" fmla="*/ 226 w 453"/>
              <a:gd name="T11" fmla="*/ 420 h 454"/>
              <a:gd name="T12" fmla="*/ 419 w 453"/>
              <a:gd name="T13" fmla="*/ 227 h 454"/>
              <a:gd name="T14" fmla="*/ 226 w 453"/>
              <a:gd name="T15" fmla="*/ 34 h 454"/>
              <a:gd name="T16" fmla="*/ 34 w 453"/>
              <a:gd name="T17" fmla="*/ 227 h 454"/>
              <a:gd name="T18" fmla="*/ 226 w 453"/>
              <a:gd name="T19" fmla="*/ 420 h 454"/>
              <a:gd name="T20" fmla="*/ 226 w 453"/>
              <a:gd name="T21" fmla="*/ 50 h 454"/>
              <a:gd name="T22" fmla="*/ 50 w 453"/>
              <a:gd name="T23" fmla="*/ 227 h 454"/>
              <a:gd name="T24" fmla="*/ 226 w 453"/>
              <a:gd name="T25" fmla="*/ 403 h 454"/>
              <a:gd name="T26" fmla="*/ 403 w 453"/>
              <a:gd name="T27" fmla="*/ 227 h 454"/>
              <a:gd name="T28" fmla="*/ 226 w 453"/>
              <a:gd name="T29" fmla="*/ 50 h 454"/>
              <a:gd name="T30" fmla="*/ 146 w 453"/>
              <a:gd name="T31" fmla="*/ 234 h 454"/>
              <a:gd name="T32" fmla="*/ 196 w 453"/>
              <a:gd name="T33" fmla="*/ 234 h 454"/>
              <a:gd name="T34" fmla="*/ 123 w 453"/>
              <a:gd name="T35" fmla="*/ 124 h 454"/>
              <a:gd name="T36" fmla="*/ 169 w 453"/>
              <a:gd name="T37" fmla="*/ 124 h 454"/>
              <a:gd name="T38" fmla="*/ 226 w 453"/>
              <a:gd name="T39" fmla="*/ 217 h 454"/>
              <a:gd name="T40" fmla="*/ 285 w 453"/>
              <a:gd name="T41" fmla="*/ 124 h 454"/>
              <a:gd name="T42" fmla="*/ 329 w 453"/>
              <a:gd name="T43" fmla="*/ 124 h 454"/>
              <a:gd name="T44" fmla="*/ 255 w 453"/>
              <a:gd name="T45" fmla="*/ 234 h 454"/>
              <a:gd name="T46" fmla="*/ 306 w 453"/>
              <a:gd name="T47" fmla="*/ 234 h 454"/>
              <a:gd name="T48" fmla="*/ 306 w 453"/>
              <a:gd name="T49" fmla="*/ 262 h 454"/>
              <a:gd name="T50" fmla="*/ 245 w 453"/>
              <a:gd name="T51" fmla="*/ 262 h 454"/>
              <a:gd name="T52" fmla="*/ 245 w 453"/>
              <a:gd name="T53" fmla="*/ 286 h 454"/>
              <a:gd name="T54" fmla="*/ 306 w 453"/>
              <a:gd name="T55" fmla="*/ 286 h 454"/>
              <a:gd name="T56" fmla="*/ 306 w 453"/>
              <a:gd name="T57" fmla="*/ 314 h 454"/>
              <a:gd name="T58" fmla="*/ 245 w 453"/>
              <a:gd name="T59" fmla="*/ 314 h 454"/>
              <a:gd name="T60" fmla="*/ 245 w 453"/>
              <a:gd name="T61" fmla="*/ 346 h 454"/>
              <a:gd name="T62" fmla="*/ 207 w 453"/>
              <a:gd name="T63" fmla="*/ 346 h 454"/>
              <a:gd name="T64" fmla="*/ 207 w 453"/>
              <a:gd name="T65" fmla="*/ 314 h 454"/>
              <a:gd name="T66" fmla="*/ 146 w 453"/>
              <a:gd name="T67" fmla="*/ 314 h 454"/>
              <a:gd name="T68" fmla="*/ 146 w 453"/>
              <a:gd name="T69" fmla="*/ 286 h 454"/>
              <a:gd name="T70" fmla="*/ 207 w 453"/>
              <a:gd name="T71" fmla="*/ 286 h 454"/>
              <a:gd name="T72" fmla="*/ 207 w 453"/>
              <a:gd name="T73" fmla="*/ 262 h 454"/>
              <a:gd name="T74" fmla="*/ 146 w 453"/>
              <a:gd name="T75" fmla="*/ 262 h 454"/>
              <a:gd name="T76" fmla="*/ 146 w 453"/>
              <a:gd name="T77" fmla="*/ 234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53" h="454">
                <a:moveTo>
                  <a:pt x="226" y="0"/>
                </a:moveTo>
                <a:cubicBezTo>
                  <a:pt x="352" y="0"/>
                  <a:pt x="453" y="102"/>
                  <a:pt x="453" y="227"/>
                </a:cubicBezTo>
                <a:cubicBezTo>
                  <a:pt x="453" y="352"/>
                  <a:pt x="352" y="454"/>
                  <a:pt x="226" y="454"/>
                </a:cubicBezTo>
                <a:cubicBezTo>
                  <a:pt x="101" y="454"/>
                  <a:pt x="0" y="352"/>
                  <a:pt x="0" y="227"/>
                </a:cubicBezTo>
                <a:cubicBezTo>
                  <a:pt x="0" y="102"/>
                  <a:pt x="101" y="0"/>
                  <a:pt x="226" y="0"/>
                </a:cubicBezTo>
                <a:moveTo>
                  <a:pt x="226" y="420"/>
                </a:moveTo>
                <a:cubicBezTo>
                  <a:pt x="333" y="420"/>
                  <a:pt x="419" y="333"/>
                  <a:pt x="419" y="227"/>
                </a:cubicBezTo>
                <a:cubicBezTo>
                  <a:pt x="419" y="121"/>
                  <a:pt x="333" y="34"/>
                  <a:pt x="226" y="34"/>
                </a:cubicBezTo>
                <a:cubicBezTo>
                  <a:pt x="120" y="34"/>
                  <a:pt x="34" y="121"/>
                  <a:pt x="34" y="227"/>
                </a:cubicBezTo>
                <a:cubicBezTo>
                  <a:pt x="34" y="333"/>
                  <a:pt x="120" y="420"/>
                  <a:pt x="226" y="420"/>
                </a:cubicBezTo>
                <a:moveTo>
                  <a:pt x="226" y="50"/>
                </a:moveTo>
                <a:cubicBezTo>
                  <a:pt x="129" y="50"/>
                  <a:pt x="50" y="130"/>
                  <a:pt x="50" y="227"/>
                </a:cubicBezTo>
                <a:cubicBezTo>
                  <a:pt x="50" y="324"/>
                  <a:pt x="129" y="403"/>
                  <a:pt x="226" y="403"/>
                </a:cubicBezTo>
                <a:cubicBezTo>
                  <a:pt x="324" y="403"/>
                  <a:pt x="403" y="324"/>
                  <a:pt x="403" y="227"/>
                </a:cubicBezTo>
                <a:cubicBezTo>
                  <a:pt x="403" y="130"/>
                  <a:pt x="324" y="50"/>
                  <a:pt x="226" y="50"/>
                </a:cubicBezTo>
                <a:moveTo>
                  <a:pt x="146" y="234"/>
                </a:moveTo>
                <a:cubicBezTo>
                  <a:pt x="196" y="234"/>
                  <a:pt x="196" y="234"/>
                  <a:pt x="196" y="234"/>
                </a:cubicBezTo>
                <a:cubicBezTo>
                  <a:pt x="123" y="124"/>
                  <a:pt x="123" y="124"/>
                  <a:pt x="123" y="124"/>
                </a:cubicBezTo>
                <a:cubicBezTo>
                  <a:pt x="169" y="124"/>
                  <a:pt x="169" y="124"/>
                  <a:pt x="169" y="124"/>
                </a:cubicBezTo>
                <a:cubicBezTo>
                  <a:pt x="226" y="217"/>
                  <a:pt x="226" y="217"/>
                  <a:pt x="226" y="217"/>
                </a:cubicBezTo>
                <a:cubicBezTo>
                  <a:pt x="285" y="124"/>
                  <a:pt x="285" y="124"/>
                  <a:pt x="285" y="124"/>
                </a:cubicBezTo>
                <a:cubicBezTo>
                  <a:pt x="329" y="124"/>
                  <a:pt x="329" y="124"/>
                  <a:pt x="329" y="124"/>
                </a:cubicBezTo>
                <a:cubicBezTo>
                  <a:pt x="255" y="234"/>
                  <a:pt x="255" y="234"/>
                  <a:pt x="255" y="234"/>
                </a:cubicBezTo>
                <a:cubicBezTo>
                  <a:pt x="306" y="234"/>
                  <a:pt x="306" y="234"/>
                  <a:pt x="306" y="234"/>
                </a:cubicBezTo>
                <a:cubicBezTo>
                  <a:pt x="306" y="262"/>
                  <a:pt x="306" y="262"/>
                  <a:pt x="306" y="262"/>
                </a:cubicBezTo>
                <a:cubicBezTo>
                  <a:pt x="245" y="262"/>
                  <a:pt x="245" y="262"/>
                  <a:pt x="245" y="262"/>
                </a:cubicBezTo>
                <a:cubicBezTo>
                  <a:pt x="245" y="286"/>
                  <a:pt x="245" y="286"/>
                  <a:pt x="245" y="286"/>
                </a:cubicBezTo>
                <a:cubicBezTo>
                  <a:pt x="306" y="286"/>
                  <a:pt x="306" y="286"/>
                  <a:pt x="306" y="286"/>
                </a:cubicBezTo>
                <a:cubicBezTo>
                  <a:pt x="306" y="314"/>
                  <a:pt x="306" y="314"/>
                  <a:pt x="306" y="314"/>
                </a:cubicBezTo>
                <a:cubicBezTo>
                  <a:pt x="245" y="314"/>
                  <a:pt x="245" y="314"/>
                  <a:pt x="245" y="314"/>
                </a:cubicBezTo>
                <a:cubicBezTo>
                  <a:pt x="245" y="346"/>
                  <a:pt x="245" y="346"/>
                  <a:pt x="245" y="346"/>
                </a:cubicBezTo>
                <a:cubicBezTo>
                  <a:pt x="207" y="346"/>
                  <a:pt x="207" y="346"/>
                  <a:pt x="207" y="346"/>
                </a:cubicBezTo>
                <a:cubicBezTo>
                  <a:pt x="207" y="314"/>
                  <a:pt x="207" y="314"/>
                  <a:pt x="207" y="314"/>
                </a:cubicBezTo>
                <a:cubicBezTo>
                  <a:pt x="146" y="314"/>
                  <a:pt x="146" y="314"/>
                  <a:pt x="146" y="314"/>
                </a:cubicBezTo>
                <a:cubicBezTo>
                  <a:pt x="146" y="286"/>
                  <a:pt x="146" y="286"/>
                  <a:pt x="146" y="286"/>
                </a:cubicBezTo>
                <a:cubicBezTo>
                  <a:pt x="207" y="286"/>
                  <a:pt x="207" y="286"/>
                  <a:pt x="207" y="286"/>
                </a:cubicBezTo>
                <a:cubicBezTo>
                  <a:pt x="207" y="262"/>
                  <a:pt x="207" y="262"/>
                  <a:pt x="207" y="262"/>
                </a:cubicBezTo>
                <a:cubicBezTo>
                  <a:pt x="146" y="262"/>
                  <a:pt x="146" y="262"/>
                  <a:pt x="146" y="262"/>
                </a:cubicBezTo>
                <a:lnTo>
                  <a:pt x="146" y="234"/>
                </a:lnTo>
                <a:close/>
              </a:path>
            </a:pathLst>
          </a:custGeom>
          <a:solidFill>
            <a:srgbClr val="EE7B48"/>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83" name="Freeform 59"/>
          <p:cNvSpPr>
            <a:spLocks noEditPoints="1"/>
          </p:cNvSpPr>
          <p:nvPr/>
        </p:nvSpPr>
        <p:spPr bwMode="auto">
          <a:xfrm>
            <a:off x="750783" y="2799142"/>
            <a:ext cx="228775" cy="339506"/>
          </a:xfrm>
          <a:custGeom>
            <a:avLst/>
            <a:gdLst>
              <a:gd name="T0" fmla="*/ 0 w 605"/>
              <a:gd name="T1" fmla="*/ 832 h 832"/>
              <a:gd name="T2" fmla="*/ 605 w 605"/>
              <a:gd name="T3" fmla="*/ 0 h 832"/>
              <a:gd name="T4" fmla="*/ 219 w 605"/>
              <a:gd name="T5" fmla="*/ 114 h 832"/>
              <a:gd name="T6" fmla="*/ 98 w 605"/>
              <a:gd name="T7" fmla="*/ 235 h 832"/>
              <a:gd name="T8" fmla="*/ 219 w 605"/>
              <a:gd name="T9" fmla="*/ 114 h 832"/>
              <a:gd name="T10" fmla="*/ 159 w 605"/>
              <a:gd name="T11" fmla="*/ 216 h 832"/>
              <a:gd name="T12" fmla="*/ 159 w 605"/>
              <a:gd name="T13" fmla="*/ 133 h 832"/>
              <a:gd name="T14" fmla="*/ 363 w 605"/>
              <a:gd name="T15" fmla="*/ 114 h 832"/>
              <a:gd name="T16" fmla="*/ 242 w 605"/>
              <a:gd name="T17" fmla="*/ 235 h 832"/>
              <a:gd name="T18" fmla="*/ 363 w 605"/>
              <a:gd name="T19" fmla="*/ 114 h 832"/>
              <a:gd name="T20" fmla="*/ 302 w 605"/>
              <a:gd name="T21" fmla="*/ 216 h 832"/>
              <a:gd name="T22" fmla="*/ 302 w 605"/>
              <a:gd name="T23" fmla="*/ 133 h 832"/>
              <a:gd name="T24" fmla="*/ 76 w 605"/>
              <a:gd name="T25" fmla="*/ 91 h 832"/>
              <a:gd name="T26" fmla="*/ 529 w 605"/>
              <a:gd name="T27" fmla="*/ 257 h 832"/>
              <a:gd name="T28" fmla="*/ 76 w 605"/>
              <a:gd name="T29" fmla="*/ 91 h 832"/>
              <a:gd name="T30" fmla="*/ 385 w 605"/>
              <a:gd name="T31" fmla="*/ 114 h 832"/>
              <a:gd name="T32" fmla="*/ 506 w 605"/>
              <a:gd name="T33" fmla="*/ 235 h 832"/>
              <a:gd name="T34" fmla="*/ 488 w 605"/>
              <a:gd name="T35" fmla="*/ 174 h 832"/>
              <a:gd name="T36" fmla="*/ 404 w 605"/>
              <a:gd name="T37" fmla="*/ 174 h 832"/>
              <a:gd name="T38" fmla="*/ 488 w 605"/>
              <a:gd name="T39" fmla="*/ 174 h 832"/>
              <a:gd name="T40" fmla="*/ 76 w 605"/>
              <a:gd name="T41" fmla="*/ 354 h 832"/>
              <a:gd name="T42" fmla="*/ 529 w 605"/>
              <a:gd name="T43" fmla="*/ 378 h 832"/>
              <a:gd name="T44" fmla="*/ 529 w 605"/>
              <a:gd name="T45" fmla="*/ 431 h 832"/>
              <a:gd name="T46" fmla="*/ 76 w 605"/>
              <a:gd name="T47" fmla="*/ 455 h 832"/>
              <a:gd name="T48" fmla="*/ 529 w 605"/>
              <a:gd name="T49" fmla="*/ 431 h 832"/>
              <a:gd name="T50" fmla="*/ 76 w 605"/>
              <a:gd name="T51" fmla="*/ 507 h 832"/>
              <a:gd name="T52" fmla="*/ 529 w 605"/>
              <a:gd name="T53" fmla="*/ 532 h 832"/>
              <a:gd name="T54" fmla="*/ 529 w 605"/>
              <a:gd name="T55" fmla="*/ 584 h 832"/>
              <a:gd name="T56" fmla="*/ 76 w 605"/>
              <a:gd name="T57" fmla="*/ 609 h 832"/>
              <a:gd name="T58" fmla="*/ 529 w 605"/>
              <a:gd name="T59" fmla="*/ 584 h 832"/>
              <a:gd name="T60" fmla="*/ 385 w 605"/>
              <a:gd name="T61" fmla="*/ 673 h 832"/>
              <a:gd name="T62" fmla="*/ 529 w 605"/>
              <a:gd name="T63" fmla="*/ 697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05" h="832">
                <a:moveTo>
                  <a:pt x="605" y="832"/>
                </a:moveTo>
                <a:cubicBezTo>
                  <a:pt x="0" y="832"/>
                  <a:pt x="0" y="832"/>
                  <a:pt x="0" y="832"/>
                </a:cubicBezTo>
                <a:cubicBezTo>
                  <a:pt x="0" y="0"/>
                  <a:pt x="0" y="0"/>
                  <a:pt x="0" y="0"/>
                </a:cubicBezTo>
                <a:cubicBezTo>
                  <a:pt x="605" y="0"/>
                  <a:pt x="605" y="0"/>
                  <a:pt x="605" y="0"/>
                </a:cubicBezTo>
                <a:lnTo>
                  <a:pt x="605" y="832"/>
                </a:lnTo>
                <a:close/>
                <a:moveTo>
                  <a:pt x="219" y="114"/>
                </a:moveTo>
                <a:cubicBezTo>
                  <a:pt x="98" y="114"/>
                  <a:pt x="98" y="114"/>
                  <a:pt x="98" y="114"/>
                </a:cubicBezTo>
                <a:cubicBezTo>
                  <a:pt x="98" y="235"/>
                  <a:pt x="98" y="235"/>
                  <a:pt x="98" y="235"/>
                </a:cubicBezTo>
                <a:cubicBezTo>
                  <a:pt x="219" y="235"/>
                  <a:pt x="219" y="235"/>
                  <a:pt x="219" y="235"/>
                </a:cubicBezTo>
                <a:lnTo>
                  <a:pt x="219" y="114"/>
                </a:lnTo>
                <a:close/>
                <a:moveTo>
                  <a:pt x="200" y="174"/>
                </a:moveTo>
                <a:cubicBezTo>
                  <a:pt x="200" y="197"/>
                  <a:pt x="182" y="216"/>
                  <a:pt x="159" y="216"/>
                </a:cubicBezTo>
                <a:cubicBezTo>
                  <a:pt x="136" y="216"/>
                  <a:pt x="117" y="197"/>
                  <a:pt x="117" y="174"/>
                </a:cubicBezTo>
                <a:cubicBezTo>
                  <a:pt x="117" y="151"/>
                  <a:pt x="136" y="133"/>
                  <a:pt x="159" y="133"/>
                </a:cubicBezTo>
                <a:cubicBezTo>
                  <a:pt x="182" y="133"/>
                  <a:pt x="200" y="151"/>
                  <a:pt x="200" y="174"/>
                </a:cubicBezTo>
                <a:close/>
                <a:moveTo>
                  <a:pt x="363" y="114"/>
                </a:moveTo>
                <a:cubicBezTo>
                  <a:pt x="242" y="114"/>
                  <a:pt x="242" y="114"/>
                  <a:pt x="242" y="114"/>
                </a:cubicBezTo>
                <a:cubicBezTo>
                  <a:pt x="242" y="235"/>
                  <a:pt x="242" y="235"/>
                  <a:pt x="242" y="235"/>
                </a:cubicBezTo>
                <a:cubicBezTo>
                  <a:pt x="363" y="235"/>
                  <a:pt x="363" y="235"/>
                  <a:pt x="363" y="235"/>
                </a:cubicBezTo>
                <a:lnTo>
                  <a:pt x="363" y="114"/>
                </a:lnTo>
                <a:close/>
                <a:moveTo>
                  <a:pt x="344" y="174"/>
                </a:moveTo>
                <a:cubicBezTo>
                  <a:pt x="344" y="197"/>
                  <a:pt x="325" y="216"/>
                  <a:pt x="302" y="216"/>
                </a:cubicBezTo>
                <a:cubicBezTo>
                  <a:pt x="279" y="216"/>
                  <a:pt x="261" y="197"/>
                  <a:pt x="261" y="174"/>
                </a:cubicBezTo>
                <a:cubicBezTo>
                  <a:pt x="261" y="151"/>
                  <a:pt x="279" y="133"/>
                  <a:pt x="302" y="133"/>
                </a:cubicBezTo>
                <a:cubicBezTo>
                  <a:pt x="325" y="133"/>
                  <a:pt x="344" y="151"/>
                  <a:pt x="344" y="174"/>
                </a:cubicBezTo>
                <a:close/>
                <a:moveTo>
                  <a:pt x="76" y="91"/>
                </a:moveTo>
                <a:cubicBezTo>
                  <a:pt x="76" y="257"/>
                  <a:pt x="76" y="257"/>
                  <a:pt x="76" y="257"/>
                </a:cubicBezTo>
                <a:cubicBezTo>
                  <a:pt x="529" y="257"/>
                  <a:pt x="529" y="257"/>
                  <a:pt x="529" y="257"/>
                </a:cubicBezTo>
                <a:cubicBezTo>
                  <a:pt x="529" y="91"/>
                  <a:pt x="529" y="91"/>
                  <a:pt x="529" y="91"/>
                </a:cubicBezTo>
                <a:lnTo>
                  <a:pt x="76" y="91"/>
                </a:lnTo>
                <a:close/>
                <a:moveTo>
                  <a:pt x="506" y="114"/>
                </a:moveTo>
                <a:cubicBezTo>
                  <a:pt x="385" y="114"/>
                  <a:pt x="385" y="114"/>
                  <a:pt x="385" y="114"/>
                </a:cubicBezTo>
                <a:cubicBezTo>
                  <a:pt x="385" y="235"/>
                  <a:pt x="385" y="235"/>
                  <a:pt x="385" y="235"/>
                </a:cubicBezTo>
                <a:cubicBezTo>
                  <a:pt x="506" y="235"/>
                  <a:pt x="506" y="235"/>
                  <a:pt x="506" y="235"/>
                </a:cubicBezTo>
                <a:lnTo>
                  <a:pt x="506" y="114"/>
                </a:lnTo>
                <a:close/>
                <a:moveTo>
                  <a:pt x="488" y="174"/>
                </a:moveTo>
                <a:cubicBezTo>
                  <a:pt x="488" y="197"/>
                  <a:pt x="469" y="216"/>
                  <a:pt x="446" y="216"/>
                </a:cubicBezTo>
                <a:cubicBezTo>
                  <a:pt x="423" y="216"/>
                  <a:pt x="404" y="197"/>
                  <a:pt x="404" y="174"/>
                </a:cubicBezTo>
                <a:cubicBezTo>
                  <a:pt x="404" y="151"/>
                  <a:pt x="423" y="133"/>
                  <a:pt x="446" y="133"/>
                </a:cubicBezTo>
                <a:cubicBezTo>
                  <a:pt x="469" y="133"/>
                  <a:pt x="488" y="151"/>
                  <a:pt x="488" y="174"/>
                </a:cubicBezTo>
                <a:close/>
                <a:moveTo>
                  <a:pt x="529" y="354"/>
                </a:moveTo>
                <a:cubicBezTo>
                  <a:pt x="76" y="354"/>
                  <a:pt x="76" y="354"/>
                  <a:pt x="76" y="354"/>
                </a:cubicBezTo>
                <a:cubicBezTo>
                  <a:pt x="76" y="378"/>
                  <a:pt x="76" y="378"/>
                  <a:pt x="76" y="378"/>
                </a:cubicBezTo>
                <a:cubicBezTo>
                  <a:pt x="529" y="378"/>
                  <a:pt x="529" y="378"/>
                  <a:pt x="529" y="378"/>
                </a:cubicBezTo>
                <a:lnTo>
                  <a:pt x="529" y="354"/>
                </a:lnTo>
                <a:close/>
                <a:moveTo>
                  <a:pt x="529" y="431"/>
                </a:moveTo>
                <a:cubicBezTo>
                  <a:pt x="76" y="431"/>
                  <a:pt x="76" y="431"/>
                  <a:pt x="76" y="431"/>
                </a:cubicBezTo>
                <a:cubicBezTo>
                  <a:pt x="76" y="455"/>
                  <a:pt x="76" y="455"/>
                  <a:pt x="76" y="455"/>
                </a:cubicBezTo>
                <a:cubicBezTo>
                  <a:pt x="529" y="455"/>
                  <a:pt x="529" y="455"/>
                  <a:pt x="529" y="455"/>
                </a:cubicBezTo>
                <a:lnTo>
                  <a:pt x="529" y="431"/>
                </a:lnTo>
                <a:close/>
                <a:moveTo>
                  <a:pt x="529" y="507"/>
                </a:moveTo>
                <a:cubicBezTo>
                  <a:pt x="76" y="507"/>
                  <a:pt x="76" y="507"/>
                  <a:pt x="76" y="507"/>
                </a:cubicBezTo>
                <a:cubicBezTo>
                  <a:pt x="76" y="532"/>
                  <a:pt x="76" y="532"/>
                  <a:pt x="76" y="532"/>
                </a:cubicBezTo>
                <a:cubicBezTo>
                  <a:pt x="529" y="532"/>
                  <a:pt x="529" y="532"/>
                  <a:pt x="529" y="532"/>
                </a:cubicBezTo>
                <a:lnTo>
                  <a:pt x="529" y="507"/>
                </a:lnTo>
                <a:close/>
                <a:moveTo>
                  <a:pt x="529" y="584"/>
                </a:moveTo>
                <a:cubicBezTo>
                  <a:pt x="76" y="584"/>
                  <a:pt x="76" y="584"/>
                  <a:pt x="76" y="584"/>
                </a:cubicBezTo>
                <a:cubicBezTo>
                  <a:pt x="76" y="609"/>
                  <a:pt x="76" y="609"/>
                  <a:pt x="76" y="609"/>
                </a:cubicBezTo>
                <a:cubicBezTo>
                  <a:pt x="529" y="609"/>
                  <a:pt x="529" y="609"/>
                  <a:pt x="529" y="609"/>
                </a:cubicBezTo>
                <a:lnTo>
                  <a:pt x="529" y="584"/>
                </a:lnTo>
                <a:close/>
                <a:moveTo>
                  <a:pt x="529" y="673"/>
                </a:moveTo>
                <a:cubicBezTo>
                  <a:pt x="385" y="673"/>
                  <a:pt x="385" y="673"/>
                  <a:pt x="385" y="673"/>
                </a:cubicBezTo>
                <a:cubicBezTo>
                  <a:pt x="385" y="697"/>
                  <a:pt x="385" y="697"/>
                  <a:pt x="385" y="697"/>
                </a:cubicBezTo>
                <a:cubicBezTo>
                  <a:pt x="529" y="697"/>
                  <a:pt x="529" y="697"/>
                  <a:pt x="529" y="697"/>
                </a:cubicBezTo>
                <a:lnTo>
                  <a:pt x="529" y="673"/>
                </a:lnTo>
                <a:close/>
              </a:path>
            </a:pathLst>
          </a:custGeom>
          <a:solidFill>
            <a:srgbClr val="F18F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4" name="メモ 83"/>
          <p:cNvSpPr/>
          <p:nvPr/>
        </p:nvSpPr>
        <p:spPr>
          <a:xfrm>
            <a:off x="4456795" y="1036749"/>
            <a:ext cx="2430327" cy="1342891"/>
          </a:xfrm>
          <a:prstGeom prst="foldedCorner">
            <a:avLst/>
          </a:prstGeom>
          <a:solidFill>
            <a:srgbClr val="EF8657"/>
          </a:solidFill>
        </p:spPr>
        <p:style>
          <a:lnRef idx="3">
            <a:schemeClr val="lt1"/>
          </a:lnRef>
          <a:fillRef idx="1">
            <a:schemeClr val="accent3"/>
          </a:fillRef>
          <a:effectRef idx="1">
            <a:schemeClr val="accent3"/>
          </a:effectRef>
          <a:fontRef idx="minor">
            <a:schemeClr val="lt1"/>
          </a:fontRef>
        </p:style>
        <p:txBody>
          <a:bodyPr rtlCol="0" anchor="ctr"/>
          <a:lstStyle/>
          <a:p>
            <a:pPr algn="ctr"/>
            <a:endParaRPr kumimoji="1" lang="ja-JP" altLang="en-US"/>
          </a:p>
        </p:txBody>
      </p:sp>
      <p:sp>
        <p:nvSpPr>
          <p:cNvPr id="85" name="テキスト ボックス 84"/>
          <p:cNvSpPr txBox="1"/>
          <p:nvPr/>
        </p:nvSpPr>
        <p:spPr>
          <a:xfrm>
            <a:off x="4644008" y="1380598"/>
            <a:ext cx="1036854" cy="2616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rgbClr val="FFFFFF"/>
                </a:solidFill>
                <a:effectLst/>
                <a:uLnTx/>
                <a:uFillTx/>
              </a:rPr>
              <a:t>従業員情報</a:t>
            </a:r>
          </a:p>
        </p:txBody>
      </p:sp>
      <p:sp>
        <p:nvSpPr>
          <p:cNvPr id="86" name="Freeform 204"/>
          <p:cNvSpPr>
            <a:spLocks noEditPoints="1"/>
          </p:cNvSpPr>
          <p:nvPr/>
        </p:nvSpPr>
        <p:spPr bwMode="auto">
          <a:xfrm>
            <a:off x="5571557" y="1084526"/>
            <a:ext cx="294878" cy="323574"/>
          </a:xfrm>
          <a:custGeom>
            <a:avLst/>
            <a:gdLst/>
            <a:ahLst/>
            <a:cxnLst>
              <a:cxn ang="0">
                <a:pos x="0" y="240"/>
              </a:cxn>
              <a:cxn ang="0">
                <a:pos x="176" y="240"/>
              </a:cxn>
              <a:cxn ang="0">
                <a:pos x="176" y="0"/>
              </a:cxn>
              <a:cxn ang="0">
                <a:pos x="0" y="0"/>
              </a:cxn>
              <a:cxn ang="0">
                <a:pos x="0" y="240"/>
              </a:cxn>
              <a:cxn ang="0">
                <a:pos x="56" y="224"/>
              </a:cxn>
              <a:cxn ang="0">
                <a:pos x="24" y="224"/>
              </a:cxn>
              <a:cxn ang="0">
                <a:pos x="24" y="192"/>
              </a:cxn>
              <a:cxn ang="0">
                <a:pos x="56" y="192"/>
              </a:cxn>
              <a:cxn ang="0">
                <a:pos x="56" y="224"/>
              </a:cxn>
              <a:cxn ang="0">
                <a:pos x="56" y="176"/>
              </a:cxn>
              <a:cxn ang="0">
                <a:pos x="24" y="176"/>
              </a:cxn>
              <a:cxn ang="0">
                <a:pos x="24" y="144"/>
              </a:cxn>
              <a:cxn ang="0">
                <a:pos x="56" y="144"/>
              </a:cxn>
              <a:cxn ang="0">
                <a:pos x="56" y="176"/>
              </a:cxn>
              <a:cxn ang="0">
                <a:pos x="56" y="128"/>
              </a:cxn>
              <a:cxn ang="0">
                <a:pos x="24" y="128"/>
              </a:cxn>
              <a:cxn ang="0">
                <a:pos x="24" y="96"/>
              </a:cxn>
              <a:cxn ang="0">
                <a:pos x="56" y="96"/>
              </a:cxn>
              <a:cxn ang="0">
                <a:pos x="56" y="128"/>
              </a:cxn>
              <a:cxn ang="0">
                <a:pos x="104" y="224"/>
              </a:cxn>
              <a:cxn ang="0">
                <a:pos x="72" y="224"/>
              </a:cxn>
              <a:cxn ang="0">
                <a:pos x="72" y="192"/>
              </a:cxn>
              <a:cxn ang="0">
                <a:pos x="104" y="192"/>
              </a:cxn>
              <a:cxn ang="0">
                <a:pos x="104" y="224"/>
              </a:cxn>
              <a:cxn ang="0">
                <a:pos x="104" y="176"/>
              </a:cxn>
              <a:cxn ang="0">
                <a:pos x="72" y="176"/>
              </a:cxn>
              <a:cxn ang="0">
                <a:pos x="72" y="144"/>
              </a:cxn>
              <a:cxn ang="0">
                <a:pos x="104" y="144"/>
              </a:cxn>
              <a:cxn ang="0">
                <a:pos x="104" y="176"/>
              </a:cxn>
              <a:cxn ang="0">
                <a:pos x="104" y="128"/>
              </a:cxn>
              <a:cxn ang="0">
                <a:pos x="72" y="128"/>
              </a:cxn>
              <a:cxn ang="0">
                <a:pos x="72" y="96"/>
              </a:cxn>
              <a:cxn ang="0">
                <a:pos x="104" y="96"/>
              </a:cxn>
              <a:cxn ang="0">
                <a:pos x="104" y="128"/>
              </a:cxn>
              <a:cxn ang="0">
                <a:pos x="152" y="224"/>
              </a:cxn>
              <a:cxn ang="0">
                <a:pos x="120" y="224"/>
              </a:cxn>
              <a:cxn ang="0">
                <a:pos x="120" y="192"/>
              </a:cxn>
              <a:cxn ang="0">
                <a:pos x="152" y="192"/>
              </a:cxn>
              <a:cxn ang="0">
                <a:pos x="152" y="224"/>
              </a:cxn>
              <a:cxn ang="0">
                <a:pos x="152" y="176"/>
              </a:cxn>
              <a:cxn ang="0">
                <a:pos x="120" y="176"/>
              </a:cxn>
              <a:cxn ang="0">
                <a:pos x="120" y="144"/>
              </a:cxn>
              <a:cxn ang="0">
                <a:pos x="152" y="144"/>
              </a:cxn>
              <a:cxn ang="0">
                <a:pos x="152" y="176"/>
              </a:cxn>
              <a:cxn ang="0">
                <a:pos x="152" y="128"/>
              </a:cxn>
              <a:cxn ang="0">
                <a:pos x="120" y="128"/>
              </a:cxn>
              <a:cxn ang="0">
                <a:pos x="120" y="96"/>
              </a:cxn>
              <a:cxn ang="0">
                <a:pos x="152" y="96"/>
              </a:cxn>
              <a:cxn ang="0">
                <a:pos x="152" y="128"/>
              </a:cxn>
              <a:cxn ang="0">
                <a:pos x="152" y="72"/>
              </a:cxn>
              <a:cxn ang="0">
                <a:pos x="24" y="72"/>
              </a:cxn>
              <a:cxn ang="0">
                <a:pos x="24" y="24"/>
              </a:cxn>
              <a:cxn ang="0">
                <a:pos x="152" y="24"/>
              </a:cxn>
              <a:cxn ang="0">
                <a:pos x="152" y="72"/>
              </a:cxn>
            </a:cxnLst>
            <a:rect l="0" t="0" r="r" b="b"/>
            <a:pathLst>
              <a:path w="176" h="240">
                <a:moveTo>
                  <a:pt x="0" y="240"/>
                </a:moveTo>
                <a:lnTo>
                  <a:pt x="176" y="240"/>
                </a:lnTo>
                <a:lnTo>
                  <a:pt x="176" y="0"/>
                </a:lnTo>
                <a:lnTo>
                  <a:pt x="0" y="0"/>
                </a:lnTo>
                <a:lnTo>
                  <a:pt x="0" y="240"/>
                </a:lnTo>
                <a:close/>
                <a:moveTo>
                  <a:pt x="56" y="224"/>
                </a:moveTo>
                <a:lnTo>
                  <a:pt x="24" y="224"/>
                </a:lnTo>
                <a:lnTo>
                  <a:pt x="24" y="192"/>
                </a:lnTo>
                <a:lnTo>
                  <a:pt x="56" y="192"/>
                </a:lnTo>
                <a:lnTo>
                  <a:pt x="56" y="224"/>
                </a:lnTo>
                <a:close/>
                <a:moveTo>
                  <a:pt x="56" y="176"/>
                </a:moveTo>
                <a:lnTo>
                  <a:pt x="24" y="176"/>
                </a:lnTo>
                <a:lnTo>
                  <a:pt x="24" y="144"/>
                </a:lnTo>
                <a:lnTo>
                  <a:pt x="56" y="144"/>
                </a:lnTo>
                <a:lnTo>
                  <a:pt x="56" y="176"/>
                </a:lnTo>
                <a:close/>
                <a:moveTo>
                  <a:pt x="56" y="128"/>
                </a:moveTo>
                <a:lnTo>
                  <a:pt x="24" y="128"/>
                </a:lnTo>
                <a:lnTo>
                  <a:pt x="24" y="96"/>
                </a:lnTo>
                <a:lnTo>
                  <a:pt x="56" y="96"/>
                </a:lnTo>
                <a:lnTo>
                  <a:pt x="56" y="128"/>
                </a:lnTo>
                <a:close/>
                <a:moveTo>
                  <a:pt x="104" y="224"/>
                </a:moveTo>
                <a:lnTo>
                  <a:pt x="72" y="224"/>
                </a:lnTo>
                <a:lnTo>
                  <a:pt x="72" y="192"/>
                </a:lnTo>
                <a:lnTo>
                  <a:pt x="104" y="192"/>
                </a:lnTo>
                <a:lnTo>
                  <a:pt x="104" y="224"/>
                </a:lnTo>
                <a:close/>
                <a:moveTo>
                  <a:pt x="104" y="176"/>
                </a:moveTo>
                <a:lnTo>
                  <a:pt x="72" y="176"/>
                </a:lnTo>
                <a:lnTo>
                  <a:pt x="72" y="144"/>
                </a:lnTo>
                <a:lnTo>
                  <a:pt x="104" y="144"/>
                </a:lnTo>
                <a:lnTo>
                  <a:pt x="104" y="176"/>
                </a:lnTo>
                <a:close/>
                <a:moveTo>
                  <a:pt x="104" y="128"/>
                </a:moveTo>
                <a:lnTo>
                  <a:pt x="72" y="128"/>
                </a:lnTo>
                <a:lnTo>
                  <a:pt x="72" y="96"/>
                </a:lnTo>
                <a:lnTo>
                  <a:pt x="104" y="96"/>
                </a:lnTo>
                <a:lnTo>
                  <a:pt x="104" y="128"/>
                </a:lnTo>
                <a:close/>
                <a:moveTo>
                  <a:pt x="152" y="224"/>
                </a:moveTo>
                <a:lnTo>
                  <a:pt x="120" y="224"/>
                </a:lnTo>
                <a:lnTo>
                  <a:pt x="120" y="192"/>
                </a:lnTo>
                <a:lnTo>
                  <a:pt x="152" y="192"/>
                </a:lnTo>
                <a:lnTo>
                  <a:pt x="152" y="224"/>
                </a:lnTo>
                <a:close/>
                <a:moveTo>
                  <a:pt x="152" y="176"/>
                </a:moveTo>
                <a:lnTo>
                  <a:pt x="120" y="176"/>
                </a:lnTo>
                <a:lnTo>
                  <a:pt x="120" y="144"/>
                </a:lnTo>
                <a:lnTo>
                  <a:pt x="152" y="144"/>
                </a:lnTo>
                <a:lnTo>
                  <a:pt x="152" y="176"/>
                </a:lnTo>
                <a:close/>
                <a:moveTo>
                  <a:pt x="152" y="128"/>
                </a:moveTo>
                <a:lnTo>
                  <a:pt x="120" y="128"/>
                </a:lnTo>
                <a:lnTo>
                  <a:pt x="120" y="96"/>
                </a:lnTo>
                <a:lnTo>
                  <a:pt x="152" y="96"/>
                </a:lnTo>
                <a:lnTo>
                  <a:pt x="152" y="128"/>
                </a:lnTo>
                <a:close/>
                <a:moveTo>
                  <a:pt x="152" y="72"/>
                </a:moveTo>
                <a:lnTo>
                  <a:pt x="24" y="72"/>
                </a:lnTo>
                <a:lnTo>
                  <a:pt x="24" y="24"/>
                </a:lnTo>
                <a:lnTo>
                  <a:pt x="152" y="24"/>
                </a:lnTo>
                <a:lnTo>
                  <a:pt x="152" y="72"/>
                </a:lnTo>
                <a:close/>
              </a:path>
            </a:pathLst>
          </a:custGeom>
          <a:solidFill>
            <a:sysClr val="window" lastClr="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endParaRPr>
          </a:p>
        </p:txBody>
      </p:sp>
      <p:grpSp>
        <p:nvGrpSpPr>
          <p:cNvPr id="87" name="グループ化 287"/>
          <p:cNvGrpSpPr/>
          <p:nvPr/>
        </p:nvGrpSpPr>
        <p:grpSpPr>
          <a:xfrm>
            <a:off x="6115199" y="1101496"/>
            <a:ext cx="318126" cy="318126"/>
            <a:chOff x="3084116" y="3387725"/>
            <a:chExt cx="381000" cy="381000"/>
          </a:xfrm>
          <a:solidFill>
            <a:sysClr val="window" lastClr="FFFFFF"/>
          </a:solidFill>
        </p:grpSpPr>
        <p:sp>
          <p:nvSpPr>
            <p:cNvPr id="88" name="Rectangle 206"/>
            <p:cNvSpPr>
              <a:spLocks noChangeArrowheads="1"/>
            </p:cNvSpPr>
            <p:nvPr/>
          </p:nvSpPr>
          <p:spPr bwMode="auto">
            <a:xfrm>
              <a:off x="3084116" y="3387725"/>
              <a:ext cx="381000" cy="635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endParaRPr>
            </a:p>
          </p:txBody>
        </p:sp>
        <p:sp>
          <p:nvSpPr>
            <p:cNvPr id="89" name="Rectangle 207"/>
            <p:cNvSpPr>
              <a:spLocks noChangeArrowheads="1"/>
            </p:cNvSpPr>
            <p:nvPr/>
          </p:nvSpPr>
          <p:spPr bwMode="auto">
            <a:xfrm>
              <a:off x="3084116"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endParaRPr>
            </a:p>
          </p:txBody>
        </p:sp>
        <p:sp>
          <p:nvSpPr>
            <p:cNvPr id="90" name="Rectangle 208"/>
            <p:cNvSpPr>
              <a:spLocks noChangeArrowheads="1"/>
            </p:cNvSpPr>
            <p:nvPr/>
          </p:nvSpPr>
          <p:spPr bwMode="auto">
            <a:xfrm>
              <a:off x="3188891"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endParaRPr>
            </a:p>
          </p:txBody>
        </p:sp>
        <p:sp>
          <p:nvSpPr>
            <p:cNvPr id="91" name="Rectangle 209"/>
            <p:cNvSpPr>
              <a:spLocks noChangeArrowheads="1"/>
            </p:cNvSpPr>
            <p:nvPr/>
          </p:nvSpPr>
          <p:spPr bwMode="auto">
            <a:xfrm>
              <a:off x="3293666"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endParaRPr>
            </a:p>
          </p:txBody>
        </p:sp>
        <p:sp>
          <p:nvSpPr>
            <p:cNvPr id="92" name="Rectangle 210"/>
            <p:cNvSpPr>
              <a:spLocks noChangeArrowheads="1"/>
            </p:cNvSpPr>
            <p:nvPr/>
          </p:nvSpPr>
          <p:spPr bwMode="auto">
            <a:xfrm>
              <a:off x="3398441"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endParaRPr>
            </a:p>
          </p:txBody>
        </p:sp>
        <p:sp>
          <p:nvSpPr>
            <p:cNvPr id="93" name="Rectangle 211"/>
            <p:cNvSpPr>
              <a:spLocks noChangeArrowheads="1"/>
            </p:cNvSpPr>
            <p:nvPr/>
          </p:nvSpPr>
          <p:spPr bwMode="auto">
            <a:xfrm>
              <a:off x="3084116" y="3597275"/>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endParaRPr>
            </a:p>
          </p:txBody>
        </p:sp>
        <p:sp>
          <p:nvSpPr>
            <p:cNvPr id="94" name="Rectangle 212"/>
            <p:cNvSpPr>
              <a:spLocks noChangeArrowheads="1"/>
            </p:cNvSpPr>
            <p:nvPr/>
          </p:nvSpPr>
          <p:spPr bwMode="auto">
            <a:xfrm>
              <a:off x="3188891" y="3597275"/>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endParaRPr>
            </a:p>
          </p:txBody>
        </p:sp>
        <p:sp>
          <p:nvSpPr>
            <p:cNvPr id="95" name="Rectangle 213"/>
            <p:cNvSpPr>
              <a:spLocks noChangeArrowheads="1"/>
            </p:cNvSpPr>
            <p:nvPr/>
          </p:nvSpPr>
          <p:spPr bwMode="auto">
            <a:xfrm>
              <a:off x="3293666" y="3597275"/>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endParaRPr>
            </a:p>
          </p:txBody>
        </p:sp>
        <p:sp>
          <p:nvSpPr>
            <p:cNvPr id="96" name="Rectangle 214"/>
            <p:cNvSpPr>
              <a:spLocks noChangeArrowheads="1"/>
            </p:cNvSpPr>
            <p:nvPr/>
          </p:nvSpPr>
          <p:spPr bwMode="auto">
            <a:xfrm>
              <a:off x="3398441" y="3597275"/>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endParaRPr>
            </a:p>
          </p:txBody>
        </p:sp>
        <p:sp>
          <p:nvSpPr>
            <p:cNvPr id="97" name="Rectangle 215"/>
            <p:cNvSpPr>
              <a:spLocks noChangeArrowheads="1"/>
            </p:cNvSpPr>
            <p:nvPr/>
          </p:nvSpPr>
          <p:spPr bwMode="auto">
            <a:xfrm>
              <a:off x="3084116" y="370205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endParaRPr>
            </a:p>
          </p:txBody>
        </p:sp>
        <p:sp>
          <p:nvSpPr>
            <p:cNvPr id="98" name="Rectangle 216"/>
            <p:cNvSpPr>
              <a:spLocks noChangeArrowheads="1"/>
            </p:cNvSpPr>
            <p:nvPr/>
          </p:nvSpPr>
          <p:spPr bwMode="auto">
            <a:xfrm>
              <a:off x="3188891" y="370205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endParaRPr>
            </a:p>
          </p:txBody>
        </p:sp>
        <p:sp>
          <p:nvSpPr>
            <p:cNvPr id="99" name="Rectangle 217"/>
            <p:cNvSpPr>
              <a:spLocks noChangeArrowheads="1"/>
            </p:cNvSpPr>
            <p:nvPr/>
          </p:nvSpPr>
          <p:spPr bwMode="auto">
            <a:xfrm>
              <a:off x="3293666" y="370205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endParaRPr>
            </a:p>
          </p:txBody>
        </p:sp>
        <p:sp>
          <p:nvSpPr>
            <p:cNvPr id="100" name="Rectangle 218"/>
            <p:cNvSpPr>
              <a:spLocks noChangeArrowheads="1"/>
            </p:cNvSpPr>
            <p:nvPr/>
          </p:nvSpPr>
          <p:spPr bwMode="auto">
            <a:xfrm>
              <a:off x="3398441" y="370205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endParaRPr>
            </a:p>
          </p:txBody>
        </p:sp>
      </p:grpSp>
      <p:sp>
        <p:nvSpPr>
          <p:cNvPr id="101" name="テキスト ボックス 100"/>
          <p:cNvSpPr txBox="1"/>
          <p:nvPr/>
        </p:nvSpPr>
        <p:spPr>
          <a:xfrm>
            <a:off x="5939633" y="1392285"/>
            <a:ext cx="947490" cy="2616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rgbClr val="FFFFFF"/>
                </a:solidFill>
                <a:effectLst/>
                <a:uLnTx/>
                <a:uFillTx/>
              </a:rPr>
              <a:t> 条件設定</a:t>
            </a:r>
          </a:p>
        </p:txBody>
      </p:sp>
      <p:sp>
        <p:nvSpPr>
          <p:cNvPr id="102" name="テキスト ボックス 101"/>
          <p:cNvSpPr txBox="1"/>
          <p:nvPr/>
        </p:nvSpPr>
        <p:spPr>
          <a:xfrm>
            <a:off x="5295901" y="1381446"/>
            <a:ext cx="1146260" cy="2616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rgbClr val="FFFFFF"/>
                </a:solidFill>
                <a:effectLst/>
                <a:uLnTx/>
                <a:uFillTx/>
              </a:rPr>
              <a:t>　計算式</a:t>
            </a:r>
          </a:p>
        </p:txBody>
      </p:sp>
      <p:sp>
        <p:nvSpPr>
          <p:cNvPr id="103" name="正方形/長方形 102"/>
          <p:cNvSpPr/>
          <p:nvPr/>
        </p:nvSpPr>
        <p:spPr>
          <a:xfrm>
            <a:off x="4669394" y="1601522"/>
            <a:ext cx="1418712" cy="725034"/>
          </a:xfrm>
          <a:prstGeom prst="rect">
            <a:avLst/>
          </a:prstGeom>
          <a:noFill/>
          <a:ln w="38100" cap="flat" cmpd="sng" algn="ctr">
            <a:solidFill>
              <a:srgbClr val="F9BE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104" name="テキスト ボックス 103"/>
          <p:cNvSpPr txBox="1"/>
          <p:nvPr/>
        </p:nvSpPr>
        <p:spPr>
          <a:xfrm>
            <a:off x="5406796" y="2067370"/>
            <a:ext cx="1019838" cy="2616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white"/>
                </a:solidFill>
                <a:effectLst/>
                <a:uLnTx/>
                <a:uFillTx/>
              </a:rPr>
              <a:t>勤怠情報</a:t>
            </a:r>
          </a:p>
        </p:txBody>
      </p:sp>
      <p:sp>
        <p:nvSpPr>
          <p:cNvPr id="105" name="Freeform 382"/>
          <p:cNvSpPr>
            <a:spLocks noEditPoints="1"/>
          </p:cNvSpPr>
          <p:nvPr/>
        </p:nvSpPr>
        <p:spPr bwMode="auto">
          <a:xfrm>
            <a:off x="5591864" y="1708267"/>
            <a:ext cx="312284" cy="311218"/>
          </a:xfrm>
          <a:custGeom>
            <a:avLst/>
            <a:gdLst>
              <a:gd name="T0" fmla="*/ 378 w 877"/>
              <a:gd name="T1" fmla="*/ 522 h 876"/>
              <a:gd name="T2" fmla="*/ 456 w 877"/>
              <a:gd name="T3" fmla="*/ 96 h 876"/>
              <a:gd name="T4" fmla="*/ 540 w 877"/>
              <a:gd name="T5" fmla="*/ 112 h 876"/>
              <a:gd name="T6" fmla="*/ 616 w 877"/>
              <a:gd name="T7" fmla="*/ 145 h 876"/>
              <a:gd name="T8" fmla="*/ 680 w 877"/>
              <a:gd name="T9" fmla="*/ 196 h 876"/>
              <a:gd name="T10" fmla="*/ 732 w 877"/>
              <a:gd name="T11" fmla="*/ 260 h 876"/>
              <a:gd name="T12" fmla="*/ 765 w 877"/>
              <a:gd name="T13" fmla="*/ 336 h 876"/>
              <a:gd name="T14" fmla="*/ 781 w 877"/>
              <a:gd name="T15" fmla="*/ 420 h 876"/>
              <a:gd name="T16" fmla="*/ 777 w 877"/>
              <a:gd name="T17" fmla="*/ 491 h 876"/>
              <a:gd name="T18" fmla="*/ 754 w 877"/>
              <a:gd name="T19" fmla="*/ 571 h 876"/>
              <a:gd name="T20" fmla="*/ 712 w 877"/>
              <a:gd name="T21" fmla="*/ 643 h 876"/>
              <a:gd name="T22" fmla="*/ 656 w 877"/>
              <a:gd name="T23" fmla="*/ 702 h 876"/>
              <a:gd name="T24" fmla="*/ 586 w 877"/>
              <a:gd name="T25" fmla="*/ 746 h 876"/>
              <a:gd name="T26" fmla="*/ 507 w 877"/>
              <a:gd name="T27" fmla="*/ 774 h 876"/>
              <a:gd name="T28" fmla="*/ 439 w 877"/>
              <a:gd name="T29" fmla="*/ 781 h 876"/>
              <a:gd name="T30" fmla="*/ 352 w 877"/>
              <a:gd name="T31" fmla="*/ 770 h 876"/>
              <a:gd name="T32" fmla="*/ 274 w 877"/>
              <a:gd name="T33" fmla="*/ 739 h 876"/>
              <a:gd name="T34" fmla="*/ 208 w 877"/>
              <a:gd name="T35" fmla="*/ 691 h 876"/>
              <a:gd name="T36" fmla="*/ 154 w 877"/>
              <a:gd name="T37" fmla="*/ 630 h 876"/>
              <a:gd name="T38" fmla="*/ 116 w 877"/>
              <a:gd name="T39" fmla="*/ 556 h 876"/>
              <a:gd name="T40" fmla="*/ 98 w 877"/>
              <a:gd name="T41" fmla="*/ 473 h 876"/>
              <a:gd name="T42" fmla="*/ 98 w 877"/>
              <a:gd name="T43" fmla="*/ 403 h 876"/>
              <a:gd name="T44" fmla="*/ 116 w 877"/>
              <a:gd name="T45" fmla="*/ 320 h 876"/>
              <a:gd name="T46" fmla="*/ 154 w 877"/>
              <a:gd name="T47" fmla="*/ 247 h 876"/>
              <a:gd name="T48" fmla="*/ 208 w 877"/>
              <a:gd name="T49" fmla="*/ 185 h 876"/>
              <a:gd name="T50" fmla="*/ 274 w 877"/>
              <a:gd name="T51" fmla="*/ 137 h 876"/>
              <a:gd name="T52" fmla="*/ 352 w 877"/>
              <a:gd name="T53" fmla="*/ 107 h 876"/>
              <a:gd name="T54" fmla="*/ 439 w 877"/>
              <a:gd name="T55" fmla="*/ 96 h 876"/>
              <a:gd name="T56" fmla="*/ 6 w 877"/>
              <a:gd name="T57" fmla="*/ 505 h 876"/>
              <a:gd name="T58" fmla="*/ 34 w 877"/>
              <a:gd name="T59" fmla="*/ 608 h 876"/>
              <a:gd name="T60" fmla="*/ 87 w 877"/>
              <a:gd name="T61" fmla="*/ 701 h 876"/>
              <a:gd name="T62" fmla="*/ 159 w 877"/>
              <a:gd name="T63" fmla="*/ 776 h 876"/>
              <a:gd name="T64" fmla="*/ 248 w 877"/>
              <a:gd name="T65" fmla="*/ 833 h 876"/>
              <a:gd name="T66" fmla="*/ 350 w 877"/>
              <a:gd name="T67" fmla="*/ 868 h 876"/>
              <a:gd name="T68" fmla="*/ 439 w 877"/>
              <a:gd name="T69" fmla="*/ 876 h 876"/>
              <a:gd name="T70" fmla="*/ 548 w 877"/>
              <a:gd name="T71" fmla="*/ 863 h 876"/>
              <a:gd name="T72" fmla="*/ 648 w 877"/>
              <a:gd name="T73" fmla="*/ 823 h 876"/>
              <a:gd name="T74" fmla="*/ 733 w 877"/>
              <a:gd name="T75" fmla="*/ 762 h 876"/>
              <a:gd name="T76" fmla="*/ 801 w 877"/>
              <a:gd name="T77" fmla="*/ 683 h 876"/>
              <a:gd name="T78" fmla="*/ 849 w 877"/>
              <a:gd name="T79" fmla="*/ 589 h 876"/>
              <a:gd name="T80" fmla="*/ 874 w 877"/>
              <a:gd name="T81" fmla="*/ 484 h 876"/>
              <a:gd name="T82" fmla="*/ 874 w 877"/>
              <a:gd name="T83" fmla="*/ 394 h 876"/>
              <a:gd name="T84" fmla="*/ 849 w 877"/>
              <a:gd name="T85" fmla="*/ 288 h 876"/>
              <a:gd name="T86" fmla="*/ 801 w 877"/>
              <a:gd name="T87" fmla="*/ 193 h 876"/>
              <a:gd name="T88" fmla="*/ 733 w 877"/>
              <a:gd name="T89" fmla="*/ 114 h 876"/>
              <a:gd name="T90" fmla="*/ 648 w 877"/>
              <a:gd name="T91" fmla="*/ 53 h 876"/>
              <a:gd name="T92" fmla="*/ 548 w 877"/>
              <a:gd name="T93" fmla="*/ 14 h 876"/>
              <a:gd name="T94" fmla="*/ 439 w 877"/>
              <a:gd name="T95" fmla="*/ 0 h 876"/>
              <a:gd name="T96" fmla="*/ 350 w 877"/>
              <a:gd name="T97" fmla="*/ 8 h 876"/>
              <a:gd name="T98" fmla="*/ 248 w 877"/>
              <a:gd name="T99" fmla="*/ 43 h 876"/>
              <a:gd name="T100" fmla="*/ 159 w 877"/>
              <a:gd name="T101" fmla="*/ 100 h 876"/>
              <a:gd name="T102" fmla="*/ 87 w 877"/>
              <a:gd name="T103" fmla="*/ 176 h 876"/>
              <a:gd name="T104" fmla="*/ 34 w 877"/>
              <a:gd name="T105" fmla="*/ 268 h 876"/>
              <a:gd name="T106" fmla="*/ 6 w 877"/>
              <a:gd name="T107" fmla="*/ 372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77" h="876">
                <a:moveTo>
                  <a:pt x="674" y="426"/>
                </a:moveTo>
                <a:lnTo>
                  <a:pt x="474" y="426"/>
                </a:lnTo>
                <a:lnTo>
                  <a:pt x="474" y="196"/>
                </a:lnTo>
                <a:lnTo>
                  <a:pt x="378" y="196"/>
                </a:lnTo>
                <a:lnTo>
                  <a:pt x="378" y="522"/>
                </a:lnTo>
                <a:lnTo>
                  <a:pt x="674" y="522"/>
                </a:lnTo>
                <a:lnTo>
                  <a:pt x="674" y="426"/>
                </a:lnTo>
                <a:close/>
                <a:moveTo>
                  <a:pt x="439" y="96"/>
                </a:moveTo>
                <a:lnTo>
                  <a:pt x="439" y="96"/>
                </a:lnTo>
                <a:lnTo>
                  <a:pt x="456" y="96"/>
                </a:lnTo>
                <a:lnTo>
                  <a:pt x="474" y="97"/>
                </a:lnTo>
                <a:lnTo>
                  <a:pt x="490" y="100"/>
                </a:lnTo>
                <a:lnTo>
                  <a:pt x="507" y="102"/>
                </a:lnTo>
                <a:lnTo>
                  <a:pt x="524" y="107"/>
                </a:lnTo>
                <a:lnTo>
                  <a:pt x="540" y="112"/>
                </a:lnTo>
                <a:lnTo>
                  <a:pt x="556" y="116"/>
                </a:lnTo>
                <a:lnTo>
                  <a:pt x="572" y="122"/>
                </a:lnTo>
                <a:lnTo>
                  <a:pt x="586" y="130"/>
                </a:lnTo>
                <a:lnTo>
                  <a:pt x="602" y="137"/>
                </a:lnTo>
                <a:lnTo>
                  <a:pt x="616" y="145"/>
                </a:lnTo>
                <a:lnTo>
                  <a:pt x="630" y="154"/>
                </a:lnTo>
                <a:lnTo>
                  <a:pt x="643" y="163"/>
                </a:lnTo>
                <a:lnTo>
                  <a:pt x="656" y="174"/>
                </a:lnTo>
                <a:lnTo>
                  <a:pt x="668" y="185"/>
                </a:lnTo>
                <a:lnTo>
                  <a:pt x="680" y="196"/>
                </a:lnTo>
                <a:lnTo>
                  <a:pt x="692" y="208"/>
                </a:lnTo>
                <a:lnTo>
                  <a:pt x="703" y="221"/>
                </a:lnTo>
                <a:lnTo>
                  <a:pt x="712" y="233"/>
                </a:lnTo>
                <a:lnTo>
                  <a:pt x="722" y="246"/>
                </a:lnTo>
                <a:lnTo>
                  <a:pt x="732" y="260"/>
                </a:lnTo>
                <a:lnTo>
                  <a:pt x="740" y="275"/>
                </a:lnTo>
                <a:lnTo>
                  <a:pt x="747" y="289"/>
                </a:lnTo>
                <a:lnTo>
                  <a:pt x="754" y="305"/>
                </a:lnTo>
                <a:lnTo>
                  <a:pt x="760" y="320"/>
                </a:lnTo>
                <a:lnTo>
                  <a:pt x="765" y="336"/>
                </a:lnTo>
                <a:lnTo>
                  <a:pt x="770" y="353"/>
                </a:lnTo>
                <a:lnTo>
                  <a:pt x="774" y="370"/>
                </a:lnTo>
                <a:lnTo>
                  <a:pt x="777" y="386"/>
                </a:lnTo>
                <a:lnTo>
                  <a:pt x="778" y="403"/>
                </a:lnTo>
                <a:lnTo>
                  <a:pt x="781" y="420"/>
                </a:lnTo>
                <a:lnTo>
                  <a:pt x="781" y="438"/>
                </a:lnTo>
                <a:lnTo>
                  <a:pt x="781" y="438"/>
                </a:lnTo>
                <a:lnTo>
                  <a:pt x="781" y="456"/>
                </a:lnTo>
                <a:lnTo>
                  <a:pt x="778" y="473"/>
                </a:lnTo>
                <a:lnTo>
                  <a:pt x="777" y="491"/>
                </a:lnTo>
                <a:lnTo>
                  <a:pt x="774" y="508"/>
                </a:lnTo>
                <a:lnTo>
                  <a:pt x="770" y="524"/>
                </a:lnTo>
                <a:lnTo>
                  <a:pt x="765" y="540"/>
                </a:lnTo>
                <a:lnTo>
                  <a:pt x="760" y="556"/>
                </a:lnTo>
                <a:lnTo>
                  <a:pt x="754" y="571"/>
                </a:lnTo>
                <a:lnTo>
                  <a:pt x="747" y="587"/>
                </a:lnTo>
                <a:lnTo>
                  <a:pt x="740" y="601"/>
                </a:lnTo>
                <a:lnTo>
                  <a:pt x="732" y="616"/>
                </a:lnTo>
                <a:lnTo>
                  <a:pt x="722" y="630"/>
                </a:lnTo>
                <a:lnTo>
                  <a:pt x="712" y="643"/>
                </a:lnTo>
                <a:lnTo>
                  <a:pt x="703" y="656"/>
                </a:lnTo>
                <a:lnTo>
                  <a:pt x="692" y="668"/>
                </a:lnTo>
                <a:lnTo>
                  <a:pt x="680" y="680"/>
                </a:lnTo>
                <a:lnTo>
                  <a:pt x="668" y="691"/>
                </a:lnTo>
                <a:lnTo>
                  <a:pt x="656" y="702"/>
                </a:lnTo>
                <a:lnTo>
                  <a:pt x="643" y="713"/>
                </a:lnTo>
                <a:lnTo>
                  <a:pt x="630" y="722"/>
                </a:lnTo>
                <a:lnTo>
                  <a:pt x="616" y="731"/>
                </a:lnTo>
                <a:lnTo>
                  <a:pt x="602" y="739"/>
                </a:lnTo>
                <a:lnTo>
                  <a:pt x="586" y="746"/>
                </a:lnTo>
                <a:lnTo>
                  <a:pt x="572" y="754"/>
                </a:lnTo>
                <a:lnTo>
                  <a:pt x="556" y="760"/>
                </a:lnTo>
                <a:lnTo>
                  <a:pt x="540" y="766"/>
                </a:lnTo>
                <a:lnTo>
                  <a:pt x="524" y="770"/>
                </a:lnTo>
                <a:lnTo>
                  <a:pt x="507" y="774"/>
                </a:lnTo>
                <a:lnTo>
                  <a:pt x="490" y="776"/>
                </a:lnTo>
                <a:lnTo>
                  <a:pt x="474" y="779"/>
                </a:lnTo>
                <a:lnTo>
                  <a:pt x="456" y="780"/>
                </a:lnTo>
                <a:lnTo>
                  <a:pt x="439" y="781"/>
                </a:lnTo>
                <a:lnTo>
                  <a:pt x="439" y="781"/>
                </a:lnTo>
                <a:lnTo>
                  <a:pt x="421" y="780"/>
                </a:lnTo>
                <a:lnTo>
                  <a:pt x="403" y="779"/>
                </a:lnTo>
                <a:lnTo>
                  <a:pt x="386" y="776"/>
                </a:lnTo>
                <a:lnTo>
                  <a:pt x="369" y="774"/>
                </a:lnTo>
                <a:lnTo>
                  <a:pt x="352" y="770"/>
                </a:lnTo>
                <a:lnTo>
                  <a:pt x="337" y="766"/>
                </a:lnTo>
                <a:lnTo>
                  <a:pt x="320" y="760"/>
                </a:lnTo>
                <a:lnTo>
                  <a:pt x="304" y="754"/>
                </a:lnTo>
                <a:lnTo>
                  <a:pt x="290" y="746"/>
                </a:lnTo>
                <a:lnTo>
                  <a:pt x="274" y="739"/>
                </a:lnTo>
                <a:lnTo>
                  <a:pt x="261" y="731"/>
                </a:lnTo>
                <a:lnTo>
                  <a:pt x="247" y="722"/>
                </a:lnTo>
                <a:lnTo>
                  <a:pt x="234" y="713"/>
                </a:lnTo>
                <a:lnTo>
                  <a:pt x="220" y="702"/>
                </a:lnTo>
                <a:lnTo>
                  <a:pt x="208" y="691"/>
                </a:lnTo>
                <a:lnTo>
                  <a:pt x="196" y="680"/>
                </a:lnTo>
                <a:lnTo>
                  <a:pt x="184" y="668"/>
                </a:lnTo>
                <a:lnTo>
                  <a:pt x="174" y="656"/>
                </a:lnTo>
                <a:lnTo>
                  <a:pt x="164" y="643"/>
                </a:lnTo>
                <a:lnTo>
                  <a:pt x="154" y="630"/>
                </a:lnTo>
                <a:lnTo>
                  <a:pt x="145" y="616"/>
                </a:lnTo>
                <a:lnTo>
                  <a:pt x="138" y="601"/>
                </a:lnTo>
                <a:lnTo>
                  <a:pt x="129" y="587"/>
                </a:lnTo>
                <a:lnTo>
                  <a:pt x="123" y="571"/>
                </a:lnTo>
                <a:lnTo>
                  <a:pt x="116" y="556"/>
                </a:lnTo>
                <a:lnTo>
                  <a:pt x="111" y="540"/>
                </a:lnTo>
                <a:lnTo>
                  <a:pt x="106" y="524"/>
                </a:lnTo>
                <a:lnTo>
                  <a:pt x="103" y="508"/>
                </a:lnTo>
                <a:lnTo>
                  <a:pt x="99" y="491"/>
                </a:lnTo>
                <a:lnTo>
                  <a:pt x="98" y="473"/>
                </a:lnTo>
                <a:lnTo>
                  <a:pt x="97" y="456"/>
                </a:lnTo>
                <a:lnTo>
                  <a:pt x="96" y="438"/>
                </a:lnTo>
                <a:lnTo>
                  <a:pt x="96" y="438"/>
                </a:lnTo>
                <a:lnTo>
                  <a:pt x="97" y="420"/>
                </a:lnTo>
                <a:lnTo>
                  <a:pt x="98" y="403"/>
                </a:lnTo>
                <a:lnTo>
                  <a:pt x="99" y="386"/>
                </a:lnTo>
                <a:lnTo>
                  <a:pt x="103" y="370"/>
                </a:lnTo>
                <a:lnTo>
                  <a:pt x="106" y="353"/>
                </a:lnTo>
                <a:lnTo>
                  <a:pt x="111" y="336"/>
                </a:lnTo>
                <a:lnTo>
                  <a:pt x="116" y="320"/>
                </a:lnTo>
                <a:lnTo>
                  <a:pt x="123" y="305"/>
                </a:lnTo>
                <a:lnTo>
                  <a:pt x="129" y="289"/>
                </a:lnTo>
                <a:lnTo>
                  <a:pt x="138" y="275"/>
                </a:lnTo>
                <a:lnTo>
                  <a:pt x="145" y="260"/>
                </a:lnTo>
                <a:lnTo>
                  <a:pt x="154" y="247"/>
                </a:lnTo>
                <a:lnTo>
                  <a:pt x="164" y="233"/>
                </a:lnTo>
                <a:lnTo>
                  <a:pt x="174" y="221"/>
                </a:lnTo>
                <a:lnTo>
                  <a:pt x="184" y="208"/>
                </a:lnTo>
                <a:lnTo>
                  <a:pt x="196" y="196"/>
                </a:lnTo>
                <a:lnTo>
                  <a:pt x="208" y="185"/>
                </a:lnTo>
                <a:lnTo>
                  <a:pt x="220" y="174"/>
                </a:lnTo>
                <a:lnTo>
                  <a:pt x="234" y="163"/>
                </a:lnTo>
                <a:lnTo>
                  <a:pt x="247" y="154"/>
                </a:lnTo>
                <a:lnTo>
                  <a:pt x="260" y="145"/>
                </a:lnTo>
                <a:lnTo>
                  <a:pt x="274" y="137"/>
                </a:lnTo>
                <a:lnTo>
                  <a:pt x="290" y="130"/>
                </a:lnTo>
                <a:lnTo>
                  <a:pt x="304" y="122"/>
                </a:lnTo>
                <a:lnTo>
                  <a:pt x="320" y="116"/>
                </a:lnTo>
                <a:lnTo>
                  <a:pt x="337" y="112"/>
                </a:lnTo>
                <a:lnTo>
                  <a:pt x="352" y="107"/>
                </a:lnTo>
                <a:lnTo>
                  <a:pt x="369" y="103"/>
                </a:lnTo>
                <a:lnTo>
                  <a:pt x="386" y="100"/>
                </a:lnTo>
                <a:lnTo>
                  <a:pt x="403" y="97"/>
                </a:lnTo>
                <a:lnTo>
                  <a:pt x="421" y="96"/>
                </a:lnTo>
                <a:lnTo>
                  <a:pt x="439" y="96"/>
                </a:lnTo>
                <a:close/>
                <a:moveTo>
                  <a:pt x="0" y="438"/>
                </a:moveTo>
                <a:lnTo>
                  <a:pt x="0" y="438"/>
                </a:lnTo>
                <a:lnTo>
                  <a:pt x="1" y="461"/>
                </a:lnTo>
                <a:lnTo>
                  <a:pt x="2" y="484"/>
                </a:lnTo>
                <a:lnTo>
                  <a:pt x="6" y="505"/>
                </a:lnTo>
                <a:lnTo>
                  <a:pt x="9" y="527"/>
                </a:lnTo>
                <a:lnTo>
                  <a:pt x="14" y="547"/>
                </a:lnTo>
                <a:lnTo>
                  <a:pt x="20" y="569"/>
                </a:lnTo>
                <a:lnTo>
                  <a:pt x="27" y="589"/>
                </a:lnTo>
                <a:lnTo>
                  <a:pt x="34" y="608"/>
                </a:lnTo>
                <a:lnTo>
                  <a:pt x="43" y="628"/>
                </a:lnTo>
                <a:lnTo>
                  <a:pt x="52" y="647"/>
                </a:lnTo>
                <a:lnTo>
                  <a:pt x="63" y="665"/>
                </a:lnTo>
                <a:lnTo>
                  <a:pt x="75" y="683"/>
                </a:lnTo>
                <a:lnTo>
                  <a:pt x="87" y="701"/>
                </a:lnTo>
                <a:lnTo>
                  <a:pt x="100" y="716"/>
                </a:lnTo>
                <a:lnTo>
                  <a:pt x="114" y="733"/>
                </a:lnTo>
                <a:lnTo>
                  <a:pt x="128" y="748"/>
                </a:lnTo>
                <a:lnTo>
                  <a:pt x="144" y="762"/>
                </a:lnTo>
                <a:lnTo>
                  <a:pt x="159" y="776"/>
                </a:lnTo>
                <a:lnTo>
                  <a:pt x="176" y="790"/>
                </a:lnTo>
                <a:lnTo>
                  <a:pt x="193" y="802"/>
                </a:lnTo>
                <a:lnTo>
                  <a:pt x="211" y="812"/>
                </a:lnTo>
                <a:lnTo>
                  <a:pt x="230" y="823"/>
                </a:lnTo>
                <a:lnTo>
                  <a:pt x="248" y="833"/>
                </a:lnTo>
                <a:lnTo>
                  <a:pt x="267" y="842"/>
                </a:lnTo>
                <a:lnTo>
                  <a:pt x="288" y="850"/>
                </a:lnTo>
                <a:lnTo>
                  <a:pt x="308" y="857"/>
                </a:lnTo>
                <a:lnTo>
                  <a:pt x="328" y="863"/>
                </a:lnTo>
                <a:lnTo>
                  <a:pt x="350" y="868"/>
                </a:lnTo>
                <a:lnTo>
                  <a:pt x="372" y="871"/>
                </a:lnTo>
                <a:lnTo>
                  <a:pt x="393" y="874"/>
                </a:lnTo>
                <a:lnTo>
                  <a:pt x="416" y="876"/>
                </a:lnTo>
                <a:lnTo>
                  <a:pt x="439" y="876"/>
                </a:lnTo>
                <a:lnTo>
                  <a:pt x="439" y="876"/>
                </a:lnTo>
                <a:lnTo>
                  <a:pt x="460" y="876"/>
                </a:lnTo>
                <a:lnTo>
                  <a:pt x="483" y="874"/>
                </a:lnTo>
                <a:lnTo>
                  <a:pt x="505" y="871"/>
                </a:lnTo>
                <a:lnTo>
                  <a:pt x="526" y="868"/>
                </a:lnTo>
                <a:lnTo>
                  <a:pt x="548" y="863"/>
                </a:lnTo>
                <a:lnTo>
                  <a:pt x="568" y="857"/>
                </a:lnTo>
                <a:lnTo>
                  <a:pt x="589" y="850"/>
                </a:lnTo>
                <a:lnTo>
                  <a:pt x="609" y="842"/>
                </a:lnTo>
                <a:lnTo>
                  <a:pt x="628" y="833"/>
                </a:lnTo>
                <a:lnTo>
                  <a:pt x="648" y="823"/>
                </a:lnTo>
                <a:lnTo>
                  <a:pt x="666" y="812"/>
                </a:lnTo>
                <a:lnTo>
                  <a:pt x="684" y="802"/>
                </a:lnTo>
                <a:lnTo>
                  <a:pt x="700" y="790"/>
                </a:lnTo>
                <a:lnTo>
                  <a:pt x="717" y="776"/>
                </a:lnTo>
                <a:lnTo>
                  <a:pt x="733" y="762"/>
                </a:lnTo>
                <a:lnTo>
                  <a:pt x="748" y="748"/>
                </a:lnTo>
                <a:lnTo>
                  <a:pt x="763" y="733"/>
                </a:lnTo>
                <a:lnTo>
                  <a:pt x="776" y="716"/>
                </a:lnTo>
                <a:lnTo>
                  <a:pt x="789" y="701"/>
                </a:lnTo>
                <a:lnTo>
                  <a:pt x="801" y="683"/>
                </a:lnTo>
                <a:lnTo>
                  <a:pt x="813" y="665"/>
                </a:lnTo>
                <a:lnTo>
                  <a:pt x="824" y="647"/>
                </a:lnTo>
                <a:lnTo>
                  <a:pt x="834" y="628"/>
                </a:lnTo>
                <a:lnTo>
                  <a:pt x="842" y="608"/>
                </a:lnTo>
                <a:lnTo>
                  <a:pt x="849" y="589"/>
                </a:lnTo>
                <a:lnTo>
                  <a:pt x="856" y="569"/>
                </a:lnTo>
                <a:lnTo>
                  <a:pt x="862" y="547"/>
                </a:lnTo>
                <a:lnTo>
                  <a:pt x="867" y="527"/>
                </a:lnTo>
                <a:lnTo>
                  <a:pt x="871" y="505"/>
                </a:lnTo>
                <a:lnTo>
                  <a:pt x="874" y="484"/>
                </a:lnTo>
                <a:lnTo>
                  <a:pt x="876" y="461"/>
                </a:lnTo>
                <a:lnTo>
                  <a:pt x="877" y="438"/>
                </a:lnTo>
                <a:lnTo>
                  <a:pt x="877" y="438"/>
                </a:lnTo>
                <a:lnTo>
                  <a:pt x="876" y="415"/>
                </a:lnTo>
                <a:lnTo>
                  <a:pt x="874" y="394"/>
                </a:lnTo>
                <a:lnTo>
                  <a:pt x="871" y="372"/>
                </a:lnTo>
                <a:lnTo>
                  <a:pt x="867" y="350"/>
                </a:lnTo>
                <a:lnTo>
                  <a:pt x="862" y="329"/>
                </a:lnTo>
                <a:lnTo>
                  <a:pt x="856" y="308"/>
                </a:lnTo>
                <a:lnTo>
                  <a:pt x="849" y="288"/>
                </a:lnTo>
                <a:lnTo>
                  <a:pt x="842" y="268"/>
                </a:lnTo>
                <a:lnTo>
                  <a:pt x="834" y="248"/>
                </a:lnTo>
                <a:lnTo>
                  <a:pt x="824" y="229"/>
                </a:lnTo>
                <a:lnTo>
                  <a:pt x="813" y="211"/>
                </a:lnTo>
                <a:lnTo>
                  <a:pt x="801" y="193"/>
                </a:lnTo>
                <a:lnTo>
                  <a:pt x="789" y="176"/>
                </a:lnTo>
                <a:lnTo>
                  <a:pt x="776" y="160"/>
                </a:lnTo>
                <a:lnTo>
                  <a:pt x="763" y="144"/>
                </a:lnTo>
                <a:lnTo>
                  <a:pt x="748" y="128"/>
                </a:lnTo>
                <a:lnTo>
                  <a:pt x="733" y="114"/>
                </a:lnTo>
                <a:lnTo>
                  <a:pt x="717" y="100"/>
                </a:lnTo>
                <a:lnTo>
                  <a:pt x="700" y="88"/>
                </a:lnTo>
                <a:lnTo>
                  <a:pt x="684" y="74"/>
                </a:lnTo>
                <a:lnTo>
                  <a:pt x="666" y="64"/>
                </a:lnTo>
                <a:lnTo>
                  <a:pt x="648" y="53"/>
                </a:lnTo>
                <a:lnTo>
                  <a:pt x="628" y="43"/>
                </a:lnTo>
                <a:lnTo>
                  <a:pt x="609" y="35"/>
                </a:lnTo>
                <a:lnTo>
                  <a:pt x="589" y="26"/>
                </a:lnTo>
                <a:lnTo>
                  <a:pt x="568" y="19"/>
                </a:lnTo>
                <a:lnTo>
                  <a:pt x="548" y="14"/>
                </a:lnTo>
                <a:lnTo>
                  <a:pt x="526" y="8"/>
                </a:lnTo>
                <a:lnTo>
                  <a:pt x="505" y="5"/>
                </a:lnTo>
                <a:lnTo>
                  <a:pt x="483" y="2"/>
                </a:lnTo>
                <a:lnTo>
                  <a:pt x="460" y="1"/>
                </a:lnTo>
                <a:lnTo>
                  <a:pt x="439" y="0"/>
                </a:lnTo>
                <a:lnTo>
                  <a:pt x="439" y="0"/>
                </a:lnTo>
                <a:lnTo>
                  <a:pt x="416" y="1"/>
                </a:lnTo>
                <a:lnTo>
                  <a:pt x="393" y="2"/>
                </a:lnTo>
                <a:lnTo>
                  <a:pt x="372" y="5"/>
                </a:lnTo>
                <a:lnTo>
                  <a:pt x="350" y="8"/>
                </a:lnTo>
                <a:lnTo>
                  <a:pt x="328" y="14"/>
                </a:lnTo>
                <a:lnTo>
                  <a:pt x="308" y="19"/>
                </a:lnTo>
                <a:lnTo>
                  <a:pt x="288" y="26"/>
                </a:lnTo>
                <a:lnTo>
                  <a:pt x="267" y="35"/>
                </a:lnTo>
                <a:lnTo>
                  <a:pt x="248" y="43"/>
                </a:lnTo>
                <a:lnTo>
                  <a:pt x="230" y="53"/>
                </a:lnTo>
                <a:lnTo>
                  <a:pt x="211" y="64"/>
                </a:lnTo>
                <a:lnTo>
                  <a:pt x="193" y="74"/>
                </a:lnTo>
                <a:lnTo>
                  <a:pt x="176" y="88"/>
                </a:lnTo>
                <a:lnTo>
                  <a:pt x="159" y="100"/>
                </a:lnTo>
                <a:lnTo>
                  <a:pt x="144" y="114"/>
                </a:lnTo>
                <a:lnTo>
                  <a:pt x="128" y="128"/>
                </a:lnTo>
                <a:lnTo>
                  <a:pt x="114" y="144"/>
                </a:lnTo>
                <a:lnTo>
                  <a:pt x="100" y="160"/>
                </a:lnTo>
                <a:lnTo>
                  <a:pt x="87" y="176"/>
                </a:lnTo>
                <a:lnTo>
                  <a:pt x="75" y="193"/>
                </a:lnTo>
                <a:lnTo>
                  <a:pt x="63" y="211"/>
                </a:lnTo>
                <a:lnTo>
                  <a:pt x="52" y="229"/>
                </a:lnTo>
                <a:lnTo>
                  <a:pt x="43" y="248"/>
                </a:lnTo>
                <a:lnTo>
                  <a:pt x="34" y="268"/>
                </a:lnTo>
                <a:lnTo>
                  <a:pt x="27" y="288"/>
                </a:lnTo>
                <a:lnTo>
                  <a:pt x="20" y="308"/>
                </a:lnTo>
                <a:lnTo>
                  <a:pt x="14" y="329"/>
                </a:lnTo>
                <a:lnTo>
                  <a:pt x="9" y="350"/>
                </a:lnTo>
                <a:lnTo>
                  <a:pt x="6" y="372"/>
                </a:lnTo>
                <a:lnTo>
                  <a:pt x="2" y="394"/>
                </a:lnTo>
                <a:lnTo>
                  <a:pt x="1" y="415"/>
                </a:lnTo>
                <a:lnTo>
                  <a:pt x="0" y="438"/>
                </a:lnTo>
                <a:lnTo>
                  <a:pt x="0" y="438"/>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dirty="0">
              <a:ln>
                <a:noFill/>
              </a:ln>
              <a:solidFill>
                <a:prstClr val="white"/>
              </a:solidFill>
              <a:effectLst/>
              <a:uLnTx/>
              <a:uFillTx/>
            </a:endParaRPr>
          </a:p>
        </p:txBody>
      </p:sp>
      <p:sp>
        <p:nvSpPr>
          <p:cNvPr id="106" name="Freeform 418"/>
          <p:cNvSpPr>
            <a:spLocks noEditPoints="1"/>
          </p:cNvSpPr>
          <p:nvPr/>
        </p:nvSpPr>
        <p:spPr bwMode="auto">
          <a:xfrm>
            <a:off x="4860032" y="1695142"/>
            <a:ext cx="449408" cy="308712"/>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endParaRPr>
          </a:p>
        </p:txBody>
      </p:sp>
      <p:sp>
        <p:nvSpPr>
          <p:cNvPr id="107" name="テキスト ボックス 106"/>
          <p:cNvSpPr txBox="1"/>
          <p:nvPr/>
        </p:nvSpPr>
        <p:spPr>
          <a:xfrm>
            <a:off x="4704290" y="2072283"/>
            <a:ext cx="1019838" cy="2616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white"/>
                </a:solidFill>
                <a:effectLst/>
                <a:uLnTx/>
                <a:uFillTx/>
              </a:rPr>
              <a:t>変動項目</a:t>
            </a:r>
            <a:endParaRPr kumimoji="0" lang="en-US" altLang="ja-JP" sz="1100" b="0" i="0" u="none" strike="noStrike" kern="0" cap="none" spc="0" normalizeH="0" baseline="0" noProof="0" dirty="0">
              <a:ln>
                <a:noFill/>
              </a:ln>
              <a:solidFill>
                <a:prstClr val="white"/>
              </a:solidFill>
              <a:effectLst/>
              <a:uLnTx/>
              <a:uFillTx/>
            </a:endParaRPr>
          </a:p>
        </p:txBody>
      </p:sp>
      <p:sp>
        <p:nvSpPr>
          <p:cNvPr id="108" name="Freeform 334"/>
          <p:cNvSpPr>
            <a:spLocks noEditPoints="1"/>
          </p:cNvSpPr>
          <p:nvPr/>
        </p:nvSpPr>
        <p:spPr bwMode="auto">
          <a:xfrm>
            <a:off x="4908486" y="1061462"/>
            <a:ext cx="401748" cy="311586"/>
          </a:xfrm>
          <a:custGeom>
            <a:avLst/>
            <a:gdLst>
              <a:gd name="T0" fmla="*/ 174 w 908"/>
              <a:gd name="T1" fmla="*/ 6 h 707"/>
              <a:gd name="T2" fmla="*/ 123 w 908"/>
              <a:gd name="T3" fmla="*/ 38 h 707"/>
              <a:gd name="T4" fmla="*/ 90 w 908"/>
              <a:gd name="T5" fmla="*/ 90 h 707"/>
              <a:gd name="T6" fmla="*/ 86 w 908"/>
              <a:gd name="T7" fmla="*/ 141 h 707"/>
              <a:gd name="T8" fmla="*/ 107 w 908"/>
              <a:gd name="T9" fmla="*/ 200 h 707"/>
              <a:gd name="T10" fmla="*/ 152 w 908"/>
              <a:gd name="T11" fmla="*/ 240 h 707"/>
              <a:gd name="T12" fmla="*/ 213 w 908"/>
              <a:gd name="T13" fmla="*/ 256 h 707"/>
              <a:gd name="T14" fmla="*/ 263 w 908"/>
              <a:gd name="T15" fmla="*/ 246 h 707"/>
              <a:gd name="T16" fmla="*/ 311 w 908"/>
              <a:gd name="T17" fmla="*/ 209 h 707"/>
              <a:gd name="T18" fmla="*/ 338 w 908"/>
              <a:gd name="T19" fmla="*/ 154 h 707"/>
              <a:gd name="T20" fmla="*/ 338 w 908"/>
              <a:gd name="T21" fmla="*/ 102 h 707"/>
              <a:gd name="T22" fmla="*/ 311 w 908"/>
              <a:gd name="T23" fmla="*/ 47 h 707"/>
              <a:gd name="T24" fmla="*/ 263 w 908"/>
              <a:gd name="T25" fmla="*/ 10 h 707"/>
              <a:gd name="T26" fmla="*/ 213 w 908"/>
              <a:gd name="T27" fmla="*/ 0 h 707"/>
              <a:gd name="T28" fmla="*/ 213 w 908"/>
              <a:gd name="T29" fmla="*/ 542 h 707"/>
              <a:gd name="T30" fmla="*/ 116 w 908"/>
              <a:gd name="T31" fmla="*/ 286 h 707"/>
              <a:gd name="T32" fmla="*/ 63 w 908"/>
              <a:gd name="T33" fmla="*/ 299 h 707"/>
              <a:gd name="T34" fmla="*/ 23 w 908"/>
              <a:gd name="T35" fmla="*/ 335 h 707"/>
              <a:gd name="T36" fmla="*/ 2 w 908"/>
              <a:gd name="T37" fmla="*/ 386 h 707"/>
              <a:gd name="T38" fmla="*/ 82 w 908"/>
              <a:gd name="T39" fmla="*/ 424 h 707"/>
              <a:gd name="T40" fmla="*/ 359 w 908"/>
              <a:gd name="T41" fmla="*/ 707 h 707"/>
              <a:gd name="T42" fmla="*/ 422 w 908"/>
              <a:gd name="T43" fmla="*/ 375 h 707"/>
              <a:gd name="T44" fmla="*/ 396 w 908"/>
              <a:gd name="T45" fmla="*/ 327 h 707"/>
              <a:gd name="T46" fmla="*/ 353 w 908"/>
              <a:gd name="T47" fmla="*/ 294 h 707"/>
              <a:gd name="T48" fmla="*/ 310 w 908"/>
              <a:gd name="T49" fmla="*/ 286 h 707"/>
              <a:gd name="T50" fmla="*/ 726 w 908"/>
              <a:gd name="T51" fmla="*/ 252 h 707"/>
              <a:gd name="T52" fmla="*/ 773 w 908"/>
              <a:gd name="T53" fmla="*/ 230 h 707"/>
              <a:gd name="T54" fmla="*/ 822 w 908"/>
              <a:gd name="T55" fmla="*/ 129 h 707"/>
              <a:gd name="T56" fmla="*/ 813 w 908"/>
              <a:gd name="T57" fmla="*/ 78 h 707"/>
              <a:gd name="T58" fmla="*/ 776 w 908"/>
              <a:gd name="T59" fmla="*/ 29 h 707"/>
              <a:gd name="T60" fmla="*/ 720 w 908"/>
              <a:gd name="T61" fmla="*/ 3 h 707"/>
              <a:gd name="T62" fmla="*/ 669 w 908"/>
              <a:gd name="T63" fmla="*/ 3 h 707"/>
              <a:gd name="T64" fmla="*/ 614 w 908"/>
              <a:gd name="T65" fmla="*/ 29 h 707"/>
              <a:gd name="T66" fmla="*/ 576 w 908"/>
              <a:gd name="T67" fmla="*/ 78 h 707"/>
              <a:gd name="T68" fmla="*/ 567 w 908"/>
              <a:gd name="T69" fmla="*/ 212 h 707"/>
              <a:gd name="T70" fmla="*/ 624 w 908"/>
              <a:gd name="T71" fmla="*/ 236 h 707"/>
              <a:gd name="T72" fmla="*/ 674 w 908"/>
              <a:gd name="T73" fmla="*/ 255 h 707"/>
              <a:gd name="T74" fmla="*/ 784 w 908"/>
              <a:gd name="T75" fmla="*/ 286 h 707"/>
              <a:gd name="T76" fmla="*/ 782 w 908"/>
              <a:gd name="T77" fmla="*/ 324 h 707"/>
              <a:gd name="T78" fmla="*/ 758 w 908"/>
              <a:gd name="T79" fmla="*/ 352 h 707"/>
              <a:gd name="T80" fmla="*/ 716 w 908"/>
              <a:gd name="T81" fmla="*/ 336 h 707"/>
              <a:gd name="T82" fmla="*/ 674 w 908"/>
              <a:gd name="T83" fmla="*/ 336 h 707"/>
              <a:gd name="T84" fmla="*/ 632 w 908"/>
              <a:gd name="T85" fmla="*/ 352 h 707"/>
              <a:gd name="T86" fmla="*/ 609 w 908"/>
              <a:gd name="T87" fmla="*/ 324 h 707"/>
              <a:gd name="T88" fmla="*/ 597 w 908"/>
              <a:gd name="T89" fmla="*/ 286 h 707"/>
              <a:gd name="T90" fmla="*/ 554 w 908"/>
              <a:gd name="T91" fmla="*/ 294 h 707"/>
              <a:gd name="T92" fmla="*/ 512 w 908"/>
              <a:gd name="T93" fmla="*/ 327 h 707"/>
              <a:gd name="T94" fmla="*/ 485 w 908"/>
              <a:gd name="T95" fmla="*/ 375 h 707"/>
              <a:gd name="T96" fmla="*/ 549 w 908"/>
              <a:gd name="T97" fmla="*/ 424 h 707"/>
              <a:gd name="T98" fmla="*/ 840 w 908"/>
              <a:gd name="T99" fmla="*/ 424 h 707"/>
              <a:gd name="T100" fmla="*/ 906 w 908"/>
              <a:gd name="T101" fmla="*/ 386 h 707"/>
              <a:gd name="T102" fmla="*/ 885 w 908"/>
              <a:gd name="T103" fmla="*/ 335 h 707"/>
              <a:gd name="T104" fmla="*/ 845 w 908"/>
              <a:gd name="T105" fmla="*/ 299 h 707"/>
              <a:gd name="T106" fmla="*/ 792 w 908"/>
              <a:gd name="T107" fmla="*/ 286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08" h="707">
                <a:moveTo>
                  <a:pt x="213" y="0"/>
                </a:moveTo>
                <a:lnTo>
                  <a:pt x="213" y="0"/>
                </a:lnTo>
                <a:lnTo>
                  <a:pt x="200" y="2"/>
                </a:lnTo>
                <a:lnTo>
                  <a:pt x="188" y="3"/>
                </a:lnTo>
                <a:lnTo>
                  <a:pt x="174" y="6"/>
                </a:lnTo>
                <a:lnTo>
                  <a:pt x="164" y="10"/>
                </a:lnTo>
                <a:lnTo>
                  <a:pt x="152" y="16"/>
                </a:lnTo>
                <a:lnTo>
                  <a:pt x="141" y="22"/>
                </a:lnTo>
                <a:lnTo>
                  <a:pt x="131" y="29"/>
                </a:lnTo>
                <a:lnTo>
                  <a:pt x="123" y="38"/>
                </a:lnTo>
                <a:lnTo>
                  <a:pt x="114" y="47"/>
                </a:lnTo>
                <a:lnTo>
                  <a:pt x="107" y="57"/>
                </a:lnTo>
                <a:lnTo>
                  <a:pt x="100" y="68"/>
                </a:lnTo>
                <a:lnTo>
                  <a:pt x="95" y="78"/>
                </a:lnTo>
                <a:lnTo>
                  <a:pt x="90" y="90"/>
                </a:lnTo>
                <a:lnTo>
                  <a:pt x="88" y="102"/>
                </a:lnTo>
                <a:lnTo>
                  <a:pt x="86" y="116"/>
                </a:lnTo>
                <a:lnTo>
                  <a:pt x="86" y="129"/>
                </a:lnTo>
                <a:lnTo>
                  <a:pt x="86" y="129"/>
                </a:lnTo>
                <a:lnTo>
                  <a:pt x="86" y="141"/>
                </a:lnTo>
                <a:lnTo>
                  <a:pt x="88" y="154"/>
                </a:lnTo>
                <a:lnTo>
                  <a:pt x="90" y="166"/>
                </a:lnTo>
                <a:lnTo>
                  <a:pt x="95" y="178"/>
                </a:lnTo>
                <a:lnTo>
                  <a:pt x="100" y="189"/>
                </a:lnTo>
                <a:lnTo>
                  <a:pt x="107" y="200"/>
                </a:lnTo>
                <a:lnTo>
                  <a:pt x="114" y="209"/>
                </a:lnTo>
                <a:lnTo>
                  <a:pt x="123" y="219"/>
                </a:lnTo>
                <a:lnTo>
                  <a:pt x="131" y="227"/>
                </a:lnTo>
                <a:lnTo>
                  <a:pt x="141" y="234"/>
                </a:lnTo>
                <a:lnTo>
                  <a:pt x="152" y="240"/>
                </a:lnTo>
                <a:lnTo>
                  <a:pt x="164" y="246"/>
                </a:lnTo>
                <a:lnTo>
                  <a:pt x="174" y="250"/>
                </a:lnTo>
                <a:lnTo>
                  <a:pt x="188" y="254"/>
                </a:lnTo>
                <a:lnTo>
                  <a:pt x="200" y="256"/>
                </a:lnTo>
                <a:lnTo>
                  <a:pt x="213" y="256"/>
                </a:lnTo>
                <a:lnTo>
                  <a:pt x="213" y="256"/>
                </a:lnTo>
                <a:lnTo>
                  <a:pt x="226" y="256"/>
                </a:lnTo>
                <a:lnTo>
                  <a:pt x="239" y="254"/>
                </a:lnTo>
                <a:lnTo>
                  <a:pt x="251" y="250"/>
                </a:lnTo>
                <a:lnTo>
                  <a:pt x="263" y="246"/>
                </a:lnTo>
                <a:lnTo>
                  <a:pt x="274" y="240"/>
                </a:lnTo>
                <a:lnTo>
                  <a:pt x="285" y="234"/>
                </a:lnTo>
                <a:lnTo>
                  <a:pt x="294" y="227"/>
                </a:lnTo>
                <a:lnTo>
                  <a:pt x="303" y="219"/>
                </a:lnTo>
                <a:lnTo>
                  <a:pt x="311" y="209"/>
                </a:lnTo>
                <a:lnTo>
                  <a:pt x="318" y="200"/>
                </a:lnTo>
                <a:lnTo>
                  <a:pt x="326" y="189"/>
                </a:lnTo>
                <a:lnTo>
                  <a:pt x="330" y="178"/>
                </a:lnTo>
                <a:lnTo>
                  <a:pt x="335" y="166"/>
                </a:lnTo>
                <a:lnTo>
                  <a:pt x="338" y="154"/>
                </a:lnTo>
                <a:lnTo>
                  <a:pt x="340" y="141"/>
                </a:lnTo>
                <a:lnTo>
                  <a:pt x="341" y="129"/>
                </a:lnTo>
                <a:lnTo>
                  <a:pt x="341" y="129"/>
                </a:lnTo>
                <a:lnTo>
                  <a:pt x="340" y="116"/>
                </a:lnTo>
                <a:lnTo>
                  <a:pt x="338" y="102"/>
                </a:lnTo>
                <a:lnTo>
                  <a:pt x="335" y="90"/>
                </a:lnTo>
                <a:lnTo>
                  <a:pt x="330" y="78"/>
                </a:lnTo>
                <a:lnTo>
                  <a:pt x="326" y="68"/>
                </a:lnTo>
                <a:lnTo>
                  <a:pt x="318" y="57"/>
                </a:lnTo>
                <a:lnTo>
                  <a:pt x="311" y="47"/>
                </a:lnTo>
                <a:lnTo>
                  <a:pt x="303" y="38"/>
                </a:lnTo>
                <a:lnTo>
                  <a:pt x="294" y="29"/>
                </a:lnTo>
                <a:lnTo>
                  <a:pt x="285" y="22"/>
                </a:lnTo>
                <a:lnTo>
                  <a:pt x="274" y="16"/>
                </a:lnTo>
                <a:lnTo>
                  <a:pt x="263" y="10"/>
                </a:lnTo>
                <a:lnTo>
                  <a:pt x="251" y="6"/>
                </a:lnTo>
                <a:lnTo>
                  <a:pt x="239" y="3"/>
                </a:lnTo>
                <a:lnTo>
                  <a:pt x="226" y="2"/>
                </a:lnTo>
                <a:lnTo>
                  <a:pt x="213" y="0"/>
                </a:lnTo>
                <a:lnTo>
                  <a:pt x="213" y="0"/>
                </a:lnTo>
                <a:close/>
                <a:moveTo>
                  <a:pt x="310" y="286"/>
                </a:moveTo>
                <a:lnTo>
                  <a:pt x="251" y="286"/>
                </a:lnTo>
                <a:lnTo>
                  <a:pt x="219" y="342"/>
                </a:lnTo>
                <a:lnTo>
                  <a:pt x="261" y="491"/>
                </a:lnTo>
                <a:lnTo>
                  <a:pt x="213" y="542"/>
                </a:lnTo>
                <a:lnTo>
                  <a:pt x="165" y="491"/>
                </a:lnTo>
                <a:lnTo>
                  <a:pt x="207" y="342"/>
                </a:lnTo>
                <a:lnTo>
                  <a:pt x="174" y="286"/>
                </a:lnTo>
                <a:lnTo>
                  <a:pt x="116" y="286"/>
                </a:lnTo>
                <a:lnTo>
                  <a:pt x="116" y="286"/>
                </a:lnTo>
                <a:lnTo>
                  <a:pt x="105" y="287"/>
                </a:lnTo>
                <a:lnTo>
                  <a:pt x="93" y="288"/>
                </a:lnTo>
                <a:lnTo>
                  <a:pt x="83" y="291"/>
                </a:lnTo>
                <a:lnTo>
                  <a:pt x="72" y="294"/>
                </a:lnTo>
                <a:lnTo>
                  <a:pt x="63" y="299"/>
                </a:lnTo>
                <a:lnTo>
                  <a:pt x="53" y="305"/>
                </a:lnTo>
                <a:lnTo>
                  <a:pt x="45" y="311"/>
                </a:lnTo>
                <a:lnTo>
                  <a:pt x="36" y="318"/>
                </a:lnTo>
                <a:lnTo>
                  <a:pt x="29" y="327"/>
                </a:lnTo>
                <a:lnTo>
                  <a:pt x="23" y="335"/>
                </a:lnTo>
                <a:lnTo>
                  <a:pt x="17" y="344"/>
                </a:lnTo>
                <a:lnTo>
                  <a:pt x="11" y="353"/>
                </a:lnTo>
                <a:lnTo>
                  <a:pt x="8" y="364"/>
                </a:lnTo>
                <a:lnTo>
                  <a:pt x="4" y="375"/>
                </a:lnTo>
                <a:lnTo>
                  <a:pt x="2" y="386"/>
                </a:lnTo>
                <a:lnTo>
                  <a:pt x="0" y="396"/>
                </a:lnTo>
                <a:lnTo>
                  <a:pt x="0" y="707"/>
                </a:lnTo>
                <a:lnTo>
                  <a:pt x="66" y="707"/>
                </a:lnTo>
                <a:lnTo>
                  <a:pt x="66" y="424"/>
                </a:lnTo>
                <a:lnTo>
                  <a:pt x="82" y="424"/>
                </a:lnTo>
                <a:lnTo>
                  <a:pt x="82" y="707"/>
                </a:lnTo>
                <a:lnTo>
                  <a:pt x="344" y="707"/>
                </a:lnTo>
                <a:lnTo>
                  <a:pt x="344" y="424"/>
                </a:lnTo>
                <a:lnTo>
                  <a:pt x="359" y="424"/>
                </a:lnTo>
                <a:lnTo>
                  <a:pt x="359" y="707"/>
                </a:lnTo>
                <a:lnTo>
                  <a:pt x="425" y="707"/>
                </a:lnTo>
                <a:lnTo>
                  <a:pt x="425" y="396"/>
                </a:lnTo>
                <a:lnTo>
                  <a:pt x="425" y="396"/>
                </a:lnTo>
                <a:lnTo>
                  <a:pt x="424" y="386"/>
                </a:lnTo>
                <a:lnTo>
                  <a:pt x="422" y="375"/>
                </a:lnTo>
                <a:lnTo>
                  <a:pt x="418" y="364"/>
                </a:lnTo>
                <a:lnTo>
                  <a:pt x="414" y="353"/>
                </a:lnTo>
                <a:lnTo>
                  <a:pt x="410" y="344"/>
                </a:lnTo>
                <a:lnTo>
                  <a:pt x="404" y="335"/>
                </a:lnTo>
                <a:lnTo>
                  <a:pt x="396" y="327"/>
                </a:lnTo>
                <a:lnTo>
                  <a:pt x="389" y="318"/>
                </a:lnTo>
                <a:lnTo>
                  <a:pt x="381" y="311"/>
                </a:lnTo>
                <a:lnTo>
                  <a:pt x="372" y="305"/>
                </a:lnTo>
                <a:lnTo>
                  <a:pt x="363" y="299"/>
                </a:lnTo>
                <a:lnTo>
                  <a:pt x="353" y="294"/>
                </a:lnTo>
                <a:lnTo>
                  <a:pt x="344" y="291"/>
                </a:lnTo>
                <a:lnTo>
                  <a:pt x="333" y="288"/>
                </a:lnTo>
                <a:lnTo>
                  <a:pt x="322" y="287"/>
                </a:lnTo>
                <a:lnTo>
                  <a:pt x="310" y="286"/>
                </a:lnTo>
                <a:lnTo>
                  <a:pt x="310" y="286"/>
                </a:lnTo>
                <a:close/>
                <a:moveTo>
                  <a:pt x="695" y="256"/>
                </a:moveTo>
                <a:lnTo>
                  <a:pt x="695" y="256"/>
                </a:lnTo>
                <a:lnTo>
                  <a:pt x="706" y="256"/>
                </a:lnTo>
                <a:lnTo>
                  <a:pt x="716" y="255"/>
                </a:lnTo>
                <a:lnTo>
                  <a:pt x="726" y="252"/>
                </a:lnTo>
                <a:lnTo>
                  <a:pt x="736" y="249"/>
                </a:lnTo>
                <a:lnTo>
                  <a:pt x="747" y="245"/>
                </a:lnTo>
                <a:lnTo>
                  <a:pt x="755" y="240"/>
                </a:lnTo>
                <a:lnTo>
                  <a:pt x="765" y="236"/>
                </a:lnTo>
                <a:lnTo>
                  <a:pt x="773" y="230"/>
                </a:lnTo>
                <a:lnTo>
                  <a:pt x="773" y="230"/>
                </a:lnTo>
                <a:lnTo>
                  <a:pt x="822" y="250"/>
                </a:lnTo>
                <a:lnTo>
                  <a:pt x="822" y="230"/>
                </a:lnTo>
                <a:lnTo>
                  <a:pt x="822" y="212"/>
                </a:lnTo>
                <a:lnTo>
                  <a:pt x="822" y="129"/>
                </a:lnTo>
                <a:lnTo>
                  <a:pt x="822" y="129"/>
                </a:lnTo>
                <a:lnTo>
                  <a:pt x="822" y="116"/>
                </a:lnTo>
                <a:lnTo>
                  <a:pt x="820" y="102"/>
                </a:lnTo>
                <a:lnTo>
                  <a:pt x="816" y="90"/>
                </a:lnTo>
                <a:lnTo>
                  <a:pt x="813" y="78"/>
                </a:lnTo>
                <a:lnTo>
                  <a:pt x="807" y="68"/>
                </a:lnTo>
                <a:lnTo>
                  <a:pt x="801" y="57"/>
                </a:lnTo>
                <a:lnTo>
                  <a:pt x="794" y="47"/>
                </a:lnTo>
                <a:lnTo>
                  <a:pt x="785" y="38"/>
                </a:lnTo>
                <a:lnTo>
                  <a:pt x="776" y="29"/>
                </a:lnTo>
                <a:lnTo>
                  <a:pt x="766" y="22"/>
                </a:lnTo>
                <a:lnTo>
                  <a:pt x="755" y="16"/>
                </a:lnTo>
                <a:lnTo>
                  <a:pt x="744" y="10"/>
                </a:lnTo>
                <a:lnTo>
                  <a:pt x="732" y="6"/>
                </a:lnTo>
                <a:lnTo>
                  <a:pt x="720" y="3"/>
                </a:lnTo>
                <a:lnTo>
                  <a:pt x="707" y="2"/>
                </a:lnTo>
                <a:lnTo>
                  <a:pt x="695" y="0"/>
                </a:lnTo>
                <a:lnTo>
                  <a:pt x="695" y="0"/>
                </a:lnTo>
                <a:lnTo>
                  <a:pt x="682" y="2"/>
                </a:lnTo>
                <a:lnTo>
                  <a:pt x="669" y="3"/>
                </a:lnTo>
                <a:lnTo>
                  <a:pt x="657" y="6"/>
                </a:lnTo>
                <a:lnTo>
                  <a:pt x="645" y="10"/>
                </a:lnTo>
                <a:lnTo>
                  <a:pt x="634" y="16"/>
                </a:lnTo>
                <a:lnTo>
                  <a:pt x="623" y="22"/>
                </a:lnTo>
                <a:lnTo>
                  <a:pt x="614" y="29"/>
                </a:lnTo>
                <a:lnTo>
                  <a:pt x="604" y="38"/>
                </a:lnTo>
                <a:lnTo>
                  <a:pt x="596" y="47"/>
                </a:lnTo>
                <a:lnTo>
                  <a:pt x="588" y="57"/>
                </a:lnTo>
                <a:lnTo>
                  <a:pt x="582" y="68"/>
                </a:lnTo>
                <a:lnTo>
                  <a:pt x="576" y="78"/>
                </a:lnTo>
                <a:lnTo>
                  <a:pt x="573" y="90"/>
                </a:lnTo>
                <a:lnTo>
                  <a:pt x="569" y="102"/>
                </a:lnTo>
                <a:lnTo>
                  <a:pt x="568" y="116"/>
                </a:lnTo>
                <a:lnTo>
                  <a:pt x="567" y="129"/>
                </a:lnTo>
                <a:lnTo>
                  <a:pt x="567" y="212"/>
                </a:lnTo>
                <a:lnTo>
                  <a:pt x="567" y="230"/>
                </a:lnTo>
                <a:lnTo>
                  <a:pt x="567" y="250"/>
                </a:lnTo>
                <a:lnTo>
                  <a:pt x="617" y="230"/>
                </a:lnTo>
                <a:lnTo>
                  <a:pt x="617" y="230"/>
                </a:lnTo>
                <a:lnTo>
                  <a:pt x="624" y="236"/>
                </a:lnTo>
                <a:lnTo>
                  <a:pt x="634" y="240"/>
                </a:lnTo>
                <a:lnTo>
                  <a:pt x="644" y="245"/>
                </a:lnTo>
                <a:lnTo>
                  <a:pt x="653" y="249"/>
                </a:lnTo>
                <a:lnTo>
                  <a:pt x="663" y="252"/>
                </a:lnTo>
                <a:lnTo>
                  <a:pt x="674" y="255"/>
                </a:lnTo>
                <a:lnTo>
                  <a:pt x="683" y="256"/>
                </a:lnTo>
                <a:lnTo>
                  <a:pt x="695" y="256"/>
                </a:lnTo>
                <a:lnTo>
                  <a:pt x="695" y="256"/>
                </a:lnTo>
                <a:close/>
                <a:moveTo>
                  <a:pt x="792" y="286"/>
                </a:moveTo>
                <a:lnTo>
                  <a:pt x="784" y="286"/>
                </a:lnTo>
                <a:lnTo>
                  <a:pt x="784" y="286"/>
                </a:lnTo>
                <a:lnTo>
                  <a:pt x="785" y="297"/>
                </a:lnTo>
                <a:lnTo>
                  <a:pt x="784" y="306"/>
                </a:lnTo>
                <a:lnTo>
                  <a:pt x="783" y="316"/>
                </a:lnTo>
                <a:lnTo>
                  <a:pt x="782" y="324"/>
                </a:lnTo>
                <a:lnTo>
                  <a:pt x="778" y="333"/>
                </a:lnTo>
                <a:lnTo>
                  <a:pt x="774" y="339"/>
                </a:lnTo>
                <a:lnTo>
                  <a:pt x="770" y="345"/>
                </a:lnTo>
                <a:lnTo>
                  <a:pt x="764" y="350"/>
                </a:lnTo>
                <a:lnTo>
                  <a:pt x="758" y="352"/>
                </a:lnTo>
                <a:lnTo>
                  <a:pt x="750" y="353"/>
                </a:lnTo>
                <a:lnTo>
                  <a:pt x="743" y="352"/>
                </a:lnTo>
                <a:lnTo>
                  <a:pt x="735" y="350"/>
                </a:lnTo>
                <a:lnTo>
                  <a:pt x="725" y="344"/>
                </a:lnTo>
                <a:lnTo>
                  <a:pt x="716" y="336"/>
                </a:lnTo>
                <a:lnTo>
                  <a:pt x="706" y="326"/>
                </a:lnTo>
                <a:lnTo>
                  <a:pt x="695" y="312"/>
                </a:lnTo>
                <a:lnTo>
                  <a:pt x="695" y="312"/>
                </a:lnTo>
                <a:lnTo>
                  <a:pt x="684" y="326"/>
                </a:lnTo>
                <a:lnTo>
                  <a:pt x="674" y="336"/>
                </a:lnTo>
                <a:lnTo>
                  <a:pt x="664" y="344"/>
                </a:lnTo>
                <a:lnTo>
                  <a:pt x="654" y="350"/>
                </a:lnTo>
                <a:lnTo>
                  <a:pt x="646" y="352"/>
                </a:lnTo>
                <a:lnTo>
                  <a:pt x="639" y="353"/>
                </a:lnTo>
                <a:lnTo>
                  <a:pt x="632" y="352"/>
                </a:lnTo>
                <a:lnTo>
                  <a:pt x="626" y="350"/>
                </a:lnTo>
                <a:lnTo>
                  <a:pt x="620" y="345"/>
                </a:lnTo>
                <a:lnTo>
                  <a:pt x="615" y="339"/>
                </a:lnTo>
                <a:lnTo>
                  <a:pt x="611" y="333"/>
                </a:lnTo>
                <a:lnTo>
                  <a:pt x="609" y="324"/>
                </a:lnTo>
                <a:lnTo>
                  <a:pt x="606" y="316"/>
                </a:lnTo>
                <a:lnTo>
                  <a:pt x="605" y="306"/>
                </a:lnTo>
                <a:lnTo>
                  <a:pt x="604" y="297"/>
                </a:lnTo>
                <a:lnTo>
                  <a:pt x="605" y="286"/>
                </a:lnTo>
                <a:lnTo>
                  <a:pt x="597" y="286"/>
                </a:lnTo>
                <a:lnTo>
                  <a:pt x="597" y="286"/>
                </a:lnTo>
                <a:lnTo>
                  <a:pt x="586" y="287"/>
                </a:lnTo>
                <a:lnTo>
                  <a:pt x="575" y="288"/>
                </a:lnTo>
                <a:lnTo>
                  <a:pt x="564" y="291"/>
                </a:lnTo>
                <a:lnTo>
                  <a:pt x="554" y="294"/>
                </a:lnTo>
                <a:lnTo>
                  <a:pt x="544" y="299"/>
                </a:lnTo>
                <a:lnTo>
                  <a:pt x="536" y="305"/>
                </a:lnTo>
                <a:lnTo>
                  <a:pt x="526" y="311"/>
                </a:lnTo>
                <a:lnTo>
                  <a:pt x="519" y="318"/>
                </a:lnTo>
                <a:lnTo>
                  <a:pt x="512" y="327"/>
                </a:lnTo>
                <a:lnTo>
                  <a:pt x="504" y="335"/>
                </a:lnTo>
                <a:lnTo>
                  <a:pt x="498" y="344"/>
                </a:lnTo>
                <a:lnTo>
                  <a:pt x="494" y="353"/>
                </a:lnTo>
                <a:lnTo>
                  <a:pt x="489" y="364"/>
                </a:lnTo>
                <a:lnTo>
                  <a:pt x="485" y="375"/>
                </a:lnTo>
                <a:lnTo>
                  <a:pt x="483" y="386"/>
                </a:lnTo>
                <a:lnTo>
                  <a:pt x="482" y="396"/>
                </a:lnTo>
                <a:lnTo>
                  <a:pt x="482" y="707"/>
                </a:lnTo>
                <a:lnTo>
                  <a:pt x="549" y="707"/>
                </a:lnTo>
                <a:lnTo>
                  <a:pt x="549" y="424"/>
                </a:lnTo>
                <a:lnTo>
                  <a:pt x="564" y="424"/>
                </a:lnTo>
                <a:lnTo>
                  <a:pt x="564" y="707"/>
                </a:lnTo>
                <a:lnTo>
                  <a:pt x="825" y="707"/>
                </a:lnTo>
                <a:lnTo>
                  <a:pt x="825" y="424"/>
                </a:lnTo>
                <a:lnTo>
                  <a:pt x="840" y="424"/>
                </a:lnTo>
                <a:lnTo>
                  <a:pt x="840" y="707"/>
                </a:lnTo>
                <a:lnTo>
                  <a:pt x="908" y="707"/>
                </a:lnTo>
                <a:lnTo>
                  <a:pt x="908" y="396"/>
                </a:lnTo>
                <a:lnTo>
                  <a:pt x="908" y="396"/>
                </a:lnTo>
                <a:lnTo>
                  <a:pt x="906" y="386"/>
                </a:lnTo>
                <a:lnTo>
                  <a:pt x="904" y="375"/>
                </a:lnTo>
                <a:lnTo>
                  <a:pt x="900" y="364"/>
                </a:lnTo>
                <a:lnTo>
                  <a:pt x="896" y="353"/>
                </a:lnTo>
                <a:lnTo>
                  <a:pt x="891" y="344"/>
                </a:lnTo>
                <a:lnTo>
                  <a:pt x="885" y="335"/>
                </a:lnTo>
                <a:lnTo>
                  <a:pt x="878" y="327"/>
                </a:lnTo>
                <a:lnTo>
                  <a:pt x="870" y="318"/>
                </a:lnTo>
                <a:lnTo>
                  <a:pt x="863" y="311"/>
                </a:lnTo>
                <a:lnTo>
                  <a:pt x="854" y="305"/>
                </a:lnTo>
                <a:lnTo>
                  <a:pt x="845" y="299"/>
                </a:lnTo>
                <a:lnTo>
                  <a:pt x="836" y="294"/>
                </a:lnTo>
                <a:lnTo>
                  <a:pt x="825" y="291"/>
                </a:lnTo>
                <a:lnTo>
                  <a:pt x="814" y="288"/>
                </a:lnTo>
                <a:lnTo>
                  <a:pt x="803" y="287"/>
                </a:lnTo>
                <a:lnTo>
                  <a:pt x="792" y="286"/>
                </a:lnTo>
                <a:lnTo>
                  <a:pt x="792" y="286"/>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109" name="円形吹き出し 108"/>
          <p:cNvSpPr/>
          <p:nvPr/>
        </p:nvSpPr>
        <p:spPr>
          <a:xfrm>
            <a:off x="6185828" y="1601522"/>
            <a:ext cx="965622" cy="563928"/>
          </a:xfrm>
          <a:prstGeom prst="wedgeEllipseCallout">
            <a:avLst>
              <a:gd name="adj1" fmla="val -57421"/>
              <a:gd name="adj2" fmla="val 14499"/>
            </a:avLst>
          </a:prstGeom>
          <a:solidFill>
            <a:schemeClr val="accent1"/>
          </a:solidFill>
          <a:ln>
            <a:solidFill>
              <a:schemeClr val="bg1"/>
            </a:solidFill>
          </a:ln>
        </p:spPr>
        <p:style>
          <a:lnRef idx="3">
            <a:schemeClr val="lt1"/>
          </a:lnRef>
          <a:fillRef idx="1">
            <a:schemeClr val="accent5"/>
          </a:fillRef>
          <a:effectRef idx="1">
            <a:schemeClr val="accent5"/>
          </a:effectRef>
          <a:fontRef idx="minor">
            <a:schemeClr val="lt1"/>
          </a:fontRef>
        </p:style>
        <p:txBody>
          <a:bodyPr rtlCol="0" anchor="ctr"/>
          <a:lstStyle/>
          <a:p>
            <a:pPr algn="ctr"/>
            <a:endParaRPr kumimoji="1" lang="ja-JP" altLang="en-US" sz="1000" b="1" dirty="0"/>
          </a:p>
        </p:txBody>
      </p:sp>
      <p:sp>
        <p:nvSpPr>
          <p:cNvPr id="110" name="テキスト ボックス 109"/>
          <p:cNvSpPr txBox="1"/>
          <p:nvPr/>
        </p:nvSpPr>
        <p:spPr>
          <a:xfrm>
            <a:off x="6244645" y="1634676"/>
            <a:ext cx="1203065" cy="553998"/>
          </a:xfrm>
          <a:prstGeom prst="rect">
            <a:avLst/>
          </a:prstGeom>
          <a:noFill/>
        </p:spPr>
        <p:txBody>
          <a:bodyPr wrap="square" rtlCol="0">
            <a:spAutoFit/>
          </a:bodyPr>
          <a:lstStyle/>
          <a:p>
            <a:pPr lvl="0">
              <a:defRPr/>
            </a:pPr>
            <a:r>
              <a:rPr kumimoji="0" lang="ja-JP" altLang="en-US" sz="1000" b="1" kern="0" dirty="0">
                <a:solidFill>
                  <a:prstClr val="white"/>
                </a:solidFill>
              </a:rPr>
              <a:t> 　月々の</a:t>
            </a:r>
            <a:endParaRPr kumimoji="0" lang="en-US" altLang="ja-JP" sz="1000" b="1" kern="0" dirty="0">
              <a:solidFill>
                <a:prstClr val="white"/>
              </a:solidFill>
            </a:endParaRPr>
          </a:p>
          <a:p>
            <a:pPr lvl="0">
              <a:defRPr/>
            </a:pPr>
            <a:r>
              <a:rPr kumimoji="0" lang="ja-JP" altLang="en-US" sz="1000" b="1" kern="0" dirty="0">
                <a:solidFill>
                  <a:prstClr val="white"/>
                </a:solidFill>
              </a:rPr>
              <a:t>メンテナンス</a:t>
            </a:r>
            <a:endParaRPr kumimoji="0" lang="en-US" altLang="ja-JP" sz="1000" b="1" kern="0" dirty="0">
              <a:solidFill>
                <a:prstClr val="white"/>
              </a:solidFill>
            </a:endParaRPr>
          </a:p>
          <a:p>
            <a:pPr lvl="0">
              <a:defRPr/>
            </a:pPr>
            <a:r>
              <a:rPr kumimoji="0" lang="ja-JP" altLang="en-US" sz="1000" b="1" kern="0" dirty="0">
                <a:solidFill>
                  <a:prstClr val="white"/>
                </a:solidFill>
              </a:rPr>
              <a:t>　　箇所</a:t>
            </a:r>
            <a:endParaRPr kumimoji="0" lang="en-US" altLang="ja-JP" sz="1000" b="1" kern="0" dirty="0">
              <a:solidFill>
                <a:prstClr val="white"/>
              </a:solidFill>
            </a:endParaRPr>
          </a:p>
        </p:txBody>
      </p:sp>
      <p:sp>
        <p:nvSpPr>
          <p:cNvPr id="111" name="テキスト ボックス 110"/>
          <p:cNvSpPr txBox="1"/>
          <p:nvPr/>
        </p:nvSpPr>
        <p:spPr>
          <a:xfrm>
            <a:off x="6029628" y="3193545"/>
            <a:ext cx="1062652"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dirty="0">
                <a:ln>
                  <a:noFill/>
                </a:ln>
                <a:solidFill>
                  <a:srgbClr val="FFFFFF"/>
                </a:solidFill>
                <a:effectLst/>
                <a:uLnTx/>
                <a:uFillTx/>
              </a:rPr>
              <a:t>賃金データ</a:t>
            </a:r>
            <a:endParaRPr kumimoji="0" lang="ja-JP" altLang="en-US" sz="1600" b="1" i="0" u="none" strike="noStrike" kern="0" cap="none" spc="0" normalizeH="0" baseline="0" noProof="0" dirty="0">
              <a:ln>
                <a:noFill/>
              </a:ln>
              <a:solidFill>
                <a:srgbClr val="FFFFFF"/>
              </a:solidFill>
              <a:effectLst/>
              <a:uLnTx/>
              <a:uFillTx/>
            </a:endParaRPr>
          </a:p>
        </p:txBody>
      </p:sp>
      <p:sp>
        <p:nvSpPr>
          <p:cNvPr id="114" name="右矢印 113"/>
          <p:cNvSpPr/>
          <p:nvPr/>
        </p:nvSpPr>
        <p:spPr>
          <a:xfrm rot="8527554">
            <a:off x="5031029" y="2753775"/>
            <a:ext cx="309512" cy="263522"/>
          </a:xfrm>
          <a:prstGeom prst="rightArrow">
            <a:avLst/>
          </a:prstGeom>
          <a:solidFill>
            <a:sysClr val="window" lastClr="FFFFFF">
              <a:lumMod val="6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63" name="テキスト ボックス 62"/>
          <p:cNvSpPr txBox="1"/>
          <p:nvPr/>
        </p:nvSpPr>
        <p:spPr>
          <a:xfrm>
            <a:off x="4122349" y="3431679"/>
            <a:ext cx="2283140" cy="2616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rPr>
              <a:t>　給与明細</a:t>
            </a:r>
            <a:r>
              <a:rPr kumimoji="0" lang="ja-JP" altLang="en-US" sz="1000" kern="0" dirty="0">
                <a:solidFill>
                  <a:prstClr val="black"/>
                </a:solidFill>
              </a:rPr>
              <a:t>（印刷</a:t>
            </a:r>
            <a:r>
              <a:rPr kumimoji="0" lang="en-US" altLang="ja-JP" sz="1000" kern="0" dirty="0">
                <a:solidFill>
                  <a:prstClr val="black"/>
                </a:solidFill>
              </a:rPr>
              <a:t>or</a:t>
            </a:r>
            <a:r>
              <a:rPr kumimoji="0" lang="ja-JP" altLang="en-US" sz="1000" kern="0" dirty="0">
                <a:solidFill>
                  <a:prstClr val="black"/>
                </a:solidFill>
              </a:rPr>
              <a:t>メール配信）</a:t>
            </a:r>
            <a:endParaRPr kumimoji="0" lang="en-US" altLang="ja-JP" sz="1050" b="0" i="0" u="none" strike="noStrike" kern="0" cap="none" spc="0" normalizeH="0" baseline="0" noProof="0" dirty="0">
              <a:ln>
                <a:noFill/>
              </a:ln>
              <a:solidFill>
                <a:prstClr val="black"/>
              </a:solidFill>
              <a:effectLst/>
              <a:uLnTx/>
              <a:uFillTx/>
            </a:endParaRPr>
          </a:p>
        </p:txBody>
      </p:sp>
      <p:sp>
        <p:nvSpPr>
          <p:cNvPr id="115" name="右矢印 114"/>
          <p:cNvSpPr/>
          <p:nvPr/>
        </p:nvSpPr>
        <p:spPr>
          <a:xfrm rot="8845272">
            <a:off x="3117903" y="3570831"/>
            <a:ext cx="1103474" cy="337144"/>
          </a:xfrm>
          <a:prstGeom prst="rightArrow">
            <a:avLst/>
          </a:prstGeom>
          <a:solidFill>
            <a:sysClr val="window" lastClr="FFFFFF">
              <a:lumMod val="6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117" name="正方形/長方形 116"/>
          <p:cNvSpPr/>
          <p:nvPr/>
        </p:nvSpPr>
        <p:spPr>
          <a:xfrm>
            <a:off x="4240137" y="4092846"/>
            <a:ext cx="2828684" cy="993072"/>
          </a:xfrm>
          <a:prstGeom prst="rect">
            <a:avLst/>
          </a:prstGeom>
          <a:solidFill>
            <a:sysClr val="window" lastClr="FFFFFF">
              <a:lumMod val="95000"/>
            </a:sysClr>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118" name="テキスト ボックス 117"/>
          <p:cNvSpPr txBox="1"/>
          <p:nvPr/>
        </p:nvSpPr>
        <p:spPr>
          <a:xfrm>
            <a:off x="6085207" y="4546667"/>
            <a:ext cx="934268" cy="2308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dirty="0">
                <a:ln>
                  <a:noFill/>
                </a:ln>
                <a:solidFill>
                  <a:prstClr val="black"/>
                </a:solidFill>
                <a:effectLst/>
                <a:uLnTx/>
                <a:uFillTx/>
              </a:rPr>
              <a:t>　休暇管理</a:t>
            </a:r>
            <a:endParaRPr kumimoji="0" lang="en-US" altLang="ja-JP" sz="800" b="0" i="0" u="none" strike="noStrike" kern="0" cap="none" spc="0" normalizeH="0" baseline="0" noProof="0" dirty="0">
              <a:ln>
                <a:noFill/>
              </a:ln>
              <a:solidFill>
                <a:prstClr val="black"/>
              </a:solidFill>
              <a:effectLst/>
              <a:uLnTx/>
              <a:uFillTx/>
            </a:endParaRPr>
          </a:p>
        </p:txBody>
      </p:sp>
      <p:sp>
        <p:nvSpPr>
          <p:cNvPr id="119" name="角丸四角形 118"/>
          <p:cNvSpPr/>
          <p:nvPr/>
        </p:nvSpPr>
        <p:spPr>
          <a:xfrm>
            <a:off x="4284906" y="4731946"/>
            <a:ext cx="2711761" cy="283739"/>
          </a:xfrm>
          <a:prstGeom prst="roundRect">
            <a:avLst/>
          </a:prstGeom>
          <a:solidFill>
            <a:srgbClr val="F18F60"/>
          </a:solid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120" name="テキスト ボックス 119"/>
          <p:cNvSpPr txBox="1"/>
          <p:nvPr/>
        </p:nvSpPr>
        <p:spPr>
          <a:xfrm>
            <a:off x="4375805" y="4735661"/>
            <a:ext cx="2655836" cy="30777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1" kern="0" dirty="0">
                <a:solidFill>
                  <a:prstClr val="white"/>
                </a:solidFill>
              </a:rPr>
              <a:t>勤怠管理</a:t>
            </a:r>
            <a:r>
              <a:rPr kumimoji="0" lang="ja-JP" altLang="en-US" sz="1400" b="1" i="0" u="none" strike="noStrike" kern="0" cap="none" spc="0" normalizeH="0" baseline="0" noProof="0" dirty="0">
                <a:ln>
                  <a:noFill/>
                </a:ln>
                <a:solidFill>
                  <a:prstClr val="white"/>
                </a:solidFill>
                <a:effectLst/>
                <a:uLnTx/>
                <a:uFillTx/>
              </a:rPr>
              <a:t>（</a:t>
            </a:r>
            <a:r>
              <a:rPr kumimoji="0" lang="en-US" altLang="ja-JP" sz="1400" b="1" i="0" u="none" strike="noStrike" kern="0" cap="none" spc="0" normalizeH="0" baseline="0" noProof="0" dirty="0">
                <a:ln>
                  <a:noFill/>
                </a:ln>
                <a:solidFill>
                  <a:prstClr val="white"/>
                </a:solidFill>
                <a:effectLst/>
                <a:uLnTx/>
                <a:uFillTx/>
              </a:rPr>
              <a:t>TM</a:t>
            </a:r>
            <a:r>
              <a:rPr kumimoji="0" lang="ja-JP" altLang="en-US" sz="1400" b="1" i="0" u="none" strike="noStrike" kern="0" cap="none" spc="0" normalizeH="0" baseline="0" noProof="0" dirty="0">
                <a:ln>
                  <a:noFill/>
                </a:ln>
                <a:solidFill>
                  <a:prstClr val="white"/>
                </a:solidFill>
                <a:effectLst/>
                <a:uLnTx/>
                <a:uFillTx/>
              </a:rPr>
              <a:t>）</a:t>
            </a:r>
            <a:endParaRPr kumimoji="0" lang="en-US" altLang="ja-JP" sz="1400" b="1" i="0" u="none" strike="noStrike" kern="0" cap="none" spc="0" normalizeH="0" baseline="0" noProof="0" dirty="0">
              <a:ln>
                <a:noFill/>
              </a:ln>
              <a:solidFill>
                <a:prstClr val="white"/>
              </a:solidFill>
              <a:effectLst/>
              <a:uLnTx/>
              <a:uFillTx/>
            </a:endParaRPr>
          </a:p>
        </p:txBody>
      </p:sp>
      <p:sp>
        <p:nvSpPr>
          <p:cNvPr id="121" name="テキスト ボックス 120"/>
          <p:cNvSpPr txBox="1"/>
          <p:nvPr/>
        </p:nvSpPr>
        <p:spPr>
          <a:xfrm>
            <a:off x="4366213" y="4537162"/>
            <a:ext cx="925867" cy="2308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900" kern="0" dirty="0">
                <a:solidFill>
                  <a:prstClr val="black"/>
                </a:solidFill>
              </a:rPr>
              <a:t>勤務実績登録</a:t>
            </a:r>
            <a:endParaRPr kumimoji="0" lang="en-US" altLang="ja-JP" sz="900" b="0" i="0" u="none" strike="noStrike" kern="0" cap="none" spc="0" normalizeH="0" baseline="0" noProof="0" dirty="0">
              <a:ln>
                <a:noFill/>
              </a:ln>
              <a:solidFill>
                <a:prstClr val="black"/>
              </a:solidFill>
              <a:effectLst/>
              <a:uLnTx/>
              <a:uFillTx/>
            </a:endParaRPr>
          </a:p>
        </p:txBody>
      </p:sp>
      <p:grpSp>
        <p:nvGrpSpPr>
          <p:cNvPr id="165" name="グループ化 164"/>
          <p:cNvGrpSpPr/>
          <p:nvPr/>
        </p:nvGrpSpPr>
        <p:grpSpPr>
          <a:xfrm>
            <a:off x="6300194" y="4166971"/>
            <a:ext cx="360038" cy="346738"/>
            <a:chOff x="4721225" y="1389063"/>
            <a:chExt cx="1160463" cy="1117600"/>
          </a:xfrm>
          <a:solidFill>
            <a:schemeClr val="accent3"/>
          </a:solidFill>
        </p:grpSpPr>
        <p:sp>
          <p:nvSpPr>
            <p:cNvPr id="166" name="Freeform 195"/>
            <p:cNvSpPr>
              <a:spLocks/>
            </p:cNvSpPr>
            <p:nvPr/>
          </p:nvSpPr>
          <p:spPr bwMode="auto">
            <a:xfrm>
              <a:off x="4792663" y="2009775"/>
              <a:ext cx="1089025" cy="496888"/>
            </a:xfrm>
            <a:custGeom>
              <a:avLst/>
              <a:gdLst>
                <a:gd name="T0" fmla="*/ 604 w 610"/>
                <a:gd name="T1" fmla="*/ 6 h 278"/>
                <a:gd name="T2" fmla="*/ 583 w 610"/>
                <a:gd name="T3" fmla="*/ 6 h 278"/>
                <a:gd name="T4" fmla="*/ 415 w 610"/>
                <a:gd name="T5" fmla="*/ 173 h 278"/>
                <a:gd name="T6" fmla="*/ 415 w 610"/>
                <a:gd name="T7" fmla="*/ 173 h 278"/>
                <a:gd name="T8" fmla="*/ 415 w 610"/>
                <a:gd name="T9" fmla="*/ 173 h 278"/>
                <a:gd name="T10" fmla="*/ 57 w 610"/>
                <a:gd name="T11" fmla="*/ 173 h 278"/>
                <a:gd name="T12" fmla="*/ 57 w 610"/>
                <a:gd name="T13" fmla="*/ 173 h 278"/>
                <a:gd name="T14" fmla="*/ 18 w 610"/>
                <a:gd name="T15" fmla="*/ 173 h 278"/>
                <a:gd name="T16" fmla="*/ 2 w 610"/>
                <a:gd name="T17" fmla="*/ 188 h 278"/>
                <a:gd name="T18" fmla="*/ 18 w 610"/>
                <a:gd name="T19" fmla="*/ 203 h 278"/>
                <a:gd name="T20" fmla="*/ 32 w 610"/>
                <a:gd name="T21" fmla="*/ 203 h 278"/>
                <a:gd name="T22" fmla="*/ 4 w 610"/>
                <a:gd name="T23" fmla="*/ 255 h 278"/>
                <a:gd name="T24" fmla="*/ 10 w 610"/>
                <a:gd name="T25" fmla="*/ 276 h 278"/>
                <a:gd name="T26" fmla="*/ 18 w 610"/>
                <a:gd name="T27" fmla="*/ 278 h 278"/>
                <a:gd name="T28" fmla="*/ 31 w 610"/>
                <a:gd name="T29" fmla="*/ 270 h 278"/>
                <a:gd name="T30" fmla="*/ 66 w 610"/>
                <a:gd name="T31" fmla="*/ 203 h 278"/>
                <a:gd name="T32" fmla="*/ 406 w 610"/>
                <a:gd name="T33" fmla="*/ 203 h 278"/>
                <a:gd name="T34" fmla="*/ 441 w 610"/>
                <a:gd name="T35" fmla="*/ 270 h 278"/>
                <a:gd name="T36" fmla="*/ 455 w 610"/>
                <a:gd name="T37" fmla="*/ 278 h 278"/>
                <a:gd name="T38" fmla="*/ 462 w 610"/>
                <a:gd name="T39" fmla="*/ 276 h 278"/>
                <a:gd name="T40" fmla="*/ 468 w 610"/>
                <a:gd name="T41" fmla="*/ 255 h 278"/>
                <a:gd name="T42" fmla="*/ 436 w 610"/>
                <a:gd name="T43" fmla="*/ 195 h 278"/>
                <a:gd name="T44" fmla="*/ 604 w 610"/>
                <a:gd name="T45" fmla="*/ 27 h 278"/>
                <a:gd name="T46" fmla="*/ 604 w 610"/>
                <a:gd name="T47" fmla="*/ 6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10" h="278">
                  <a:moveTo>
                    <a:pt x="604" y="6"/>
                  </a:moveTo>
                  <a:cubicBezTo>
                    <a:pt x="598" y="0"/>
                    <a:pt x="589" y="0"/>
                    <a:pt x="583" y="6"/>
                  </a:cubicBezTo>
                  <a:cubicBezTo>
                    <a:pt x="415" y="173"/>
                    <a:pt x="415" y="173"/>
                    <a:pt x="415" y="173"/>
                  </a:cubicBezTo>
                  <a:cubicBezTo>
                    <a:pt x="415" y="173"/>
                    <a:pt x="415" y="173"/>
                    <a:pt x="415" y="173"/>
                  </a:cubicBezTo>
                  <a:cubicBezTo>
                    <a:pt x="415" y="173"/>
                    <a:pt x="415" y="173"/>
                    <a:pt x="415" y="173"/>
                  </a:cubicBezTo>
                  <a:cubicBezTo>
                    <a:pt x="57" y="173"/>
                    <a:pt x="57" y="173"/>
                    <a:pt x="57" y="173"/>
                  </a:cubicBezTo>
                  <a:cubicBezTo>
                    <a:pt x="57" y="173"/>
                    <a:pt x="57" y="173"/>
                    <a:pt x="57" y="173"/>
                  </a:cubicBezTo>
                  <a:cubicBezTo>
                    <a:pt x="18" y="173"/>
                    <a:pt x="18" y="173"/>
                    <a:pt x="18" y="173"/>
                  </a:cubicBezTo>
                  <a:cubicBezTo>
                    <a:pt x="9" y="173"/>
                    <a:pt x="2" y="180"/>
                    <a:pt x="2" y="188"/>
                  </a:cubicBezTo>
                  <a:cubicBezTo>
                    <a:pt x="2" y="196"/>
                    <a:pt x="9" y="203"/>
                    <a:pt x="18" y="203"/>
                  </a:cubicBezTo>
                  <a:cubicBezTo>
                    <a:pt x="32" y="203"/>
                    <a:pt x="32" y="203"/>
                    <a:pt x="32" y="203"/>
                  </a:cubicBezTo>
                  <a:cubicBezTo>
                    <a:pt x="4" y="255"/>
                    <a:pt x="4" y="255"/>
                    <a:pt x="4" y="255"/>
                  </a:cubicBezTo>
                  <a:cubicBezTo>
                    <a:pt x="0" y="263"/>
                    <a:pt x="3" y="272"/>
                    <a:pt x="10" y="276"/>
                  </a:cubicBezTo>
                  <a:cubicBezTo>
                    <a:pt x="13" y="277"/>
                    <a:pt x="15" y="278"/>
                    <a:pt x="18" y="278"/>
                  </a:cubicBezTo>
                  <a:cubicBezTo>
                    <a:pt x="23" y="278"/>
                    <a:pt x="28" y="275"/>
                    <a:pt x="31" y="270"/>
                  </a:cubicBezTo>
                  <a:cubicBezTo>
                    <a:pt x="66" y="203"/>
                    <a:pt x="66" y="203"/>
                    <a:pt x="66" y="203"/>
                  </a:cubicBezTo>
                  <a:cubicBezTo>
                    <a:pt x="406" y="203"/>
                    <a:pt x="406" y="203"/>
                    <a:pt x="406" y="203"/>
                  </a:cubicBezTo>
                  <a:cubicBezTo>
                    <a:pt x="441" y="270"/>
                    <a:pt x="441" y="270"/>
                    <a:pt x="441" y="270"/>
                  </a:cubicBezTo>
                  <a:cubicBezTo>
                    <a:pt x="444" y="275"/>
                    <a:pt x="449" y="278"/>
                    <a:pt x="455" y="278"/>
                  </a:cubicBezTo>
                  <a:cubicBezTo>
                    <a:pt x="457" y="278"/>
                    <a:pt x="460" y="277"/>
                    <a:pt x="462" y="276"/>
                  </a:cubicBezTo>
                  <a:cubicBezTo>
                    <a:pt x="469" y="272"/>
                    <a:pt x="472" y="263"/>
                    <a:pt x="468" y="255"/>
                  </a:cubicBezTo>
                  <a:cubicBezTo>
                    <a:pt x="436" y="195"/>
                    <a:pt x="436" y="195"/>
                    <a:pt x="436" y="195"/>
                  </a:cubicBezTo>
                  <a:cubicBezTo>
                    <a:pt x="604" y="27"/>
                    <a:pt x="604" y="27"/>
                    <a:pt x="604" y="27"/>
                  </a:cubicBezTo>
                  <a:cubicBezTo>
                    <a:pt x="610" y="21"/>
                    <a:pt x="610" y="11"/>
                    <a:pt x="604"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67" name="Freeform 196"/>
            <p:cNvSpPr>
              <a:spLocks/>
            </p:cNvSpPr>
            <p:nvPr/>
          </p:nvSpPr>
          <p:spPr bwMode="auto">
            <a:xfrm>
              <a:off x="4721225" y="1389063"/>
              <a:ext cx="482600" cy="273050"/>
            </a:xfrm>
            <a:custGeom>
              <a:avLst/>
              <a:gdLst>
                <a:gd name="T0" fmla="*/ 0 w 304"/>
                <a:gd name="T1" fmla="*/ 172 h 172"/>
                <a:gd name="T2" fmla="*/ 169 w 304"/>
                <a:gd name="T3" fmla="*/ 172 h 172"/>
                <a:gd name="T4" fmla="*/ 304 w 304"/>
                <a:gd name="T5" fmla="*/ 0 h 172"/>
                <a:gd name="T6" fmla="*/ 0 w 304"/>
                <a:gd name="T7" fmla="*/ 172 h 172"/>
              </a:gdLst>
              <a:ahLst/>
              <a:cxnLst>
                <a:cxn ang="0">
                  <a:pos x="T0" y="T1"/>
                </a:cxn>
                <a:cxn ang="0">
                  <a:pos x="T2" y="T3"/>
                </a:cxn>
                <a:cxn ang="0">
                  <a:pos x="T4" y="T5"/>
                </a:cxn>
                <a:cxn ang="0">
                  <a:pos x="T6" y="T7"/>
                </a:cxn>
              </a:cxnLst>
              <a:rect l="0" t="0" r="r" b="b"/>
              <a:pathLst>
                <a:path w="304" h="172">
                  <a:moveTo>
                    <a:pt x="0" y="172"/>
                  </a:moveTo>
                  <a:lnTo>
                    <a:pt x="169" y="172"/>
                  </a:lnTo>
                  <a:lnTo>
                    <a:pt x="304" y="0"/>
                  </a:lnTo>
                  <a:lnTo>
                    <a:pt x="0" y="1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68" name="Freeform 197"/>
            <p:cNvSpPr>
              <a:spLocks/>
            </p:cNvSpPr>
            <p:nvPr/>
          </p:nvSpPr>
          <p:spPr bwMode="auto">
            <a:xfrm>
              <a:off x="5006975" y="1389063"/>
              <a:ext cx="428625" cy="712788"/>
            </a:xfrm>
            <a:custGeom>
              <a:avLst/>
              <a:gdLst>
                <a:gd name="T0" fmla="*/ 120 w 240"/>
                <a:gd name="T1" fmla="*/ 0 h 399"/>
                <a:gd name="T2" fmla="*/ 0 w 240"/>
                <a:gd name="T3" fmla="*/ 153 h 399"/>
                <a:gd name="T4" fmla="*/ 109 w 240"/>
                <a:gd name="T5" fmla="*/ 153 h 399"/>
                <a:gd name="T6" fmla="*/ 109 w 240"/>
                <a:gd name="T7" fmla="*/ 388 h 399"/>
                <a:gd name="T8" fmla="*/ 120 w 240"/>
                <a:gd name="T9" fmla="*/ 399 h 399"/>
                <a:gd name="T10" fmla="*/ 131 w 240"/>
                <a:gd name="T11" fmla="*/ 388 h 399"/>
                <a:gd name="T12" fmla="*/ 131 w 240"/>
                <a:gd name="T13" fmla="*/ 153 h 399"/>
                <a:gd name="T14" fmla="*/ 240 w 240"/>
                <a:gd name="T15" fmla="*/ 153 h 399"/>
                <a:gd name="T16" fmla="*/ 120 w 240"/>
                <a:gd name="T17" fmla="*/ 0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399">
                  <a:moveTo>
                    <a:pt x="120" y="0"/>
                  </a:moveTo>
                  <a:cubicBezTo>
                    <a:pt x="0" y="153"/>
                    <a:pt x="0" y="153"/>
                    <a:pt x="0" y="153"/>
                  </a:cubicBezTo>
                  <a:cubicBezTo>
                    <a:pt x="109" y="153"/>
                    <a:pt x="109" y="153"/>
                    <a:pt x="109" y="153"/>
                  </a:cubicBezTo>
                  <a:cubicBezTo>
                    <a:pt x="109" y="388"/>
                    <a:pt x="109" y="388"/>
                    <a:pt x="109" y="388"/>
                  </a:cubicBezTo>
                  <a:cubicBezTo>
                    <a:pt x="109" y="394"/>
                    <a:pt x="114" y="399"/>
                    <a:pt x="120" y="399"/>
                  </a:cubicBezTo>
                  <a:cubicBezTo>
                    <a:pt x="126" y="399"/>
                    <a:pt x="131" y="394"/>
                    <a:pt x="131" y="388"/>
                  </a:cubicBezTo>
                  <a:cubicBezTo>
                    <a:pt x="131" y="153"/>
                    <a:pt x="131" y="153"/>
                    <a:pt x="131" y="153"/>
                  </a:cubicBezTo>
                  <a:cubicBezTo>
                    <a:pt x="240" y="153"/>
                    <a:pt x="240" y="153"/>
                    <a:pt x="240" y="153"/>
                  </a:cubicBezTo>
                  <a:lnTo>
                    <a:pt x="12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69" name="Freeform 198"/>
            <p:cNvSpPr>
              <a:spLocks/>
            </p:cNvSpPr>
            <p:nvPr/>
          </p:nvSpPr>
          <p:spPr bwMode="auto">
            <a:xfrm>
              <a:off x="5237163" y="1389063"/>
              <a:ext cx="482600" cy="273050"/>
            </a:xfrm>
            <a:custGeom>
              <a:avLst/>
              <a:gdLst>
                <a:gd name="T0" fmla="*/ 0 w 304"/>
                <a:gd name="T1" fmla="*/ 0 h 172"/>
                <a:gd name="T2" fmla="*/ 135 w 304"/>
                <a:gd name="T3" fmla="*/ 172 h 172"/>
                <a:gd name="T4" fmla="*/ 304 w 304"/>
                <a:gd name="T5" fmla="*/ 172 h 172"/>
                <a:gd name="T6" fmla="*/ 0 w 304"/>
                <a:gd name="T7" fmla="*/ 0 h 172"/>
              </a:gdLst>
              <a:ahLst/>
              <a:cxnLst>
                <a:cxn ang="0">
                  <a:pos x="T0" y="T1"/>
                </a:cxn>
                <a:cxn ang="0">
                  <a:pos x="T2" y="T3"/>
                </a:cxn>
                <a:cxn ang="0">
                  <a:pos x="T4" y="T5"/>
                </a:cxn>
                <a:cxn ang="0">
                  <a:pos x="T6" y="T7"/>
                </a:cxn>
              </a:cxnLst>
              <a:rect l="0" t="0" r="r" b="b"/>
              <a:pathLst>
                <a:path w="304" h="172">
                  <a:moveTo>
                    <a:pt x="0" y="0"/>
                  </a:moveTo>
                  <a:lnTo>
                    <a:pt x="135" y="172"/>
                  </a:lnTo>
                  <a:lnTo>
                    <a:pt x="304" y="172"/>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70" name="Freeform 218"/>
            <p:cNvSpPr>
              <a:spLocks noEditPoints="1"/>
            </p:cNvSpPr>
            <p:nvPr/>
          </p:nvSpPr>
          <p:spPr bwMode="auto">
            <a:xfrm>
              <a:off x="4970463" y="1844675"/>
              <a:ext cx="744538" cy="447675"/>
            </a:xfrm>
            <a:custGeom>
              <a:avLst/>
              <a:gdLst>
                <a:gd name="T0" fmla="*/ 355 w 417"/>
                <a:gd name="T1" fmla="*/ 106 h 251"/>
                <a:gd name="T2" fmla="*/ 354 w 417"/>
                <a:gd name="T3" fmla="*/ 107 h 251"/>
                <a:gd name="T4" fmla="*/ 296 w 417"/>
                <a:gd name="T5" fmla="*/ 108 h 251"/>
                <a:gd name="T6" fmla="*/ 254 w 417"/>
                <a:gd name="T7" fmla="*/ 67 h 251"/>
                <a:gd name="T8" fmla="*/ 274 w 417"/>
                <a:gd name="T9" fmla="*/ 30 h 251"/>
                <a:gd name="T10" fmla="*/ 269 w 417"/>
                <a:gd name="T11" fmla="*/ 18 h 251"/>
                <a:gd name="T12" fmla="*/ 267 w 417"/>
                <a:gd name="T13" fmla="*/ 18 h 251"/>
                <a:gd name="T14" fmla="*/ 276 w 417"/>
                <a:gd name="T15" fmla="*/ 8 h 251"/>
                <a:gd name="T16" fmla="*/ 308 w 417"/>
                <a:gd name="T17" fmla="*/ 8 h 251"/>
                <a:gd name="T18" fmla="*/ 311 w 417"/>
                <a:gd name="T19" fmla="*/ 4 h 251"/>
                <a:gd name="T20" fmla="*/ 308 w 417"/>
                <a:gd name="T21" fmla="*/ 0 h 251"/>
                <a:gd name="T22" fmla="*/ 275 w 417"/>
                <a:gd name="T23" fmla="*/ 0 h 251"/>
                <a:gd name="T24" fmla="*/ 272 w 417"/>
                <a:gd name="T25" fmla="*/ 2 h 251"/>
                <a:gd name="T26" fmla="*/ 259 w 417"/>
                <a:gd name="T27" fmla="*/ 15 h 251"/>
                <a:gd name="T28" fmla="*/ 243 w 417"/>
                <a:gd name="T29" fmla="*/ 11 h 251"/>
                <a:gd name="T30" fmla="*/ 233 w 417"/>
                <a:gd name="T31" fmla="*/ 18 h 251"/>
                <a:gd name="T32" fmla="*/ 230 w 417"/>
                <a:gd name="T33" fmla="*/ 62 h 251"/>
                <a:gd name="T34" fmla="*/ 221 w 417"/>
                <a:gd name="T35" fmla="*/ 67 h 251"/>
                <a:gd name="T36" fmla="*/ 222 w 417"/>
                <a:gd name="T37" fmla="*/ 99 h 251"/>
                <a:gd name="T38" fmla="*/ 271 w 417"/>
                <a:gd name="T39" fmla="*/ 147 h 251"/>
                <a:gd name="T40" fmla="*/ 287 w 417"/>
                <a:gd name="T41" fmla="*/ 153 h 251"/>
                <a:gd name="T42" fmla="*/ 287 w 417"/>
                <a:gd name="T43" fmla="*/ 153 h 251"/>
                <a:gd name="T44" fmla="*/ 309 w 417"/>
                <a:gd name="T45" fmla="*/ 153 h 251"/>
                <a:gd name="T46" fmla="*/ 274 w 417"/>
                <a:gd name="T47" fmla="*/ 188 h 251"/>
                <a:gd name="T48" fmla="*/ 210 w 417"/>
                <a:gd name="T49" fmla="*/ 136 h 251"/>
                <a:gd name="T50" fmla="*/ 181 w 417"/>
                <a:gd name="T51" fmla="*/ 137 h 251"/>
                <a:gd name="T52" fmla="*/ 106 w 417"/>
                <a:gd name="T53" fmla="*/ 206 h 251"/>
                <a:gd name="T54" fmla="*/ 22 w 417"/>
                <a:gd name="T55" fmla="*/ 206 h 251"/>
                <a:gd name="T56" fmla="*/ 0 w 417"/>
                <a:gd name="T57" fmla="*/ 228 h 251"/>
                <a:gd name="T58" fmla="*/ 22 w 417"/>
                <a:gd name="T59" fmla="*/ 251 h 251"/>
                <a:gd name="T60" fmla="*/ 292 w 417"/>
                <a:gd name="T61" fmla="*/ 251 h 251"/>
                <a:gd name="T62" fmla="*/ 293 w 417"/>
                <a:gd name="T63" fmla="*/ 251 h 251"/>
                <a:gd name="T64" fmla="*/ 293 w 417"/>
                <a:gd name="T65" fmla="*/ 251 h 251"/>
                <a:gd name="T66" fmla="*/ 317 w 417"/>
                <a:gd name="T67" fmla="*/ 241 h 251"/>
                <a:gd name="T68" fmla="*/ 404 w 417"/>
                <a:gd name="T69" fmla="*/ 154 h 251"/>
                <a:gd name="T70" fmla="*/ 404 w 417"/>
                <a:gd name="T71" fmla="*/ 106 h 251"/>
                <a:gd name="T72" fmla="*/ 355 w 417"/>
                <a:gd name="T73" fmla="*/ 106 h 251"/>
                <a:gd name="T74" fmla="*/ 197 w 417"/>
                <a:gd name="T75" fmla="*/ 183 h 251"/>
                <a:gd name="T76" fmla="*/ 224 w 417"/>
                <a:gd name="T77" fmla="*/ 206 h 251"/>
                <a:gd name="T78" fmla="*/ 173 w 417"/>
                <a:gd name="T79" fmla="*/ 206 h 251"/>
                <a:gd name="T80" fmla="*/ 197 w 417"/>
                <a:gd name="T81" fmla="*/ 183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17" h="251">
                  <a:moveTo>
                    <a:pt x="355" y="106"/>
                  </a:moveTo>
                  <a:cubicBezTo>
                    <a:pt x="354" y="107"/>
                    <a:pt x="354" y="107"/>
                    <a:pt x="354" y="107"/>
                  </a:cubicBezTo>
                  <a:cubicBezTo>
                    <a:pt x="296" y="108"/>
                    <a:pt x="296" y="108"/>
                    <a:pt x="296" y="108"/>
                  </a:cubicBezTo>
                  <a:cubicBezTo>
                    <a:pt x="254" y="67"/>
                    <a:pt x="254" y="67"/>
                    <a:pt x="254" y="67"/>
                  </a:cubicBezTo>
                  <a:cubicBezTo>
                    <a:pt x="274" y="30"/>
                    <a:pt x="274" y="30"/>
                    <a:pt x="274" y="30"/>
                  </a:cubicBezTo>
                  <a:cubicBezTo>
                    <a:pt x="276" y="26"/>
                    <a:pt x="274" y="20"/>
                    <a:pt x="269" y="18"/>
                  </a:cubicBezTo>
                  <a:cubicBezTo>
                    <a:pt x="267" y="18"/>
                    <a:pt x="267" y="18"/>
                    <a:pt x="267" y="18"/>
                  </a:cubicBezTo>
                  <a:cubicBezTo>
                    <a:pt x="276" y="8"/>
                    <a:pt x="276" y="8"/>
                    <a:pt x="276" y="8"/>
                  </a:cubicBezTo>
                  <a:cubicBezTo>
                    <a:pt x="308" y="8"/>
                    <a:pt x="308" y="8"/>
                    <a:pt x="308" y="8"/>
                  </a:cubicBezTo>
                  <a:cubicBezTo>
                    <a:pt x="310" y="8"/>
                    <a:pt x="311" y="6"/>
                    <a:pt x="311" y="4"/>
                  </a:cubicBezTo>
                  <a:cubicBezTo>
                    <a:pt x="311" y="2"/>
                    <a:pt x="310" y="0"/>
                    <a:pt x="308" y="0"/>
                  </a:cubicBezTo>
                  <a:cubicBezTo>
                    <a:pt x="275" y="0"/>
                    <a:pt x="275" y="0"/>
                    <a:pt x="275" y="0"/>
                  </a:cubicBezTo>
                  <a:cubicBezTo>
                    <a:pt x="274" y="0"/>
                    <a:pt x="273" y="1"/>
                    <a:pt x="272" y="2"/>
                  </a:cubicBezTo>
                  <a:cubicBezTo>
                    <a:pt x="259" y="15"/>
                    <a:pt x="259" y="15"/>
                    <a:pt x="259" y="15"/>
                  </a:cubicBezTo>
                  <a:cubicBezTo>
                    <a:pt x="243" y="11"/>
                    <a:pt x="243" y="11"/>
                    <a:pt x="243" y="11"/>
                  </a:cubicBezTo>
                  <a:cubicBezTo>
                    <a:pt x="238" y="9"/>
                    <a:pt x="233" y="13"/>
                    <a:pt x="233" y="18"/>
                  </a:cubicBezTo>
                  <a:cubicBezTo>
                    <a:pt x="230" y="62"/>
                    <a:pt x="230" y="62"/>
                    <a:pt x="230" y="62"/>
                  </a:cubicBezTo>
                  <a:cubicBezTo>
                    <a:pt x="227" y="63"/>
                    <a:pt x="224" y="65"/>
                    <a:pt x="221" y="67"/>
                  </a:cubicBezTo>
                  <a:cubicBezTo>
                    <a:pt x="213" y="76"/>
                    <a:pt x="213" y="90"/>
                    <a:pt x="222" y="99"/>
                  </a:cubicBezTo>
                  <a:cubicBezTo>
                    <a:pt x="271" y="147"/>
                    <a:pt x="271" y="147"/>
                    <a:pt x="271" y="147"/>
                  </a:cubicBezTo>
                  <a:cubicBezTo>
                    <a:pt x="275" y="151"/>
                    <a:pt x="281" y="153"/>
                    <a:pt x="287" y="153"/>
                  </a:cubicBezTo>
                  <a:cubicBezTo>
                    <a:pt x="287" y="153"/>
                    <a:pt x="287" y="153"/>
                    <a:pt x="287" y="153"/>
                  </a:cubicBezTo>
                  <a:cubicBezTo>
                    <a:pt x="309" y="153"/>
                    <a:pt x="309" y="153"/>
                    <a:pt x="309" y="153"/>
                  </a:cubicBezTo>
                  <a:cubicBezTo>
                    <a:pt x="274" y="188"/>
                    <a:pt x="274" y="188"/>
                    <a:pt x="274" y="188"/>
                  </a:cubicBezTo>
                  <a:cubicBezTo>
                    <a:pt x="210" y="136"/>
                    <a:pt x="210" y="136"/>
                    <a:pt x="210" y="136"/>
                  </a:cubicBezTo>
                  <a:cubicBezTo>
                    <a:pt x="201" y="129"/>
                    <a:pt x="189" y="129"/>
                    <a:pt x="181" y="137"/>
                  </a:cubicBezTo>
                  <a:cubicBezTo>
                    <a:pt x="106" y="206"/>
                    <a:pt x="106" y="206"/>
                    <a:pt x="106" y="206"/>
                  </a:cubicBezTo>
                  <a:cubicBezTo>
                    <a:pt x="22" y="206"/>
                    <a:pt x="22" y="206"/>
                    <a:pt x="22" y="206"/>
                  </a:cubicBezTo>
                  <a:cubicBezTo>
                    <a:pt x="10" y="206"/>
                    <a:pt x="0" y="216"/>
                    <a:pt x="0" y="228"/>
                  </a:cubicBezTo>
                  <a:cubicBezTo>
                    <a:pt x="0" y="241"/>
                    <a:pt x="10" y="251"/>
                    <a:pt x="22" y="251"/>
                  </a:cubicBezTo>
                  <a:cubicBezTo>
                    <a:pt x="292" y="251"/>
                    <a:pt x="292" y="251"/>
                    <a:pt x="292" y="251"/>
                  </a:cubicBezTo>
                  <a:cubicBezTo>
                    <a:pt x="292" y="251"/>
                    <a:pt x="292" y="251"/>
                    <a:pt x="293" y="251"/>
                  </a:cubicBezTo>
                  <a:cubicBezTo>
                    <a:pt x="293" y="251"/>
                    <a:pt x="293" y="251"/>
                    <a:pt x="293" y="251"/>
                  </a:cubicBezTo>
                  <a:cubicBezTo>
                    <a:pt x="302" y="251"/>
                    <a:pt x="310" y="248"/>
                    <a:pt x="317" y="241"/>
                  </a:cubicBezTo>
                  <a:cubicBezTo>
                    <a:pt x="404" y="154"/>
                    <a:pt x="404" y="154"/>
                    <a:pt x="404" y="154"/>
                  </a:cubicBezTo>
                  <a:cubicBezTo>
                    <a:pt x="417" y="141"/>
                    <a:pt x="417" y="120"/>
                    <a:pt x="404" y="106"/>
                  </a:cubicBezTo>
                  <a:cubicBezTo>
                    <a:pt x="390" y="93"/>
                    <a:pt x="369" y="93"/>
                    <a:pt x="355" y="106"/>
                  </a:cubicBezTo>
                  <a:close/>
                  <a:moveTo>
                    <a:pt x="197" y="183"/>
                  </a:moveTo>
                  <a:cubicBezTo>
                    <a:pt x="224" y="206"/>
                    <a:pt x="224" y="206"/>
                    <a:pt x="224" y="206"/>
                  </a:cubicBezTo>
                  <a:cubicBezTo>
                    <a:pt x="173" y="206"/>
                    <a:pt x="173" y="206"/>
                    <a:pt x="173" y="206"/>
                  </a:cubicBezTo>
                  <a:lnTo>
                    <a:pt x="197" y="1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71" name="Oval 219"/>
            <p:cNvSpPr>
              <a:spLocks noChangeArrowheads="1"/>
            </p:cNvSpPr>
            <p:nvPr/>
          </p:nvSpPr>
          <p:spPr bwMode="auto">
            <a:xfrm>
              <a:off x="5618163" y="1847850"/>
              <a:ext cx="161925" cy="16033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grpSp>
        <p:nvGrpSpPr>
          <p:cNvPr id="172" name="グループ化 171"/>
          <p:cNvGrpSpPr/>
          <p:nvPr/>
        </p:nvGrpSpPr>
        <p:grpSpPr>
          <a:xfrm>
            <a:off x="5724928" y="4297589"/>
            <a:ext cx="207017" cy="256206"/>
            <a:chOff x="4724400" y="5408613"/>
            <a:chExt cx="1081088" cy="1195388"/>
          </a:xfrm>
          <a:solidFill>
            <a:schemeClr val="accent3"/>
          </a:solidFill>
        </p:grpSpPr>
        <p:sp>
          <p:nvSpPr>
            <p:cNvPr id="173" name="Freeform 220"/>
            <p:cNvSpPr>
              <a:spLocks noEditPoints="1"/>
            </p:cNvSpPr>
            <p:nvPr/>
          </p:nvSpPr>
          <p:spPr bwMode="auto">
            <a:xfrm>
              <a:off x="4724400" y="5408613"/>
              <a:ext cx="1047750" cy="1103313"/>
            </a:xfrm>
            <a:custGeom>
              <a:avLst/>
              <a:gdLst>
                <a:gd name="T0" fmla="*/ 344 w 660"/>
                <a:gd name="T1" fmla="*/ 40 h 695"/>
                <a:gd name="T2" fmla="*/ 323 w 660"/>
                <a:gd name="T3" fmla="*/ 28 h 695"/>
                <a:gd name="T4" fmla="*/ 272 w 660"/>
                <a:gd name="T5" fmla="*/ 0 h 695"/>
                <a:gd name="T6" fmla="*/ 0 w 660"/>
                <a:gd name="T7" fmla="*/ 471 h 695"/>
                <a:gd name="T8" fmla="*/ 51 w 660"/>
                <a:gd name="T9" fmla="*/ 500 h 695"/>
                <a:gd name="T10" fmla="*/ 72 w 660"/>
                <a:gd name="T11" fmla="*/ 513 h 695"/>
                <a:gd name="T12" fmla="*/ 388 w 660"/>
                <a:gd name="T13" fmla="*/ 695 h 695"/>
                <a:gd name="T14" fmla="*/ 660 w 660"/>
                <a:gd name="T15" fmla="*/ 224 h 695"/>
                <a:gd name="T16" fmla="*/ 344 w 660"/>
                <a:gd name="T17" fmla="*/ 40 h 695"/>
                <a:gd name="T18" fmla="*/ 380 w 660"/>
                <a:gd name="T19" fmla="*/ 665 h 695"/>
                <a:gd name="T20" fmla="*/ 83 w 660"/>
                <a:gd name="T21" fmla="*/ 494 h 695"/>
                <a:gd name="T22" fmla="*/ 333 w 660"/>
                <a:gd name="T23" fmla="*/ 60 h 695"/>
                <a:gd name="T24" fmla="*/ 630 w 660"/>
                <a:gd name="T25" fmla="*/ 232 h 695"/>
                <a:gd name="T26" fmla="*/ 380 w 660"/>
                <a:gd name="T27" fmla="*/ 665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60" h="695">
                  <a:moveTo>
                    <a:pt x="344" y="40"/>
                  </a:moveTo>
                  <a:lnTo>
                    <a:pt x="323" y="28"/>
                  </a:lnTo>
                  <a:lnTo>
                    <a:pt x="272" y="0"/>
                  </a:lnTo>
                  <a:lnTo>
                    <a:pt x="0" y="471"/>
                  </a:lnTo>
                  <a:lnTo>
                    <a:pt x="51" y="500"/>
                  </a:lnTo>
                  <a:lnTo>
                    <a:pt x="72" y="513"/>
                  </a:lnTo>
                  <a:lnTo>
                    <a:pt x="388" y="695"/>
                  </a:lnTo>
                  <a:lnTo>
                    <a:pt x="660" y="224"/>
                  </a:lnTo>
                  <a:lnTo>
                    <a:pt x="344" y="40"/>
                  </a:lnTo>
                  <a:close/>
                  <a:moveTo>
                    <a:pt x="380" y="665"/>
                  </a:moveTo>
                  <a:lnTo>
                    <a:pt x="83" y="494"/>
                  </a:lnTo>
                  <a:lnTo>
                    <a:pt x="333" y="60"/>
                  </a:lnTo>
                  <a:lnTo>
                    <a:pt x="630" y="232"/>
                  </a:lnTo>
                  <a:lnTo>
                    <a:pt x="380" y="6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74" name="Freeform 221"/>
            <p:cNvSpPr>
              <a:spLocks/>
            </p:cNvSpPr>
            <p:nvPr/>
          </p:nvSpPr>
          <p:spPr bwMode="auto">
            <a:xfrm>
              <a:off x="4729163" y="6183313"/>
              <a:ext cx="633413" cy="374650"/>
            </a:xfrm>
            <a:custGeom>
              <a:avLst/>
              <a:gdLst>
                <a:gd name="T0" fmla="*/ 393 w 399"/>
                <a:gd name="T1" fmla="*/ 236 h 236"/>
                <a:gd name="T2" fmla="*/ 0 w 399"/>
                <a:gd name="T3" fmla="*/ 10 h 236"/>
                <a:gd name="T4" fmla="*/ 7 w 399"/>
                <a:gd name="T5" fmla="*/ 0 h 236"/>
                <a:gd name="T6" fmla="*/ 399 w 399"/>
                <a:gd name="T7" fmla="*/ 226 h 236"/>
                <a:gd name="T8" fmla="*/ 393 w 399"/>
                <a:gd name="T9" fmla="*/ 236 h 236"/>
              </a:gdLst>
              <a:ahLst/>
              <a:cxnLst>
                <a:cxn ang="0">
                  <a:pos x="T0" y="T1"/>
                </a:cxn>
                <a:cxn ang="0">
                  <a:pos x="T2" y="T3"/>
                </a:cxn>
                <a:cxn ang="0">
                  <a:pos x="T4" y="T5"/>
                </a:cxn>
                <a:cxn ang="0">
                  <a:pos x="T6" y="T7"/>
                </a:cxn>
                <a:cxn ang="0">
                  <a:pos x="T8" y="T9"/>
                </a:cxn>
              </a:cxnLst>
              <a:rect l="0" t="0" r="r" b="b"/>
              <a:pathLst>
                <a:path w="399" h="236">
                  <a:moveTo>
                    <a:pt x="393" y="236"/>
                  </a:moveTo>
                  <a:lnTo>
                    <a:pt x="0" y="10"/>
                  </a:lnTo>
                  <a:lnTo>
                    <a:pt x="7" y="0"/>
                  </a:lnTo>
                  <a:lnTo>
                    <a:pt x="399" y="226"/>
                  </a:lnTo>
                  <a:lnTo>
                    <a:pt x="393" y="2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75" name="Freeform 222"/>
            <p:cNvSpPr>
              <a:spLocks/>
            </p:cNvSpPr>
            <p:nvPr/>
          </p:nvSpPr>
          <p:spPr bwMode="auto">
            <a:xfrm>
              <a:off x="4737100" y="6224588"/>
              <a:ext cx="638175" cy="379413"/>
            </a:xfrm>
            <a:custGeom>
              <a:avLst/>
              <a:gdLst>
                <a:gd name="T0" fmla="*/ 396 w 402"/>
                <a:gd name="T1" fmla="*/ 239 h 239"/>
                <a:gd name="T2" fmla="*/ 0 w 402"/>
                <a:gd name="T3" fmla="*/ 10 h 239"/>
                <a:gd name="T4" fmla="*/ 6 w 402"/>
                <a:gd name="T5" fmla="*/ 0 h 239"/>
                <a:gd name="T6" fmla="*/ 402 w 402"/>
                <a:gd name="T7" fmla="*/ 228 h 239"/>
                <a:gd name="T8" fmla="*/ 396 w 402"/>
                <a:gd name="T9" fmla="*/ 239 h 239"/>
              </a:gdLst>
              <a:ahLst/>
              <a:cxnLst>
                <a:cxn ang="0">
                  <a:pos x="T0" y="T1"/>
                </a:cxn>
                <a:cxn ang="0">
                  <a:pos x="T2" y="T3"/>
                </a:cxn>
                <a:cxn ang="0">
                  <a:pos x="T4" y="T5"/>
                </a:cxn>
                <a:cxn ang="0">
                  <a:pos x="T6" y="T7"/>
                </a:cxn>
                <a:cxn ang="0">
                  <a:pos x="T8" y="T9"/>
                </a:cxn>
              </a:cxnLst>
              <a:rect l="0" t="0" r="r" b="b"/>
              <a:pathLst>
                <a:path w="402" h="239">
                  <a:moveTo>
                    <a:pt x="396" y="239"/>
                  </a:moveTo>
                  <a:lnTo>
                    <a:pt x="0" y="10"/>
                  </a:lnTo>
                  <a:lnTo>
                    <a:pt x="6" y="0"/>
                  </a:lnTo>
                  <a:lnTo>
                    <a:pt x="402" y="228"/>
                  </a:lnTo>
                  <a:lnTo>
                    <a:pt x="396" y="2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76" name="Freeform 223"/>
            <p:cNvSpPr>
              <a:spLocks/>
            </p:cNvSpPr>
            <p:nvPr/>
          </p:nvSpPr>
          <p:spPr bwMode="auto">
            <a:xfrm>
              <a:off x="5340350" y="5794375"/>
              <a:ext cx="449263" cy="757238"/>
            </a:xfrm>
            <a:custGeom>
              <a:avLst/>
              <a:gdLst>
                <a:gd name="T0" fmla="*/ 283 w 283"/>
                <a:gd name="T1" fmla="*/ 5 h 477"/>
                <a:gd name="T2" fmla="*/ 10 w 283"/>
                <a:gd name="T3" fmla="*/ 477 h 477"/>
                <a:gd name="T4" fmla="*/ 0 w 283"/>
                <a:gd name="T5" fmla="*/ 471 h 477"/>
                <a:gd name="T6" fmla="*/ 272 w 283"/>
                <a:gd name="T7" fmla="*/ 0 h 477"/>
                <a:gd name="T8" fmla="*/ 283 w 283"/>
                <a:gd name="T9" fmla="*/ 5 h 477"/>
              </a:gdLst>
              <a:ahLst/>
              <a:cxnLst>
                <a:cxn ang="0">
                  <a:pos x="T0" y="T1"/>
                </a:cxn>
                <a:cxn ang="0">
                  <a:pos x="T2" y="T3"/>
                </a:cxn>
                <a:cxn ang="0">
                  <a:pos x="T4" y="T5"/>
                </a:cxn>
                <a:cxn ang="0">
                  <a:pos x="T6" y="T7"/>
                </a:cxn>
                <a:cxn ang="0">
                  <a:pos x="T8" y="T9"/>
                </a:cxn>
              </a:cxnLst>
              <a:rect l="0" t="0" r="r" b="b"/>
              <a:pathLst>
                <a:path w="283" h="477">
                  <a:moveTo>
                    <a:pt x="283" y="5"/>
                  </a:moveTo>
                  <a:lnTo>
                    <a:pt x="10" y="477"/>
                  </a:lnTo>
                  <a:lnTo>
                    <a:pt x="0" y="471"/>
                  </a:lnTo>
                  <a:lnTo>
                    <a:pt x="272" y="0"/>
                  </a:lnTo>
                  <a:lnTo>
                    <a:pt x="283"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77" name="Freeform 224"/>
            <p:cNvSpPr>
              <a:spLocks/>
            </p:cNvSpPr>
            <p:nvPr/>
          </p:nvSpPr>
          <p:spPr bwMode="auto">
            <a:xfrm>
              <a:off x="5349875" y="5834063"/>
              <a:ext cx="455613" cy="769938"/>
            </a:xfrm>
            <a:custGeom>
              <a:avLst/>
              <a:gdLst>
                <a:gd name="T0" fmla="*/ 287 w 287"/>
                <a:gd name="T1" fmla="*/ 5 h 485"/>
                <a:gd name="T2" fmla="*/ 10 w 287"/>
                <a:gd name="T3" fmla="*/ 485 h 485"/>
                <a:gd name="T4" fmla="*/ 0 w 287"/>
                <a:gd name="T5" fmla="*/ 479 h 485"/>
                <a:gd name="T6" fmla="*/ 277 w 287"/>
                <a:gd name="T7" fmla="*/ 0 h 485"/>
                <a:gd name="T8" fmla="*/ 287 w 287"/>
                <a:gd name="T9" fmla="*/ 5 h 485"/>
              </a:gdLst>
              <a:ahLst/>
              <a:cxnLst>
                <a:cxn ang="0">
                  <a:pos x="T0" y="T1"/>
                </a:cxn>
                <a:cxn ang="0">
                  <a:pos x="T2" y="T3"/>
                </a:cxn>
                <a:cxn ang="0">
                  <a:pos x="T4" y="T5"/>
                </a:cxn>
                <a:cxn ang="0">
                  <a:pos x="T6" y="T7"/>
                </a:cxn>
                <a:cxn ang="0">
                  <a:pos x="T8" y="T9"/>
                </a:cxn>
              </a:cxnLst>
              <a:rect l="0" t="0" r="r" b="b"/>
              <a:pathLst>
                <a:path w="287" h="485">
                  <a:moveTo>
                    <a:pt x="287" y="5"/>
                  </a:moveTo>
                  <a:lnTo>
                    <a:pt x="10" y="485"/>
                  </a:lnTo>
                  <a:lnTo>
                    <a:pt x="0" y="479"/>
                  </a:lnTo>
                  <a:lnTo>
                    <a:pt x="277" y="0"/>
                  </a:lnTo>
                  <a:lnTo>
                    <a:pt x="287"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78" name="Freeform 225"/>
            <p:cNvSpPr>
              <a:spLocks/>
            </p:cNvSpPr>
            <p:nvPr/>
          </p:nvSpPr>
          <p:spPr bwMode="auto">
            <a:xfrm>
              <a:off x="5129213" y="5667375"/>
              <a:ext cx="255588" cy="306388"/>
            </a:xfrm>
            <a:custGeom>
              <a:avLst/>
              <a:gdLst>
                <a:gd name="T0" fmla="*/ 18 w 143"/>
                <a:gd name="T1" fmla="*/ 88 h 172"/>
                <a:gd name="T2" fmla="*/ 21 w 143"/>
                <a:gd name="T3" fmla="*/ 83 h 172"/>
                <a:gd name="T4" fmla="*/ 52 w 143"/>
                <a:gd name="T5" fmla="*/ 101 h 172"/>
                <a:gd name="T6" fmla="*/ 49 w 143"/>
                <a:gd name="T7" fmla="*/ 106 h 172"/>
                <a:gd name="T8" fmla="*/ 46 w 143"/>
                <a:gd name="T9" fmla="*/ 130 h 172"/>
                <a:gd name="T10" fmla="*/ 63 w 143"/>
                <a:gd name="T11" fmla="*/ 118 h 172"/>
                <a:gd name="T12" fmla="*/ 61 w 143"/>
                <a:gd name="T13" fmla="*/ 90 h 172"/>
                <a:gd name="T14" fmla="*/ 55 w 143"/>
                <a:gd name="T15" fmla="*/ 87 h 172"/>
                <a:gd name="T16" fmla="*/ 66 w 143"/>
                <a:gd name="T17" fmla="*/ 67 h 172"/>
                <a:gd name="T18" fmla="*/ 72 w 143"/>
                <a:gd name="T19" fmla="*/ 70 h 172"/>
                <a:gd name="T20" fmla="*/ 97 w 143"/>
                <a:gd name="T21" fmla="*/ 58 h 172"/>
                <a:gd name="T22" fmla="*/ 97 w 143"/>
                <a:gd name="T23" fmla="*/ 39 h 172"/>
                <a:gd name="T24" fmla="*/ 81 w 143"/>
                <a:gd name="T25" fmla="*/ 50 h 172"/>
                <a:gd name="T26" fmla="*/ 77 w 143"/>
                <a:gd name="T27" fmla="*/ 58 h 172"/>
                <a:gd name="T28" fmla="*/ 46 w 143"/>
                <a:gd name="T29" fmla="*/ 40 h 172"/>
                <a:gd name="T30" fmla="*/ 51 w 143"/>
                <a:gd name="T31" fmla="*/ 31 h 172"/>
                <a:gd name="T32" fmla="*/ 112 w 143"/>
                <a:gd name="T33" fmla="*/ 14 h 172"/>
                <a:gd name="T34" fmla="*/ 129 w 143"/>
                <a:gd name="T35" fmla="*/ 74 h 172"/>
                <a:gd name="T36" fmla="*/ 96 w 143"/>
                <a:gd name="T37" fmla="*/ 95 h 172"/>
                <a:gd name="T38" fmla="*/ 94 w 143"/>
                <a:gd name="T39" fmla="*/ 134 h 172"/>
                <a:gd name="T40" fmla="*/ 31 w 143"/>
                <a:gd name="T41" fmla="*/ 155 h 172"/>
                <a:gd name="T42" fmla="*/ 18 w 143"/>
                <a:gd name="T43" fmla="*/ 88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3" h="172">
                  <a:moveTo>
                    <a:pt x="18" y="88"/>
                  </a:moveTo>
                  <a:cubicBezTo>
                    <a:pt x="21" y="83"/>
                    <a:pt x="21" y="83"/>
                    <a:pt x="21" y="83"/>
                  </a:cubicBezTo>
                  <a:cubicBezTo>
                    <a:pt x="52" y="101"/>
                    <a:pt x="52" y="101"/>
                    <a:pt x="52" y="101"/>
                  </a:cubicBezTo>
                  <a:cubicBezTo>
                    <a:pt x="49" y="106"/>
                    <a:pt x="49" y="106"/>
                    <a:pt x="49" y="106"/>
                  </a:cubicBezTo>
                  <a:cubicBezTo>
                    <a:pt x="41" y="120"/>
                    <a:pt x="40" y="126"/>
                    <a:pt x="46" y="130"/>
                  </a:cubicBezTo>
                  <a:cubicBezTo>
                    <a:pt x="52" y="133"/>
                    <a:pt x="56" y="129"/>
                    <a:pt x="63" y="118"/>
                  </a:cubicBezTo>
                  <a:cubicBezTo>
                    <a:pt x="71" y="104"/>
                    <a:pt x="72" y="97"/>
                    <a:pt x="61" y="90"/>
                  </a:cubicBezTo>
                  <a:cubicBezTo>
                    <a:pt x="55" y="87"/>
                    <a:pt x="55" y="87"/>
                    <a:pt x="55" y="87"/>
                  </a:cubicBezTo>
                  <a:cubicBezTo>
                    <a:pt x="66" y="67"/>
                    <a:pt x="66" y="67"/>
                    <a:pt x="66" y="67"/>
                  </a:cubicBezTo>
                  <a:cubicBezTo>
                    <a:pt x="72" y="70"/>
                    <a:pt x="72" y="70"/>
                    <a:pt x="72" y="70"/>
                  </a:cubicBezTo>
                  <a:cubicBezTo>
                    <a:pt x="83" y="77"/>
                    <a:pt x="89" y="72"/>
                    <a:pt x="97" y="58"/>
                  </a:cubicBezTo>
                  <a:cubicBezTo>
                    <a:pt x="103" y="48"/>
                    <a:pt x="104" y="42"/>
                    <a:pt x="97" y="39"/>
                  </a:cubicBezTo>
                  <a:cubicBezTo>
                    <a:pt x="91" y="35"/>
                    <a:pt x="87" y="41"/>
                    <a:pt x="81" y="50"/>
                  </a:cubicBezTo>
                  <a:cubicBezTo>
                    <a:pt x="77" y="58"/>
                    <a:pt x="77" y="58"/>
                    <a:pt x="77" y="58"/>
                  </a:cubicBezTo>
                  <a:cubicBezTo>
                    <a:pt x="46" y="40"/>
                    <a:pt x="46" y="40"/>
                    <a:pt x="46" y="40"/>
                  </a:cubicBezTo>
                  <a:cubicBezTo>
                    <a:pt x="51" y="31"/>
                    <a:pt x="51" y="31"/>
                    <a:pt x="51" y="31"/>
                  </a:cubicBezTo>
                  <a:cubicBezTo>
                    <a:pt x="66" y="5"/>
                    <a:pt x="88" y="0"/>
                    <a:pt x="112" y="14"/>
                  </a:cubicBezTo>
                  <a:cubicBezTo>
                    <a:pt x="136" y="28"/>
                    <a:pt x="143" y="49"/>
                    <a:pt x="129" y="74"/>
                  </a:cubicBezTo>
                  <a:cubicBezTo>
                    <a:pt x="120" y="90"/>
                    <a:pt x="106" y="97"/>
                    <a:pt x="96" y="95"/>
                  </a:cubicBezTo>
                  <a:cubicBezTo>
                    <a:pt x="102" y="103"/>
                    <a:pt x="105" y="115"/>
                    <a:pt x="94" y="134"/>
                  </a:cubicBezTo>
                  <a:cubicBezTo>
                    <a:pt x="79" y="159"/>
                    <a:pt x="59" y="172"/>
                    <a:pt x="31" y="155"/>
                  </a:cubicBezTo>
                  <a:cubicBezTo>
                    <a:pt x="0" y="138"/>
                    <a:pt x="3" y="115"/>
                    <a:pt x="18"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79" name="Freeform 226"/>
            <p:cNvSpPr>
              <a:spLocks noEditPoints="1"/>
            </p:cNvSpPr>
            <p:nvPr/>
          </p:nvSpPr>
          <p:spPr bwMode="auto">
            <a:xfrm>
              <a:off x="5295900" y="5754688"/>
              <a:ext cx="244475" cy="312738"/>
            </a:xfrm>
            <a:custGeom>
              <a:avLst/>
              <a:gdLst>
                <a:gd name="T0" fmla="*/ 15 w 137"/>
                <a:gd name="T1" fmla="*/ 91 h 175"/>
                <a:gd name="T2" fmla="*/ 44 w 137"/>
                <a:gd name="T3" fmla="*/ 41 h 175"/>
                <a:gd name="T4" fmla="*/ 109 w 137"/>
                <a:gd name="T5" fmla="*/ 18 h 175"/>
                <a:gd name="T6" fmla="*/ 124 w 137"/>
                <a:gd name="T7" fmla="*/ 73 h 175"/>
                <a:gd name="T8" fmla="*/ 122 w 137"/>
                <a:gd name="T9" fmla="*/ 76 h 175"/>
                <a:gd name="T10" fmla="*/ 94 w 137"/>
                <a:gd name="T11" fmla="*/ 59 h 175"/>
                <a:gd name="T12" fmla="*/ 96 w 137"/>
                <a:gd name="T13" fmla="*/ 41 h 175"/>
                <a:gd name="T14" fmla="*/ 74 w 137"/>
                <a:gd name="T15" fmla="*/ 63 h 175"/>
                <a:gd name="T16" fmla="*/ 68 w 137"/>
                <a:gd name="T17" fmla="*/ 73 h 175"/>
                <a:gd name="T18" fmla="*/ 88 w 137"/>
                <a:gd name="T19" fmla="*/ 75 h 175"/>
                <a:gd name="T20" fmla="*/ 95 w 137"/>
                <a:gd name="T21" fmla="*/ 131 h 175"/>
                <a:gd name="T22" fmla="*/ 28 w 137"/>
                <a:gd name="T23" fmla="*/ 158 h 175"/>
                <a:gd name="T24" fmla="*/ 15 w 137"/>
                <a:gd name="T25" fmla="*/ 91 h 175"/>
                <a:gd name="T26" fmla="*/ 61 w 137"/>
                <a:gd name="T27" fmla="*/ 117 h 175"/>
                <a:gd name="T28" fmla="*/ 66 w 137"/>
                <a:gd name="T29" fmla="*/ 94 h 175"/>
                <a:gd name="T30" fmla="*/ 56 w 137"/>
                <a:gd name="T31" fmla="*/ 94 h 175"/>
                <a:gd name="T32" fmla="*/ 43 w 137"/>
                <a:gd name="T33" fmla="*/ 116 h 175"/>
                <a:gd name="T34" fmla="*/ 42 w 137"/>
                <a:gd name="T35" fmla="*/ 136 h 175"/>
                <a:gd name="T36" fmla="*/ 61 w 137"/>
                <a:gd name="T37" fmla="*/ 117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7" h="175">
                  <a:moveTo>
                    <a:pt x="15" y="91"/>
                  </a:moveTo>
                  <a:cubicBezTo>
                    <a:pt x="44" y="41"/>
                    <a:pt x="44" y="41"/>
                    <a:pt x="44" y="41"/>
                  </a:cubicBezTo>
                  <a:cubicBezTo>
                    <a:pt x="60" y="14"/>
                    <a:pt x="78" y="0"/>
                    <a:pt x="109" y="18"/>
                  </a:cubicBezTo>
                  <a:cubicBezTo>
                    <a:pt x="137" y="33"/>
                    <a:pt x="137" y="50"/>
                    <a:pt x="124" y="73"/>
                  </a:cubicBezTo>
                  <a:cubicBezTo>
                    <a:pt x="122" y="76"/>
                    <a:pt x="122" y="76"/>
                    <a:pt x="122" y="76"/>
                  </a:cubicBezTo>
                  <a:cubicBezTo>
                    <a:pt x="94" y="59"/>
                    <a:pt x="94" y="59"/>
                    <a:pt x="94" y="59"/>
                  </a:cubicBezTo>
                  <a:cubicBezTo>
                    <a:pt x="100" y="49"/>
                    <a:pt x="102" y="44"/>
                    <a:pt x="96" y="41"/>
                  </a:cubicBezTo>
                  <a:cubicBezTo>
                    <a:pt x="89" y="37"/>
                    <a:pt x="86" y="42"/>
                    <a:pt x="74" y="63"/>
                  </a:cubicBezTo>
                  <a:cubicBezTo>
                    <a:pt x="68" y="73"/>
                    <a:pt x="68" y="73"/>
                    <a:pt x="68" y="73"/>
                  </a:cubicBezTo>
                  <a:cubicBezTo>
                    <a:pt x="73" y="70"/>
                    <a:pt x="81" y="71"/>
                    <a:pt x="88" y="75"/>
                  </a:cubicBezTo>
                  <a:cubicBezTo>
                    <a:pt x="110" y="86"/>
                    <a:pt x="107" y="109"/>
                    <a:pt x="95" y="131"/>
                  </a:cubicBezTo>
                  <a:cubicBezTo>
                    <a:pt x="78" y="160"/>
                    <a:pt x="58" y="175"/>
                    <a:pt x="28" y="158"/>
                  </a:cubicBezTo>
                  <a:cubicBezTo>
                    <a:pt x="1" y="142"/>
                    <a:pt x="0" y="117"/>
                    <a:pt x="15" y="91"/>
                  </a:cubicBezTo>
                  <a:close/>
                  <a:moveTo>
                    <a:pt x="61" y="117"/>
                  </a:moveTo>
                  <a:cubicBezTo>
                    <a:pt x="68" y="105"/>
                    <a:pt x="73" y="97"/>
                    <a:pt x="66" y="94"/>
                  </a:cubicBezTo>
                  <a:cubicBezTo>
                    <a:pt x="62" y="92"/>
                    <a:pt x="58" y="93"/>
                    <a:pt x="56" y="94"/>
                  </a:cubicBezTo>
                  <a:cubicBezTo>
                    <a:pt x="43" y="116"/>
                    <a:pt x="43" y="116"/>
                    <a:pt x="43" y="116"/>
                  </a:cubicBezTo>
                  <a:cubicBezTo>
                    <a:pt x="38" y="124"/>
                    <a:pt x="35" y="132"/>
                    <a:pt x="42" y="136"/>
                  </a:cubicBezTo>
                  <a:cubicBezTo>
                    <a:pt x="48" y="139"/>
                    <a:pt x="52" y="133"/>
                    <a:pt x="61" y="1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80" name="Freeform 227"/>
            <p:cNvSpPr>
              <a:spLocks noEditPoints="1"/>
            </p:cNvSpPr>
            <p:nvPr/>
          </p:nvSpPr>
          <p:spPr bwMode="auto">
            <a:xfrm>
              <a:off x="5013325" y="5945188"/>
              <a:ext cx="212725" cy="223838"/>
            </a:xfrm>
            <a:custGeom>
              <a:avLst/>
              <a:gdLst>
                <a:gd name="T0" fmla="*/ 55 w 119"/>
                <a:gd name="T1" fmla="*/ 60 h 125"/>
                <a:gd name="T2" fmla="*/ 47 w 119"/>
                <a:gd name="T3" fmla="*/ 100 h 125"/>
                <a:gd name="T4" fmla="*/ 64 w 119"/>
                <a:gd name="T5" fmla="*/ 82 h 125"/>
                <a:gd name="T6" fmla="*/ 76 w 119"/>
                <a:gd name="T7" fmla="*/ 73 h 125"/>
                <a:gd name="T8" fmla="*/ 90 w 119"/>
                <a:gd name="T9" fmla="*/ 73 h 125"/>
                <a:gd name="T10" fmla="*/ 101 w 119"/>
                <a:gd name="T11" fmla="*/ 87 h 125"/>
                <a:gd name="T12" fmla="*/ 67 w 119"/>
                <a:gd name="T13" fmla="*/ 122 h 125"/>
                <a:gd name="T14" fmla="*/ 64 w 119"/>
                <a:gd name="T15" fmla="*/ 106 h 125"/>
                <a:gd name="T16" fmla="*/ 46 w 119"/>
                <a:gd name="T17" fmla="*/ 101 h 125"/>
                <a:gd name="T18" fmla="*/ 27 w 119"/>
                <a:gd name="T19" fmla="*/ 99 h 125"/>
                <a:gd name="T20" fmla="*/ 19 w 119"/>
                <a:gd name="T21" fmla="*/ 95 h 125"/>
                <a:gd name="T22" fmla="*/ 13 w 119"/>
                <a:gd name="T23" fmla="*/ 91 h 125"/>
                <a:gd name="T24" fmla="*/ 30 w 119"/>
                <a:gd name="T25" fmla="*/ 33 h 125"/>
                <a:gd name="T26" fmla="*/ 31 w 119"/>
                <a:gd name="T27" fmla="*/ 17 h 125"/>
                <a:gd name="T28" fmla="*/ 49 w 119"/>
                <a:gd name="T29" fmla="*/ 0 h 125"/>
                <a:gd name="T30" fmla="*/ 50 w 119"/>
                <a:gd name="T31" fmla="*/ 27 h 125"/>
                <a:gd name="T32" fmla="*/ 52 w 119"/>
                <a:gd name="T33" fmla="*/ 36 h 125"/>
                <a:gd name="T34" fmla="*/ 57 w 119"/>
                <a:gd name="T35" fmla="*/ 28 h 125"/>
                <a:gd name="T36" fmla="*/ 83 w 119"/>
                <a:gd name="T37" fmla="*/ 28 h 125"/>
                <a:gd name="T38" fmla="*/ 100 w 119"/>
                <a:gd name="T39" fmla="*/ 30 h 125"/>
                <a:gd name="T40" fmla="*/ 119 w 119"/>
                <a:gd name="T41" fmla="*/ 48 h 125"/>
                <a:gd name="T42" fmla="*/ 77 w 119"/>
                <a:gd name="T43" fmla="*/ 63 h 125"/>
                <a:gd name="T44" fmla="*/ 91 w 119"/>
                <a:gd name="T45" fmla="*/ 56 h 125"/>
                <a:gd name="T46" fmla="*/ 86 w 119"/>
                <a:gd name="T47" fmla="*/ 45 h 125"/>
                <a:gd name="T48" fmla="*/ 58 w 119"/>
                <a:gd name="T49" fmla="*/ 55 h 125"/>
                <a:gd name="T50" fmla="*/ 51 w 119"/>
                <a:gd name="T51" fmla="*/ 38 h 125"/>
                <a:gd name="T52" fmla="*/ 42 w 119"/>
                <a:gd name="T53" fmla="*/ 41 h 125"/>
                <a:gd name="T54" fmla="*/ 37 w 119"/>
                <a:gd name="T55" fmla="*/ 66 h 125"/>
                <a:gd name="T56" fmla="*/ 40 w 119"/>
                <a:gd name="T57" fmla="*/ 51 h 125"/>
                <a:gd name="T58" fmla="*/ 48 w 119"/>
                <a:gd name="T59" fmla="*/ 49 h 125"/>
                <a:gd name="T60" fmla="*/ 36 w 119"/>
                <a:gd name="T61" fmla="*/ 88 h 125"/>
                <a:gd name="T62" fmla="*/ 47 w 119"/>
                <a:gd name="T63" fmla="*/ 72 h 125"/>
                <a:gd name="T64" fmla="*/ 36 w 119"/>
                <a:gd name="T65" fmla="*/ 88 h 125"/>
                <a:gd name="T66" fmla="*/ 74 w 119"/>
                <a:gd name="T67" fmla="*/ 106 h 125"/>
                <a:gd name="T68" fmla="*/ 79 w 119"/>
                <a:gd name="T69" fmla="*/ 90 h 125"/>
                <a:gd name="T70" fmla="*/ 68 w 119"/>
                <a:gd name="T71" fmla="*/ 107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9" h="125">
                  <a:moveTo>
                    <a:pt x="58" y="55"/>
                  </a:moveTo>
                  <a:cubicBezTo>
                    <a:pt x="56" y="58"/>
                    <a:pt x="56" y="59"/>
                    <a:pt x="55" y="60"/>
                  </a:cubicBezTo>
                  <a:cubicBezTo>
                    <a:pt x="68" y="68"/>
                    <a:pt x="68" y="68"/>
                    <a:pt x="68" y="68"/>
                  </a:cubicBezTo>
                  <a:cubicBezTo>
                    <a:pt x="62" y="79"/>
                    <a:pt x="52" y="94"/>
                    <a:pt x="47" y="100"/>
                  </a:cubicBezTo>
                  <a:cubicBezTo>
                    <a:pt x="55" y="97"/>
                    <a:pt x="61" y="94"/>
                    <a:pt x="68" y="84"/>
                  </a:cubicBezTo>
                  <a:cubicBezTo>
                    <a:pt x="64" y="82"/>
                    <a:pt x="64" y="82"/>
                    <a:pt x="64" y="82"/>
                  </a:cubicBezTo>
                  <a:cubicBezTo>
                    <a:pt x="71" y="70"/>
                    <a:pt x="71" y="70"/>
                    <a:pt x="71" y="70"/>
                  </a:cubicBezTo>
                  <a:cubicBezTo>
                    <a:pt x="76" y="73"/>
                    <a:pt x="76" y="73"/>
                    <a:pt x="76" y="73"/>
                  </a:cubicBezTo>
                  <a:cubicBezTo>
                    <a:pt x="79" y="67"/>
                    <a:pt x="79" y="67"/>
                    <a:pt x="79" y="67"/>
                  </a:cubicBezTo>
                  <a:cubicBezTo>
                    <a:pt x="90" y="73"/>
                    <a:pt x="90" y="73"/>
                    <a:pt x="90" y="73"/>
                  </a:cubicBezTo>
                  <a:cubicBezTo>
                    <a:pt x="88" y="76"/>
                    <a:pt x="88" y="77"/>
                    <a:pt x="87" y="79"/>
                  </a:cubicBezTo>
                  <a:cubicBezTo>
                    <a:pt x="101" y="87"/>
                    <a:pt x="101" y="87"/>
                    <a:pt x="101" y="87"/>
                  </a:cubicBezTo>
                  <a:cubicBezTo>
                    <a:pt x="96" y="95"/>
                    <a:pt x="85" y="113"/>
                    <a:pt x="79" y="120"/>
                  </a:cubicBezTo>
                  <a:cubicBezTo>
                    <a:pt x="75" y="124"/>
                    <a:pt x="72" y="125"/>
                    <a:pt x="67" y="122"/>
                  </a:cubicBezTo>
                  <a:cubicBezTo>
                    <a:pt x="60" y="118"/>
                    <a:pt x="60" y="118"/>
                    <a:pt x="60" y="118"/>
                  </a:cubicBezTo>
                  <a:cubicBezTo>
                    <a:pt x="64" y="106"/>
                    <a:pt x="64" y="106"/>
                    <a:pt x="64" y="106"/>
                  </a:cubicBezTo>
                  <a:cubicBezTo>
                    <a:pt x="58" y="110"/>
                    <a:pt x="54" y="112"/>
                    <a:pt x="50" y="113"/>
                  </a:cubicBezTo>
                  <a:cubicBezTo>
                    <a:pt x="46" y="101"/>
                    <a:pt x="46" y="101"/>
                    <a:pt x="46" y="101"/>
                  </a:cubicBezTo>
                  <a:cubicBezTo>
                    <a:pt x="43" y="104"/>
                    <a:pt x="39" y="106"/>
                    <a:pt x="34" y="103"/>
                  </a:cubicBezTo>
                  <a:cubicBezTo>
                    <a:pt x="27" y="99"/>
                    <a:pt x="27" y="99"/>
                    <a:pt x="27" y="99"/>
                  </a:cubicBezTo>
                  <a:cubicBezTo>
                    <a:pt x="31" y="89"/>
                    <a:pt x="31" y="89"/>
                    <a:pt x="31" y="89"/>
                  </a:cubicBezTo>
                  <a:cubicBezTo>
                    <a:pt x="26" y="92"/>
                    <a:pt x="23" y="94"/>
                    <a:pt x="19" y="95"/>
                  </a:cubicBezTo>
                  <a:cubicBezTo>
                    <a:pt x="17" y="84"/>
                    <a:pt x="17" y="84"/>
                    <a:pt x="17" y="84"/>
                  </a:cubicBezTo>
                  <a:cubicBezTo>
                    <a:pt x="13" y="91"/>
                    <a:pt x="13" y="91"/>
                    <a:pt x="13" y="91"/>
                  </a:cubicBezTo>
                  <a:cubicBezTo>
                    <a:pt x="0" y="84"/>
                    <a:pt x="0" y="84"/>
                    <a:pt x="0" y="84"/>
                  </a:cubicBezTo>
                  <a:cubicBezTo>
                    <a:pt x="30" y="33"/>
                    <a:pt x="30" y="33"/>
                    <a:pt x="30" y="33"/>
                  </a:cubicBezTo>
                  <a:cubicBezTo>
                    <a:pt x="24" y="30"/>
                    <a:pt x="24" y="30"/>
                    <a:pt x="24" y="30"/>
                  </a:cubicBezTo>
                  <a:cubicBezTo>
                    <a:pt x="31" y="17"/>
                    <a:pt x="31" y="17"/>
                    <a:pt x="31" y="17"/>
                  </a:cubicBezTo>
                  <a:cubicBezTo>
                    <a:pt x="37" y="20"/>
                    <a:pt x="37" y="20"/>
                    <a:pt x="37" y="20"/>
                  </a:cubicBezTo>
                  <a:cubicBezTo>
                    <a:pt x="49" y="0"/>
                    <a:pt x="49" y="0"/>
                    <a:pt x="49" y="0"/>
                  </a:cubicBezTo>
                  <a:cubicBezTo>
                    <a:pt x="61" y="7"/>
                    <a:pt x="61" y="7"/>
                    <a:pt x="61" y="7"/>
                  </a:cubicBezTo>
                  <a:cubicBezTo>
                    <a:pt x="50" y="27"/>
                    <a:pt x="50" y="27"/>
                    <a:pt x="50" y="27"/>
                  </a:cubicBezTo>
                  <a:cubicBezTo>
                    <a:pt x="55" y="31"/>
                    <a:pt x="55" y="31"/>
                    <a:pt x="55" y="31"/>
                  </a:cubicBezTo>
                  <a:cubicBezTo>
                    <a:pt x="52" y="36"/>
                    <a:pt x="52" y="36"/>
                    <a:pt x="52" y="36"/>
                  </a:cubicBezTo>
                  <a:cubicBezTo>
                    <a:pt x="57" y="38"/>
                    <a:pt x="66" y="38"/>
                    <a:pt x="72" y="36"/>
                  </a:cubicBezTo>
                  <a:cubicBezTo>
                    <a:pt x="57" y="28"/>
                    <a:pt x="57" y="28"/>
                    <a:pt x="57" y="28"/>
                  </a:cubicBezTo>
                  <a:cubicBezTo>
                    <a:pt x="64" y="17"/>
                    <a:pt x="64" y="17"/>
                    <a:pt x="64" y="17"/>
                  </a:cubicBezTo>
                  <a:cubicBezTo>
                    <a:pt x="83" y="28"/>
                    <a:pt x="83" y="28"/>
                    <a:pt x="83" y="28"/>
                  </a:cubicBezTo>
                  <a:cubicBezTo>
                    <a:pt x="85" y="26"/>
                    <a:pt x="86" y="24"/>
                    <a:pt x="87" y="22"/>
                  </a:cubicBezTo>
                  <a:cubicBezTo>
                    <a:pt x="100" y="30"/>
                    <a:pt x="100" y="30"/>
                    <a:pt x="100" y="30"/>
                  </a:cubicBezTo>
                  <a:cubicBezTo>
                    <a:pt x="99" y="32"/>
                    <a:pt x="98" y="33"/>
                    <a:pt x="96" y="35"/>
                  </a:cubicBezTo>
                  <a:cubicBezTo>
                    <a:pt x="119" y="48"/>
                    <a:pt x="119" y="48"/>
                    <a:pt x="119" y="48"/>
                  </a:cubicBezTo>
                  <a:cubicBezTo>
                    <a:pt x="103" y="73"/>
                    <a:pt x="99" y="76"/>
                    <a:pt x="90" y="71"/>
                  </a:cubicBezTo>
                  <a:cubicBezTo>
                    <a:pt x="77" y="63"/>
                    <a:pt x="77" y="63"/>
                    <a:pt x="77" y="63"/>
                  </a:cubicBezTo>
                  <a:cubicBezTo>
                    <a:pt x="81" y="50"/>
                    <a:pt x="81" y="50"/>
                    <a:pt x="81" y="50"/>
                  </a:cubicBezTo>
                  <a:cubicBezTo>
                    <a:pt x="91" y="56"/>
                    <a:pt x="91" y="56"/>
                    <a:pt x="91" y="56"/>
                  </a:cubicBezTo>
                  <a:cubicBezTo>
                    <a:pt x="93" y="57"/>
                    <a:pt x="95" y="58"/>
                    <a:pt x="98" y="52"/>
                  </a:cubicBezTo>
                  <a:cubicBezTo>
                    <a:pt x="86" y="45"/>
                    <a:pt x="86" y="45"/>
                    <a:pt x="86" y="45"/>
                  </a:cubicBezTo>
                  <a:cubicBezTo>
                    <a:pt x="75" y="51"/>
                    <a:pt x="64" y="53"/>
                    <a:pt x="52" y="51"/>
                  </a:cubicBezTo>
                  <a:lnTo>
                    <a:pt x="58" y="55"/>
                  </a:lnTo>
                  <a:close/>
                  <a:moveTo>
                    <a:pt x="51" y="51"/>
                  </a:moveTo>
                  <a:cubicBezTo>
                    <a:pt x="51" y="38"/>
                    <a:pt x="51" y="38"/>
                    <a:pt x="51" y="38"/>
                  </a:cubicBezTo>
                  <a:cubicBezTo>
                    <a:pt x="48" y="44"/>
                    <a:pt x="48" y="44"/>
                    <a:pt x="48" y="44"/>
                  </a:cubicBezTo>
                  <a:cubicBezTo>
                    <a:pt x="42" y="41"/>
                    <a:pt x="42" y="41"/>
                    <a:pt x="42" y="41"/>
                  </a:cubicBezTo>
                  <a:cubicBezTo>
                    <a:pt x="19" y="81"/>
                    <a:pt x="19" y="81"/>
                    <a:pt x="19" y="81"/>
                  </a:cubicBezTo>
                  <a:cubicBezTo>
                    <a:pt x="28" y="77"/>
                    <a:pt x="32" y="71"/>
                    <a:pt x="37" y="66"/>
                  </a:cubicBezTo>
                  <a:cubicBezTo>
                    <a:pt x="32" y="64"/>
                    <a:pt x="32" y="64"/>
                    <a:pt x="32" y="64"/>
                  </a:cubicBezTo>
                  <a:cubicBezTo>
                    <a:pt x="40" y="51"/>
                    <a:pt x="40" y="51"/>
                    <a:pt x="40" y="51"/>
                  </a:cubicBezTo>
                  <a:cubicBezTo>
                    <a:pt x="45" y="54"/>
                    <a:pt x="45" y="54"/>
                    <a:pt x="45" y="54"/>
                  </a:cubicBezTo>
                  <a:cubicBezTo>
                    <a:pt x="45" y="53"/>
                    <a:pt x="46" y="53"/>
                    <a:pt x="48" y="49"/>
                  </a:cubicBezTo>
                  <a:lnTo>
                    <a:pt x="51" y="51"/>
                  </a:lnTo>
                  <a:close/>
                  <a:moveTo>
                    <a:pt x="36" y="88"/>
                  </a:moveTo>
                  <a:cubicBezTo>
                    <a:pt x="39" y="90"/>
                    <a:pt x="40" y="91"/>
                    <a:pt x="50" y="74"/>
                  </a:cubicBezTo>
                  <a:cubicBezTo>
                    <a:pt x="47" y="72"/>
                    <a:pt x="47" y="72"/>
                    <a:pt x="47" y="72"/>
                  </a:cubicBezTo>
                  <a:cubicBezTo>
                    <a:pt x="43" y="78"/>
                    <a:pt x="39" y="82"/>
                    <a:pt x="33" y="87"/>
                  </a:cubicBezTo>
                  <a:lnTo>
                    <a:pt x="36" y="88"/>
                  </a:lnTo>
                  <a:close/>
                  <a:moveTo>
                    <a:pt x="68" y="107"/>
                  </a:moveTo>
                  <a:cubicBezTo>
                    <a:pt x="71" y="108"/>
                    <a:pt x="72" y="108"/>
                    <a:pt x="74" y="106"/>
                  </a:cubicBezTo>
                  <a:cubicBezTo>
                    <a:pt x="76" y="104"/>
                    <a:pt x="80" y="97"/>
                    <a:pt x="83" y="93"/>
                  </a:cubicBezTo>
                  <a:cubicBezTo>
                    <a:pt x="79" y="90"/>
                    <a:pt x="79" y="90"/>
                    <a:pt x="79" y="90"/>
                  </a:cubicBezTo>
                  <a:cubicBezTo>
                    <a:pt x="74" y="96"/>
                    <a:pt x="71" y="100"/>
                    <a:pt x="65" y="105"/>
                  </a:cubicBezTo>
                  <a:lnTo>
                    <a:pt x="68" y="10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81" name="Freeform 228"/>
            <p:cNvSpPr>
              <a:spLocks noEditPoints="1"/>
            </p:cNvSpPr>
            <p:nvPr/>
          </p:nvSpPr>
          <p:spPr bwMode="auto">
            <a:xfrm>
              <a:off x="5170488" y="6043613"/>
              <a:ext cx="215900" cy="219075"/>
            </a:xfrm>
            <a:custGeom>
              <a:avLst/>
              <a:gdLst>
                <a:gd name="T0" fmla="*/ 46 w 121"/>
                <a:gd name="T1" fmla="*/ 49 h 122"/>
                <a:gd name="T2" fmla="*/ 34 w 121"/>
                <a:gd name="T3" fmla="*/ 63 h 122"/>
                <a:gd name="T4" fmla="*/ 40 w 121"/>
                <a:gd name="T5" fmla="*/ 79 h 122"/>
                <a:gd name="T6" fmla="*/ 57 w 121"/>
                <a:gd name="T7" fmla="*/ 49 h 122"/>
                <a:gd name="T8" fmla="*/ 33 w 121"/>
                <a:gd name="T9" fmla="*/ 35 h 122"/>
                <a:gd name="T10" fmla="*/ 37 w 121"/>
                <a:gd name="T11" fmla="*/ 28 h 122"/>
                <a:gd name="T12" fmla="*/ 29 w 121"/>
                <a:gd name="T13" fmla="*/ 23 h 122"/>
                <a:gd name="T14" fmla="*/ 42 w 121"/>
                <a:gd name="T15" fmla="*/ 0 h 122"/>
                <a:gd name="T16" fmla="*/ 74 w 121"/>
                <a:gd name="T17" fmla="*/ 19 h 122"/>
                <a:gd name="T18" fmla="*/ 78 w 121"/>
                <a:gd name="T19" fmla="*/ 13 h 122"/>
                <a:gd name="T20" fmla="*/ 91 w 121"/>
                <a:gd name="T21" fmla="*/ 21 h 122"/>
                <a:gd name="T22" fmla="*/ 88 w 121"/>
                <a:gd name="T23" fmla="*/ 27 h 122"/>
                <a:gd name="T24" fmla="*/ 121 w 121"/>
                <a:gd name="T25" fmla="*/ 46 h 122"/>
                <a:gd name="T26" fmla="*/ 108 w 121"/>
                <a:gd name="T27" fmla="*/ 69 h 122"/>
                <a:gd name="T28" fmla="*/ 99 w 121"/>
                <a:gd name="T29" fmla="*/ 64 h 122"/>
                <a:gd name="T30" fmla="*/ 95 w 121"/>
                <a:gd name="T31" fmla="*/ 71 h 122"/>
                <a:gd name="T32" fmla="*/ 71 w 121"/>
                <a:gd name="T33" fmla="*/ 57 h 122"/>
                <a:gd name="T34" fmla="*/ 65 w 121"/>
                <a:gd name="T35" fmla="*/ 66 h 122"/>
                <a:gd name="T36" fmla="*/ 91 w 121"/>
                <a:gd name="T37" fmla="*/ 81 h 122"/>
                <a:gd name="T38" fmla="*/ 84 w 121"/>
                <a:gd name="T39" fmla="*/ 93 h 122"/>
                <a:gd name="T40" fmla="*/ 58 w 121"/>
                <a:gd name="T41" fmla="*/ 78 h 122"/>
                <a:gd name="T42" fmla="*/ 52 w 121"/>
                <a:gd name="T43" fmla="*/ 89 h 122"/>
                <a:gd name="T44" fmla="*/ 56 w 121"/>
                <a:gd name="T45" fmla="*/ 92 h 122"/>
                <a:gd name="T46" fmla="*/ 88 w 121"/>
                <a:gd name="T47" fmla="*/ 110 h 122"/>
                <a:gd name="T48" fmla="*/ 78 w 121"/>
                <a:gd name="T49" fmla="*/ 122 h 122"/>
                <a:gd name="T50" fmla="*/ 46 w 121"/>
                <a:gd name="T51" fmla="*/ 104 h 122"/>
                <a:gd name="T52" fmla="*/ 23 w 121"/>
                <a:gd name="T53" fmla="*/ 72 h 122"/>
                <a:gd name="T54" fmla="*/ 3 w 121"/>
                <a:gd name="T55" fmla="*/ 81 h 122"/>
                <a:gd name="T56" fmla="*/ 0 w 121"/>
                <a:gd name="T57" fmla="*/ 65 h 122"/>
                <a:gd name="T58" fmla="*/ 34 w 121"/>
                <a:gd name="T59" fmla="*/ 40 h 122"/>
                <a:gd name="T60" fmla="*/ 46 w 121"/>
                <a:gd name="T61" fmla="*/ 49 h 122"/>
                <a:gd name="T62" fmla="*/ 98 w 121"/>
                <a:gd name="T63" fmla="*/ 56 h 122"/>
                <a:gd name="T64" fmla="*/ 101 w 121"/>
                <a:gd name="T65" fmla="*/ 50 h 122"/>
                <a:gd name="T66" fmla="*/ 48 w 121"/>
                <a:gd name="T67" fmla="*/ 20 h 122"/>
                <a:gd name="T68" fmla="*/ 45 w 121"/>
                <a:gd name="T69" fmla="*/ 26 h 122"/>
                <a:gd name="T70" fmla="*/ 98 w 121"/>
                <a:gd name="T71" fmla="*/ 56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1" h="122">
                  <a:moveTo>
                    <a:pt x="46" y="49"/>
                  </a:moveTo>
                  <a:cubicBezTo>
                    <a:pt x="44" y="52"/>
                    <a:pt x="40" y="57"/>
                    <a:pt x="34" y="63"/>
                  </a:cubicBezTo>
                  <a:cubicBezTo>
                    <a:pt x="35" y="72"/>
                    <a:pt x="38" y="76"/>
                    <a:pt x="40" y="79"/>
                  </a:cubicBezTo>
                  <a:cubicBezTo>
                    <a:pt x="57" y="49"/>
                    <a:pt x="57" y="49"/>
                    <a:pt x="57" y="49"/>
                  </a:cubicBezTo>
                  <a:cubicBezTo>
                    <a:pt x="33" y="35"/>
                    <a:pt x="33" y="35"/>
                    <a:pt x="33" y="35"/>
                  </a:cubicBezTo>
                  <a:cubicBezTo>
                    <a:pt x="37" y="28"/>
                    <a:pt x="37" y="28"/>
                    <a:pt x="37" y="28"/>
                  </a:cubicBezTo>
                  <a:cubicBezTo>
                    <a:pt x="29" y="23"/>
                    <a:pt x="29" y="23"/>
                    <a:pt x="29" y="23"/>
                  </a:cubicBezTo>
                  <a:cubicBezTo>
                    <a:pt x="42" y="0"/>
                    <a:pt x="42" y="0"/>
                    <a:pt x="42" y="0"/>
                  </a:cubicBezTo>
                  <a:cubicBezTo>
                    <a:pt x="74" y="19"/>
                    <a:pt x="74" y="19"/>
                    <a:pt x="74" y="19"/>
                  </a:cubicBezTo>
                  <a:cubicBezTo>
                    <a:pt x="78" y="13"/>
                    <a:pt x="78" y="13"/>
                    <a:pt x="78" y="13"/>
                  </a:cubicBezTo>
                  <a:cubicBezTo>
                    <a:pt x="91" y="21"/>
                    <a:pt x="91" y="21"/>
                    <a:pt x="91" y="21"/>
                  </a:cubicBezTo>
                  <a:cubicBezTo>
                    <a:pt x="88" y="27"/>
                    <a:pt x="88" y="27"/>
                    <a:pt x="88" y="27"/>
                  </a:cubicBezTo>
                  <a:cubicBezTo>
                    <a:pt x="121" y="46"/>
                    <a:pt x="121" y="46"/>
                    <a:pt x="121" y="46"/>
                  </a:cubicBezTo>
                  <a:cubicBezTo>
                    <a:pt x="108" y="69"/>
                    <a:pt x="108" y="69"/>
                    <a:pt x="108" y="69"/>
                  </a:cubicBezTo>
                  <a:cubicBezTo>
                    <a:pt x="99" y="64"/>
                    <a:pt x="99" y="64"/>
                    <a:pt x="99" y="64"/>
                  </a:cubicBezTo>
                  <a:cubicBezTo>
                    <a:pt x="95" y="71"/>
                    <a:pt x="95" y="71"/>
                    <a:pt x="95" y="71"/>
                  </a:cubicBezTo>
                  <a:cubicBezTo>
                    <a:pt x="71" y="57"/>
                    <a:pt x="71" y="57"/>
                    <a:pt x="71" y="57"/>
                  </a:cubicBezTo>
                  <a:cubicBezTo>
                    <a:pt x="65" y="66"/>
                    <a:pt x="65" y="66"/>
                    <a:pt x="65" y="66"/>
                  </a:cubicBezTo>
                  <a:cubicBezTo>
                    <a:pt x="91" y="81"/>
                    <a:pt x="91" y="81"/>
                    <a:pt x="91" y="81"/>
                  </a:cubicBezTo>
                  <a:cubicBezTo>
                    <a:pt x="84" y="93"/>
                    <a:pt x="84" y="93"/>
                    <a:pt x="84" y="93"/>
                  </a:cubicBezTo>
                  <a:cubicBezTo>
                    <a:pt x="58" y="78"/>
                    <a:pt x="58" y="78"/>
                    <a:pt x="58" y="78"/>
                  </a:cubicBezTo>
                  <a:cubicBezTo>
                    <a:pt x="52" y="89"/>
                    <a:pt x="52" y="89"/>
                    <a:pt x="52" y="89"/>
                  </a:cubicBezTo>
                  <a:cubicBezTo>
                    <a:pt x="53" y="90"/>
                    <a:pt x="55" y="91"/>
                    <a:pt x="56" y="92"/>
                  </a:cubicBezTo>
                  <a:cubicBezTo>
                    <a:pt x="88" y="110"/>
                    <a:pt x="88" y="110"/>
                    <a:pt x="88" y="110"/>
                  </a:cubicBezTo>
                  <a:cubicBezTo>
                    <a:pt x="78" y="122"/>
                    <a:pt x="78" y="122"/>
                    <a:pt x="78" y="122"/>
                  </a:cubicBezTo>
                  <a:cubicBezTo>
                    <a:pt x="46" y="104"/>
                    <a:pt x="46" y="104"/>
                    <a:pt x="46" y="104"/>
                  </a:cubicBezTo>
                  <a:cubicBezTo>
                    <a:pt x="26" y="92"/>
                    <a:pt x="24" y="78"/>
                    <a:pt x="23" y="72"/>
                  </a:cubicBezTo>
                  <a:cubicBezTo>
                    <a:pt x="13" y="79"/>
                    <a:pt x="6" y="80"/>
                    <a:pt x="3" y="81"/>
                  </a:cubicBezTo>
                  <a:cubicBezTo>
                    <a:pt x="0" y="65"/>
                    <a:pt x="0" y="65"/>
                    <a:pt x="0" y="65"/>
                  </a:cubicBezTo>
                  <a:cubicBezTo>
                    <a:pt x="5" y="64"/>
                    <a:pt x="19" y="61"/>
                    <a:pt x="34" y="40"/>
                  </a:cubicBezTo>
                  <a:lnTo>
                    <a:pt x="46" y="49"/>
                  </a:lnTo>
                  <a:close/>
                  <a:moveTo>
                    <a:pt x="98" y="56"/>
                  </a:moveTo>
                  <a:cubicBezTo>
                    <a:pt x="101" y="50"/>
                    <a:pt x="101" y="50"/>
                    <a:pt x="101" y="50"/>
                  </a:cubicBezTo>
                  <a:cubicBezTo>
                    <a:pt x="48" y="20"/>
                    <a:pt x="48" y="20"/>
                    <a:pt x="48" y="20"/>
                  </a:cubicBezTo>
                  <a:cubicBezTo>
                    <a:pt x="45" y="26"/>
                    <a:pt x="45" y="26"/>
                    <a:pt x="45" y="26"/>
                  </a:cubicBezTo>
                  <a:lnTo>
                    <a:pt x="98"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sp>
        <p:nvSpPr>
          <p:cNvPr id="182" name="テキスト ボックス 181"/>
          <p:cNvSpPr txBox="1"/>
          <p:nvPr/>
        </p:nvSpPr>
        <p:spPr>
          <a:xfrm>
            <a:off x="5308544" y="4541574"/>
            <a:ext cx="691869" cy="2308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900" kern="0" dirty="0">
                <a:solidFill>
                  <a:prstClr val="black"/>
                </a:solidFill>
              </a:rPr>
              <a:t>勤怠集計</a:t>
            </a:r>
            <a:endParaRPr kumimoji="0" lang="en-US" altLang="ja-JP" sz="900" b="0" i="0" u="none" strike="noStrike" kern="0" cap="none" spc="0" normalizeH="0" baseline="0" noProof="0" dirty="0">
              <a:ln>
                <a:noFill/>
              </a:ln>
              <a:solidFill>
                <a:prstClr val="black"/>
              </a:solidFill>
              <a:effectLst/>
              <a:uLnTx/>
              <a:uFillTx/>
            </a:endParaRPr>
          </a:p>
        </p:txBody>
      </p:sp>
      <p:sp>
        <p:nvSpPr>
          <p:cNvPr id="183" name="右矢印 182"/>
          <p:cNvSpPr/>
          <p:nvPr/>
        </p:nvSpPr>
        <p:spPr>
          <a:xfrm rot="5400000">
            <a:off x="4984774" y="3690921"/>
            <a:ext cx="340098" cy="373103"/>
          </a:xfrm>
          <a:prstGeom prst="rightArrow">
            <a:avLst/>
          </a:prstGeom>
          <a:solidFill>
            <a:sysClr val="window" lastClr="FFFFFF">
              <a:lumMod val="6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184" name="右矢印 183"/>
          <p:cNvSpPr/>
          <p:nvPr/>
        </p:nvSpPr>
        <p:spPr>
          <a:xfrm rot="16200000">
            <a:off x="5917662" y="3647899"/>
            <a:ext cx="340098" cy="373103"/>
          </a:xfrm>
          <a:prstGeom prst="rightArrow">
            <a:avLst/>
          </a:prstGeom>
          <a:solidFill>
            <a:sysClr val="window" lastClr="FFFFFF">
              <a:lumMod val="6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193" name="テキスト ボックス 192"/>
          <p:cNvSpPr txBox="1"/>
          <p:nvPr/>
        </p:nvSpPr>
        <p:spPr>
          <a:xfrm>
            <a:off x="3731002" y="3781635"/>
            <a:ext cx="1471768" cy="2616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kern="0" dirty="0">
                <a:solidFill>
                  <a:prstClr val="black"/>
                </a:solidFill>
              </a:rPr>
              <a:t>  </a:t>
            </a:r>
            <a:r>
              <a:rPr kumimoji="0" lang="ja-JP" altLang="en-US" sz="1100" b="0" i="0" u="none" strike="noStrike" kern="0" cap="none" spc="0" normalizeH="0" baseline="0" noProof="0" dirty="0">
                <a:ln>
                  <a:noFill/>
                </a:ln>
                <a:solidFill>
                  <a:prstClr val="black"/>
                </a:solidFill>
                <a:effectLst/>
                <a:uLnTx/>
                <a:uFillTx/>
              </a:rPr>
              <a:t>　従業員情報</a:t>
            </a:r>
            <a:endParaRPr kumimoji="0" lang="en-US" altLang="ja-JP" sz="1100" kern="0" dirty="0">
              <a:solidFill>
                <a:prstClr val="black"/>
              </a:solidFill>
            </a:endParaRPr>
          </a:p>
        </p:txBody>
      </p:sp>
      <p:sp>
        <p:nvSpPr>
          <p:cNvPr id="194" name="テキスト ボックス 193"/>
          <p:cNvSpPr txBox="1"/>
          <p:nvPr/>
        </p:nvSpPr>
        <p:spPr>
          <a:xfrm>
            <a:off x="5939633" y="3800853"/>
            <a:ext cx="1020330" cy="2616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kern="0" dirty="0">
                <a:solidFill>
                  <a:prstClr val="black"/>
                </a:solidFill>
              </a:rPr>
              <a:t>  </a:t>
            </a:r>
            <a:r>
              <a:rPr kumimoji="0" lang="ja-JP" altLang="en-US" sz="1100" b="0" i="0" u="none" strike="noStrike" kern="0" cap="none" spc="0" normalizeH="0" baseline="0" noProof="0" dirty="0">
                <a:ln>
                  <a:noFill/>
                </a:ln>
                <a:solidFill>
                  <a:prstClr val="black"/>
                </a:solidFill>
                <a:effectLst/>
                <a:uLnTx/>
                <a:uFillTx/>
              </a:rPr>
              <a:t>　勤怠集計</a:t>
            </a:r>
            <a:endParaRPr kumimoji="0" lang="en-US" altLang="ja-JP" sz="1100" kern="0" dirty="0">
              <a:solidFill>
                <a:prstClr val="black"/>
              </a:solidFill>
            </a:endParaRPr>
          </a:p>
        </p:txBody>
      </p:sp>
      <p:sp>
        <p:nvSpPr>
          <p:cNvPr id="195" name="テキスト ボックス 194"/>
          <p:cNvSpPr txBox="1"/>
          <p:nvPr/>
        </p:nvSpPr>
        <p:spPr>
          <a:xfrm>
            <a:off x="904086" y="3585881"/>
            <a:ext cx="1471768" cy="2616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kern="0" dirty="0">
                <a:solidFill>
                  <a:prstClr val="black"/>
                </a:solidFill>
              </a:rPr>
              <a:t>  </a:t>
            </a:r>
            <a:r>
              <a:rPr kumimoji="0" lang="ja-JP" altLang="en-US" sz="1100" b="0" i="0" u="none" strike="noStrike" kern="0" cap="none" spc="0" normalizeH="0" baseline="0" noProof="0" dirty="0">
                <a:ln>
                  <a:noFill/>
                </a:ln>
                <a:solidFill>
                  <a:prstClr val="black"/>
                </a:solidFill>
                <a:effectLst/>
                <a:uLnTx/>
                <a:uFillTx/>
              </a:rPr>
              <a:t>　従業員情報</a:t>
            </a:r>
            <a:endParaRPr kumimoji="0" lang="en-US" altLang="ja-JP" sz="1100" kern="0" dirty="0">
              <a:solidFill>
                <a:prstClr val="black"/>
              </a:solidFill>
            </a:endParaRPr>
          </a:p>
        </p:txBody>
      </p:sp>
      <p:sp>
        <p:nvSpPr>
          <p:cNvPr id="186" name="テキスト ボックス 185"/>
          <p:cNvSpPr txBox="1"/>
          <p:nvPr/>
        </p:nvSpPr>
        <p:spPr>
          <a:xfrm>
            <a:off x="3195001" y="3294400"/>
            <a:ext cx="1195250" cy="2616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　給与情報</a:t>
            </a:r>
            <a:endParaRPr kumimoji="0" lang="en-US" altLang="ja-JP" sz="1050" b="0" i="0" u="none" strike="noStrike" kern="0" cap="none" spc="0" normalizeH="0" baseline="0" noProof="0" dirty="0">
              <a:ln>
                <a:noFill/>
              </a:ln>
              <a:solidFill>
                <a:prstClr val="black"/>
              </a:solidFill>
              <a:effectLst/>
              <a:uLnTx/>
              <a:uFillTx/>
            </a:endParaRPr>
          </a:p>
        </p:txBody>
      </p:sp>
      <p:grpSp>
        <p:nvGrpSpPr>
          <p:cNvPr id="201" name="グループ化 200"/>
          <p:cNvGrpSpPr/>
          <p:nvPr/>
        </p:nvGrpSpPr>
        <p:grpSpPr>
          <a:xfrm>
            <a:off x="1473667" y="3401798"/>
            <a:ext cx="215256" cy="212896"/>
            <a:chOff x="1535113" y="649288"/>
            <a:chExt cx="381000" cy="381000"/>
          </a:xfrm>
          <a:solidFill>
            <a:srgbClr val="F18F60"/>
          </a:solidFill>
        </p:grpSpPr>
        <p:sp>
          <p:nvSpPr>
            <p:cNvPr id="202" name="Freeform 108"/>
            <p:cNvSpPr>
              <a:spLocks/>
            </p:cNvSpPr>
            <p:nvPr/>
          </p:nvSpPr>
          <p:spPr bwMode="auto">
            <a:xfrm>
              <a:off x="1560513" y="661988"/>
              <a:ext cx="60325" cy="73025"/>
            </a:xfrm>
            <a:custGeom>
              <a:avLst/>
              <a:gdLst/>
              <a:ahLst/>
              <a:cxnLst>
                <a:cxn ang="0">
                  <a:pos x="6" y="32"/>
                </a:cxn>
                <a:cxn ang="0">
                  <a:pos x="6" y="32"/>
                </a:cxn>
                <a:cxn ang="0">
                  <a:pos x="6" y="38"/>
                </a:cxn>
                <a:cxn ang="0">
                  <a:pos x="10" y="42"/>
                </a:cxn>
                <a:cxn ang="0">
                  <a:pos x="14" y="46"/>
                </a:cxn>
                <a:cxn ang="0">
                  <a:pos x="18" y="46"/>
                </a:cxn>
                <a:cxn ang="0">
                  <a:pos x="18" y="46"/>
                </a:cxn>
                <a:cxn ang="0">
                  <a:pos x="24" y="46"/>
                </a:cxn>
                <a:cxn ang="0">
                  <a:pos x="28" y="42"/>
                </a:cxn>
                <a:cxn ang="0">
                  <a:pos x="30" y="38"/>
                </a:cxn>
                <a:cxn ang="0">
                  <a:pos x="32" y="32"/>
                </a:cxn>
                <a:cxn ang="0">
                  <a:pos x="32" y="32"/>
                </a:cxn>
                <a:cxn ang="0">
                  <a:pos x="36" y="32"/>
                </a:cxn>
                <a:cxn ang="0">
                  <a:pos x="38" y="28"/>
                </a:cxn>
                <a:cxn ang="0">
                  <a:pos x="38" y="28"/>
                </a:cxn>
                <a:cxn ang="0">
                  <a:pos x="36" y="24"/>
                </a:cxn>
                <a:cxn ang="0">
                  <a:pos x="34" y="22"/>
                </a:cxn>
                <a:cxn ang="0">
                  <a:pos x="34" y="14"/>
                </a:cxn>
                <a:cxn ang="0">
                  <a:pos x="34" y="14"/>
                </a:cxn>
                <a:cxn ang="0">
                  <a:pos x="34" y="8"/>
                </a:cxn>
                <a:cxn ang="0">
                  <a:pos x="30" y="4"/>
                </a:cxn>
                <a:cxn ang="0">
                  <a:pos x="26" y="2"/>
                </a:cxn>
                <a:cxn ang="0">
                  <a:pos x="18" y="0"/>
                </a:cxn>
                <a:cxn ang="0">
                  <a:pos x="18" y="0"/>
                </a:cxn>
                <a:cxn ang="0">
                  <a:pos x="12" y="2"/>
                </a:cxn>
                <a:cxn ang="0">
                  <a:pos x="6" y="4"/>
                </a:cxn>
                <a:cxn ang="0">
                  <a:pos x="4" y="8"/>
                </a:cxn>
                <a:cxn ang="0">
                  <a:pos x="2" y="14"/>
                </a:cxn>
                <a:cxn ang="0">
                  <a:pos x="4" y="22"/>
                </a:cxn>
                <a:cxn ang="0">
                  <a:pos x="4" y="22"/>
                </a:cxn>
                <a:cxn ang="0">
                  <a:pos x="0" y="24"/>
                </a:cxn>
                <a:cxn ang="0">
                  <a:pos x="0" y="28"/>
                </a:cxn>
                <a:cxn ang="0">
                  <a:pos x="0" y="28"/>
                </a:cxn>
                <a:cxn ang="0">
                  <a:pos x="2" y="32"/>
                </a:cxn>
                <a:cxn ang="0">
                  <a:pos x="6" y="32"/>
                </a:cxn>
                <a:cxn ang="0">
                  <a:pos x="6" y="32"/>
                </a:cxn>
              </a:cxnLst>
              <a:rect l="0" t="0" r="r" b="b"/>
              <a:pathLst>
                <a:path w="38" h="46">
                  <a:moveTo>
                    <a:pt x="6" y="32"/>
                  </a:moveTo>
                  <a:lnTo>
                    <a:pt x="6" y="32"/>
                  </a:lnTo>
                  <a:lnTo>
                    <a:pt x="6" y="38"/>
                  </a:lnTo>
                  <a:lnTo>
                    <a:pt x="10" y="42"/>
                  </a:lnTo>
                  <a:lnTo>
                    <a:pt x="14" y="46"/>
                  </a:lnTo>
                  <a:lnTo>
                    <a:pt x="18" y="46"/>
                  </a:lnTo>
                  <a:lnTo>
                    <a:pt x="18" y="46"/>
                  </a:lnTo>
                  <a:lnTo>
                    <a:pt x="24" y="46"/>
                  </a:lnTo>
                  <a:lnTo>
                    <a:pt x="28" y="42"/>
                  </a:lnTo>
                  <a:lnTo>
                    <a:pt x="30" y="38"/>
                  </a:lnTo>
                  <a:lnTo>
                    <a:pt x="32" y="32"/>
                  </a:lnTo>
                  <a:lnTo>
                    <a:pt x="32" y="32"/>
                  </a:lnTo>
                  <a:lnTo>
                    <a:pt x="36" y="32"/>
                  </a:lnTo>
                  <a:lnTo>
                    <a:pt x="38" y="28"/>
                  </a:lnTo>
                  <a:lnTo>
                    <a:pt x="38" y="28"/>
                  </a:lnTo>
                  <a:lnTo>
                    <a:pt x="36" y="24"/>
                  </a:lnTo>
                  <a:lnTo>
                    <a:pt x="34" y="22"/>
                  </a:lnTo>
                  <a:lnTo>
                    <a:pt x="34" y="14"/>
                  </a:lnTo>
                  <a:lnTo>
                    <a:pt x="34" y="14"/>
                  </a:lnTo>
                  <a:lnTo>
                    <a:pt x="34" y="8"/>
                  </a:lnTo>
                  <a:lnTo>
                    <a:pt x="30" y="4"/>
                  </a:lnTo>
                  <a:lnTo>
                    <a:pt x="26" y="2"/>
                  </a:lnTo>
                  <a:lnTo>
                    <a:pt x="18" y="0"/>
                  </a:lnTo>
                  <a:lnTo>
                    <a:pt x="18" y="0"/>
                  </a:lnTo>
                  <a:lnTo>
                    <a:pt x="12" y="2"/>
                  </a:lnTo>
                  <a:lnTo>
                    <a:pt x="6" y="4"/>
                  </a:lnTo>
                  <a:lnTo>
                    <a:pt x="4" y="8"/>
                  </a:lnTo>
                  <a:lnTo>
                    <a:pt x="2" y="14"/>
                  </a:lnTo>
                  <a:lnTo>
                    <a:pt x="4" y="22"/>
                  </a:lnTo>
                  <a:lnTo>
                    <a:pt x="4" y="22"/>
                  </a:lnTo>
                  <a:lnTo>
                    <a:pt x="0" y="24"/>
                  </a:lnTo>
                  <a:lnTo>
                    <a:pt x="0" y="28"/>
                  </a:lnTo>
                  <a:lnTo>
                    <a:pt x="0" y="28"/>
                  </a:lnTo>
                  <a:lnTo>
                    <a:pt x="2" y="32"/>
                  </a:lnTo>
                  <a:lnTo>
                    <a:pt x="6" y="32"/>
                  </a:lnTo>
                  <a:lnTo>
                    <a:pt x="6" y="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203" name="Freeform 109"/>
            <p:cNvSpPr>
              <a:spLocks/>
            </p:cNvSpPr>
            <p:nvPr/>
          </p:nvSpPr>
          <p:spPr bwMode="auto">
            <a:xfrm>
              <a:off x="1535113" y="738188"/>
              <a:ext cx="98425" cy="292100"/>
            </a:xfrm>
            <a:custGeom>
              <a:avLst/>
              <a:gdLst/>
              <a:ahLst/>
              <a:cxnLst>
                <a:cxn ang="0">
                  <a:pos x="62" y="6"/>
                </a:cxn>
                <a:cxn ang="0">
                  <a:pos x="62" y="6"/>
                </a:cxn>
                <a:cxn ang="0">
                  <a:pos x="62" y="4"/>
                </a:cxn>
                <a:cxn ang="0">
                  <a:pos x="62" y="4"/>
                </a:cxn>
                <a:cxn ang="0">
                  <a:pos x="60" y="4"/>
                </a:cxn>
                <a:cxn ang="0">
                  <a:pos x="60" y="4"/>
                </a:cxn>
                <a:cxn ang="0">
                  <a:pos x="48" y="0"/>
                </a:cxn>
                <a:cxn ang="0">
                  <a:pos x="34" y="16"/>
                </a:cxn>
                <a:cxn ang="0">
                  <a:pos x="20" y="0"/>
                </a:cxn>
                <a:cxn ang="0">
                  <a:pos x="20" y="0"/>
                </a:cxn>
                <a:cxn ang="0">
                  <a:pos x="10" y="4"/>
                </a:cxn>
                <a:cxn ang="0">
                  <a:pos x="10" y="4"/>
                </a:cxn>
                <a:cxn ang="0">
                  <a:pos x="2" y="6"/>
                </a:cxn>
                <a:cxn ang="0">
                  <a:pos x="0" y="8"/>
                </a:cxn>
                <a:cxn ang="0">
                  <a:pos x="0" y="12"/>
                </a:cxn>
                <a:cxn ang="0">
                  <a:pos x="0" y="20"/>
                </a:cxn>
                <a:cxn ang="0">
                  <a:pos x="0" y="22"/>
                </a:cxn>
                <a:cxn ang="0">
                  <a:pos x="0" y="84"/>
                </a:cxn>
                <a:cxn ang="0">
                  <a:pos x="12" y="84"/>
                </a:cxn>
                <a:cxn ang="0">
                  <a:pos x="12" y="184"/>
                </a:cxn>
                <a:cxn ang="0">
                  <a:pos x="58" y="184"/>
                </a:cxn>
                <a:cxn ang="0">
                  <a:pos x="58" y="84"/>
                </a:cxn>
                <a:cxn ang="0">
                  <a:pos x="62" y="84"/>
                </a:cxn>
                <a:cxn ang="0">
                  <a:pos x="62" y="6"/>
                </a:cxn>
              </a:cxnLst>
              <a:rect l="0" t="0" r="r" b="b"/>
              <a:pathLst>
                <a:path w="62" h="184">
                  <a:moveTo>
                    <a:pt x="62" y="6"/>
                  </a:moveTo>
                  <a:lnTo>
                    <a:pt x="62" y="6"/>
                  </a:lnTo>
                  <a:lnTo>
                    <a:pt x="62" y="4"/>
                  </a:lnTo>
                  <a:lnTo>
                    <a:pt x="62" y="4"/>
                  </a:lnTo>
                  <a:lnTo>
                    <a:pt x="60" y="4"/>
                  </a:lnTo>
                  <a:lnTo>
                    <a:pt x="60" y="4"/>
                  </a:lnTo>
                  <a:lnTo>
                    <a:pt x="48" y="0"/>
                  </a:lnTo>
                  <a:lnTo>
                    <a:pt x="34" y="16"/>
                  </a:lnTo>
                  <a:lnTo>
                    <a:pt x="20" y="0"/>
                  </a:lnTo>
                  <a:lnTo>
                    <a:pt x="20" y="0"/>
                  </a:lnTo>
                  <a:lnTo>
                    <a:pt x="10" y="4"/>
                  </a:lnTo>
                  <a:lnTo>
                    <a:pt x="10" y="4"/>
                  </a:lnTo>
                  <a:lnTo>
                    <a:pt x="2" y="6"/>
                  </a:lnTo>
                  <a:lnTo>
                    <a:pt x="0" y="8"/>
                  </a:lnTo>
                  <a:lnTo>
                    <a:pt x="0" y="12"/>
                  </a:lnTo>
                  <a:lnTo>
                    <a:pt x="0" y="20"/>
                  </a:lnTo>
                  <a:lnTo>
                    <a:pt x="0" y="22"/>
                  </a:lnTo>
                  <a:lnTo>
                    <a:pt x="0" y="84"/>
                  </a:lnTo>
                  <a:lnTo>
                    <a:pt x="12" y="84"/>
                  </a:lnTo>
                  <a:lnTo>
                    <a:pt x="12" y="184"/>
                  </a:lnTo>
                  <a:lnTo>
                    <a:pt x="58" y="184"/>
                  </a:lnTo>
                  <a:lnTo>
                    <a:pt x="58" y="84"/>
                  </a:lnTo>
                  <a:lnTo>
                    <a:pt x="62" y="84"/>
                  </a:lnTo>
                  <a:lnTo>
                    <a:pt x="62" y="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204" name="Freeform 110"/>
            <p:cNvSpPr>
              <a:spLocks/>
            </p:cNvSpPr>
            <p:nvPr/>
          </p:nvSpPr>
          <p:spPr bwMode="auto">
            <a:xfrm>
              <a:off x="1830388" y="661988"/>
              <a:ext cx="60325" cy="73025"/>
            </a:xfrm>
            <a:custGeom>
              <a:avLst/>
              <a:gdLst/>
              <a:ahLst/>
              <a:cxnLst>
                <a:cxn ang="0">
                  <a:pos x="6" y="32"/>
                </a:cxn>
                <a:cxn ang="0">
                  <a:pos x="6" y="32"/>
                </a:cxn>
                <a:cxn ang="0">
                  <a:pos x="8" y="38"/>
                </a:cxn>
                <a:cxn ang="0">
                  <a:pos x="10" y="42"/>
                </a:cxn>
                <a:cxn ang="0">
                  <a:pos x="14" y="46"/>
                </a:cxn>
                <a:cxn ang="0">
                  <a:pos x="20" y="46"/>
                </a:cxn>
                <a:cxn ang="0">
                  <a:pos x="20" y="46"/>
                </a:cxn>
                <a:cxn ang="0">
                  <a:pos x="24" y="46"/>
                </a:cxn>
                <a:cxn ang="0">
                  <a:pos x="28" y="42"/>
                </a:cxn>
                <a:cxn ang="0">
                  <a:pos x="32" y="38"/>
                </a:cxn>
                <a:cxn ang="0">
                  <a:pos x="32" y="32"/>
                </a:cxn>
                <a:cxn ang="0">
                  <a:pos x="32" y="32"/>
                </a:cxn>
                <a:cxn ang="0">
                  <a:pos x="36" y="32"/>
                </a:cxn>
                <a:cxn ang="0">
                  <a:pos x="38" y="28"/>
                </a:cxn>
                <a:cxn ang="0">
                  <a:pos x="38" y="28"/>
                </a:cxn>
                <a:cxn ang="0">
                  <a:pos x="38" y="24"/>
                </a:cxn>
                <a:cxn ang="0">
                  <a:pos x="34" y="22"/>
                </a:cxn>
                <a:cxn ang="0">
                  <a:pos x="36" y="14"/>
                </a:cxn>
                <a:cxn ang="0">
                  <a:pos x="36" y="14"/>
                </a:cxn>
                <a:cxn ang="0">
                  <a:pos x="34" y="8"/>
                </a:cxn>
                <a:cxn ang="0">
                  <a:pos x="32" y="4"/>
                </a:cxn>
                <a:cxn ang="0">
                  <a:pos x="26" y="2"/>
                </a:cxn>
                <a:cxn ang="0">
                  <a:pos x="20" y="0"/>
                </a:cxn>
                <a:cxn ang="0">
                  <a:pos x="20" y="0"/>
                </a:cxn>
                <a:cxn ang="0">
                  <a:pos x="12" y="2"/>
                </a:cxn>
                <a:cxn ang="0">
                  <a:pos x="8" y="4"/>
                </a:cxn>
                <a:cxn ang="0">
                  <a:pos x="4" y="8"/>
                </a:cxn>
                <a:cxn ang="0">
                  <a:pos x="4" y="14"/>
                </a:cxn>
                <a:cxn ang="0">
                  <a:pos x="4" y="22"/>
                </a:cxn>
                <a:cxn ang="0">
                  <a:pos x="4" y="22"/>
                </a:cxn>
                <a:cxn ang="0">
                  <a:pos x="2" y="24"/>
                </a:cxn>
                <a:cxn ang="0">
                  <a:pos x="0" y="28"/>
                </a:cxn>
                <a:cxn ang="0">
                  <a:pos x="0" y="28"/>
                </a:cxn>
                <a:cxn ang="0">
                  <a:pos x="2" y="32"/>
                </a:cxn>
                <a:cxn ang="0">
                  <a:pos x="6" y="32"/>
                </a:cxn>
                <a:cxn ang="0">
                  <a:pos x="6" y="32"/>
                </a:cxn>
              </a:cxnLst>
              <a:rect l="0" t="0" r="r" b="b"/>
              <a:pathLst>
                <a:path w="38" h="46">
                  <a:moveTo>
                    <a:pt x="6" y="32"/>
                  </a:moveTo>
                  <a:lnTo>
                    <a:pt x="6" y="32"/>
                  </a:lnTo>
                  <a:lnTo>
                    <a:pt x="8" y="38"/>
                  </a:lnTo>
                  <a:lnTo>
                    <a:pt x="10" y="42"/>
                  </a:lnTo>
                  <a:lnTo>
                    <a:pt x="14" y="46"/>
                  </a:lnTo>
                  <a:lnTo>
                    <a:pt x="20" y="46"/>
                  </a:lnTo>
                  <a:lnTo>
                    <a:pt x="20" y="46"/>
                  </a:lnTo>
                  <a:lnTo>
                    <a:pt x="24" y="46"/>
                  </a:lnTo>
                  <a:lnTo>
                    <a:pt x="28" y="42"/>
                  </a:lnTo>
                  <a:lnTo>
                    <a:pt x="32" y="38"/>
                  </a:lnTo>
                  <a:lnTo>
                    <a:pt x="32" y="32"/>
                  </a:lnTo>
                  <a:lnTo>
                    <a:pt x="32" y="32"/>
                  </a:lnTo>
                  <a:lnTo>
                    <a:pt x="36" y="32"/>
                  </a:lnTo>
                  <a:lnTo>
                    <a:pt x="38" y="28"/>
                  </a:lnTo>
                  <a:lnTo>
                    <a:pt x="38" y="28"/>
                  </a:lnTo>
                  <a:lnTo>
                    <a:pt x="38" y="24"/>
                  </a:lnTo>
                  <a:lnTo>
                    <a:pt x="34" y="22"/>
                  </a:lnTo>
                  <a:lnTo>
                    <a:pt x="36" y="14"/>
                  </a:lnTo>
                  <a:lnTo>
                    <a:pt x="36" y="14"/>
                  </a:lnTo>
                  <a:lnTo>
                    <a:pt x="34" y="8"/>
                  </a:lnTo>
                  <a:lnTo>
                    <a:pt x="32" y="4"/>
                  </a:lnTo>
                  <a:lnTo>
                    <a:pt x="26" y="2"/>
                  </a:lnTo>
                  <a:lnTo>
                    <a:pt x="20" y="0"/>
                  </a:lnTo>
                  <a:lnTo>
                    <a:pt x="20" y="0"/>
                  </a:lnTo>
                  <a:lnTo>
                    <a:pt x="12" y="2"/>
                  </a:lnTo>
                  <a:lnTo>
                    <a:pt x="8" y="4"/>
                  </a:lnTo>
                  <a:lnTo>
                    <a:pt x="4" y="8"/>
                  </a:lnTo>
                  <a:lnTo>
                    <a:pt x="4" y="14"/>
                  </a:lnTo>
                  <a:lnTo>
                    <a:pt x="4" y="22"/>
                  </a:lnTo>
                  <a:lnTo>
                    <a:pt x="4" y="22"/>
                  </a:lnTo>
                  <a:lnTo>
                    <a:pt x="2" y="24"/>
                  </a:lnTo>
                  <a:lnTo>
                    <a:pt x="0" y="28"/>
                  </a:lnTo>
                  <a:lnTo>
                    <a:pt x="0" y="28"/>
                  </a:lnTo>
                  <a:lnTo>
                    <a:pt x="2" y="32"/>
                  </a:lnTo>
                  <a:lnTo>
                    <a:pt x="6" y="32"/>
                  </a:lnTo>
                  <a:lnTo>
                    <a:pt x="6" y="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205" name="Freeform 111"/>
            <p:cNvSpPr>
              <a:spLocks/>
            </p:cNvSpPr>
            <p:nvPr/>
          </p:nvSpPr>
          <p:spPr bwMode="auto">
            <a:xfrm>
              <a:off x="1817688" y="738188"/>
              <a:ext cx="98425" cy="292100"/>
            </a:xfrm>
            <a:custGeom>
              <a:avLst/>
              <a:gdLst/>
              <a:ahLst/>
              <a:cxnLst>
                <a:cxn ang="0">
                  <a:pos x="52" y="4"/>
                </a:cxn>
                <a:cxn ang="0">
                  <a:pos x="52" y="4"/>
                </a:cxn>
                <a:cxn ang="0">
                  <a:pos x="42" y="0"/>
                </a:cxn>
                <a:cxn ang="0">
                  <a:pos x="28" y="16"/>
                </a:cxn>
                <a:cxn ang="0">
                  <a:pos x="14" y="0"/>
                </a:cxn>
                <a:cxn ang="0">
                  <a:pos x="14" y="0"/>
                </a:cxn>
                <a:cxn ang="0">
                  <a:pos x="2" y="4"/>
                </a:cxn>
                <a:cxn ang="0">
                  <a:pos x="2" y="4"/>
                </a:cxn>
                <a:cxn ang="0">
                  <a:pos x="0" y="4"/>
                </a:cxn>
                <a:cxn ang="0">
                  <a:pos x="0" y="4"/>
                </a:cxn>
                <a:cxn ang="0">
                  <a:pos x="0" y="6"/>
                </a:cxn>
                <a:cxn ang="0">
                  <a:pos x="0" y="84"/>
                </a:cxn>
                <a:cxn ang="0">
                  <a:pos x="4" y="84"/>
                </a:cxn>
                <a:cxn ang="0">
                  <a:pos x="4" y="184"/>
                </a:cxn>
                <a:cxn ang="0">
                  <a:pos x="50" y="184"/>
                </a:cxn>
                <a:cxn ang="0">
                  <a:pos x="50" y="84"/>
                </a:cxn>
                <a:cxn ang="0">
                  <a:pos x="62" y="84"/>
                </a:cxn>
                <a:cxn ang="0">
                  <a:pos x="62" y="22"/>
                </a:cxn>
                <a:cxn ang="0">
                  <a:pos x="62" y="20"/>
                </a:cxn>
                <a:cxn ang="0">
                  <a:pos x="62" y="12"/>
                </a:cxn>
                <a:cxn ang="0">
                  <a:pos x="62" y="12"/>
                </a:cxn>
                <a:cxn ang="0">
                  <a:pos x="62" y="8"/>
                </a:cxn>
                <a:cxn ang="0">
                  <a:pos x="60" y="6"/>
                </a:cxn>
                <a:cxn ang="0">
                  <a:pos x="52" y="4"/>
                </a:cxn>
                <a:cxn ang="0">
                  <a:pos x="52" y="4"/>
                </a:cxn>
              </a:cxnLst>
              <a:rect l="0" t="0" r="r" b="b"/>
              <a:pathLst>
                <a:path w="62" h="184">
                  <a:moveTo>
                    <a:pt x="52" y="4"/>
                  </a:moveTo>
                  <a:lnTo>
                    <a:pt x="52" y="4"/>
                  </a:lnTo>
                  <a:lnTo>
                    <a:pt x="42" y="0"/>
                  </a:lnTo>
                  <a:lnTo>
                    <a:pt x="28" y="16"/>
                  </a:lnTo>
                  <a:lnTo>
                    <a:pt x="14" y="0"/>
                  </a:lnTo>
                  <a:lnTo>
                    <a:pt x="14" y="0"/>
                  </a:lnTo>
                  <a:lnTo>
                    <a:pt x="2" y="4"/>
                  </a:lnTo>
                  <a:lnTo>
                    <a:pt x="2" y="4"/>
                  </a:lnTo>
                  <a:lnTo>
                    <a:pt x="0" y="4"/>
                  </a:lnTo>
                  <a:lnTo>
                    <a:pt x="0" y="4"/>
                  </a:lnTo>
                  <a:lnTo>
                    <a:pt x="0" y="6"/>
                  </a:lnTo>
                  <a:lnTo>
                    <a:pt x="0" y="84"/>
                  </a:lnTo>
                  <a:lnTo>
                    <a:pt x="4" y="84"/>
                  </a:lnTo>
                  <a:lnTo>
                    <a:pt x="4" y="184"/>
                  </a:lnTo>
                  <a:lnTo>
                    <a:pt x="50" y="184"/>
                  </a:lnTo>
                  <a:lnTo>
                    <a:pt x="50" y="84"/>
                  </a:lnTo>
                  <a:lnTo>
                    <a:pt x="62" y="84"/>
                  </a:lnTo>
                  <a:lnTo>
                    <a:pt x="62" y="22"/>
                  </a:lnTo>
                  <a:lnTo>
                    <a:pt x="62" y="20"/>
                  </a:lnTo>
                  <a:lnTo>
                    <a:pt x="62" y="12"/>
                  </a:lnTo>
                  <a:lnTo>
                    <a:pt x="62" y="12"/>
                  </a:lnTo>
                  <a:lnTo>
                    <a:pt x="62" y="8"/>
                  </a:lnTo>
                  <a:lnTo>
                    <a:pt x="60" y="6"/>
                  </a:lnTo>
                  <a:lnTo>
                    <a:pt x="52" y="4"/>
                  </a:lnTo>
                  <a:lnTo>
                    <a:pt x="52" y="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206" name="Freeform 112"/>
            <p:cNvSpPr>
              <a:spLocks/>
            </p:cNvSpPr>
            <p:nvPr/>
          </p:nvSpPr>
          <p:spPr bwMode="auto">
            <a:xfrm>
              <a:off x="1693863" y="649288"/>
              <a:ext cx="63500" cy="76200"/>
            </a:xfrm>
            <a:custGeom>
              <a:avLst/>
              <a:gdLst/>
              <a:ahLst/>
              <a:cxnLst>
                <a:cxn ang="0">
                  <a:pos x="6" y="34"/>
                </a:cxn>
                <a:cxn ang="0">
                  <a:pos x="6" y="34"/>
                </a:cxn>
                <a:cxn ang="0">
                  <a:pos x="8" y="40"/>
                </a:cxn>
                <a:cxn ang="0">
                  <a:pos x="10" y="44"/>
                </a:cxn>
                <a:cxn ang="0">
                  <a:pos x="16" y="46"/>
                </a:cxn>
                <a:cxn ang="0">
                  <a:pos x="20" y="48"/>
                </a:cxn>
                <a:cxn ang="0">
                  <a:pos x="20" y="48"/>
                </a:cxn>
                <a:cxn ang="0">
                  <a:pos x="24" y="46"/>
                </a:cxn>
                <a:cxn ang="0">
                  <a:pos x="30" y="44"/>
                </a:cxn>
                <a:cxn ang="0">
                  <a:pos x="32" y="40"/>
                </a:cxn>
                <a:cxn ang="0">
                  <a:pos x="34" y="34"/>
                </a:cxn>
                <a:cxn ang="0">
                  <a:pos x="34" y="34"/>
                </a:cxn>
                <a:cxn ang="0">
                  <a:pos x="38" y="32"/>
                </a:cxn>
                <a:cxn ang="0">
                  <a:pos x="40" y="28"/>
                </a:cxn>
                <a:cxn ang="0">
                  <a:pos x="40" y="28"/>
                </a:cxn>
                <a:cxn ang="0">
                  <a:pos x="38" y="24"/>
                </a:cxn>
                <a:cxn ang="0">
                  <a:pos x="36" y="22"/>
                </a:cxn>
                <a:cxn ang="0">
                  <a:pos x="36" y="14"/>
                </a:cxn>
                <a:cxn ang="0">
                  <a:pos x="36" y="14"/>
                </a:cxn>
                <a:cxn ang="0">
                  <a:pos x="36" y="8"/>
                </a:cxn>
                <a:cxn ang="0">
                  <a:pos x="32" y="4"/>
                </a:cxn>
                <a:cxn ang="0">
                  <a:pos x="28" y="2"/>
                </a:cxn>
                <a:cxn ang="0">
                  <a:pos x="20" y="0"/>
                </a:cxn>
                <a:cxn ang="0">
                  <a:pos x="20" y="0"/>
                </a:cxn>
                <a:cxn ang="0">
                  <a:pos x="12" y="2"/>
                </a:cxn>
                <a:cxn ang="0">
                  <a:pos x="8" y="4"/>
                </a:cxn>
                <a:cxn ang="0">
                  <a:pos x="4" y="8"/>
                </a:cxn>
                <a:cxn ang="0">
                  <a:pos x="4" y="14"/>
                </a:cxn>
                <a:cxn ang="0">
                  <a:pos x="4" y="22"/>
                </a:cxn>
                <a:cxn ang="0">
                  <a:pos x="4" y="22"/>
                </a:cxn>
                <a:cxn ang="0">
                  <a:pos x="2" y="24"/>
                </a:cxn>
                <a:cxn ang="0">
                  <a:pos x="0" y="28"/>
                </a:cxn>
                <a:cxn ang="0">
                  <a:pos x="0" y="28"/>
                </a:cxn>
                <a:cxn ang="0">
                  <a:pos x="2" y="32"/>
                </a:cxn>
                <a:cxn ang="0">
                  <a:pos x="6" y="34"/>
                </a:cxn>
                <a:cxn ang="0">
                  <a:pos x="6" y="34"/>
                </a:cxn>
              </a:cxnLst>
              <a:rect l="0" t="0" r="r" b="b"/>
              <a:pathLst>
                <a:path w="40" h="48">
                  <a:moveTo>
                    <a:pt x="6" y="34"/>
                  </a:moveTo>
                  <a:lnTo>
                    <a:pt x="6" y="34"/>
                  </a:lnTo>
                  <a:lnTo>
                    <a:pt x="8" y="40"/>
                  </a:lnTo>
                  <a:lnTo>
                    <a:pt x="10" y="44"/>
                  </a:lnTo>
                  <a:lnTo>
                    <a:pt x="16" y="46"/>
                  </a:lnTo>
                  <a:lnTo>
                    <a:pt x="20" y="48"/>
                  </a:lnTo>
                  <a:lnTo>
                    <a:pt x="20" y="48"/>
                  </a:lnTo>
                  <a:lnTo>
                    <a:pt x="24" y="46"/>
                  </a:lnTo>
                  <a:lnTo>
                    <a:pt x="30" y="44"/>
                  </a:lnTo>
                  <a:lnTo>
                    <a:pt x="32" y="40"/>
                  </a:lnTo>
                  <a:lnTo>
                    <a:pt x="34" y="34"/>
                  </a:lnTo>
                  <a:lnTo>
                    <a:pt x="34" y="34"/>
                  </a:lnTo>
                  <a:lnTo>
                    <a:pt x="38" y="32"/>
                  </a:lnTo>
                  <a:lnTo>
                    <a:pt x="40" y="28"/>
                  </a:lnTo>
                  <a:lnTo>
                    <a:pt x="40" y="28"/>
                  </a:lnTo>
                  <a:lnTo>
                    <a:pt x="38" y="24"/>
                  </a:lnTo>
                  <a:lnTo>
                    <a:pt x="36" y="22"/>
                  </a:lnTo>
                  <a:lnTo>
                    <a:pt x="36" y="14"/>
                  </a:lnTo>
                  <a:lnTo>
                    <a:pt x="36" y="14"/>
                  </a:lnTo>
                  <a:lnTo>
                    <a:pt x="36" y="8"/>
                  </a:lnTo>
                  <a:lnTo>
                    <a:pt x="32" y="4"/>
                  </a:lnTo>
                  <a:lnTo>
                    <a:pt x="28" y="2"/>
                  </a:lnTo>
                  <a:lnTo>
                    <a:pt x="20" y="0"/>
                  </a:lnTo>
                  <a:lnTo>
                    <a:pt x="20" y="0"/>
                  </a:lnTo>
                  <a:lnTo>
                    <a:pt x="12" y="2"/>
                  </a:lnTo>
                  <a:lnTo>
                    <a:pt x="8" y="4"/>
                  </a:lnTo>
                  <a:lnTo>
                    <a:pt x="4" y="8"/>
                  </a:lnTo>
                  <a:lnTo>
                    <a:pt x="4" y="14"/>
                  </a:lnTo>
                  <a:lnTo>
                    <a:pt x="4" y="22"/>
                  </a:lnTo>
                  <a:lnTo>
                    <a:pt x="4" y="22"/>
                  </a:lnTo>
                  <a:lnTo>
                    <a:pt x="2" y="24"/>
                  </a:lnTo>
                  <a:lnTo>
                    <a:pt x="0" y="28"/>
                  </a:lnTo>
                  <a:lnTo>
                    <a:pt x="0" y="28"/>
                  </a:lnTo>
                  <a:lnTo>
                    <a:pt x="2" y="32"/>
                  </a:lnTo>
                  <a:lnTo>
                    <a:pt x="6" y="34"/>
                  </a:lnTo>
                  <a:lnTo>
                    <a:pt x="6" y="3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207" name="Freeform 113"/>
            <p:cNvSpPr>
              <a:spLocks/>
            </p:cNvSpPr>
            <p:nvPr/>
          </p:nvSpPr>
          <p:spPr bwMode="auto">
            <a:xfrm>
              <a:off x="1668463" y="728663"/>
              <a:ext cx="114300" cy="301625"/>
            </a:xfrm>
            <a:custGeom>
              <a:avLst/>
              <a:gdLst/>
              <a:ahLst/>
              <a:cxnLst>
                <a:cxn ang="0">
                  <a:pos x="12" y="86"/>
                </a:cxn>
                <a:cxn ang="0">
                  <a:pos x="12" y="190"/>
                </a:cxn>
                <a:cxn ang="0">
                  <a:pos x="60" y="190"/>
                </a:cxn>
                <a:cxn ang="0">
                  <a:pos x="60" y="86"/>
                </a:cxn>
                <a:cxn ang="0">
                  <a:pos x="72" y="86"/>
                </a:cxn>
                <a:cxn ang="0">
                  <a:pos x="72" y="22"/>
                </a:cxn>
                <a:cxn ang="0">
                  <a:pos x="72" y="20"/>
                </a:cxn>
                <a:cxn ang="0">
                  <a:pos x="72" y="12"/>
                </a:cxn>
                <a:cxn ang="0">
                  <a:pos x="72" y="12"/>
                </a:cxn>
                <a:cxn ang="0">
                  <a:pos x="72" y="8"/>
                </a:cxn>
                <a:cxn ang="0">
                  <a:pos x="68" y="6"/>
                </a:cxn>
                <a:cxn ang="0">
                  <a:pos x="62" y="2"/>
                </a:cxn>
                <a:cxn ang="0">
                  <a:pos x="62" y="2"/>
                </a:cxn>
                <a:cxn ang="0">
                  <a:pos x="50" y="0"/>
                </a:cxn>
                <a:cxn ang="0">
                  <a:pos x="36" y="18"/>
                </a:cxn>
                <a:cxn ang="0">
                  <a:pos x="22" y="0"/>
                </a:cxn>
                <a:cxn ang="0">
                  <a:pos x="22" y="0"/>
                </a:cxn>
                <a:cxn ang="0">
                  <a:pos x="10" y="2"/>
                </a:cxn>
                <a:cxn ang="0">
                  <a:pos x="10" y="2"/>
                </a:cxn>
                <a:cxn ang="0">
                  <a:pos x="4" y="6"/>
                </a:cxn>
                <a:cxn ang="0">
                  <a:pos x="0" y="8"/>
                </a:cxn>
                <a:cxn ang="0">
                  <a:pos x="0" y="12"/>
                </a:cxn>
                <a:cxn ang="0">
                  <a:pos x="0" y="20"/>
                </a:cxn>
                <a:cxn ang="0">
                  <a:pos x="0" y="22"/>
                </a:cxn>
                <a:cxn ang="0">
                  <a:pos x="0" y="86"/>
                </a:cxn>
                <a:cxn ang="0">
                  <a:pos x="12" y="86"/>
                </a:cxn>
              </a:cxnLst>
              <a:rect l="0" t="0" r="r" b="b"/>
              <a:pathLst>
                <a:path w="72" h="190">
                  <a:moveTo>
                    <a:pt x="12" y="86"/>
                  </a:moveTo>
                  <a:lnTo>
                    <a:pt x="12" y="190"/>
                  </a:lnTo>
                  <a:lnTo>
                    <a:pt x="60" y="190"/>
                  </a:lnTo>
                  <a:lnTo>
                    <a:pt x="60" y="86"/>
                  </a:lnTo>
                  <a:lnTo>
                    <a:pt x="72" y="86"/>
                  </a:lnTo>
                  <a:lnTo>
                    <a:pt x="72" y="22"/>
                  </a:lnTo>
                  <a:lnTo>
                    <a:pt x="72" y="20"/>
                  </a:lnTo>
                  <a:lnTo>
                    <a:pt x="72" y="12"/>
                  </a:lnTo>
                  <a:lnTo>
                    <a:pt x="72" y="12"/>
                  </a:lnTo>
                  <a:lnTo>
                    <a:pt x="72" y="8"/>
                  </a:lnTo>
                  <a:lnTo>
                    <a:pt x="68" y="6"/>
                  </a:lnTo>
                  <a:lnTo>
                    <a:pt x="62" y="2"/>
                  </a:lnTo>
                  <a:lnTo>
                    <a:pt x="62" y="2"/>
                  </a:lnTo>
                  <a:lnTo>
                    <a:pt x="50" y="0"/>
                  </a:lnTo>
                  <a:lnTo>
                    <a:pt x="36" y="18"/>
                  </a:lnTo>
                  <a:lnTo>
                    <a:pt x="22" y="0"/>
                  </a:lnTo>
                  <a:lnTo>
                    <a:pt x="22" y="0"/>
                  </a:lnTo>
                  <a:lnTo>
                    <a:pt x="10" y="2"/>
                  </a:lnTo>
                  <a:lnTo>
                    <a:pt x="10" y="2"/>
                  </a:lnTo>
                  <a:lnTo>
                    <a:pt x="4" y="6"/>
                  </a:lnTo>
                  <a:lnTo>
                    <a:pt x="0" y="8"/>
                  </a:lnTo>
                  <a:lnTo>
                    <a:pt x="0" y="12"/>
                  </a:lnTo>
                  <a:lnTo>
                    <a:pt x="0" y="20"/>
                  </a:lnTo>
                  <a:lnTo>
                    <a:pt x="0" y="22"/>
                  </a:lnTo>
                  <a:lnTo>
                    <a:pt x="0" y="86"/>
                  </a:lnTo>
                  <a:lnTo>
                    <a:pt x="12" y="8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grpSp>
      <p:sp>
        <p:nvSpPr>
          <p:cNvPr id="208" name="Freeform 32"/>
          <p:cNvSpPr>
            <a:spLocks noEditPoints="1"/>
          </p:cNvSpPr>
          <p:nvPr/>
        </p:nvSpPr>
        <p:spPr bwMode="auto">
          <a:xfrm>
            <a:off x="3540856" y="3470544"/>
            <a:ext cx="224180" cy="225004"/>
          </a:xfrm>
          <a:custGeom>
            <a:avLst/>
            <a:gdLst>
              <a:gd name="T0" fmla="*/ 226 w 453"/>
              <a:gd name="T1" fmla="*/ 0 h 454"/>
              <a:gd name="T2" fmla="*/ 453 w 453"/>
              <a:gd name="T3" fmla="*/ 227 h 454"/>
              <a:gd name="T4" fmla="*/ 226 w 453"/>
              <a:gd name="T5" fmla="*/ 454 h 454"/>
              <a:gd name="T6" fmla="*/ 0 w 453"/>
              <a:gd name="T7" fmla="*/ 227 h 454"/>
              <a:gd name="T8" fmla="*/ 226 w 453"/>
              <a:gd name="T9" fmla="*/ 0 h 454"/>
              <a:gd name="T10" fmla="*/ 226 w 453"/>
              <a:gd name="T11" fmla="*/ 420 h 454"/>
              <a:gd name="T12" fmla="*/ 419 w 453"/>
              <a:gd name="T13" fmla="*/ 227 h 454"/>
              <a:gd name="T14" fmla="*/ 226 w 453"/>
              <a:gd name="T15" fmla="*/ 34 h 454"/>
              <a:gd name="T16" fmla="*/ 34 w 453"/>
              <a:gd name="T17" fmla="*/ 227 h 454"/>
              <a:gd name="T18" fmla="*/ 226 w 453"/>
              <a:gd name="T19" fmla="*/ 420 h 454"/>
              <a:gd name="T20" fmla="*/ 226 w 453"/>
              <a:gd name="T21" fmla="*/ 50 h 454"/>
              <a:gd name="T22" fmla="*/ 50 w 453"/>
              <a:gd name="T23" fmla="*/ 227 h 454"/>
              <a:gd name="T24" fmla="*/ 226 w 453"/>
              <a:gd name="T25" fmla="*/ 403 h 454"/>
              <a:gd name="T26" fmla="*/ 403 w 453"/>
              <a:gd name="T27" fmla="*/ 227 h 454"/>
              <a:gd name="T28" fmla="*/ 226 w 453"/>
              <a:gd name="T29" fmla="*/ 50 h 454"/>
              <a:gd name="T30" fmla="*/ 146 w 453"/>
              <a:gd name="T31" fmla="*/ 234 h 454"/>
              <a:gd name="T32" fmla="*/ 196 w 453"/>
              <a:gd name="T33" fmla="*/ 234 h 454"/>
              <a:gd name="T34" fmla="*/ 123 w 453"/>
              <a:gd name="T35" fmla="*/ 124 h 454"/>
              <a:gd name="T36" fmla="*/ 169 w 453"/>
              <a:gd name="T37" fmla="*/ 124 h 454"/>
              <a:gd name="T38" fmla="*/ 226 w 453"/>
              <a:gd name="T39" fmla="*/ 217 h 454"/>
              <a:gd name="T40" fmla="*/ 285 w 453"/>
              <a:gd name="T41" fmla="*/ 124 h 454"/>
              <a:gd name="T42" fmla="*/ 329 w 453"/>
              <a:gd name="T43" fmla="*/ 124 h 454"/>
              <a:gd name="T44" fmla="*/ 255 w 453"/>
              <a:gd name="T45" fmla="*/ 234 h 454"/>
              <a:gd name="T46" fmla="*/ 306 w 453"/>
              <a:gd name="T47" fmla="*/ 234 h 454"/>
              <a:gd name="T48" fmla="*/ 306 w 453"/>
              <a:gd name="T49" fmla="*/ 262 h 454"/>
              <a:gd name="T50" fmla="*/ 245 w 453"/>
              <a:gd name="T51" fmla="*/ 262 h 454"/>
              <a:gd name="T52" fmla="*/ 245 w 453"/>
              <a:gd name="T53" fmla="*/ 286 h 454"/>
              <a:gd name="T54" fmla="*/ 306 w 453"/>
              <a:gd name="T55" fmla="*/ 286 h 454"/>
              <a:gd name="T56" fmla="*/ 306 w 453"/>
              <a:gd name="T57" fmla="*/ 314 h 454"/>
              <a:gd name="T58" fmla="*/ 245 w 453"/>
              <a:gd name="T59" fmla="*/ 314 h 454"/>
              <a:gd name="T60" fmla="*/ 245 w 453"/>
              <a:gd name="T61" fmla="*/ 346 h 454"/>
              <a:gd name="T62" fmla="*/ 207 w 453"/>
              <a:gd name="T63" fmla="*/ 346 h 454"/>
              <a:gd name="T64" fmla="*/ 207 w 453"/>
              <a:gd name="T65" fmla="*/ 314 h 454"/>
              <a:gd name="T66" fmla="*/ 146 w 453"/>
              <a:gd name="T67" fmla="*/ 314 h 454"/>
              <a:gd name="T68" fmla="*/ 146 w 453"/>
              <a:gd name="T69" fmla="*/ 286 h 454"/>
              <a:gd name="T70" fmla="*/ 207 w 453"/>
              <a:gd name="T71" fmla="*/ 286 h 454"/>
              <a:gd name="T72" fmla="*/ 207 w 453"/>
              <a:gd name="T73" fmla="*/ 262 h 454"/>
              <a:gd name="T74" fmla="*/ 146 w 453"/>
              <a:gd name="T75" fmla="*/ 262 h 454"/>
              <a:gd name="T76" fmla="*/ 146 w 453"/>
              <a:gd name="T77" fmla="*/ 234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53" h="454">
                <a:moveTo>
                  <a:pt x="226" y="0"/>
                </a:moveTo>
                <a:cubicBezTo>
                  <a:pt x="352" y="0"/>
                  <a:pt x="453" y="102"/>
                  <a:pt x="453" y="227"/>
                </a:cubicBezTo>
                <a:cubicBezTo>
                  <a:pt x="453" y="352"/>
                  <a:pt x="352" y="454"/>
                  <a:pt x="226" y="454"/>
                </a:cubicBezTo>
                <a:cubicBezTo>
                  <a:pt x="101" y="454"/>
                  <a:pt x="0" y="352"/>
                  <a:pt x="0" y="227"/>
                </a:cubicBezTo>
                <a:cubicBezTo>
                  <a:pt x="0" y="102"/>
                  <a:pt x="101" y="0"/>
                  <a:pt x="226" y="0"/>
                </a:cubicBezTo>
                <a:moveTo>
                  <a:pt x="226" y="420"/>
                </a:moveTo>
                <a:cubicBezTo>
                  <a:pt x="333" y="420"/>
                  <a:pt x="419" y="333"/>
                  <a:pt x="419" y="227"/>
                </a:cubicBezTo>
                <a:cubicBezTo>
                  <a:pt x="419" y="121"/>
                  <a:pt x="333" y="34"/>
                  <a:pt x="226" y="34"/>
                </a:cubicBezTo>
                <a:cubicBezTo>
                  <a:pt x="120" y="34"/>
                  <a:pt x="34" y="121"/>
                  <a:pt x="34" y="227"/>
                </a:cubicBezTo>
                <a:cubicBezTo>
                  <a:pt x="34" y="333"/>
                  <a:pt x="120" y="420"/>
                  <a:pt x="226" y="420"/>
                </a:cubicBezTo>
                <a:moveTo>
                  <a:pt x="226" y="50"/>
                </a:moveTo>
                <a:cubicBezTo>
                  <a:pt x="129" y="50"/>
                  <a:pt x="50" y="130"/>
                  <a:pt x="50" y="227"/>
                </a:cubicBezTo>
                <a:cubicBezTo>
                  <a:pt x="50" y="324"/>
                  <a:pt x="129" y="403"/>
                  <a:pt x="226" y="403"/>
                </a:cubicBezTo>
                <a:cubicBezTo>
                  <a:pt x="324" y="403"/>
                  <a:pt x="403" y="324"/>
                  <a:pt x="403" y="227"/>
                </a:cubicBezTo>
                <a:cubicBezTo>
                  <a:pt x="403" y="130"/>
                  <a:pt x="324" y="50"/>
                  <a:pt x="226" y="50"/>
                </a:cubicBezTo>
                <a:moveTo>
                  <a:pt x="146" y="234"/>
                </a:moveTo>
                <a:cubicBezTo>
                  <a:pt x="196" y="234"/>
                  <a:pt x="196" y="234"/>
                  <a:pt x="196" y="234"/>
                </a:cubicBezTo>
                <a:cubicBezTo>
                  <a:pt x="123" y="124"/>
                  <a:pt x="123" y="124"/>
                  <a:pt x="123" y="124"/>
                </a:cubicBezTo>
                <a:cubicBezTo>
                  <a:pt x="169" y="124"/>
                  <a:pt x="169" y="124"/>
                  <a:pt x="169" y="124"/>
                </a:cubicBezTo>
                <a:cubicBezTo>
                  <a:pt x="226" y="217"/>
                  <a:pt x="226" y="217"/>
                  <a:pt x="226" y="217"/>
                </a:cubicBezTo>
                <a:cubicBezTo>
                  <a:pt x="285" y="124"/>
                  <a:pt x="285" y="124"/>
                  <a:pt x="285" y="124"/>
                </a:cubicBezTo>
                <a:cubicBezTo>
                  <a:pt x="329" y="124"/>
                  <a:pt x="329" y="124"/>
                  <a:pt x="329" y="124"/>
                </a:cubicBezTo>
                <a:cubicBezTo>
                  <a:pt x="255" y="234"/>
                  <a:pt x="255" y="234"/>
                  <a:pt x="255" y="234"/>
                </a:cubicBezTo>
                <a:cubicBezTo>
                  <a:pt x="306" y="234"/>
                  <a:pt x="306" y="234"/>
                  <a:pt x="306" y="234"/>
                </a:cubicBezTo>
                <a:cubicBezTo>
                  <a:pt x="306" y="262"/>
                  <a:pt x="306" y="262"/>
                  <a:pt x="306" y="262"/>
                </a:cubicBezTo>
                <a:cubicBezTo>
                  <a:pt x="245" y="262"/>
                  <a:pt x="245" y="262"/>
                  <a:pt x="245" y="262"/>
                </a:cubicBezTo>
                <a:cubicBezTo>
                  <a:pt x="245" y="286"/>
                  <a:pt x="245" y="286"/>
                  <a:pt x="245" y="286"/>
                </a:cubicBezTo>
                <a:cubicBezTo>
                  <a:pt x="306" y="286"/>
                  <a:pt x="306" y="286"/>
                  <a:pt x="306" y="286"/>
                </a:cubicBezTo>
                <a:cubicBezTo>
                  <a:pt x="306" y="314"/>
                  <a:pt x="306" y="314"/>
                  <a:pt x="306" y="314"/>
                </a:cubicBezTo>
                <a:cubicBezTo>
                  <a:pt x="245" y="314"/>
                  <a:pt x="245" y="314"/>
                  <a:pt x="245" y="314"/>
                </a:cubicBezTo>
                <a:cubicBezTo>
                  <a:pt x="245" y="346"/>
                  <a:pt x="245" y="346"/>
                  <a:pt x="245" y="346"/>
                </a:cubicBezTo>
                <a:cubicBezTo>
                  <a:pt x="207" y="346"/>
                  <a:pt x="207" y="346"/>
                  <a:pt x="207" y="346"/>
                </a:cubicBezTo>
                <a:cubicBezTo>
                  <a:pt x="207" y="314"/>
                  <a:pt x="207" y="314"/>
                  <a:pt x="207" y="314"/>
                </a:cubicBezTo>
                <a:cubicBezTo>
                  <a:pt x="146" y="314"/>
                  <a:pt x="146" y="314"/>
                  <a:pt x="146" y="314"/>
                </a:cubicBezTo>
                <a:cubicBezTo>
                  <a:pt x="146" y="286"/>
                  <a:pt x="146" y="286"/>
                  <a:pt x="146" y="286"/>
                </a:cubicBezTo>
                <a:cubicBezTo>
                  <a:pt x="207" y="286"/>
                  <a:pt x="207" y="286"/>
                  <a:pt x="207" y="286"/>
                </a:cubicBezTo>
                <a:cubicBezTo>
                  <a:pt x="207" y="262"/>
                  <a:pt x="207" y="262"/>
                  <a:pt x="207" y="262"/>
                </a:cubicBezTo>
                <a:cubicBezTo>
                  <a:pt x="146" y="262"/>
                  <a:pt x="146" y="262"/>
                  <a:pt x="146" y="262"/>
                </a:cubicBezTo>
                <a:lnTo>
                  <a:pt x="146" y="234"/>
                </a:lnTo>
                <a:close/>
              </a:path>
            </a:pathLst>
          </a:custGeom>
          <a:solidFill>
            <a:srgbClr val="EE7B48"/>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grpSp>
        <p:nvGrpSpPr>
          <p:cNvPr id="209" name="グループ化 208"/>
          <p:cNvGrpSpPr/>
          <p:nvPr/>
        </p:nvGrpSpPr>
        <p:grpSpPr>
          <a:xfrm>
            <a:off x="4781256" y="3788905"/>
            <a:ext cx="215256" cy="212896"/>
            <a:chOff x="1535113" y="649288"/>
            <a:chExt cx="381000" cy="381000"/>
          </a:xfrm>
          <a:solidFill>
            <a:srgbClr val="F18F60"/>
          </a:solidFill>
        </p:grpSpPr>
        <p:sp>
          <p:nvSpPr>
            <p:cNvPr id="210" name="Freeform 108"/>
            <p:cNvSpPr>
              <a:spLocks/>
            </p:cNvSpPr>
            <p:nvPr/>
          </p:nvSpPr>
          <p:spPr bwMode="auto">
            <a:xfrm>
              <a:off x="1560513" y="661988"/>
              <a:ext cx="60325" cy="73025"/>
            </a:xfrm>
            <a:custGeom>
              <a:avLst/>
              <a:gdLst/>
              <a:ahLst/>
              <a:cxnLst>
                <a:cxn ang="0">
                  <a:pos x="6" y="32"/>
                </a:cxn>
                <a:cxn ang="0">
                  <a:pos x="6" y="32"/>
                </a:cxn>
                <a:cxn ang="0">
                  <a:pos x="6" y="38"/>
                </a:cxn>
                <a:cxn ang="0">
                  <a:pos x="10" y="42"/>
                </a:cxn>
                <a:cxn ang="0">
                  <a:pos x="14" y="46"/>
                </a:cxn>
                <a:cxn ang="0">
                  <a:pos x="18" y="46"/>
                </a:cxn>
                <a:cxn ang="0">
                  <a:pos x="18" y="46"/>
                </a:cxn>
                <a:cxn ang="0">
                  <a:pos x="24" y="46"/>
                </a:cxn>
                <a:cxn ang="0">
                  <a:pos x="28" y="42"/>
                </a:cxn>
                <a:cxn ang="0">
                  <a:pos x="30" y="38"/>
                </a:cxn>
                <a:cxn ang="0">
                  <a:pos x="32" y="32"/>
                </a:cxn>
                <a:cxn ang="0">
                  <a:pos x="32" y="32"/>
                </a:cxn>
                <a:cxn ang="0">
                  <a:pos x="36" y="32"/>
                </a:cxn>
                <a:cxn ang="0">
                  <a:pos x="38" y="28"/>
                </a:cxn>
                <a:cxn ang="0">
                  <a:pos x="38" y="28"/>
                </a:cxn>
                <a:cxn ang="0">
                  <a:pos x="36" y="24"/>
                </a:cxn>
                <a:cxn ang="0">
                  <a:pos x="34" y="22"/>
                </a:cxn>
                <a:cxn ang="0">
                  <a:pos x="34" y="14"/>
                </a:cxn>
                <a:cxn ang="0">
                  <a:pos x="34" y="14"/>
                </a:cxn>
                <a:cxn ang="0">
                  <a:pos x="34" y="8"/>
                </a:cxn>
                <a:cxn ang="0">
                  <a:pos x="30" y="4"/>
                </a:cxn>
                <a:cxn ang="0">
                  <a:pos x="26" y="2"/>
                </a:cxn>
                <a:cxn ang="0">
                  <a:pos x="18" y="0"/>
                </a:cxn>
                <a:cxn ang="0">
                  <a:pos x="18" y="0"/>
                </a:cxn>
                <a:cxn ang="0">
                  <a:pos x="12" y="2"/>
                </a:cxn>
                <a:cxn ang="0">
                  <a:pos x="6" y="4"/>
                </a:cxn>
                <a:cxn ang="0">
                  <a:pos x="4" y="8"/>
                </a:cxn>
                <a:cxn ang="0">
                  <a:pos x="2" y="14"/>
                </a:cxn>
                <a:cxn ang="0">
                  <a:pos x="4" y="22"/>
                </a:cxn>
                <a:cxn ang="0">
                  <a:pos x="4" y="22"/>
                </a:cxn>
                <a:cxn ang="0">
                  <a:pos x="0" y="24"/>
                </a:cxn>
                <a:cxn ang="0">
                  <a:pos x="0" y="28"/>
                </a:cxn>
                <a:cxn ang="0">
                  <a:pos x="0" y="28"/>
                </a:cxn>
                <a:cxn ang="0">
                  <a:pos x="2" y="32"/>
                </a:cxn>
                <a:cxn ang="0">
                  <a:pos x="6" y="32"/>
                </a:cxn>
                <a:cxn ang="0">
                  <a:pos x="6" y="32"/>
                </a:cxn>
              </a:cxnLst>
              <a:rect l="0" t="0" r="r" b="b"/>
              <a:pathLst>
                <a:path w="38" h="46">
                  <a:moveTo>
                    <a:pt x="6" y="32"/>
                  </a:moveTo>
                  <a:lnTo>
                    <a:pt x="6" y="32"/>
                  </a:lnTo>
                  <a:lnTo>
                    <a:pt x="6" y="38"/>
                  </a:lnTo>
                  <a:lnTo>
                    <a:pt x="10" y="42"/>
                  </a:lnTo>
                  <a:lnTo>
                    <a:pt x="14" y="46"/>
                  </a:lnTo>
                  <a:lnTo>
                    <a:pt x="18" y="46"/>
                  </a:lnTo>
                  <a:lnTo>
                    <a:pt x="18" y="46"/>
                  </a:lnTo>
                  <a:lnTo>
                    <a:pt x="24" y="46"/>
                  </a:lnTo>
                  <a:lnTo>
                    <a:pt x="28" y="42"/>
                  </a:lnTo>
                  <a:lnTo>
                    <a:pt x="30" y="38"/>
                  </a:lnTo>
                  <a:lnTo>
                    <a:pt x="32" y="32"/>
                  </a:lnTo>
                  <a:lnTo>
                    <a:pt x="32" y="32"/>
                  </a:lnTo>
                  <a:lnTo>
                    <a:pt x="36" y="32"/>
                  </a:lnTo>
                  <a:lnTo>
                    <a:pt x="38" y="28"/>
                  </a:lnTo>
                  <a:lnTo>
                    <a:pt x="38" y="28"/>
                  </a:lnTo>
                  <a:lnTo>
                    <a:pt x="36" y="24"/>
                  </a:lnTo>
                  <a:lnTo>
                    <a:pt x="34" y="22"/>
                  </a:lnTo>
                  <a:lnTo>
                    <a:pt x="34" y="14"/>
                  </a:lnTo>
                  <a:lnTo>
                    <a:pt x="34" y="14"/>
                  </a:lnTo>
                  <a:lnTo>
                    <a:pt x="34" y="8"/>
                  </a:lnTo>
                  <a:lnTo>
                    <a:pt x="30" y="4"/>
                  </a:lnTo>
                  <a:lnTo>
                    <a:pt x="26" y="2"/>
                  </a:lnTo>
                  <a:lnTo>
                    <a:pt x="18" y="0"/>
                  </a:lnTo>
                  <a:lnTo>
                    <a:pt x="18" y="0"/>
                  </a:lnTo>
                  <a:lnTo>
                    <a:pt x="12" y="2"/>
                  </a:lnTo>
                  <a:lnTo>
                    <a:pt x="6" y="4"/>
                  </a:lnTo>
                  <a:lnTo>
                    <a:pt x="4" y="8"/>
                  </a:lnTo>
                  <a:lnTo>
                    <a:pt x="2" y="14"/>
                  </a:lnTo>
                  <a:lnTo>
                    <a:pt x="4" y="22"/>
                  </a:lnTo>
                  <a:lnTo>
                    <a:pt x="4" y="22"/>
                  </a:lnTo>
                  <a:lnTo>
                    <a:pt x="0" y="24"/>
                  </a:lnTo>
                  <a:lnTo>
                    <a:pt x="0" y="28"/>
                  </a:lnTo>
                  <a:lnTo>
                    <a:pt x="0" y="28"/>
                  </a:lnTo>
                  <a:lnTo>
                    <a:pt x="2" y="32"/>
                  </a:lnTo>
                  <a:lnTo>
                    <a:pt x="6" y="32"/>
                  </a:lnTo>
                  <a:lnTo>
                    <a:pt x="6" y="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211" name="Freeform 109"/>
            <p:cNvSpPr>
              <a:spLocks/>
            </p:cNvSpPr>
            <p:nvPr/>
          </p:nvSpPr>
          <p:spPr bwMode="auto">
            <a:xfrm>
              <a:off x="1535113" y="738188"/>
              <a:ext cx="98425" cy="292100"/>
            </a:xfrm>
            <a:custGeom>
              <a:avLst/>
              <a:gdLst/>
              <a:ahLst/>
              <a:cxnLst>
                <a:cxn ang="0">
                  <a:pos x="62" y="6"/>
                </a:cxn>
                <a:cxn ang="0">
                  <a:pos x="62" y="6"/>
                </a:cxn>
                <a:cxn ang="0">
                  <a:pos x="62" y="4"/>
                </a:cxn>
                <a:cxn ang="0">
                  <a:pos x="62" y="4"/>
                </a:cxn>
                <a:cxn ang="0">
                  <a:pos x="60" y="4"/>
                </a:cxn>
                <a:cxn ang="0">
                  <a:pos x="60" y="4"/>
                </a:cxn>
                <a:cxn ang="0">
                  <a:pos x="48" y="0"/>
                </a:cxn>
                <a:cxn ang="0">
                  <a:pos x="34" y="16"/>
                </a:cxn>
                <a:cxn ang="0">
                  <a:pos x="20" y="0"/>
                </a:cxn>
                <a:cxn ang="0">
                  <a:pos x="20" y="0"/>
                </a:cxn>
                <a:cxn ang="0">
                  <a:pos x="10" y="4"/>
                </a:cxn>
                <a:cxn ang="0">
                  <a:pos x="10" y="4"/>
                </a:cxn>
                <a:cxn ang="0">
                  <a:pos x="2" y="6"/>
                </a:cxn>
                <a:cxn ang="0">
                  <a:pos x="0" y="8"/>
                </a:cxn>
                <a:cxn ang="0">
                  <a:pos x="0" y="12"/>
                </a:cxn>
                <a:cxn ang="0">
                  <a:pos x="0" y="20"/>
                </a:cxn>
                <a:cxn ang="0">
                  <a:pos x="0" y="22"/>
                </a:cxn>
                <a:cxn ang="0">
                  <a:pos x="0" y="84"/>
                </a:cxn>
                <a:cxn ang="0">
                  <a:pos x="12" y="84"/>
                </a:cxn>
                <a:cxn ang="0">
                  <a:pos x="12" y="184"/>
                </a:cxn>
                <a:cxn ang="0">
                  <a:pos x="58" y="184"/>
                </a:cxn>
                <a:cxn ang="0">
                  <a:pos x="58" y="84"/>
                </a:cxn>
                <a:cxn ang="0">
                  <a:pos x="62" y="84"/>
                </a:cxn>
                <a:cxn ang="0">
                  <a:pos x="62" y="6"/>
                </a:cxn>
              </a:cxnLst>
              <a:rect l="0" t="0" r="r" b="b"/>
              <a:pathLst>
                <a:path w="62" h="184">
                  <a:moveTo>
                    <a:pt x="62" y="6"/>
                  </a:moveTo>
                  <a:lnTo>
                    <a:pt x="62" y="6"/>
                  </a:lnTo>
                  <a:lnTo>
                    <a:pt x="62" y="4"/>
                  </a:lnTo>
                  <a:lnTo>
                    <a:pt x="62" y="4"/>
                  </a:lnTo>
                  <a:lnTo>
                    <a:pt x="60" y="4"/>
                  </a:lnTo>
                  <a:lnTo>
                    <a:pt x="60" y="4"/>
                  </a:lnTo>
                  <a:lnTo>
                    <a:pt x="48" y="0"/>
                  </a:lnTo>
                  <a:lnTo>
                    <a:pt x="34" y="16"/>
                  </a:lnTo>
                  <a:lnTo>
                    <a:pt x="20" y="0"/>
                  </a:lnTo>
                  <a:lnTo>
                    <a:pt x="20" y="0"/>
                  </a:lnTo>
                  <a:lnTo>
                    <a:pt x="10" y="4"/>
                  </a:lnTo>
                  <a:lnTo>
                    <a:pt x="10" y="4"/>
                  </a:lnTo>
                  <a:lnTo>
                    <a:pt x="2" y="6"/>
                  </a:lnTo>
                  <a:lnTo>
                    <a:pt x="0" y="8"/>
                  </a:lnTo>
                  <a:lnTo>
                    <a:pt x="0" y="12"/>
                  </a:lnTo>
                  <a:lnTo>
                    <a:pt x="0" y="20"/>
                  </a:lnTo>
                  <a:lnTo>
                    <a:pt x="0" y="22"/>
                  </a:lnTo>
                  <a:lnTo>
                    <a:pt x="0" y="84"/>
                  </a:lnTo>
                  <a:lnTo>
                    <a:pt x="12" y="84"/>
                  </a:lnTo>
                  <a:lnTo>
                    <a:pt x="12" y="184"/>
                  </a:lnTo>
                  <a:lnTo>
                    <a:pt x="58" y="184"/>
                  </a:lnTo>
                  <a:lnTo>
                    <a:pt x="58" y="84"/>
                  </a:lnTo>
                  <a:lnTo>
                    <a:pt x="62" y="84"/>
                  </a:lnTo>
                  <a:lnTo>
                    <a:pt x="62" y="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212" name="Freeform 110"/>
            <p:cNvSpPr>
              <a:spLocks/>
            </p:cNvSpPr>
            <p:nvPr/>
          </p:nvSpPr>
          <p:spPr bwMode="auto">
            <a:xfrm>
              <a:off x="1830388" y="661988"/>
              <a:ext cx="60325" cy="73025"/>
            </a:xfrm>
            <a:custGeom>
              <a:avLst/>
              <a:gdLst/>
              <a:ahLst/>
              <a:cxnLst>
                <a:cxn ang="0">
                  <a:pos x="6" y="32"/>
                </a:cxn>
                <a:cxn ang="0">
                  <a:pos x="6" y="32"/>
                </a:cxn>
                <a:cxn ang="0">
                  <a:pos x="8" y="38"/>
                </a:cxn>
                <a:cxn ang="0">
                  <a:pos x="10" y="42"/>
                </a:cxn>
                <a:cxn ang="0">
                  <a:pos x="14" y="46"/>
                </a:cxn>
                <a:cxn ang="0">
                  <a:pos x="20" y="46"/>
                </a:cxn>
                <a:cxn ang="0">
                  <a:pos x="20" y="46"/>
                </a:cxn>
                <a:cxn ang="0">
                  <a:pos x="24" y="46"/>
                </a:cxn>
                <a:cxn ang="0">
                  <a:pos x="28" y="42"/>
                </a:cxn>
                <a:cxn ang="0">
                  <a:pos x="32" y="38"/>
                </a:cxn>
                <a:cxn ang="0">
                  <a:pos x="32" y="32"/>
                </a:cxn>
                <a:cxn ang="0">
                  <a:pos x="32" y="32"/>
                </a:cxn>
                <a:cxn ang="0">
                  <a:pos x="36" y="32"/>
                </a:cxn>
                <a:cxn ang="0">
                  <a:pos x="38" y="28"/>
                </a:cxn>
                <a:cxn ang="0">
                  <a:pos x="38" y="28"/>
                </a:cxn>
                <a:cxn ang="0">
                  <a:pos x="38" y="24"/>
                </a:cxn>
                <a:cxn ang="0">
                  <a:pos x="34" y="22"/>
                </a:cxn>
                <a:cxn ang="0">
                  <a:pos x="36" y="14"/>
                </a:cxn>
                <a:cxn ang="0">
                  <a:pos x="36" y="14"/>
                </a:cxn>
                <a:cxn ang="0">
                  <a:pos x="34" y="8"/>
                </a:cxn>
                <a:cxn ang="0">
                  <a:pos x="32" y="4"/>
                </a:cxn>
                <a:cxn ang="0">
                  <a:pos x="26" y="2"/>
                </a:cxn>
                <a:cxn ang="0">
                  <a:pos x="20" y="0"/>
                </a:cxn>
                <a:cxn ang="0">
                  <a:pos x="20" y="0"/>
                </a:cxn>
                <a:cxn ang="0">
                  <a:pos x="12" y="2"/>
                </a:cxn>
                <a:cxn ang="0">
                  <a:pos x="8" y="4"/>
                </a:cxn>
                <a:cxn ang="0">
                  <a:pos x="4" y="8"/>
                </a:cxn>
                <a:cxn ang="0">
                  <a:pos x="4" y="14"/>
                </a:cxn>
                <a:cxn ang="0">
                  <a:pos x="4" y="22"/>
                </a:cxn>
                <a:cxn ang="0">
                  <a:pos x="4" y="22"/>
                </a:cxn>
                <a:cxn ang="0">
                  <a:pos x="2" y="24"/>
                </a:cxn>
                <a:cxn ang="0">
                  <a:pos x="0" y="28"/>
                </a:cxn>
                <a:cxn ang="0">
                  <a:pos x="0" y="28"/>
                </a:cxn>
                <a:cxn ang="0">
                  <a:pos x="2" y="32"/>
                </a:cxn>
                <a:cxn ang="0">
                  <a:pos x="6" y="32"/>
                </a:cxn>
                <a:cxn ang="0">
                  <a:pos x="6" y="32"/>
                </a:cxn>
              </a:cxnLst>
              <a:rect l="0" t="0" r="r" b="b"/>
              <a:pathLst>
                <a:path w="38" h="46">
                  <a:moveTo>
                    <a:pt x="6" y="32"/>
                  </a:moveTo>
                  <a:lnTo>
                    <a:pt x="6" y="32"/>
                  </a:lnTo>
                  <a:lnTo>
                    <a:pt x="8" y="38"/>
                  </a:lnTo>
                  <a:lnTo>
                    <a:pt x="10" y="42"/>
                  </a:lnTo>
                  <a:lnTo>
                    <a:pt x="14" y="46"/>
                  </a:lnTo>
                  <a:lnTo>
                    <a:pt x="20" y="46"/>
                  </a:lnTo>
                  <a:lnTo>
                    <a:pt x="20" y="46"/>
                  </a:lnTo>
                  <a:lnTo>
                    <a:pt x="24" y="46"/>
                  </a:lnTo>
                  <a:lnTo>
                    <a:pt x="28" y="42"/>
                  </a:lnTo>
                  <a:lnTo>
                    <a:pt x="32" y="38"/>
                  </a:lnTo>
                  <a:lnTo>
                    <a:pt x="32" y="32"/>
                  </a:lnTo>
                  <a:lnTo>
                    <a:pt x="32" y="32"/>
                  </a:lnTo>
                  <a:lnTo>
                    <a:pt x="36" y="32"/>
                  </a:lnTo>
                  <a:lnTo>
                    <a:pt x="38" y="28"/>
                  </a:lnTo>
                  <a:lnTo>
                    <a:pt x="38" y="28"/>
                  </a:lnTo>
                  <a:lnTo>
                    <a:pt x="38" y="24"/>
                  </a:lnTo>
                  <a:lnTo>
                    <a:pt x="34" y="22"/>
                  </a:lnTo>
                  <a:lnTo>
                    <a:pt x="36" y="14"/>
                  </a:lnTo>
                  <a:lnTo>
                    <a:pt x="36" y="14"/>
                  </a:lnTo>
                  <a:lnTo>
                    <a:pt x="34" y="8"/>
                  </a:lnTo>
                  <a:lnTo>
                    <a:pt x="32" y="4"/>
                  </a:lnTo>
                  <a:lnTo>
                    <a:pt x="26" y="2"/>
                  </a:lnTo>
                  <a:lnTo>
                    <a:pt x="20" y="0"/>
                  </a:lnTo>
                  <a:lnTo>
                    <a:pt x="20" y="0"/>
                  </a:lnTo>
                  <a:lnTo>
                    <a:pt x="12" y="2"/>
                  </a:lnTo>
                  <a:lnTo>
                    <a:pt x="8" y="4"/>
                  </a:lnTo>
                  <a:lnTo>
                    <a:pt x="4" y="8"/>
                  </a:lnTo>
                  <a:lnTo>
                    <a:pt x="4" y="14"/>
                  </a:lnTo>
                  <a:lnTo>
                    <a:pt x="4" y="22"/>
                  </a:lnTo>
                  <a:lnTo>
                    <a:pt x="4" y="22"/>
                  </a:lnTo>
                  <a:lnTo>
                    <a:pt x="2" y="24"/>
                  </a:lnTo>
                  <a:lnTo>
                    <a:pt x="0" y="28"/>
                  </a:lnTo>
                  <a:lnTo>
                    <a:pt x="0" y="28"/>
                  </a:lnTo>
                  <a:lnTo>
                    <a:pt x="2" y="32"/>
                  </a:lnTo>
                  <a:lnTo>
                    <a:pt x="6" y="32"/>
                  </a:lnTo>
                  <a:lnTo>
                    <a:pt x="6" y="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213" name="Freeform 111"/>
            <p:cNvSpPr>
              <a:spLocks/>
            </p:cNvSpPr>
            <p:nvPr/>
          </p:nvSpPr>
          <p:spPr bwMode="auto">
            <a:xfrm>
              <a:off x="1817688" y="738188"/>
              <a:ext cx="98425" cy="292100"/>
            </a:xfrm>
            <a:custGeom>
              <a:avLst/>
              <a:gdLst/>
              <a:ahLst/>
              <a:cxnLst>
                <a:cxn ang="0">
                  <a:pos x="52" y="4"/>
                </a:cxn>
                <a:cxn ang="0">
                  <a:pos x="52" y="4"/>
                </a:cxn>
                <a:cxn ang="0">
                  <a:pos x="42" y="0"/>
                </a:cxn>
                <a:cxn ang="0">
                  <a:pos x="28" y="16"/>
                </a:cxn>
                <a:cxn ang="0">
                  <a:pos x="14" y="0"/>
                </a:cxn>
                <a:cxn ang="0">
                  <a:pos x="14" y="0"/>
                </a:cxn>
                <a:cxn ang="0">
                  <a:pos x="2" y="4"/>
                </a:cxn>
                <a:cxn ang="0">
                  <a:pos x="2" y="4"/>
                </a:cxn>
                <a:cxn ang="0">
                  <a:pos x="0" y="4"/>
                </a:cxn>
                <a:cxn ang="0">
                  <a:pos x="0" y="4"/>
                </a:cxn>
                <a:cxn ang="0">
                  <a:pos x="0" y="6"/>
                </a:cxn>
                <a:cxn ang="0">
                  <a:pos x="0" y="84"/>
                </a:cxn>
                <a:cxn ang="0">
                  <a:pos x="4" y="84"/>
                </a:cxn>
                <a:cxn ang="0">
                  <a:pos x="4" y="184"/>
                </a:cxn>
                <a:cxn ang="0">
                  <a:pos x="50" y="184"/>
                </a:cxn>
                <a:cxn ang="0">
                  <a:pos x="50" y="84"/>
                </a:cxn>
                <a:cxn ang="0">
                  <a:pos x="62" y="84"/>
                </a:cxn>
                <a:cxn ang="0">
                  <a:pos x="62" y="22"/>
                </a:cxn>
                <a:cxn ang="0">
                  <a:pos x="62" y="20"/>
                </a:cxn>
                <a:cxn ang="0">
                  <a:pos x="62" y="12"/>
                </a:cxn>
                <a:cxn ang="0">
                  <a:pos x="62" y="12"/>
                </a:cxn>
                <a:cxn ang="0">
                  <a:pos x="62" y="8"/>
                </a:cxn>
                <a:cxn ang="0">
                  <a:pos x="60" y="6"/>
                </a:cxn>
                <a:cxn ang="0">
                  <a:pos x="52" y="4"/>
                </a:cxn>
                <a:cxn ang="0">
                  <a:pos x="52" y="4"/>
                </a:cxn>
              </a:cxnLst>
              <a:rect l="0" t="0" r="r" b="b"/>
              <a:pathLst>
                <a:path w="62" h="184">
                  <a:moveTo>
                    <a:pt x="52" y="4"/>
                  </a:moveTo>
                  <a:lnTo>
                    <a:pt x="52" y="4"/>
                  </a:lnTo>
                  <a:lnTo>
                    <a:pt x="42" y="0"/>
                  </a:lnTo>
                  <a:lnTo>
                    <a:pt x="28" y="16"/>
                  </a:lnTo>
                  <a:lnTo>
                    <a:pt x="14" y="0"/>
                  </a:lnTo>
                  <a:lnTo>
                    <a:pt x="14" y="0"/>
                  </a:lnTo>
                  <a:lnTo>
                    <a:pt x="2" y="4"/>
                  </a:lnTo>
                  <a:lnTo>
                    <a:pt x="2" y="4"/>
                  </a:lnTo>
                  <a:lnTo>
                    <a:pt x="0" y="4"/>
                  </a:lnTo>
                  <a:lnTo>
                    <a:pt x="0" y="4"/>
                  </a:lnTo>
                  <a:lnTo>
                    <a:pt x="0" y="6"/>
                  </a:lnTo>
                  <a:lnTo>
                    <a:pt x="0" y="84"/>
                  </a:lnTo>
                  <a:lnTo>
                    <a:pt x="4" y="84"/>
                  </a:lnTo>
                  <a:lnTo>
                    <a:pt x="4" y="184"/>
                  </a:lnTo>
                  <a:lnTo>
                    <a:pt x="50" y="184"/>
                  </a:lnTo>
                  <a:lnTo>
                    <a:pt x="50" y="84"/>
                  </a:lnTo>
                  <a:lnTo>
                    <a:pt x="62" y="84"/>
                  </a:lnTo>
                  <a:lnTo>
                    <a:pt x="62" y="22"/>
                  </a:lnTo>
                  <a:lnTo>
                    <a:pt x="62" y="20"/>
                  </a:lnTo>
                  <a:lnTo>
                    <a:pt x="62" y="12"/>
                  </a:lnTo>
                  <a:lnTo>
                    <a:pt x="62" y="12"/>
                  </a:lnTo>
                  <a:lnTo>
                    <a:pt x="62" y="8"/>
                  </a:lnTo>
                  <a:lnTo>
                    <a:pt x="60" y="6"/>
                  </a:lnTo>
                  <a:lnTo>
                    <a:pt x="52" y="4"/>
                  </a:lnTo>
                  <a:lnTo>
                    <a:pt x="52" y="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214" name="Freeform 112"/>
            <p:cNvSpPr>
              <a:spLocks/>
            </p:cNvSpPr>
            <p:nvPr/>
          </p:nvSpPr>
          <p:spPr bwMode="auto">
            <a:xfrm>
              <a:off x="1693863" y="649288"/>
              <a:ext cx="63500" cy="76200"/>
            </a:xfrm>
            <a:custGeom>
              <a:avLst/>
              <a:gdLst/>
              <a:ahLst/>
              <a:cxnLst>
                <a:cxn ang="0">
                  <a:pos x="6" y="34"/>
                </a:cxn>
                <a:cxn ang="0">
                  <a:pos x="6" y="34"/>
                </a:cxn>
                <a:cxn ang="0">
                  <a:pos x="8" y="40"/>
                </a:cxn>
                <a:cxn ang="0">
                  <a:pos x="10" y="44"/>
                </a:cxn>
                <a:cxn ang="0">
                  <a:pos x="16" y="46"/>
                </a:cxn>
                <a:cxn ang="0">
                  <a:pos x="20" y="48"/>
                </a:cxn>
                <a:cxn ang="0">
                  <a:pos x="20" y="48"/>
                </a:cxn>
                <a:cxn ang="0">
                  <a:pos x="24" y="46"/>
                </a:cxn>
                <a:cxn ang="0">
                  <a:pos x="30" y="44"/>
                </a:cxn>
                <a:cxn ang="0">
                  <a:pos x="32" y="40"/>
                </a:cxn>
                <a:cxn ang="0">
                  <a:pos x="34" y="34"/>
                </a:cxn>
                <a:cxn ang="0">
                  <a:pos x="34" y="34"/>
                </a:cxn>
                <a:cxn ang="0">
                  <a:pos x="38" y="32"/>
                </a:cxn>
                <a:cxn ang="0">
                  <a:pos x="40" y="28"/>
                </a:cxn>
                <a:cxn ang="0">
                  <a:pos x="40" y="28"/>
                </a:cxn>
                <a:cxn ang="0">
                  <a:pos x="38" y="24"/>
                </a:cxn>
                <a:cxn ang="0">
                  <a:pos x="36" y="22"/>
                </a:cxn>
                <a:cxn ang="0">
                  <a:pos x="36" y="14"/>
                </a:cxn>
                <a:cxn ang="0">
                  <a:pos x="36" y="14"/>
                </a:cxn>
                <a:cxn ang="0">
                  <a:pos x="36" y="8"/>
                </a:cxn>
                <a:cxn ang="0">
                  <a:pos x="32" y="4"/>
                </a:cxn>
                <a:cxn ang="0">
                  <a:pos x="28" y="2"/>
                </a:cxn>
                <a:cxn ang="0">
                  <a:pos x="20" y="0"/>
                </a:cxn>
                <a:cxn ang="0">
                  <a:pos x="20" y="0"/>
                </a:cxn>
                <a:cxn ang="0">
                  <a:pos x="12" y="2"/>
                </a:cxn>
                <a:cxn ang="0">
                  <a:pos x="8" y="4"/>
                </a:cxn>
                <a:cxn ang="0">
                  <a:pos x="4" y="8"/>
                </a:cxn>
                <a:cxn ang="0">
                  <a:pos x="4" y="14"/>
                </a:cxn>
                <a:cxn ang="0">
                  <a:pos x="4" y="22"/>
                </a:cxn>
                <a:cxn ang="0">
                  <a:pos x="4" y="22"/>
                </a:cxn>
                <a:cxn ang="0">
                  <a:pos x="2" y="24"/>
                </a:cxn>
                <a:cxn ang="0">
                  <a:pos x="0" y="28"/>
                </a:cxn>
                <a:cxn ang="0">
                  <a:pos x="0" y="28"/>
                </a:cxn>
                <a:cxn ang="0">
                  <a:pos x="2" y="32"/>
                </a:cxn>
                <a:cxn ang="0">
                  <a:pos x="6" y="34"/>
                </a:cxn>
                <a:cxn ang="0">
                  <a:pos x="6" y="34"/>
                </a:cxn>
              </a:cxnLst>
              <a:rect l="0" t="0" r="r" b="b"/>
              <a:pathLst>
                <a:path w="40" h="48">
                  <a:moveTo>
                    <a:pt x="6" y="34"/>
                  </a:moveTo>
                  <a:lnTo>
                    <a:pt x="6" y="34"/>
                  </a:lnTo>
                  <a:lnTo>
                    <a:pt x="8" y="40"/>
                  </a:lnTo>
                  <a:lnTo>
                    <a:pt x="10" y="44"/>
                  </a:lnTo>
                  <a:lnTo>
                    <a:pt x="16" y="46"/>
                  </a:lnTo>
                  <a:lnTo>
                    <a:pt x="20" y="48"/>
                  </a:lnTo>
                  <a:lnTo>
                    <a:pt x="20" y="48"/>
                  </a:lnTo>
                  <a:lnTo>
                    <a:pt x="24" y="46"/>
                  </a:lnTo>
                  <a:lnTo>
                    <a:pt x="30" y="44"/>
                  </a:lnTo>
                  <a:lnTo>
                    <a:pt x="32" y="40"/>
                  </a:lnTo>
                  <a:lnTo>
                    <a:pt x="34" y="34"/>
                  </a:lnTo>
                  <a:lnTo>
                    <a:pt x="34" y="34"/>
                  </a:lnTo>
                  <a:lnTo>
                    <a:pt x="38" y="32"/>
                  </a:lnTo>
                  <a:lnTo>
                    <a:pt x="40" y="28"/>
                  </a:lnTo>
                  <a:lnTo>
                    <a:pt x="40" y="28"/>
                  </a:lnTo>
                  <a:lnTo>
                    <a:pt x="38" y="24"/>
                  </a:lnTo>
                  <a:lnTo>
                    <a:pt x="36" y="22"/>
                  </a:lnTo>
                  <a:lnTo>
                    <a:pt x="36" y="14"/>
                  </a:lnTo>
                  <a:lnTo>
                    <a:pt x="36" y="14"/>
                  </a:lnTo>
                  <a:lnTo>
                    <a:pt x="36" y="8"/>
                  </a:lnTo>
                  <a:lnTo>
                    <a:pt x="32" y="4"/>
                  </a:lnTo>
                  <a:lnTo>
                    <a:pt x="28" y="2"/>
                  </a:lnTo>
                  <a:lnTo>
                    <a:pt x="20" y="0"/>
                  </a:lnTo>
                  <a:lnTo>
                    <a:pt x="20" y="0"/>
                  </a:lnTo>
                  <a:lnTo>
                    <a:pt x="12" y="2"/>
                  </a:lnTo>
                  <a:lnTo>
                    <a:pt x="8" y="4"/>
                  </a:lnTo>
                  <a:lnTo>
                    <a:pt x="4" y="8"/>
                  </a:lnTo>
                  <a:lnTo>
                    <a:pt x="4" y="14"/>
                  </a:lnTo>
                  <a:lnTo>
                    <a:pt x="4" y="22"/>
                  </a:lnTo>
                  <a:lnTo>
                    <a:pt x="4" y="22"/>
                  </a:lnTo>
                  <a:lnTo>
                    <a:pt x="2" y="24"/>
                  </a:lnTo>
                  <a:lnTo>
                    <a:pt x="0" y="28"/>
                  </a:lnTo>
                  <a:lnTo>
                    <a:pt x="0" y="28"/>
                  </a:lnTo>
                  <a:lnTo>
                    <a:pt x="2" y="32"/>
                  </a:lnTo>
                  <a:lnTo>
                    <a:pt x="6" y="34"/>
                  </a:lnTo>
                  <a:lnTo>
                    <a:pt x="6" y="3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215" name="Freeform 113"/>
            <p:cNvSpPr>
              <a:spLocks/>
            </p:cNvSpPr>
            <p:nvPr/>
          </p:nvSpPr>
          <p:spPr bwMode="auto">
            <a:xfrm>
              <a:off x="1668463" y="728663"/>
              <a:ext cx="114300" cy="301625"/>
            </a:xfrm>
            <a:custGeom>
              <a:avLst/>
              <a:gdLst/>
              <a:ahLst/>
              <a:cxnLst>
                <a:cxn ang="0">
                  <a:pos x="12" y="86"/>
                </a:cxn>
                <a:cxn ang="0">
                  <a:pos x="12" y="190"/>
                </a:cxn>
                <a:cxn ang="0">
                  <a:pos x="60" y="190"/>
                </a:cxn>
                <a:cxn ang="0">
                  <a:pos x="60" y="86"/>
                </a:cxn>
                <a:cxn ang="0">
                  <a:pos x="72" y="86"/>
                </a:cxn>
                <a:cxn ang="0">
                  <a:pos x="72" y="22"/>
                </a:cxn>
                <a:cxn ang="0">
                  <a:pos x="72" y="20"/>
                </a:cxn>
                <a:cxn ang="0">
                  <a:pos x="72" y="12"/>
                </a:cxn>
                <a:cxn ang="0">
                  <a:pos x="72" y="12"/>
                </a:cxn>
                <a:cxn ang="0">
                  <a:pos x="72" y="8"/>
                </a:cxn>
                <a:cxn ang="0">
                  <a:pos x="68" y="6"/>
                </a:cxn>
                <a:cxn ang="0">
                  <a:pos x="62" y="2"/>
                </a:cxn>
                <a:cxn ang="0">
                  <a:pos x="62" y="2"/>
                </a:cxn>
                <a:cxn ang="0">
                  <a:pos x="50" y="0"/>
                </a:cxn>
                <a:cxn ang="0">
                  <a:pos x="36" y="18"/>
                </a:cxn>
                <a:cxn ang="0">
                  <a:pos x="22" y="0"/>
                </a:cxn>
                <a:cxn ang="0">
                  <a:pos x="22" y="0"/>
                </a:cxn>
                <a:cxn ang="0">
                  <a:pos x="10" y="2"/>
                </a:cxn>
                <a:cxn ang="0">
                  <a:pos x="10" y="2"/>
                </a:cxn>
                <a:cxn ang="0">
                  <a:pos x="4" y="6"/>
                </a:cxn>
                <a:cxn ang="0">
                  <a:pos x="0" y="8"/>
                </a:cxn>
                <a:cxn ang="0">
                  <a:pos x="0" y="12"/>
                </a:cxn>
                <a:cxn ang="0">
                  <a:pos x="0" y="20"/>
                </a:cxn>
                <a:cxn ang="0">
                  <a:pos x="0" y="22"/>
                </a:cxn>
                <a:cxn ang="0">
                  <a:pos x="0" y="86"/>
                </a:cxn>
                <a:cxn ang="0">
                  <a:pos x="12" y="86"/>
                </a:cxn>
              </a:cxnLst>
              <a:rect l="0" t="0" r="r" b="b"/>
              <a:pathLst>
                <a:path w="72" h="190">
                  <a:moveTo>
                    <a:pt x="12" y="86"/>
                  </a:moveTo>
                  <a:lnTo>
                    <a:pt x="12" y="190"/>
                  </a:lnTo>
                  <a:lnTo>
                    <a:pt x="60" y="190"/>
                  </a:lnTo>
                  <a:lnTo>
                    <a:pt x="60" y="86"/>
                  </a:lnTo>
                  <a:lnTo>
                    <a:pt x="72" y="86"/>
                  </a:lnTo>
                  <a:lnTo>
                    <a:pt x="72" y="22"/>
                  </a:lnTo>
                  <a:lnTo>
                    <a:pt x="72" y="20"/>
                  </a:lnTo>
                  <a:lnTo>
                    <a:pt x="72" y="12"/>
                  </a:lnTo>
                  <a:lnTo>
                    <a:pt x="72" y="12"/>
                  </a:lnTo>
                  <a:lnTo>
                    <a:pt x="72" y="8"/>
                  </a:lnTo>
                  <a:lnTo>
                    <a:pt x="68" y="6"/>
                  </a:lnTo>
                  <a:lnTo>
                    <a:pt x="62" y="2"/>
                  </a:lnTo>
                  <a:lnTo>
                    <a:pt x="62" y="2"/>
                  </a:lnTo>
                  <a:lnTo>
                    <a:pt x="50" y="0"/>
                  </a:lnTo>
                  <a:lnTo>
                    <a:pt x="36" y="18"/>
                  </a:lnTo>
                  <a:lnTo>
                    <a:pt x="22" y="0"/>
                  </a:lnTo>
                  <a:lnTo>
                    <a:pt x="22" y="0"/>
                  </a:lnTo>
                  <a:lnTo>
                    <a:pt x="10" y="2"/>
                  </a:lnTo>
                  <a:lnTo>
                    <a:pt x="10" y="2"/>
                  </a:lnTo>
                  <a:lnTo>
                    <a:pt x="4" y="6"/>
                  </a:lnTo>
                  <a:lnTo>
                    <a:pt x="0" y="8"/>
                  </a:lnTo>
                  <a:lnTo>
                    <a:pt x="0" y="12"/>
                  </a:lnTo>
                  <a:lnTo>
                    <a:pt x="0" y="20"/>
                  </a:lnTo>
                  <a:lnTo>
                    <a:pt x="0" y="22"/>
                  </a:lnTo>
                  <a:lnTo>
                    <a:pt x="0" y="86"/>
                  </a:lnTo>
                  <a:lnTo>
                    <a:pt x="12" y="8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grpSp>
      <p:grpSp>
        <p:nvGrpSpPr>
          <p:cNvPr id="247" name="グループ化 246"/>
          <p:cNvGrpSpPr/>
          <p:nvPr/>
        </p:nvGrpSpPr>
        <p:grpSpPr>
          <a:xfrm>
            <a:off x="4798939" y="4345886"/>
            <a:ext cx="88826" cy="88826"/>
            <a:chOff x="620713" y="1360488"/>
            <a:chExt cx="1189038" cy="1189038"/>
          </a:xfrm>
          <a:solidFill>
            <a:schemeClr val="accent3"/>
          </a:solidFill>
        </p:grpSpPr>
        <p:sp>
          <p:nvSpPr>
            <p:cNvPr id="248" name="Freeform 171"/>
            <p:cNvSpPr>
              <a:spLocks noEditPoints="1"/>
            </p:cNvSpPr>
            <p:nvPr/>
          </p:nvSpPr>
          <p:spPr bwMode="auto">
            <a:xfrm>
              <a:off x="620713" y="1360488"/>
              <a:ext cx="1189038" cy="1189038"/>
            </a:xfrm>
            <a:custGeom>
              <a:avLst/>
              <a:gdLst>
                <a:gd name="T0" fmla="*/ 605 w 666"/>
                <a:gd name="T1" fmla="*/ 46 h 666"/>
                <a:gd name="T2" fmla="*/ 620 w 666"/>
                <a:gd name="T3" fmla="*/ 61 h 666"/>
                <a:gd name="T4" fmla="*/ 620 w 666"/>
                <a:gd name="T5" fmla="*/ 605 h 666"/>
                <a:gd name="T6" fmla="*/ 605 w 666"/>
                <a:gd name="T7" fmla="*/ 620 h 666"/>
                <a:gd name="T8" fmla="*/ 61 w 666"/>
                <a:gd name="T9" fmla="*/ 620 h 666"/>
                <a:gd name="T10" fmla="*/ 46 w 666"/>
                <a:gd name="T11" fmla="*/ 605 h 666"/>
                <a:gd name="T12" fmla="*/ 46 w 666"/>
                <a:gd name="T13" fmla="*/ 61 h 666"/>
                <a:gd name="T14" fmla="*/ 61 w 666"/>
                <a:gd name="T15" fmla="*/ 46 h 666"/>
                <a:gd name="T16" fmla="*/ 605 w 666"/>
                <a:gd name="T17" fmla="*/ 46 h 666"/>
                <a:gd name="T18" fmla="*/ 605 w 666"/>
                <a:gd name="T19" fmla="*/ 0 h 666"/>
                <a:gd name="T20" fmla="*/ 61 w 666"/>
                <a:gd name="T21" fmla="*/ 0 h 666"/>
                <a:gd name="T22" fmla="*/ 0 w 666"/>
                <a:gd name="T23" fmla="*/ 61 h 666"/>
                <a:gd name="T24" fmla="*/ 0 w 666"/>
                <a:gd name="T25" fmla="*/ 605 h 666"/>
                <a:gd name="T26" fmla="*/ 61 w 666"/>
                <a:gd name="T27" fmla="*/ 666 h 666"/>
                <a:gd name="T28" fmla="*/ 605 w 666"/>
                <a:gd name="T29" fmla="*/ 666 h 666"/>
                <a:gd name="T30" fmla="*/ 666 w 666"/>
                <a:gd name="T31" fmla="*/ 605 h 666"/>
                <a:gd name="T32" fmla="*/ 666 w 666"/>
                <a:gd name="T33" fmla="*/ 61 h 666"/>
                <a:gd name="T34" fmla="*/ 605 w 666"/>
                <a:gd name="T35" fmla="*/ 0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66" h="666">
                  <a:moveTo>
                    <a:pt x="605" y="46"/>
                  </a:moveTo>
                  <a:cubicBezTo>
                    <a:pt x="613" y="46"/>
                    <a:pt x="620" y="53"/>
                    <a:pt x="620" y="61"/>
                  </a:cubicBezTo>
                  <a:cubicBezTo>
                    <a:pt x="620" y="605"/>
                    <a:pt x="620" y="605"/>
                    <a:pt x="620" y="605"/>
                  </a:cubicBezTo>
                  <a:cubicBezTo>
                    <a:pt x="620" y="613"/>
                    <a:pt x="613" y="620"/>
                    <a:pt x="605" y="620"/>
                  </a:cubicBezTo>
                  <a:cubicBezTo>
                    <a:pt x="61" y="620"/>
                    <a:pt x="61" y="620"/>
                    <a:pt x="61" y="620"/>
                  </a:cubicBezTo>
                  <a:cubicBezTo>
                    <a:pt x="53" y="620"/>
                    <a:pt x="46" y="613"/>
                    <a:pt x="46" y="605"/>
                  </a:cubicBezTo>
                  <a:cubicBezTo>
                    <a:pt x="46" y="61"/>
                    <a:pt x="46" y="61"/>
                    <a:pt x="46" y="61"/>
                  </a:cubicBezTo>
                  <a:cubicBezTo>
                    <a:pt x="46" y="53"/>
                    <a:pt x="53" y="46"/>
                    <a:pt x="61" y="46"/>
                  </a:cubicBezTo>
                  <a:cubicBezTo>
                    <a:pt x="605" y="46"/>
                    <a:pt x="605" y="46"/>
                    <a:pt x="605" y="46"/>
                  </a:cubicBezTo>
                  <a:moveTo>
                    <a:pt x="605" y="0"/>
                  </a:moveTo>
                  <a:cubicBezTo>
                    <a:pt x="61" y="0"/>
                    <a:pt x="61" y="0"/>
                    <a:pt x="61" y="0"/>
                  </a:cubicBezTo>
                  <a:cubicBezTo>
                    <a:pt x="28" y="0"/>
                    <a:pt x="0" y="28"/>
                    <a:pt x="0" y="61"/>
                  </a:cubicBezTo>
                  <a:cubicBezTo>
                    <a:pt x="0" y="605"/>
                    <a:pt x="0" y="605"/>
                    <a:pt x="0" y="605"/>
                  </a:cubicBezTo>
                  <a:cubicBezTo>
                    <a:pt x="0" y="638"/>
                    <a:pt x="28" y="666"/>
                    <a:pt x="61" y="666"/>
                  </a:cubicBezTo>
                  <a:cubicBezTo>
                    <a:pt x="605" y="666"/>
                    <a:pt x="605" y="666"/>
                    <a:pt x="605" y="666"/>
                  </a:cubicBezTo>
                  <a:cubicBezTo>
                    <a:pt x="638" y="666"/>
                    <a:pt x="666" y="638"/>
                    <a:pt x="666" y="605"/>
                  </a:cubicBezTo>
                  <a:cubicBezTo>
                    <a:pt x="666" y="61"/>
                    <a:pt x="666" y="61"/>
                    <a:pt x="666" y="61"/>
                  </a:cubicBezTo>
                  <a:cubicBezTo>
                    <a:pt x="666" y="28"/>
                    <a:pt x="638" y="0"/>
                    <a:pt x="6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49" name="Freeform 230"/>
            <p:cNvSpPr>
              <a:spLocks noEditPoints="1"/>
            </p:cNvSpPr>
            <p:nvPr/>
          </p:nvSpPr>
          <p:spPr bwMode="auto">
            <a:xfrm>
              <a:off x="763588" y="2076450"/>
              <a:ext cx="422275" cy="228600"/>
            </a:xfrm>
            <a:custGeom>
              <a:avLst/>
              <a:gdLst>
                <a:gd name="T0" fmla="*/ 222 w 237"/>
                <a:gd name="T1" fmla="*/ 128 h 128"/>
                <a:gd name="T2" fmla="*/ 0 w 237"/>
                <a:gd name="T3" fmla="*/ 113 h 128"/>
                <a:gd name="T4" fmla="*/ 15 w 237"/>
                <a:gd name="T5" fmla="*/ 0 h 128"/>
                <a:gd name="T6" fmla="*/ 237 w 237"/>
                <a:gd name="T7" fmla="*/ 16 h 128"/>
                <a:gd name="T8" fmla="*/ 40 w 237"/>
                <a:gd name="T9" fmla="*/ 36 h 128"/>
                <a:gd name="T10" fmla="*/ 65 w 237"/>
                <a:gd name="T11" fmla="*/ 62 h 128"/>
                <a:gd name="T12" fmla="*/ 43 w 237"/>
                <a:gd name="T13" fmla="*/ 89 h 128"/>
                <a:gd name="T14" fmla="*/ 37 w 237"/>
                <a:gd name="T15" fmla="*/ 68 h 128"/>
                <a:gd name="T16" fmla="*/ 43 w 237"/>
                <a:gd name="T17" fmla="*/ 99 h 128"/>
                <a:gd name="T18" fmla="*/ 93 w 237"/>
                <a:gd name="T19" fmla="*/ 95 h 128"/>
                <a:gd name="T20" fmla="*/ 99 w 237"/>
                <a:gd name="T21" fmla="*/ 99 h 128"/>
                <a:gd name="T22" fmla="*/ 93 w 237"/>
                <a:gd name="T23" fmla="*/ 68 h 128"/>
                <a:gd name="T24" fmla="*/ 71 w 237"/>
                <a:gd name="T25" fmla="*/ 89 h 128"/>
                <a:gd name="T26" fmla="*/ 96 w 237"/>
                <a:gd name="T27" fmla="*/ 62 h 128"/>
                <a:gd name="T28" fmla="*/ 90 w 237"/>
                <a:gd name="T29" fmla="*/ 36 h 128"/>
                <a:gd name="T30" fmla="*/ 71 w 237"/>
                <a:gd name="T31" fmla="*/ 57 h 128"/>
                <a:gd name="T32" fmla="*/ 65 w 237"/>
                <a:gd name="T33" fmla="*/ 31 h 128"/>
                <a:gd name="T34" fmla="*/ 46 w 237"/>
                <a:gd name="T35" fmla="*/ 57 h 128"/>
                <a:gd name="T36" fmla="*/ 40 w 237"/>
                <a:gd name="T37" fmla="*/ 36 h 128"/>
                <a:gd name="T38" fmla="*/ 178 w 237"/>
                <a:gd name="T39" fmla="*/ 70 h 128"/>
                <a:gd name="T40" fmla="*/ 169 w 237"/>
                <a:gd name="T41" fmla="*/ 88 h 128"/>
                <a:gd name="T42" fmla="*/ 154 w 237"/>
                <a:gd name="T43" fmla="*/ 84 h 128"/>
                <a:gd name="T44" fmla="*/ 167 w 237"/>
                <a:gd name="T45" fmla="*/ 80 h 128"/>
                <a:gd name="T46" fmla="*/ 154 w 237"/>
                <a:gd name="T47" fmla="*/ 75 h 128"/>
                <a:gd name="T48" fmla="*/ 168 w 237"/>
                <a:gd name="T49" fmla="*/ 70 h 128"/>
                <a:gd name="T50" fmla="*/ 154 w 237"/>
                <a:gd name="T51" fmla="*/ 65 h 128"/>
                <a:gd name="T52" fmla="*/ 168 w 237"/>
                <a:gd name="T53" fmla="*/ 48 h 128"/>
                <a:gd name="T54" fmla="*/ 135 w 237"/>
                <a:gd name="T55" fmla="*/ 65 h 128"/>
                <a:gd name="T56" fmla="*/ 149 w 237"/>
                <a:gd name="T57" fmla="*/ 70 h 128"/>
                <a:gd name="T58" fmla="*/ 135 w 237"/>
                <a:gd name="T59" fmla="*/ 75 h 128"/>
                <a:gd name="T60" fmla="*/ 149 w 237"/>
                <a:gd name="T61" fmla="*/ 80 h 128"/>
                <a:gd name="T62" fmla="*/ 136 w 237"/>
                <a:gd name="T63" fmla="*/ 84 h 128"/>
                <a:gd name="T64" fmla="*/ 149 w 237"/>
                <a:gd name="T65" fmla="*/ 90 h 128"/>
                <a:gd name="T66" fmla="*/ 132 w 237"/>
                <a:gd name="T67" fmla="*/ 96 h 128"/>
                <a:gd name="T68" fmla="*/ 167 w 237"/>
                <a:gd name="T69" fmla="*/ 95 h 128"/>
                <a:gd name="T70" fmla="*/ 186 w 237"/>
                <a:gd name="T71" fmla="*/ 51 h 128"/>
                <a:gd name="T72" fmla="*/ 191 w 237"/>
                <a:gd name="T73" fmla="*/ 89 h 128"/>
                <a:gd name="T74" fmla="*/ 180 w 237"/>
                <a:gd name="T75" fmla="*/ 93 h 128"/>
                <a:gd name="T76" fmla="*/ 189 w 237"/>
                <a:gd name="T77" fmla="*/ 99 h 128"/>
                <a:gd name="T78" fmla="*/ 198 w 237"/>
                <a:gd name="T79" fmla="*/ 46 h 128"/>
                <a:gd name="T80" fmla="*/ 186 w 237"/>
                <a:gd name="T81" fmla="*/ 30 h 128"/>
                <a:gd name="T82" fmla="*/ 180 w 237"/>
                <a:gd name="T83" fmla="*/ 46 h 128"/>
                <a:gd name="T84" fmla="*/ 171 w 237"/>
                <a:gd name="T85" fmla="*/ 51 h 128"/>
                <a:gd name="T86" fmla="*/ 132 w 237"/>
                <a:gd name="T87" fmla="*/ 36 h 128"/>
                <a:gd name="T88" fmla="*/ 141 w 237"/>
                <a:gd name="T89" fmla="*/ 41 h 128"/>
                <a:gd name="T90" fmla="*/ 146 w 237"/>
                <a:gd name="T91" fmla="*/ 47 h 128"/>
                <a:gd name="T92" fmla="*/ 156 w 237"/>
                <a:gd name="T93" fmla="*/ 41 h 128"/>
                <a:gd name="T94" fmla="*/ 162 w 237"/>
                <a:gd name="T95" fmla="*/ 47 h 128"/>
                <a:gd name="T96" fmla="*/ 171 w 237"/>
                <a:gd name="T97" fmla="*/ 41 h 128"/>
                <a:gd name="T98" fmla="*/ 162 w 237"/>
                <a:gd name="T99" fmla="*/ 36 h 128"/>
                <a:gd name="T100" fmla="*/ 156 w 237"/>
                <a:gd name="T101" fmla="*/ 30 h 128"/>
                <a:gd name="T102" fmla="*/ 146 w 237"/>
                <a:gd name="T103" fmla="*/ 36 h 128"/>
                <a:gd name="T104" fmla="*/ 141 w 237"/>
                <a:gd name="T105" fmla="*/ 30 h 128"/>
                <a:gd name="T106" fmla="*/ 132 w 237"/>
                <a:gd name="T107" fmla="*/ 36 h 128"/>
                <a:gd name="T108" fmla="*/ 140 w 237"/>
                <a:gd name="T109" fmla="*/ 60 h 128"/>
                <a:gd name="T110" fmla="*/ 149 w 237"/>
                <a:gd name="T111" fmla="*/ 53 h 128"/>
                <a:gd name="T112" fmla="*/ 163 w 237"/>
                <a:gd name="T113" fmla="*/ 60 h 128"/>
                <a:gd name="T114" fmla="*/ 154 w 237"/>
                <a:gd name="T115" fmla="*/ 53 h 128"/>
                <a:gd name="T116" fmla="*/ 163 w 237"/>
                <a:gd name="T117" fmla="*/ 6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37" h="128">
                  <a:moveTo>
                    <a:pt x="237" y="113"/>
                  </a:moveTo>
                  <a:cubicBezTo>
                    <a:pt x="237" y="121"/>
                    <a:pt x="230" y="128"/>
                    <a:pt x="222" y="128"/>
                  </a:cubicBezTo>
                  <a:cubicBezTo>
                    <a:pt x="15" y="128"/>
                    <a:pt x="15" y="128"/>
                    <a:pt x="15" y="128"/>
                  </a:cubicBezTo>
                  <a:cubicBezTo>
                    <a:pt x="7" y="128"/>
                    <a:pt x="0" y="121"/>
                    <a:pt x="0" y="113"/>
                  </a:cubicBezTo>
                  <a:cubicBezTo>
                    <a:pt x="0" y="16"/>
                    <a:pt x="0" y="16"/>
                    <a:pt x="0" y="16"/>
                  </a:cubicBezTo>
                  <a:cubicBezTo>
                    <a:pt x="0" y="7"/>
                    <a:pt x="7" y="0"/>
                    <a:pt x="15" y="0"/>
                  </a:cubicBezTo>
                  <a:cubicBezTo>
                    <a:pt x="222" y="0"/>
                    <a:pt x="222" y="0"/>
                    <a:pt x="222" y="0"/>
                  </a:cubicBezTo>
                  <a:cubicBezTo>
                    <a:pt x="230" y="0"/>
                    <a:pt x="237" y="7"/>
                    <a:pt x="237" y="16"/>
                  </a:cubicBezTo>
                  <a:lnTo>
                    <a:pt x="237" y="113"/>
                  </a:lnTo>
                  <a:close/>
                  <a:moveTo>
                    <a:pt x="40" y="36"/>
                  </a:moveTo>
                  <a:cubicBezTo>
                    <a:pt x="40" y="62"/>
                    <a:pt x="40" y="62"/>
                    <a:pt x="40" y="62"/>
                  </a:cubicBezTo>
                  <a:cubicBezTo>
                    <a:pt x="65" y="62"/>
                    <a:pt x="65" y="62"/>
                    <a:pt x="65" y="62"/>
                  </a:cubicBezTo>
                  <a:cubicBezTo>
                    <a:pt x="65" y="89"/>
                    <a:pt x="65" y="89"/>
                    <a:pt x="65" y="89"/>
                  </a:cubicBezTo>
                  <a:cubicBezTo>
                    <a:pt x="43" y="89"/>
                    <a:pt x="43" y="89"/>
                    <a:pt x="43" y="89"/>
                  </a:cubicBezTo>
                  <a:cubicBezTo>
                    <a:pt x="43" y="68"/>
                    <a:pt x="43" y="68"/>
                    <a:pt x="43" y="68"/>
                  </a:cubicBezTo>
                  <a:cubicBezTo>
                    <a:pt x="37" y="68"/>
                    <a:pt x="37" y="68"/>
                    <a:pt x="37" y="68"/>
                  </a:cubicBezTo>
                  <a:cubicBezTo>
                    <a:pt x="37" y="99"/>
                    <a:pt x="37" y="99"/>
                    <a:pt x="37" y="99"/>
                  </a:cubicBezTo>
                  <a:cubicBezTo>
                    <a:pt x="43" y="99"/>
                    <a:pt x="43" y="99"/>
                    <a:pt x="43" y="99"/>
                  </a:cubicBezTo>
                  <a:cubicBezTo>
                    <a:pt x="43" y="95"/>
                    <a:pt x="43" y="95"/>
                    <a:pt x="43" y="95"/>
                  </a:cubicBezTo>
                  <a:cubicBezTo>
                    <a:pt x="93" y="95"/>
                    <a:pt x="93" y="95"/>
                    <a:pt x="93" y="95"/>
                  </a:cubicBezTo>
                  <a:cubicBezTo>
                    <a:pt x="93" y="99"/>
                    <a:pt x="93" y="99"/>
                    <a:pt x="93" y="99"/>
                  </a:cubicBezTo>
                  <a:cubicBezTo>
                    <a:pt x="99" y="99"/>
                    <a:pt x="99" y="99"/>
                    <a:pt x="99" y="99"/>
                  </a:cubicBezTo>
                  <a:cubicBezTo>
                    <a:pt x="99" y="68"/>
                    <a:pt x="99" y="68"/>
                    <a:pt x="99" y="68"/>
                  </a:cubicBezTo>
                  <a:cubicBezTo>
                    <a:pt x="93" y="68"/>
                    <a:pt x="93" y="68"/>
                    <a:pt x="93" y="68"/>
                  </a:cubicBezTo>
                  <a:cubicBezTo>
                    <a:pt x="93" y="89"/>
                    <a:pt x="93" y="89"/>
                    <a:pt x="93" y="89"/>
                  </a:cubicBezTo>
                  <a:cubicBezTo>
                    <a:pt x="71" y="89"/>
                    <a:pt x="71" y="89"/>
                    <a:pt x="71" y="89"/>
                  </a:cubicBezTo>
                  <a:cubicBezTo>
                    <a:pt x="71" y="62"/>
                    <a:pt x="71" y="62"/>
                    <a:pt x="71" y="62"/>
                  </a:cubicBezTo>
                  <a:cubicBezTo>
                    <a:pt x="96" y="62"/>
                    <a:pt x="96" y="62"/>
                    <a:pt x="96" y="62"/>
                  </a:cubicBezTo>
                  <a:cubicBezTo>
                    <a:pt x="96" y="36"/>
                    <a:pt x="96" y="36"/>
                    <a:pt x="96" y="36"/>
                  </a:cubicBezTo>
                  <a:cubicBezTo>
                    <a:pt x="90" y="36"/>
                    <a:pt x="90" y="36"/>
                    <a:pt x="90" y="36"/>
                  </a:cubicBezTo>
                  <a:cubicBezTo>
                    <a:pt x="90" y="57"/>
                    <a:pt x="90" y="57"/>
                    <a:pt x="90" y="57"/>
                  </a:cubicBezTo>
                  <a:cubicBezTo>
                    <a:pt x="71" y="57"/>
                    <a:pt x="71" y="57"/>
                    <a:pt x="71" y="57"/>
                  </a:cubicBezTo>
                  <a:cubicBezTo>
                    <a:pt x="71" y="31"/>
                    <a:pt x="71" y="31"/>
                    <a:pt x="71" y="31"/>
                  </a:cubicBezTo>
                  <a:cubicBezTo>
                    <a:pt x="65" y="31"/>
                    <a:pt x="65" y="31"/>
                    <a:pt x="65" y="31"/>
                  </a:cubicBezTo>
                  <a:cubicBezTo>
                    <a:pt x="65" y="57"/>
                    <a:pt x="65" y="57"/>
                    <a:pt x="65" y="57"/>
                  </a:cubicBezTo>
                  <a:cubicBezTo>
                    <a:pt x="46" y="57"/>
                    <a:pt x="46" y="57"/>
                    <a:pt x="46" y="57"/>
                  </a:cubicBezTo>
                  <a:cubicBezTo>
                    <a:pt x="46" y="36"/>
                    <a:pt x="46" y="36"/>
                    <a:pt x="46" y="36"/>
                  </a:cubicBezTo>
                  <a:lnTo>
                    <a:pt x="40" y="36"/>
                  </a:lnTo>
                  <a:close/>
                  <a:moveTo>
                    <a:pt x="180" y="51"/>
                  </a:moveTo>
                  <a:cubicBezTo>
                    <a:pt x="180" y="56"/>
                    <a:pt x="179" y="63"/>
                    <a:pt x="178" y="70"/>
                  </a:cubicBezTo>
                  <a:cubicBezTo>
                    <a:pt x="177" y="77"/>
                    <a:pt x="174" y="86"/>
                    <a:pt x="169" y="93"/>
                  </a:cubicBezTo>
                  <a:cubicBezTo>
                    <a:pt x="169" y="88"/>
                    <a:pt x="169" y="88"/>
                    <a:pt x="169" y="88"/>
                  </a:cubicBezTo>
                  <a:cubicBezTo>
                    <a:pt x="166" y="89"/>
                    <a:pt x="162" y="89"/>
                    <a:pt x="154" y="90"/>
                  </a:cubicBezTo>
                  <a:cubicBezTo>
                    <a:pt x="154" y="84"/>
                    <a:pt x="154" y="84"/>
                    <a:pt x="154" y="84"/>
                  </a:cubicBezTo>
                  <a:cubicBezTo>
                    <a:pt x="167" y="84"/>
                    <a:pt x="167" y="84"/>
                    <a:pt x="167" y="84"/>
                  </a:cubicBezTo>
                  <a:cubicBezTo>
                    <a:pt x="167" y="80"/>
                    <a:pt x="167" y="80"/>
                    <a:pt x="167" y="80"/>
                  </a:cubicBezTo>
                  <a:cubicBezTo>
                    <a:pt x="154" y="80"/>
                    <a:pt x="154" y="80"/>
                    <a:pt x="154" y="80"/>
                  </a:cubicBezTo>
                  <a:cubicBezTo>
                    <a:pt x="154" y="75"/>
                    <a:pt x="154" y="75"/>
                    <a:pt x="154" y="75"/>
                  </a:cubicBezTo>
                  <a:cubicBezTo>
                    <a:pt x="168" y="75"/>
                    <a:pt x="168" y="75"/>
                    <a:pt x="168" y="75"/>
                  </a:cubicBezTo>
                  <a:cubicBezTo>
                    <a:pt x="168" y="70"/>
                    <a:pt x="168" y="70"/>
                    <a:pt x="168" y="70"/>
                  </a:cubicBezTo>
                  <a:cubicBezTo>
                    <a:pt x="154" y="70"/>
                    <a:pt x="154" y="70"/>
                    <a:pt x="154" y="70"/>
                  </a:cubicBezTo>
                  <a:cubicBezTo>
                    <a:pt x="154" y="65"/>
                    <a:pt x="154" y="65"/>
                    <a:pt x="154" y="65"/>
                  </a:cubicBezTo>
                  <a:cubicBezTo>
                    <a:pt x="168" y="65"/>
                    <a:pt x="168" y="65"/>
                    <a:pt x="168" y="65"/>
                  </a:cubicBezTo>
                  <a:cubicBezTo>
                    <a:pt x="168" y="48"/>
                    <a:pt x="168" y="48"/>
                    <a:pt x="168" y="48"/>
                  </a:cubicBezTo>
                  <a:cubicBezTo>
                    <a:pt x="135" y="48"/>
                    <a:pt x="135" y="48"/>
                    <a:pt x="135" y="48"/>
                  </a:cubicBezTo>
                  <a:cubicBezTo>
                    <a:pt x="135" y="65"/>
                    <a:pt x="135" y="65"/>
                    <a:pt x="135" y="65"/>
                  </a:cubicBezTo>
                  <a:cubicBezTo>
                    <a:pt x="149" y="65"/>
                    <a:pt x="149" y="65"/>
                    <a:pt x="149" y="65"/>
                  </a:cubicBezTo>
                  <a:cubicBezTo>
                    <a:pt x="149" y="70"/>
                    <a:pt x="149" y="70"/>
                    <a:pt x="149" y="70"/>
                  </a:cubicBezTo>
                  <a:cubicBezTo>
                    <a:pt x="135" y="70"/>
                    <a:pt x="135" y="70"/>
                    <a:pt x="135" y="70"/>
                  </a:cubicBezTo>
                  <a:cubicBezTo>
                    <a:pt x="135" y="75"/>
                    <a:pt x="135" y="75"/>
                    <a:pt x="135" y="75"/>
                  </a:cubicBezTo>
                  <a:cubicBezTo>
                    <a:pt x="149" y="75"/>
                    <a:pt x="149" y="75"/>
                    <a:pt x="149" y="75"/>
                  </a:cubicBezTo>
                  <a:cubicBezTo>
                    <a:pt x="149" y="80"/>
                    <a:pt x="149" y="80"/>
                    <a:pt x="149" y="80"/>
                  </a:cubicBezTo>
                  <a:cubicBezTo>
                    <a:pt x="136" y="80"/>
                    <a:pt x="136" y="80"/>
                    <a:pt x="136" y="80"/>
                  </a:cubicBezTo>
                  <a:cubicBezTo>
                    <a:pt x="136" y="84"/>
                    <a:pt x="136" y="84"/>
                    <a:pt x="136" y="84"/>
                  </a:cubicBezTo>
                  <a:cubicBezTo>
                    <a:pt x="149" y="84"/>
                    <a:pt x="149" y="84"/>
                    <a:pt x="149" y="84"/>
                  </a:cubicBezTo>
                  <a:cubicBezTo>
                    <a:pt x="149" y="90"/>
                    <a:pt x="149" y="90"/>
                    <a:pt x="149" y="90"/>
                  </a:cubicBezTo>
                  <a:cubicBezTo>
                    <a:pt x="147" y="90"/>
                    <a:pt x="132" y="91"/>
                    <a:pt x="132" y="91"/>
                  </a:cubicBezTo>
                  <a:cubicBezTo>
                    <a:pt x="132" y="96"/>
                    <a:pt x="132" y="96"/>
                    <a:pt x="132" y="96"/>
                  </a:cubicBezTo>
                  <a:cubicBezTo>
                    <a:pt x="157" y="95"/>
                    <a:pt x="166" y="94"/>
                    <a:pt x="169" y="93"/>
                  </a:cubicBezTo>
                  <a:cubicBezTo>
                    <a:pt x="168" y="94"/>
                    <a:pt x="168" y="94"/>
                    <a:pt x="167" y="95"/>
                  </a:cubicBezTo>
                  <a:cubicBezTo>
                    <a:pt x="171" y="99"/>
                    <a:pt x="171" y="99"/>
                    <a:pt x="171" y="99"/>
                  </a:cubicBezTo>
                  <a:cubicBezTo>
                    <a:pt x="175" y="95"/>
                    <a:pt x="185" y="84"/>
                    <a:pt x="186" y="51"/>
                  </a:cubicBezTo>
                  <a:cubicBezTo>
                    <a:pt x="193" y="51"/>
                    <a:pt x="193" y="51"/>
                    <a:pt x="193" y="51"/>
                  </a:cubicBezTo>
                  <a:cubicBezTo>
                    <a:pt x="192" y="77"/>
                    <a:pt x="192" y="80"/>
                    <a:pt x="191" y="89"/>
                  </a:cubicBezTo>
                  <a:cubicBezTo>
                    <a:pt x="191" y="92"/>
                    <a:pt x="190" y="93"/>
                    <a:pt x="187" y="93"/>
                  </a:cubicBezTo>
                  <a:cubicBezTo>
                    <a:pt x="180" y="93"/>
                    <a:pt x="180" y="93"/>
                    <a:pt x="180" y="93"/>
                  </a:cubicBezTo>
                  <a:cubicBezTo>
                    <a:pt x="181" y="99"/>
                    <a:pt x="181" y="99"/>
                    <a:pt x="181" y="99"/>
                  </a:cubicBezTo>
                  <a:cubicBezTo>
                    <a:pt x="189" y="99"/>
                    <a:pt x="189" y="99"/>
                    <a:pt x="189" y="99"/>
                  </a:cubicBezTo>
                  <a:cubicBezTo>
                    <a:pt x="195" y="99"/>
                    <a:pt x="196" y="95"/>
                    <a:pt x="196" y="92"/>
                  </a:cubicBezTo>
                  <a:cubicBezTo>
                    <a:pt x="198" y="82"/>
                    <a:pt x="198" y="57"/>
                    <a:pt x="198" y="46"/>
                  </a:cubicBezTo>
                  <a:cubicBezTo>
                    <a:pt x="186" y="46"/>
                    <a:pt x="186" y="46"/>
                    <a:pt x="186" y="46"/>
                  </a:cubicBezTo>
                  <a:cubicBezTo>
                    <a:pt x="186" y="30"/>
                    <a:pt x="186" y="30"/>
                    <a:pt x="186" y="30"/>
                  </a:cubicBezTo>
                  <a:cubicBezTo>
                    <a:pt x="180" y="30"/>
                    <a:pt x="180" y="30"/>
                    <a:pt x="180" y="30"/>
                  </a:cubicBezTo>
                  <a:cubicBezTo>
                    <a:pt x="180" y="46"/>
                    <a:pt x="180" y="46"/>
                    <a:pt x="180" y="46"/>
                  </a:cubicBezTo>
                  <a:cubicBezTo>
                    <a:pt x="171" y="46"/>
                    <a:pt x="171" y="46"/>
                    <a:pt x="171" y="46"/>
                  </a:cubicBezTo>
                  <a:cubicBezTo>
                    <a:pt x="171" y="51"/>
                    <a:pt x="171" y="51"/>
                    <a:pt x="171" y="51"/>
                  </a:cubicBezTo>
                  <a:lnTo>
                    <a:pt x="180" y="51"/>
                  </a:lnTo>
                  <a:close/>
                  <a:moveTo>
                    <a:pt x="132" y="36"/>
                  </a:moveTo>
                  <a:cubicBezTo>
                    <a:pt x="132" y="41"/>
                    <a:pt x="132" y="41"/>
                    <a:pt x="132" y="41"/>
                  </a:cubicBezTo>
                  <a:cubicBezTo>
                    <a:pt x="141" y="41"/>
                    <a:pt x="141" y="41"/>
                    <a:pt x="141" y="41"/>
                  </a:cubicBezTo>
                  <a:cubicBezTo>
                    <a:pt x="141" y="47"/>
                    <a:pt x="141" y="47"/>
                    <a:pt x="141" y="47"/>
                  </a:cubicBezTo>
                  <a:cubicBezTo>
                    <a:pt x="146" y="47"/>
                    <a:pt x="146" y="47"/>
                    <a:pt x="146" y="47"/>
                  </a:cubicBezTo>
                  <a:cubicBezTo>
                    <a:pt x="146" y="41"/>
                    <a:pt x="146" y="41"/>
                    <a:pt x="146" y="41"/>
                  </a:cubicBezTo>
                  <a:cubicBezTo>
                    <a:pt x="156" y="41"/>
                    <a:pt x="156" y="41"/>
                    <a:pt x="156" y="41"/>
                  </a:cubicBezTo>
                  <a:cubicBezTo>
                    <a:pt x="156" y="47"/>
                    <a:pt x="156" y="47"/>
                    <a:pt x="156" y="47"/>
                  </a:cubicBezTo>
                  <a:cubicBezTo>
                    <a:pt x="162" y="47"/>
                    <a:pt x="162" y="47"/>
                    <a:pt x="162" y="47"/>
                  </a:cubicBezTo>
                  <a:cubicBezTo>
                    <a:pt x="162" y="41"/>
                    <a:pt x="162" y="41"/>
                    <a:pt x="162" y="41"/>
                  </a:cubicBezTo>
                  <a:cubicBezTo>
                    <a:pt x="171" y="41"/>
                    <a:pt x="171" y="41"/>
                    <a:pt x="171" y="41"/>
                  </a:cubicBezTo>
                  <a:cubicBezTo>
                    <a:pt x="171" y="36"/>
                    <a:pt x="171" y="36"/>
                    <a:pt x="171" y="36"/>
                  </a:cubicBezTo>
                  <a:cubicBezTo>
                    <a:pt x="162" y="36"/>
                    <a:pt x="162" y="36"/>
                    <a:pt x="162" y="36"/>
                  </a:cubicBezTo>
                  <a:cubicBezTo>
                    <a:pt x="162" y="30"/>
                    <a:pt x="162" y="30"/>
                    <a:pt x="162" y="30"/>
                  </a:cubicBezTo>
                  <a:cubicBezTo>
                    <a:pt x="156" y="30"/>
                    <a:pt x="156" y="30"/>
                    <a:pt x="156" y="30"/>
                  </a:cubicBezTo>
                  <a:cubicBezTo>
                    <a:pt x="156" y="36"/>
                    <a:pt x="156" y="36"/>
                    <a:pt x="156" y="36"/>
                  </a:cubicBezTo>
                  <a:cubicBezTo>
                    <a:pt x="146" y="36"/>
                    <a:pt x="146" y="36"/>
                    <a:pt x="146" y="36"/>
                  </a:cubicBezTo>
                  <a:cubicBezTo>
                    <a:pt x="146" y="30"/>
                    <a:pt x="146" y="30"/>
                    <a:pt x="146" y="30"/>
                  </a:cubicBezTo>
                  <a:cubicBezTo>
                    <a:pt x="141" y="30"/>
                    <a:pt x="141" y="30"/>
                    <a:pt x="141" y="30"/>
                  </a:cubicBezTo>
                  <a:cubicBezTo>
                    <a:pt x="141" y="36"/>
                    <a:pt x="141" y="36"/>
                    <a:pt x="141" y="36"/>
                  </a:cubicBezTo>
                  <a:lnTo>
                    <a:pt x="132" y="36"/>
                  </a:lnTo>
                  <a:close/>
                  <a:moveTo>
                    <a:pt x="149" y="60"/>
                  </a:moveTo>
                  <a:cubicBezTo>
                    <a:pt x="140" y="60"/>
                    <a:pt x="140" y="60"/>
                    <a:pt x="140" y="60"/>
                  </a:cubicBezTo>
                  <a:cubicBezTo>
                    <a:pt x="140" y="53"/>
                    <a:pt x="140" y="53"/>
                    <a:pt x="140" y="53"/>
                  </a:cubicBezTo>
                  <a:cubicBezTo>
                    <a:pt x="149" y="53"/>
                    <a:pt x="149" y="53"/>
                    <a:pt x="149" y="53"/>
                  </a:cubicBezTo>
                  <a:lnTo>
                    <a:pt x="149" y="60"/>
                  </a:lnTo>
                  <a:close/>
                  <a:moveTo>
                    <a:pt x="163" y="60"/>
                  </a:moveTo>
                  <a:cubicBezTo>
                    <a:pt x="154" y="60"/>
                    <a:pt x="154" y="60"/>
                    <a:pt x="154" y="60"/>
                  </a:cubicBezTo>
                  <a:cubicBezTo>
                    <a:pt x="154" y="53"/>
                    <a:pt x="154" y="53"/>
                    <a:pt x="154" y="53"/>
                  </a:cubicBezTo>
                  <a:cubicBezTo>
                    <a:pt x="163" y="53"/>
                    <a:pt x="163" y="53"/>
                    <a:pt x="163" y="53"/>
                  </a:cubicBezTo>
                  <a:lnTo>
                    <a:pt x="163"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50" name="Freeform 231"/>
            <p:cNvSpPr>
              <a:spLocks noEditPoints="1"/>
            </p:cNvSpPr>
            <p:nvPr/>
          </p:nvSpPr>
          <p:spPr bwMode="auto">
            <a:xfrm>
              <a:off x="1239838" y="2076450"/>
              <a:ext cx="423863" cy="228600"/>
            </a:xfrm>
            <a:custGeom>
              <a:avLst/>
              <a:gdLst>
                <a:gd name="T0" fmla="*/ 16 w 237"/>
                <a:gd name="T1" fmla="*/ 128 h 128"/>
                <a:gd name="T2" fmla="*/ 16 w 237"/>
                <a:gd name="T3" fmla="*/ 0 h 128"/>
                <a:gd name="T4" fmla="*/ 237 w 237"/>
                <a:gd name="T5" fmla="*/ 113 h 128"/>
                <a:gd name="T6" fmla="*/ 43 w 237"/>
                <a:gd name="T7" fmla="*/ 65 h 128"/>
                <a:gd name="T8" fmla="*/ 37 w 237"/>
                <a:gd name="T9" fmla="*/ 99 h 128"/>
                <a:gd name="T10" fmla="*/ 102 w 237"/>
                <a:gd name="T11" fmla="*/ 97 h 128"/>
                <a:gd name="T12" fmla="*/ 55 w 237"/>
                <a:gd name="T13" fmla="*/ 89 h 128"/>
                <a:gd name="T14" fmla="*/ 34 w 237"/>
                <a:gd name="T15" fmla="*/ 59 h 128"/>
                <a:gd name="T16" fmla="*/ 35 w 237"/>
                <a:gd name="T17" fmla="*/ 35 h 128"/>
                <a:gd name="T18" fmla="*/ 97 w 237"/>
                <a:gd name="T19" fmla="*/ 60 h 128"/>
                <a:gd name="T20" fmla="*/ 98 w 237"/>
                <a:gd name="T21" fmla="*/ 60 h 128"/>
                <a:gd name="T22" fmla="*/ 58 w 237"/>
                <a:gd name="T23" fmla="*/ 81 h 128"/>
                <a:gd name="T24" fmla="*/ 79 w 237"/>
                <a:gd name="T25" fmla="*/ 82 h 128"/>
                <a:gd name="T26" fmla="*/ 64 w 237"/>
                <a:gd name="T27" fmla="*/ 60 h 128"/>
                <a:gd name="T28" fmla="*/ 103 w 237"/>
                <a:gd name="T29" fmla="*/ 83 h 128"/>
                <a:gd name="T30" fmla="*/ 97 w 237"/>
                <a:gd name="T31" fmla="*/ 60 h 128"/>
                <a:gd name="T32" fmla="*/ 64 w 237"/>
                <a:gd name="T33" fmla="*/ 37 h 128"/>
                <a:gd name="T34" fmla="*/ 92 w 237"/>
                <a:gd name="T35" fmla="*/ 55 h 128"/>
                <a:gd name="T36" fmla="*/ 92 w 237"/>
                <a:gd name="T37" fmla="*/ 48 h 128"/>
                <a:gd name="T38" fmla="*/ 178 w 237"/>
                <a:gd name="T39" fmla="*/ 70 h 128"/>
                <a:gd name="T40" fmla="*/ 154 w 237"/>
                <a:gd name="T41" fmla="*/ 90 h 128"/>
                <a:gd name="T42" fmla="*/ 167 w 237"/>
                <a:gd name="T43" fmla="*/ 80 h 128"/>
                <a:gd name="T44" fmla="*/ 169 w 237"/>
                <a:gd name="T45" fmla="*/ 75 h 128"/>
                <a:gd name="T46" fmla="*/ 154 w 237"/>
                <a:gd name="T47" fmla="*/ 65 h 128"/>
                <a:gd name="T48" fmla="*/ 135 w 237"/>
                <a:gd name="T49" fmla="*/ 48 h 128"/>
                <a:gd name="T50" fmla="*/ 149 w 237"/>
                <a:gd name="T51" fmla="*/ 70 h 128"/>
                <a:gd name="T52" fmla="*/ 149 w 237"/>
                <a:gd name="T53" fmla="*/ 75 h 128"/>
                <a:gd name="T54" fmla="*/ 136 w 237"/>
                <a:gd name="T55" fmla="*/ 84 h 128"/>
                <a:gd name="T56" fmla="*/ 132 w 237"/>
                <a:gd name="T57" fmla="*/ 91 h 128"/>
                <a:gd name="T58" fmla="*/ 167 w 237"/>
                <a:gd name="T59" fmla="*/ 95 h 128"/>
                <a:gd name="T60" fmla="*/ 193 w 237"/>
                <a:gd name="T61" fmla="*/ 51 h 128"/>
                <a:gd name="T62" fmla="*/ 180 w 237"/>
                <a:gd name="T63" fmla="*/ 93 h 128"/>
                <a:gd name="T64" fmla="*/ 197 w 237"/>
                <a:gd name="T65" fmla="*/ 92 h 128"/>
                <a:gd name="T66" fmla="*/ 186 w 237"/>
                <a:gd name="T67" fmla="*/ 30 h 128"/>
                <a:gd name="T68" fmla="*/ 172 w 237"/>
                <a:gd name="T69" fmla="*/ 46 h 128"/>
                <a:gd name="T70" fmla="*/ 133 w 237"/>
                <a:gd name="T71" fmla="*/ 36 h 128"/>
                <a:gd name="T72" fmla="*/ 141 w 237"/>
                <a:gd name="T73" fmla="*/ 47 h 128"/>
                <a:gd name="T74" fmla="*/ 157 w 237"/>
                <a:gd name="T75" fmla="*/ 41 h 128"/>
                <a:gd name="T76" fmla="*/ 162 w 237"/>
                <a:gd name="T77" fmla="*/ 41 h 128"/>
                <a:gd name="T78" fmla="*/ 162 w 237"/>
                <a:gd name="T79" fmla="*/ 36 h 128"/>
                <a:gd name="T80" fmla="*/ 157 w 237"/>
                <a:gd name="T81" fmla="*/ 36 h 128"/>
                <a:gd name="T82" fmla="*/ 141 w 237"/>
                <a:gd name="T83" fmla="*/ 30 h 128"/>
                <a:gd name="T84" fmla="*/ 149 w 237"/>
                <a:gd name="T85" fmla="*/ 60 h 128"/>
                <a:gd name="T86" fmla="*/ 149 w 237"/>
                <a:gd name="T87" fmla="*/ 53 h 128"/>
                <a:gd name="T88" fmla="*/ 154 w 237"/>
                <a:gd name="T89" fmla="*/ 60 h 128"/>
                <a:gd name="T90" fmla="*/ 163 w 237"/>
                <a:gd name="T91" fmla="*/ 6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37" h="128">
                  <a:moveTo>
                    <a:pt x="237" y="113"/>
                  </a:moveTo>
                  <a:cubicBezTo>
                    <a:pt x="237" y="121"/>
                    <a:pt x="230" y="128"/>
                    <a:pt x="222" y="128"/>
                  </a:cubicBezTo>
                  <a:cubicBezTo>
                    <a:pt x="16" y="128"/>
                    <a:pt x="16" y="128"/>
                    <a:pt x="16" y="128"/>
                  </a:cubicBezTo>
                  <a:cubicBezTo>
                    <a:pt x="7" y="128"/>
                    <a:pt x="0" y="121"/>
                    <a:pt x="0" y="113"/>
                  </a:cubicBezTo>
                  <a:cubicBezTo>
                    <a:pt x="0" y="16"/>
                    <a:pt x="0" y="16"/>
                    <a:pt x="0" y="16"/>
                  </a:cubicBezTo>
                  <a:cubicBezTo>
                    <a:pt x="0" y="7"/>
                    <a:pt x="7" y="0"/>
                    <a:pt x="16" y="0"/>
                  </a:cubicBezTo>
                  <a:cubicBezTo>
                    <a:pt x="222" y="0"/>
                    <a:pt x="222" y="0"/>
                    <a:pt x="222" y="0"/>
                  </a:cubicBezTo>
                  <a:cubicBezTo>
                    <a:pt x="230" y="0"/>
                    <a:pt x="237" y="7"/>
                    <a:pt x="237" y="16"/>
                  </a:cubicBezTo>
                  <a:lnTo>
                    <a:pt x="237" y="113"/>
                  </a:lnTo>
                  <a:close/>
                  <a:moveTo>
                    <a:pt x="34" y="59"/>
                  </a:moveTo>
                  <a:cubicBezTo>
                    <a:pt x="34" y="65"/>
                    <a:pt x="34" y="65"/>
                    <a:pt x="34" y="65"/>
                  </a:cubicBezTo>
                  <a:cubicBezTo>
                    <a:pt x="43" y="65"/>
                    <a:pt x="43" y="65"/>
                    <a:pt x="43" y="65"/>
                  </a:cubicBezTo>
                  <a:cubicBezTo>
                    <a:pt x="43" y="84"/>
                    <a:pt x="43" y="84"/>
                    <a:pt x="43" y="84"/>
                  </a:cubicBezTo>
                  <a:cubicBezTo>
                    <a:pt x="41" y="87"/>
                    <a:pt x="40" y="88"/>
                    <a:pt x="33" y="93"/>
                  </a:cubicBezTo>
                  <a:cubicBezTo>
                    <a:pt x="37" y="99"/>
                    <a:pt x="37" y="99"/>
                    <a:pt x="37" y="99"/>
                  </a:cubicBezTo>
                  <a:cubicBezTo>
                    <a:pt x="40" y="96"/>
                    <a:pt x="44" y="92"/>
                    <a:pt x="47" y="88"/>
                  </a:cubicBezTo>
                  <a:cubicBezTo>
                    <a:pt x="53" y="97"/>
                    <a:pt x="64" y="97"/>
                    <a:pt x="67" y="97"/>
                  </a:cubicBezTo>
                  <a:cubicBezTo>
                    <a:pt x="102" y="97"/>
                    <a:pt x="102" y="97"/>
                    <a:pt x="102" y="97"/>
                  </a:cubicBezTo>
                  <a:cubicBezTo>
                    <a:pt x="103" y="92"/>
                    <a:pt x="103" y="92"/>
                    <a:pt x="103" y="92"/>
                  </a:cubicBezTo>
                  <a:cubicBezTo>
                    <a:pt x="66" y="92"/>
                    <a:pt x="66" y="92"/>
                    <a:pt x="66" y="92"/>
                  </a:cubicBezTo>
                  <a:cubicBezTo>
                    <a:pt x="64" y="92"/>
                    <a:pt x="60" y="91"/>
                    <a:pt x="55" y="89"/>
                  </a:cubicBezTo>
                  <a:cubicBezTo>
                    <a:pt x="52" y="87"/>
                    <a:pt x="49" y="84"/>
                    <a:pt x="49" y="81"/>
                  </a:cubicBezTo>
                  <a:cubicBezTo>
                    <a:pt x="49" y="59"/>
                    <a:pt x="49" y="59"/>
                    <a:pt x="49" y="59"/>
                  </a:cubicBezTo>
                  <a:lnTo>
                    <a:pt x="34" y="59"/>
                  </a:lnTo>
                  <a:close/>
                  <a:moveTo>
                    <a:pt x="52" y="43"/>
                  </a:moveTo>
                  <a:cubicBezTo>
                    <a:pt x="47" y="37"/>
                    <a:pt x="44" y="34"/>
                    <a:pt x="39" y="31"/>
                  </a:cubicBezTo>
                  <a:cubicBezTo>
                    <a:pt x="35" y="35"/>
                    <a:pt x="35" y="35"/>
                    <a:pt x="35" y="35"/>
                  </a:cubicBezTo>
                  <a:cubicBezTo>
                    <a:pt x="41" y="39"/>
                    <a:pt x="43" y="42"/>
                    <a:pt x="47" y="47"/>
                  </a:cubicBezTo>
                  <a:lnTo>
                    <a:pt x="52" y="43"/>
                  </a:lnTo>
                  <a:close/>
                  <a:moveTo>
                    <a:pt x="97" y="60"/>
                  </a:moveTo>
                  <a:cubicBezTo>
                    <a:pt x="91" y="66"/>
                    <a:pt x="85" y="70"/>
                    <a:pt x="84" y="71"/>
                  </a:cubicBezTo>
                  <a:cubicBezTo>
                    <a:pt x="80" y="65"/>
                    <a:pt x="79" y="62"/>
                    <a:pt x="78" y="60"/>
                  </a:cubicBezTo>
                  <a:cubicBezTo>
                    <a:pt x="98" y="60"/>
                    <a:pt x="98" y="60"/>
                    <a:pt x="98" y="60"/>
                  </a:cubicBezTo>
                  <a:cubicBezTo>
                    <a:pt x="98" y="32"/>
                    <a:pt x="98" y="32"/>
                    <a:pt x="98" y="32"/>
                  </a:cubicBezTo>
                  <a:cubicBezTo>
                    <a:pt x="58" y="32"/>
                    <a:pt x="58" y="32"/>
                    <a:pt x="58" y="32"/>
                  </a:cubicBezTo>
                  <a:cubicBezTo>
                    <a:pt x="58" y="81"/>
                    <a:pt x="58" y="81"/>
                    <a:pt x="58" y="81"/>
                  </a:cubicBezTo>
                  <a:cubicBezTo>
                    <a:pt x="57" y="81"/>
                    <a:pt x="57" y="81"/>
                    <a:pt x="54" y="81"/>
                  </a:cubicBezTo>
                  <a:cubicBezTo>
                    <a:pt x="56" y="87"/>
                    <a:pt x="56" y="87"/>
                    <a:pt x="56" y="87"/>
                  </a:cubicBezTo>
                  <a:cubicBezTo>
                    <a:pt x="59" y="86"/>
                    <a:pt x="73" y="84"/>
                    <a:pt x="79" y="82"/>
                  </a:cubicBezTo>
                  <a:cubicBezTo>
                    <a:pt x="79" y="77"/>
                    <a:pt x="79" y="77"/>
                    <a:pt x="79" y="77"/>
                  </a:cubicBezTo>
                  <a:cubicBezTo>
                    <a:pt x="77" y="77"/>
                    <a:pt x="73" y="78"/>
                    <a:pt x="64" y="80"/>
                  </a:cubicBezTo>
                  <a:cubicBezTo>
                    <a:pt x="64" y="60"/>
                    <a:pt x="64" y="60"/>
                    <a:pt x="64" y="60"/>
                  </a:cubicBezTo>
                  <a:cubicBezTo>
                    <a:pt x="73" y="60"/>
                    <a:pt x="73" y="60"/>
                    <a:pt x="73" y="60"/>
                  </a:cubicBezTo>
                  <a:cubicBezTo>
                    <a:pt x="75" y="68"/>
                    <a:pt x="80" y="80"/>
                    <a:pt x="100" y="89"/>
                  </a:cubicBezTo>
                  <a:cubicBezTo>
                    <a:pt x="103" y="83"/>
                    <a:pt x="103" y="83"/>
                    <a:pt x="103" y="83"/>
                  </a:cubicBezTo>
                  <a:cubicBezTo>
                    <a:pt x="100" y="82"/>
                    <a:pt x="94" y="79"/>
                    <a:pt x="88" y="74"/>
                  </a:cubicBezTo>
                  <a:cubicBezTo>
                    <a:pt x="93" y="71"/>
                    <a:pt x="98" y="68"/>
                    <a:pt x="102" y="64"/>
                  </a:cubicBezTo>
                  <a:lnTo>
                    <a:pt x="97" y="60"/>
                  </a:lnTo>
                  <a:close/>
                  <a:moveTo>
                    <a:pt x="92" y="43"/>
                  </a:moveTo>
                  <a:cubicBezTo>
                    <a:pt x="64" y="43"/>
                    <a:pt x="64" y="43"/>
                    <a:pt x="64" y="43"/>
                  </a:cubicBezTo>
                  <a:cubicBezTo>
                    <a:pt x="64" y="37"/>
                    <a:pt x="64" y="37"/>
                    <a:pt x="64" y="37"/>
                  </a:cubicBezTo>
                  <a:cubicBezTo>
                    <a:pt x="92" y="37"/>
                    <a:pt x="92" y="37"/>
                    <a:pt x="92" y="37"/>
                  </a:cubicBezTo>
                  <a:lnTo>
                    <a:pt x="92" y="43"/>
                  </a:lnTo>
                  <a:close/>
                  <a:moveTo>
                    <a:pt x="92" y="55"/>
                  </a:moveTo>
                  <a:cubicBezTo>
                    <a:pt x="64" y="55"/>
                    <a:pt x="64" y="55"/>
                    <a:pt x="64" y="55"/>
                  </a:cubicBezTo>
                  <a:cubicBezTo>
                    <a:pt x="64" y="48"/>
                    <a:pt x="64" y="48"/>
                    <a:pt x="64" y="48"/>
                  </a:cubicBezTo>
                  <a:cubicBezTo>
                    <a:pt x="92" y="48"/>
                    <a:pt x="92" y="48"/>
                    <a:pt x="92" y="48"/>
                  </a:cubicBezTo>
                  <a:lnTo>
                    <a:pt x="92" y="55"/>
                  </a:lnTo>
                  <a:close/>
                  <a:moveTo>
                    <a:pt x="180" y="51"/>
                  </a:moveTo>
                  <a:cubicBezTo>
                    <a:pt x="180" y="56"/>
                    <a:pt x="180" y="63"/>
                    <a:pt x="178" y="70"/>
                  </a:cubicBezTo>
                  <a:cubicBezTo>
                    <a:pt x="177" y="77"/>
                    <a:pt x="175" y="86"/>
                    <a:pt x="169" y="93"/>
                  </a:cubicBezTo>
                  <a:cubicBezTo>
                    <a:pt x="169" y="88"/>
                    <a:pt x="169" y="88"/>
                    <a:pt x="169" y="88"/>
                  </a:cubicBezTo>
                  <a:cubicBezTo>
                    <a:pt x="166" y="89"/>
                    <a:pt x="163" y="89"/>
                    <a:pt x="154" y="90"/>
                  </a:cubicBezTo>
                  <a:cubicBezTo>
                    <a:pt x="154" y="84"/>
                    <a:pt x="154" y="84"/>
                    <a:pt x="154" y="84"/>
                  </a:cubicBezTo>
                  <a:cubicBezTo>
                    <a:pt x="167" y="84"/>
                    <a:pt x="167" y="84"/>
                    <a:pt x="167" y="84"/>
                  </a:cubicBezTo>
                  <a:cubicBezTo>
                    <a:pt x="167" y="80"/>
                    <a:pt x="167" y="80"/>
                    <a:pt x="167" y="80"/>
                  </a:cubicBezTo>
                  <a:cubicBezTo>
                    <a:pt x="154" y="80"/>
                    <a:pt x="154" y="80"/>
                    <a:pt x="154" y="80"/>
                  </a:cubicBezTo>
                  <a:cubicBezTo>
                    <a:pt x="154" y="75"/>
                    <a:pt x="154" y="75"/>
                    <a:pt x="154" y="75"/>
                  </a:cubicBezTo>
                  <a:cubicBezTo>
                    <a:pt x="169" y="75"/>
                    <a:pt x="169" y="75"/>
                    <a:pt x="169" y="75"/>
                  </a:cubicBezTo>
                  <a:cubicBezTo>
                    <a:pt x="169" y="70"/>
                    <a:pt x="169" y="70"/>
                    <a:pt x="169" y="70"/>
                  </a:cubicBezTo>
                  <a:cubicBezTo>
                    <a:pt x="154" y="70"/>
                    <a:pt x="154" y="70"/>
                    <a:pt x="154" y="70"/>
                  </a:cubicBezTo>
                  <a:cubicBezTo>
                    <a:pt x="154" y="65"/>
                    <a:pt x="154" y="65"/>
                    <a:pt x="154" y="65"/>
                  </a:cubicBezTo>
                  <a:cubicBezTo>
                    <a:pt x="168" y="65"/>
                    <a:pt x="168" y="65"/>
                    <a:pt x="168" y="65"/>
                  </a:cubicBezTo>
                  <a:cubicBezTo>
                    <a:pt x="168" y="48"/>
                    <a:pt x="168" y="48"/>
                    <a:pt x="168" y="48"/>
                  </a:cubicBezTo>
                  <a:cubicBezTo>
                    <a:pt x="135" y="48"/>
                    <a:pt x="135" y="48"/>
                    <a:pt x="135" y="48"/>
                  </a:cubicBezTo>
                  <a:cubicBezTo>
                    <a:pt x="135" y="65"/>
                    <a:pt x="135" y="65"/>
                    <a:pt x="135" y="65"/>
                  </a:cubicBezTo>
                  <a:cubicBezTo>
                    <a:pt x="149" y="65"/>
                    <a:pt x="149" y="65"/>
                    <a:pt x="149" y="65"/>
                  </a:cubicBezTo>
                  <a:cubicBezTo>
                    <a:pt x="149" y="70"/>
                    <a:pt x="149" y="70"/>
                    <a:pt x="149" y="70"/>
                  </a:cubicBezTo>
                  <a:cubicBezTo>
                    <a:pt x="135" y="70"/>
                    <a:pt x="135" y="70"/>
                    <a:pt x="135" y="70"/>
                  </a:cubicBezTo>
                  <a:cubicBezTo>
                    <a:pt x="135" y="75"/>
                    <a:pt x="135" y="75"/>
                    <a:pt x="135" y="75"/>
                  </a:cubicBezTo>
                  <a:cubicBezTo>
                    <a:pt x="149" y="75"/>
                    <a:pt x="149" y="75"/>
                    <a:pt x="149" y="75"/>
                  </a:cubicBezTo>
                  <a:cubicBezTo>
                    <a:pt x="149" y="80"/>
                    <a:pt x="149" y="80"/>
                    <a:pt x="149" y="80"/>
                  </a:cubicBezTo>
                  <a:cubicBezTo>
                    <a:pt x="136" y="80"/>
                    <a:pt x="136" y="80"/>
                    <a:pt x="136" y="80"/>
                  </a:cubicBezTo>
                  <a:cubicBezTo>
                    <a:pt x="136" y="84"/>
                    <a:pt x="136" y="84"/>
                    <a:pt x="136" y="84"/>
                  </a:cubicBezTo>
                  <a:cubicBezTo>
                    <a:pt x="149" y="84"/>
                    <a:pt x="149" y="84"/>
                    <a:pt x="149" y="84"/>
                  </a:cubicBezTo>
                  <a:cubicBezTo>
                    <a:pt x="149" y="90"/>
                    <a:pt x="149" y="90"/>
                    <a:pt x="149" y="90"/>
                  </a:cubicBezTo>
                  <a:cubicBezTo>
                    <a:pt x="148" y="90"/>
                    <a:pt x="132" y="91"/>
                    <a:pt x="132" y="91"/>
                  </a:cubicBezTo>
                  <a:cubicBezTo>
                    <a:pt x="133" y="96"/>
                    <a:pt x="133" y="96"/>
                    <a:pt x="133" y="96"/>
                  </a:cubicBezTo>
                  <a:cubicBezTo>
                    <a:pt x="158" y="95"/>
                    <a:pt x="166" y="94"/>
                    <a:pt x="169" y="93"/>
                  </a:cubicBezTo>
                  <a:cubicBezTo>
                    <a:pt x="169" y="94"/>
                    <a:pt x="168" y="94"/>
                    <a:pt x="167" y="95"/>
                  </a:cubicBezTo>
                  <a:cubicBezTo>
                    <a:pt x="172" y="99"/>
                    <a:pt x="172" y="99"/>
                    <a:pt x="172" y="99"/>
                  </a:cubicBezTo>
                  <a:cubicBezTo>
                    <a:pt x="176" y="95"/>
                    <a:pt x="185" y="84"/>
                    <a:pt x="186" y="51"/>
                  </a:cubicBezTo>
                  <a:cubicBezTo>
                    <a:pt x="193" y="51"/>
                    <a:pt x="193" y="51"/>
                    <a:pt x="193" y="51"/>
                  </a:cubicBezTo>
                  <a:cubicBezTo>
                    <a:pt x="192" y="77"/>
                    <a:pt x="192" y="80"/>
                    <a:pt x="191" y="89"/>
                  </a:cubicBezTo>
                  <a:cubicBezTo>
                    <a:pt x="191" y="92"/>
                    <a:pt x="190" y="93"/>
                    <a:pt x="188" y="93"/>
                  </a:cubicBezTo>
                  <a:cubicBezTo>
                    <a:pt x="180" y="93"/>
                    <a:pt x="180" y="93"/>
                    <a:pt x="180" y="93"/>
                  </a:cubicBezTo>
                  <a:cubicBezTo>
                    <a:pt x="181" y="99"/>
                    <a:pt x="181" y="99"/>
                    <a:pt x="181" y="99"/>
                  </a:cubicBezTo>
                  <a:cubicBezTo>
                    <a:pt x="189" y="99"/>
                    <a:pt x="189" y="99"/>
                    <a:pt x="189" y="99"/>
                  </a:cubicBezTo>
                  <a:cubicBezTo>
                    <a:pt x="195" y="99"/>
                    <a:pt x="196" y="95"/>
                    <a:pt x="197" y="92"/>
                  </a:cubicBezTo>
                  <a:cubicBezTo>
                    <a:pt x="199" y="82"/>
                    <a:pt x="199" y="57"/>
                    <a:pt x="199" y="46"/>
                  </a:cubicBezTo>
                  <a:cubicBezTo>
                    <a:pt x="186" y="46"/>
                    <a:pt x="186" y="46"/>
                    <a:pt x="186" y="46"/>
                  </a:cubicBezTo>
                  <a:cubicBezTo>
                    <a:pt x="186" y="30"/>
                    <a:pt x="186" y="30"/>
                    <a:pt x="186" y="30"/>
                  </a:cubicBezTo>
                  <a:cubicBezTo>
                    <a:pt x="180" y="30"/>
                    <a:pt x="180" y="30"/>
                    <a:pt x="180" y="30"/>
                  </a:cubicBezTo>
                  <a:cubicBezTo>
                    <a:pt x="180" y="46"/>
                    <a:pt x="180" y="46"/>
                    <a:pt x="180" y="46"/>
                  </a:cubicBezTo>
                  <a:cubicBezTo>
                    <a:pt x="172" y="46"/>
                    <a:pt x="172" y="46"/>
                    <a:pt x="172" y="46"/>
                  </a:cubicBezTo>
                  <a:cubicBezTo>
                    <a:pt x="172" y="51"/>
                    <a:pt x="172" y="51"/>
                    <a:pt x="172" y="51"/>
                  </a:cubicBezTo>
                  <a:lnTo>
                    <a:pt x="180" y="51"/>
                  </a:lnTo>
                  <a:close/>
                  <a:moveTo>
                    <a:pt x="133" y="36"/>
                  </a:moveTo>
                  <a:cubicBezTo>
                    <a:pt x="133" y="41"/>
                    <a:pt x="133" y="41"/>
                    <a:pt x="133" y="41"/>
                  </a:cubicBezTo>
                  <a:cubicBezTo>
                    <a:pt x="141" y="41"/>
                    <a:pt x="141" y="41"/>
                    <a:pt x="141" y="41"/>
                  </a:cubicBezTo>
                  <a:cubicBezTo>
                    <a:pt x="141" y="47"/>
                    <a:pt x="141" y="47"/>
                    <a:pt x="141" y="47"/>
                  </a:cubicBezTo>
                  <a:cubicBezTo>
                    <a:pt x="147" y="47"/>
                    <a:pt x="147" y="47"/>
                    <a:pt x="147" y="47"/>
                  </a:cubicBezTo>
                  <a:cubicBezTo>
                    <a:pt x="147" y="41"/>
                    <a:pt x="147" y="41"/>
                    <a:pt x="147" y="41"/>
                  </a:cubicBezTo>
                  <a:cubicBezTo>
                    <a:pt x="157" y="41"/>
                    <a:pt x="157" y="41"/>
                    <a:pt x="157" y="41"/>
                  </a:cubicBezTo>
                  <a:cubicBezTo>
                    <a:pt x="157" y="47"/>
                    <a:pt x="157" y="47"/>
                    <a:pt x="157" y="47"/>
                  </a:cubicBezTo>
                  <a:cubicBezTo>
                    <a:pt x="162" y="47"/>
                    <a:pt x="162" y="47"/>
                    <a:pt x="162" y="47"/>
                  </a:cubicBezTo>
                  <a:cubicBezTo>
                    <a:pt x="162" y="41"/>
                    <a:pt x="162" y="41"/>
                    <a:pt x="162" y="41"/>
                  </a:cubicBezTo>
                  <a:cubicBezTo>
                    <a:pt x="171" y="41"/>
                    <a:pt x="171" y="41"/>
                    <a:pt x="171" y="41"/>
                  </a:cubicBezTo>
                  <a:cubicBezTo>
                    <a:pt x="171" y="36"/>
                    <a:pt x="171" y="36"/>
                    <a:pt x="171" y="36"/>
                  </a:cubicBezTo>
                  <a:cubicBezTo>
                    <a:pt x="162" y="36"/>
                    <a:pt x="162" y="36"/>
                    <a:pt x="162" y="36"/>
                  </a:cubicBezTo>
                  <a:cubicBezTo>
                    <a:pt x="162" y="30"/>
                    <a:pt x="162" y="30"/>
                    <a:pt x="162" y="30"/>
                  </a:cubicBezTo>
                  <a:cubicBezTo>
                    <a:pt x="157" y="30"/>
                    <a:pt x="157" y="30"/>
                    <a:pt x="157" y="30"/>
                  </a:cubicBezTo>
                  <a:cubicBezTo>
                    <a:pt x="157" y="36"/>
                    <a:pt x="157" y="36"/>
                    <a:pt x="157" y="36"/>
                  </a:cubicBezTo>
                  <a:cubicBezTo>
                    <a:pt x="147" y="36"/>
                    <a:pt x="147" y="36"/>
                    <a:pt x="147" y="36"/>
                  </a:cubicBezTo>
                  <a:cubicBezTo>
                    <a:pt x="147" y="30"/>
                    <a:pt x="147" y="30"/>
                    <a:pt x="147" y="30"/>
                  </a:cubicBezTo>
                  <a:cubicBezTo>
                    <a:pt x="141" y="30"/>
                    <a:pt x="141" y="30"/>
                    <a:pt x="141" y="30"/>
                  </a:cubicBezTo>
                  <a:cubicBezTo>
                    <a:pt x="141" y="36"/>
                    <a:pt x="141" y="36"/>
                    <a:pt x="141" y="36"/>
                  </a:cubicBezTo>
                  <a:lnTo>
                    <a:pt x="133" y="36"/>
                  </a:lnTo>
                  <a:close/>
                  <a:moveTo>
                    <a:pt x="149" y="60"/>
                  </a:moveTo>
                  <a:cubicBezTo>
                    <a:pt x="141" y="60"/>
                    <a:pt x="141" y="60"/>
                    <a:pt x="141" y="60"/>
                  </a:cubicBezTo>
                  <a:cubicBezTo>
                    <a:pt x="141" y="53"/>
                    <a:pt x="141" y="53"/>
                    <a:pt x="141" y="53"/>
                  </a:cubicBezTo>
                  <a:cubicBezTo>
                    <a:pt x="149" y="53"/>
                    <a:pt x="149" y="53"/>
                    <a:pt x="149" y="53"/>
                  </a:cubicBezTo>
                  <a:lnTo>
                    <a:pt x="149" y="60"/>
                  </a:lnTo>
                  <a:close/>
                  <a:moveTo>
                    <a:pt x="163" y="60"/>
                  </a:moveTo>
                  <a:cubicBezTo>
                    <a:pt x="154" y="60"/>
                    <a:pt x="154" y="60"/>
                    <a:pt x="154" y="60"/>
                  </a:cubicBezTo>
                  <a:cubicBezTo>
                    <a:pt x="154" y="53"/>
                    <a:pt x="154" y="53"/>
                    <a:pt x="154" y="53"/>
                  </a:cubicBezTo>
                  <a:cubicBezTo>
                    <a:pt x="163" y="53"/>
                    <a:pt x="163" y="53"/>
                    <a:pt x="163" y="53"/>
                  </a:cubicBezTo>
                  <a:lnTo>
                    <a:pt x="163"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51" name="Freeform 232"/>
            <p:cNvSpPr>
              <a:spLocks/>
            </p:cNvSpPr>
            <p:nvPr/>
          </p:nvSpPr>
          <p:spPr bwMode="auto">
            <a:xfrm>
              <a:off x="839788" y="1646238"/>
              <a:ext cx="38100" cy="119063"/>
            </a:xfrm>
            <a:custGeom>
              <a:avLst/>
              <a:gdLst>
                <a:gd name="T0" fmla="*/ 24 w 24"/>
                <a:gd name="T1" fmla="*/ 12 h 75"/>
                <a:gd name="T2" fmla="*/ 13 w 24"/>
                <a:gd name="T3" fmla="*/ 0 h 75"/>
                <a:gd name="T4" fmla="*/ 4 w 24"/>
                <a:gd name="T5" fmla="*/ 9 h 75"/>
                <a:gd name="T6" fmla="*/ 0 w 24"/>
                <a:gd name="T7" fmla="*/ 66 h 75"/>
                <a:gd name="T8" fmla="*/ 9 w 24"/>
                <a:gd name="T9" fmla="*/ 75 h 75"/>
                <a:gd name="T10" fmla="*/ 19 w 24"/>
                <a:gd name="T11" fmla="*/ 66 h 75"/>
                <a:gd name="T12" fmla="*/ 24 w 24"/>
                <a:gd name="T13" fmla="*/ 12 h 75"/>
              </a:gdLst>
              <a:ahLst/>
              <a:cxnLst>
                <a:cxn ang="0">
                  <a:pos x="T0" y="T1"/>
                </a:cxn>
                <a:cxn ang="0">
                  <a:pos x="T2" y="T3"/>
                </a:cxn>
                <a:cxn ang="0">
                  <a:pos x="T4" y="T5"/>
                </a:cxn>
                <a:cxn ang="0">
                  <a:pos x="T6" y="T7"/>
                </a:cxn>
                <a:cxn ang="0">
                  <a:pos x="T8" y="T9"/>
                </a:cxn>
                <a:cxn ang="0">
                  <a:pos x="T10" y="T11"/>
                </a:cxn>
                <a:cxn ang="0">
                  <a:pos x="T12" y="T13"/>
                </a:cxn>
              </a:cxnLst>
              <a:rect l="0" t="0" r="r" b="b"/>
              <a:pathLst>
                <a:path w="24" h="75">
                  <a:moveTo>
                    <a:pt x="24" y="12"/>
                  </a:moveTo>
                  <a:lnTo>
                    <a:pt x="13" y="0"/>
                  </a:lnTo>
                  <a:lnTo>
                    <a:pt x="4" y="9"/>
                  </a:lnTo>
                  <a:lnTo>
                    <a:pt x="0" y="66"/>
                  </a:lnTo>
                  <a:lnTo>
                    <a:pt x="9" y="75"/>
                  </a:lnTo>
                  <a:lnTo>
                    <a:pt x="19" y="66"/>
                  </a:lnTo>
                  <a:lnTo>
                    <a:pt x="24"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52" name="Freeform 233"/>
            <p:cNvSpPr>
              <a:spLocks/>
            </p:cNvSpPr>
            <p:nvPr/>
          </p:nvSpPr>
          <p:spPr bwMode="auto">
            <a:xfrm>
              <a:off x="868363" y="1627188"/>
              <a:ext cx="107950" cy="31750"/>
            </a:xfrm>
            <a:custGeom>
              <a:avLst/>
              <a:gdLst>
                <a:gd name="T0" fmla="*/ 55 w 68"/>
                <a:gd name="T1" fmla="*/ 20 h 20"/>
                <a:gd name="T2" fmla="*/ 68 w 68"/>
                <a:gd name="T3" fmla="*/ 8 h 20"/>
                <a:gd name="T4" fmla="*/ 60 w 68"/>
                <a:gd name="T5" fmla="*/ 0 h 20"/>
                <a:gd name="T6" fmla="*/ 8 w 68"/>
                <a:gd name="T7" fmla="*/ 0 h 20"/>
                <a:gd name="T8" fmla="*/ 0 w 68"/>
                <a:gd name="T9" fmla="*/ 8 h 20"/>
                <a:gd name="T10" fmla="*/ 10 w 68"/>
                <a:gd name="T11" fmla="*/ 20 h 20"/>
                <a:gd name="T12" fmla="*/ 55 w 68"/>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68" h="20">
                  <a:moveTo>
                    <a:pt x="55" y="20"/>
                  </a:moveTo>
                  <a:lnTo>
                    <a:pt x="68" y="8"/>
                  </a:lnTo>
                  <a:lnTo>
                    <a:pt x="60" y="0"/>
                  </a:lnTo>
                  <a:lnTo>
                    <a:pt x="8" y="0"/>
                  </a:lnTo>
                  <a:lnTo>
                    <a:pt x="0" y="8"/>
                  </a:lnTo>
                  <a:lnTo>
                    <a:pt x="10" y="20"/>
                  </a:lnTo>
                  <a:lnTo>
                    <a:pt x="55"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53" name="Freeform 234"/>
            <p:cNvSpPr>
              <a:spLocks/>
            </p:cNvSpPr>
            <p:nvPr/>
          </p:nvSpPr>
          <p:spPr bwMode="auto">
            <a:xfrm>
              <a:off x="954088" y="1646238"/>
              <a:ext cx="39688" cy="119063"/>
            </a:xfrm>
            <a:custGeom>
              <a:avLst/>
              <a:gdLst>
                <a:gd name="T0" fmla="*/ 17 w 25"/>
                <a:gd name="T1" fmla="*/ 0 h 75"/>
                <a:gd name="T2" fmla="*/ 5 w 25"/>
                <a:gd name="T3" fmla="*/ 12 h 75"/>
                <a:gd name="T4" fmla="*/ 0 w 25"/>
                <a:gd name="T5" fmla="*/ 66 h 75"/>
                <a:gd name="T6" fmla="*/ 9 w 25"/>
                <a:gd name="T7" fmla="*/ 75 h 75"/>
                <a:gd name="T8" fmla="*/ 19 w 25"/>
                <a:gd name="T9" fmla="*/ 66 h 75"/>
                <a:gd name="T10" fmla="*/ 25 w 25"/>
                <a:gd name="T11" fmla="*/ 9 h 75"/>
                <a:gd name="T12" fmla="*/ 17 w 25"/>
                <a:gd name="T13" fmla="*/ 0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17" y="0"/>
                  </a:moveTo>
                  <a:lnTo>
                    <a:pt x="5" y="12"/>
                  </a:lnTo>
                  <a:lnTo>
                    <a:pt x="0" y="66"/>
                  </a:lnTo>
                  <a:lnTo>
                    <a:pt x="9" y="75"/>
                  </a:lnTo>
                  <a:lnTo>
                    <a:pt x="19" y="66"/>
                  </a:lnTo>
                  <a:lnTo>
                    <a:pt x="25" y="9"/>
                  </a:lnTo>
                  <a:lnTo>
                    <a:pt x="1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54" name="Freeform 235"/>
            <p:cNvSpPr>
              <a:spLocks/>
            </p:cNvSpPr>
            <p:nvPr/>
          </p:nvSpPr>
          <p:spPr bwMode="auto">
            <a:xfrm>
              <a:off x="827088" y="1778000"/>
              <a:ext cx="39688" cy="119063"/>
            </a:xfrm>
            <a:custGeom>
              <a:avLst/>
              <a:gdLst>
                <a:gd name="T0" fmla="*/ 20 w 25"/>
                <a:gd name="T1" fmla="*/ 64 h 75"/>
                <a:gd name="T2" fmla="*/ 8 w 25"/>
                <a:gd name="T3" fmla="*/ 75 h 75"/>
                <a:gd name="T4" fmla="*/ 0 w 25"/>
                <a:gd name="T5" fmla="*/ 67 h 75"/>
                <a:gd name="T6" fmla="*/ 5 w 25"/>
                <a:gd name="T7" fmla="*/ 10 h 75"/>
                <a:gd name="T8" fmla="*/ 16 w 25"/>
                <a:gd name="T9" fmla="*/ 0 h 75"/>
                <a:gd name="T10" fmla="*/ 25 w 25"/>
                <a:gd name="T11" fmla="*/ 10 h 75"/>
                <a:gd name="T12" fmla="*/ 20 w 25"/>
                <a:gd name="T13" fmla="*/ 64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20" y="64"/>
                  </a:moveTo>
                  <a:lnTo>
                    <a:pt x="8" y="75"/>
                  </a:lnTo>
                  <a:lnTo>
                    <a:pt x="0" y="67"/>
                  </a:lnTo>
                  <a:lnTo>
                    <a:pt x="5" y="10"/>
                  </a:lnTo>
                  <a:lnTo>
                    <a:pt x="16" y="0"/>
                  </a:lnTo>
                  <a:lnTo>
                    <a:pt x="25" y="10"/>
                  </a:lnTo>
                  <a:lnTo>
                    <a:pt x="20" y="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55" name="Freeform 236"/>
            <p:cNvSpPr>
              <a:spLocks/>
            </p:cNvSpPr>
            <p:nvPr/>
          </p:nvSpPr>
          <p:spPr bwMode="auto">
            <a:xfrm>
              <a:off x="844550" y="1884363"/>
              <a:ext cx="107950" cy="33338"/>
            </a:xfrm>
            <a:custGeom>
              <a:avLst/>
              <a:gdLst>
                <a:gd name="T0" fmla="*/ 58 w 68"/>
                <a:gd name="T1" fmla="*/ 0 h 21"/>
                <a:gd name="T2" fmla="*/ 68 w 68"/>
                <a:gd name="T3" fmla="*/ 12 h 21"/>
                <a:gd name="T4" fmla="*/ 59 w 68"/>
                <a:gd name="T5" fmla="*/ 21 h 21"/>
                <a:gd name="T6" fmla="*/ 7 w 68"/>
                <a:gd name="T7" fmla="*/ 21 h 21"/>
                <a:gd name="T8" fmla="*/ 0 w 68"/>
                <a:gd name="T9" fmla="*/ 12 h 21"/>
                <a:gd name="T10" fmla="*/ 13 w 68"/>
                <a:gd name="T11" fmla="*/ 0 h 21"/>
                <a:gd name="T12" fmla="*/ 58 w 68"/>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68" h="21">
                  <a:moveTo>
                    <a:pt x="58" y="0"/>
                  </a:moveTo>
                  <a:lnTo>
                    <a:pt x="68" y="12"/>
                  </a:lnTo>
                  <a:lnTo>
                    <a:pt x="59" y="21"/>
                  </a:lnTo>
                  <a:lnTo>
                    <a:pt x="7" y="21"/>
                  </a:lnTo>
                  <a:lnTo>
                    <a:pt x="0" y="12"/>
                  </a:lnTo>
                  <a:lnTo>
                    <a:pt x="13" y="0"/>
                  </a:lnTo>
                  <a:lnTo>
                    <a:pt x="5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56" name="Freeform 237"/>
            <p:cNvSpPr>
              <a:spLocks/>
            </p:cNvSpPr>
            <p:nvPr/>
          </p:nvSpPr>
          <p:spPr bwMode="auto">
            <a:xfrm>
              <a:off x="941388" y="1778000"/>
              <a:ext cx="39688" cy="119063"/>
            </a:xfrm>
            <a:custGeom>
              <a:avLst/>
              <a:gdLst>
                <a:gd name="T0" fmla="*/ 11 w 25"/>
                <a:gd name="T1" fmla="*/ 75 h 75"/>
                <a:gd name="T2" fmla="*/ 0 w 25"/>
                <a:gd name="T3" fmla="*/ 64 h 75"/>
                <a:gd name="T4" fmla="*/ 6 w 25"/>
                <a:gd name="T5" fmla="*/ 10 h 75"/>
                <a:gd name="T6" fmla="*/ 16 w 25"/>
                <a:gd name="T7" fmla="*/ 0 h 75"/>
                <a:gd name="T8" fmla="*/ 25 w 25"/>
                <a:gd name="T9" fmla="*/ 10 h 75"/>
                <a:gd name="T10" fmla="*/ 20 w 25"/>
                <a:gd name="T11" fmla="*/ 67 h 75"/>
                <a:gd name="T12" fmla="*/ 11 w 25"/>
                <a:gd name="T13" fmla="*/ 75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11" y="75"/>
                  </a:moveTo>
                  <a:lnTo>
                    <a:pt x="0" y="64"/>
                  </a:lnTo>
                  <a:lnTo>
                    <a:pt x="6" y="10"/>
                  </a:lnTo>
                  <a:lnTo>
                    <a:pt x="16" y="0"/>
                  </a:lnTo>
                  <a:lnTo>
                    <a:pt x="25" y="10"/>
                  </a:lnTo>
                  <a:lnTo>
                    <a:pt x="20" y="67"/>
                  </a:lnTo>
                  <a:lnTo>
                    <a:pt x="11"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57" name="Freeform 238"/>
            <p:cNvSpPr>
              <a:spLocks/>
            </p:cNvSpPr>
            <p:nvPr/>
          </p:nvSpPr>
          <p:spPr bwMode="auto">
            <a:xfrm>
              <a:off x="1020763" y="1646238"/>
              <a:ext cx="38100" cy="119063"/>
            </a:xfrm>
            <a:custGeom>
              <a:avLst/>
              <a:gdLst>
                <a:gd name="T0" fmla="*/ 24 w 24"/>
                <a:gd name="T1" fmla="*/ 12 h 75"/>
                <a:gd name="T2" fmla="*/ 14 w 24"/>
                <a:gd name="T3" fmla="*/ 0 h 75"/>
                <a:gd name="T4" fmla="*/ 5 w 24"/>
                <a:gd name="T5" fmla="*/ 9 h 75"/>
                <a:gd name="T6" fmla="*/ 0 w 24"/>
                <a:gd name="T7" fmla="*/ 66 h 75"/>
                <a:gd name="T8" fmla="*/ 9 w 24"/>
                <a:gd name="T9" fmla="*/ 75 h 75"/>
                <a:gd name="T10" fmla="*/ 20 w 24"/>
                <a:gd name="T11" fmla="*/ 66 h 75"/>
                <a:gd name="T12" fmla="*/ 24 w 24"/>
                <a:gd name="T13" fmla="*/ 12 h 75"/>
              </a:gdLst>
              <a:ahLst/>
              <a:cxnLst>
                <a:cxn ang="0">
                  <a:pos x="T0" y="T1"/>
                </a:cxn>
                <a:cxn ang="0">
                  <a:pos x="T2" y="T3"/>
                </a:cxn>
                <a:cxn ang="0">
                  <a:pos x="T4" y="T5"/>
                </a:cxn>
                <a:cxn ang="0">
                  <a:pos x="T6" y="T7"/>
                </a:cxn>
                <a:cxn ang="0">
                  <a:pos x="T8" y="T9"/>
                </a:cxn>
                <a:cxn ang="0">
                  <a:pos x="T10" y="T11"/>
                </a:cxn>
                <a:cxn ang="0">
                  <a:pos x="T12" y="T13"/>
                </a:cxn>
              </a:cxnLst>
              <a:rect l="0" t="0" r="r" b="b"/>
              <a:pathLst>
                <a:path w="24" h="75">
                  <a:moveTo>
                    <a:pt x="24" y="12"/>
                  </a:moveTo>
                  <a:lnTo>
                    <a:pt x="14" y="0"/>
                  </a:lnTo>
                  <a:lnTo>
                    <a:pt x="5" y="9"/>
                  </a:lnTo>
                  <a:lnTo>
                    <a:pt x="0" y="66"/>
                  </a:lnTo>
                  <a:lnTo>
                    <a:pt x="9" y="75"/>
                  </a:lnTo>
                  <a:lnTo>
                    <a:pt x="20" y="66"/>
                  </a:lnTo>
                  <a:lnTo>
                    <a:pt x="24"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58" name="Freeform 239"/>
            <p:cNvSpPr>
              <a:spLocks/>
            </p:cNvSpPr>
            <p:nvPr/>
          </p:nvSpPr>
          <p:spPr bwMode="auto">
            <a:xfrm>
              <a:off x="1049338" y="1627188"/>
              <a:ext cx="107950" cy="31750"/>
            </a:xfrm>
            <a:custGeom>
              <a:avLst/>
              <a:gdLst>
                <a:gd name="T0" fmla="*/ 56 w 68"/>
                <a:gd name="T1" fmla="*/ 20 h 20"/>
                <a:gd name="T2" fmla="*/ 68 w 68"/>
                <a:gd name="T3" fmla="*/ 8 h 20"/>
                <a:gd name="T4" fmla="*/ 60 w 68"/>
                <a:gd name="T5" fmla="*/ 0 h 20"/>
                <a:gd name="T6" fmla="*/ 9 w 68"/>
                <a:gd name="T7" fmla="*/ 0 h 20"/>
                <a:gd name="T8" fmla="*/ 0 w 68"/>
                <a:gd name="T9" fmla="*/ 8 h 20"/>
                <a:gd name="T10" fmla="*/ 11 w 68"/>
                <a:gd name="T11" fmla="*/ 20 h 20"/>
                <a:gd name="T12" fmla="*/ 56 w 68"/>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68" h="20">
                  <a:moveTo>
                    <a:pt x="56" y="20"/>
                  </a:moveTo>
                  <a:lnTo>
                    <a:pt x="68" y="8"/>
                  </a:lnTo>
                  <a:lnTo>
                    <a:pt x="60" y="0"/>
                  </a:lnTo>
                  <a:lnTo>
                    <a:pt x="9" y="0"/>
                  </a:lnTo>
                  <a:lnTo>
                    <a:pt x="0" y="8"/>
                  </a:lnTo>
                  <a:lnTo>
                    <a:pt x="11" y="20"/>
                  </a:lnTo>
                  <a:lnTo>
                    <a:pt x="56"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59" name="Freeform 240"/>
            <p:cNvSpPr>
              <a:spLocks/>
            </p:cNvSpPr>
            <p:nvPr/>
          </p:nvSpPr>
          <p:spPr bwMode="auto">
            <a:xfrm>
              <a:off x="1039813" y="1755775"/>
              <a:ext cx="103188" cy="33338"/>
            </a:xfrm>
            <a:custGeom>
              <a:avLst/>
              <a:gdLst>
                <a:gd name="T0" fmla="*/ 11 w 65"/>
                <a:gd name="T1" fmla="*/ 0 h 21"/>
                <a:gd name="T2" fmla="*/ 0 w 65"/>
                <a:gd name="T3" fmla="*/ 11 h 21"/>
                <a:gd name="T4" fmla="*/ 9 w 65"/>
                <a:gd name="T5" fmla="*/ 21 h 21"/>
                <a:gd name="T6" fmla="*/ 54 w 65"/>
                <a:gd name="T7" fmla="*/ 21 h 21"/>
                <a:gd name="T8" fmla="*/ 65 w 65"/>
                <a:gd name="T9" fmla="*/ 11 h 21"/>
                <a:gd name="T10" fmla="*/ 56 w 65"/>
                <a:gd name="T11" fmla="*/ 0 h 21"/>
                <a:gd name="T12" fmla="*/ 11 w 65"/>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65" h="21">
                  <a:moveTo>
                    <a:pt x="11" y="0"/>
                  </a:moveTo>
                  <a:lnTo>
                    <a:pt x="0" y="11"/>
                  </a:lnTo>
                  <a:lnTo>
                    <a:pt x="9" y="21"/>
                  </a:lnTo>
                  <a:lnTo>
                    <a:pt x="54" y="21"/>
                  </a:lnTo>
                  <a:lnTo>
                    <a:pt x="65" y="11"/>
                  </a:lnTo>
                  <a:lnTo>
                    <a:pt x="56" y="0"/>
                  </a:lnTo>
                  <a:lnTo>
                    <a:pt x="1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60" name="Freeform 241"/>
            <p:cNvSpPr>
              <a:spLocks/>
            </p:cNvSpPr>
            <p:nvPr/>
          </p:nvSpPr>
          <p:spPr bwMode="auto">
            <a:xfrm>
              <a:off x="1136650" y="1646238"/>
              <a:ext cx="39688" cy="119063"/>
            </a:xfrm>
            <a:custGeom>
              <a:avLst/>
              <a:gdLst>
                <a:gd name="T0" fmla="*/ 17 w 25"/>
                <a:gd name="T1" fmla="*/ 0 h 75"/>
                <a:gd name="T2" fmla="*/ 4 w 25"/>
                <a:gd name="T3" fmla="*/ 12 h 75"/>
                <a:gd name="T4" fmla="*/ 0 w 25"/>
                <a:gd name="T5" fmla="*/ 66 h 75"/>
                <a:gd name="T6" fmla="*/ 9 w 25"/>
                <a:gd name="T7" fmla="*/ 75 h 75"/>
                <a:gd name="T8" fmla="*/ 19 w 25"/>
                <a:gd name="T9" fmla="*/ 66 h 75"/>
                <a:gd name="T10" fmla="*/ 25 w 25"/>
                <a:gd name="T11" fmla="*/ 9 h 75"/>
                <a:gd name="T12" fmla="*/ 17 w 25"/>
                <a:gd name="T13" fmla="*/ 0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17" y="0"/>
                  </a:moveTo>
                  <a:lnTo>
                    <a:pt x="4" y="12"/>
                  </a:lnTo>
                  <a:lnTo>
                    <a:pt x="0" y="66"/>
                  </a:lnTo>
                  <a:lnTo>
                    <a:pt x="9" y="75"/>
                  </a:lnTo>
                  <a:lnTo>
                    <a:pt x="19" y="66"/>
                  </a:lnTo>
                  <a:lnTo>
                    <a:pt x="25" y="9"/>
                  </a:lnTo>
                  <a:lnTo>
                    <a:pt x="1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61" name="Freeform 242"/>
            <p:cNvSpPr>
              <a:spLocks/>
            </p:cNvSpPr>
            <p:nvPr/>
          </p:nvSpPr>
          <p:spPr bwMode="auto">
            <a:xfrm>
              <a:off x="1027113" y="1884363"/>
              <a:ext cx="107950" cy="33338"/>
            </a:xfrm>
            <a:custGeom>
              <a:avLst/>
              <a:gdLst>
                <a:gd name="T0" fmla="*/ 58 w 68"/>
                <a:gd name="T1" fmla="*/ 0 h 21"/>
                <a:gd name="T2" fmla="*/ 68 w 68"/>
                <a:gd name="T3" fmla="*/ 12 h 21"/>
                <a:gd name="T4" fmla="*/ 59 w 68"/>
                <a:gd name="T5" fmla="*/ 21 h 21"/>
                <a:gd name="T6" fmla="*/ 7 w 68"/>
                <a:gd name="T7" fmla="*/ 21 h 21"/>
                <a:gd name="T8" fmla="*/ 0 w 68"/>
                <a:gd name="T9" fmla="*/ 12 h 21"/>
                <a:gd name="T10" fmla="*/ 13 w 68"/>
                <a:gd name="T11" fmla="*/ 0 h 21"/>
                <a:gd name="T12" fmla="*/ 58 w 68"/>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68" h="21">
                  <a:moveTo>
                    <a:pt x="58" y="0"/>
                  </a:moveTo>
                  <a:lnTo>
                    <a:pt x="68" y="12"/>
                  </a:lnTo>
                  <a:lnTo>
                    <a:pt x="59" y="21"/>
                  </a:lnTo>
                  <a:lnTo>
                    <a:pt x="7" y="21"/>
                  </a:lnTo>
                  <a:lnTo>
                    <a:pt x="0" y="12"/>
                  </a:lnTo>
                  <a:lnTo>
                    <a:pt x="13" y="0"/>
                  </a:lnTo>
                  <a:lnTo>
                    <a:pt x="5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62" name="Freeform 243"/>
            <p:cNvSpPr>
              <a:spLocks/>
            </p:cNvSpPr>
            <p:nvPr/>
          </p:nvSpPr>
          <p:spPr bwMode="auto">
            <a:xfrm>
              <a:off x="1123950" y="1778000"/>
              <a:ext cx="39688" cy="119063"/>
            </a:xfrm>
            <a:custGeom>
              <a:avLst/>
              <a:gdLst>
                <a:gd name="T0" fmla="*/ 11 w 25"/>
                <a:gd name="T1" fmla="*/ 75 h 75"/>
                <a:gd name="T2" fmla="*/ 0 w 25"/>
                <a:gd name="T3" fmla="*/ 64 h 75"/>
                <a:gd name="T4" fmla="*/ 4 w 25"/>
                <a:gd name="T5" fmla="*/ 10 h 75"/>
                <a:gd name="T6" fmla="*/ 16 w 25"/>
                <a:gd name="T7" fmla="*/ 0 h 75"/>
                <a:gd name="T8" fmla="*/ 25 w 25"/>
                <a:gd name="T9" fmla="*/ 10 h 75"/>
                <a:gd name="T10" fmla="*/ 19 w 25"/>
                <a:gd name="T11" fmla="*/ 67 h 75"/>
                <a:gd name="T12" fmla="*/ 11 w 25"/>
                <a:gd name="T13" fmla="*/ 75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11" y="75"/>
                  </a:moveTo>
                  <a:lnTo>
                    <a:pt x="0" y="64"/>
                  </a:lnTo>
                  <a:lnTo>
                    <a:pt x="4" y="10"/>
                  </a:lnTo>
                  <a:lnTo>
                    <a:pt x="16" y="0"/>
                  </a:lnTo>
                  <a:lnTo>
                    <a:pt x="25" y="10"/>
                  </a:lnTo>
                  <a:lnTo>
                    <a:pt x="19" y="67"/>
                  </a:lnTo>
                  <a:lnTo>
                    <a:pt x="11"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63" name="Freeform 244"/>
            <p:cNvSpPr>
              <a:spLocks/>
            </p:cNvSpPr>
            <p:nvPr/>
          </p:nvSpPr>
          <p:spPr bwMode="auto">
            <a:xfrm>
              <a:off x="1266825" y="1646238"/>
              <a:ext cx="39688" cy="119063"/>
            </a:xfrm>
            <a:custGeom>
              <a:avLst/>
              <a:gdLst>
                <a:gd name="T0" fmla="*/ 25 w 25"/>
                <a:gd name="T1" fmla="*/ 12 h 75"/>
                <a:gd name="T2" fmla="*/ 13 w 25"/>
                <a:gd name="T3" fmla="*/ 0 h 75"/>
                <a:gd name="T4" fmla="*/ 4 w 25"/>
                <a:gd name="T5" fmla="*/ 9 h 75"/>
                <a:gd name="T6" fmla="*/ 0 w 25"/>
                <a:gd name="T7" fmla="*/ 66 h 75"/>
                <a:gd name="T8" fmla="*/ 9 w 25"/>
                <a:gd name="T9" fmla="*/ 75 h 75"/>
                <a:gd name="T10" fmla="*/ 20 w 25"/>
                <a:gd name="T11" fmla="*/ 66 h 75"/>
                <a:gd name="T12" fmla="*/ 25 w 25"/>
                <a:gd name="T13" fmla="*/ 12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25" y="12"/>
                  </a:moveTo>
                  <a:lnTo>
                    <a:pt x="13" y="0"/>
                  </a:lnTo>
                  <a:lnTo>
                    <a:pt x="4" y="9"/>
                  </a:lnTo>
                  <a:lnTo>
                    <a:pt x="0" y="66"/>
                  </a:lnTo>
                  <a:lnTo>
                    <a:pt x="9" y="75"/>
                  </a:lnTo>
                  <a:lnTo>
                    <a:pt x="20" y="66"/>
                  </a:lnTo>
                  <a:lnTo>
                    <a:pt x="25"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64" name="Freeform 245"/>
            <p:cNvSpPr>
              <a:spLocks/>
            </p:cNvSpPr>
            <p:nvPr/>
          </p:nvSpPr>
          <p:spPr bwMode="auto">
            <a:xfrm>
              <a:off x="1295400" y="1627188"/>
              <a:ext cx="106363" cy="31750"/>
            </a:xfrm>
            <a:custGeom>
              <a:avLst/>
              <a:gdLst>
                <a:gd name="T0" fmla="*/ 55 w 67"/>
                <a:gd name="T1" fmla="*/ 20 h 20"/>
                <a:gd name="T2" fmla="*/ 67 w 67"/>
                <a:gd name="T3" fmla="*/ 8 h 20"/>
                <a:gd name="T4" fmla="*/ 61 w 67"/>
                <a:gd name="T5" fmla="*/ 0 h 20"/>
                <a:gd name="T6" fmla="*/ 9 w 67"/>
                <a:gd name="T7" fmla="*/ 0 h 20"/>
                <a:gd name="T8" fmla="*/ 0 w 67"/>
                <a:gd name="T9" fmla="*/ 8 h 20"/>
                <a:gd name="T10" fmla="*/ 10 w 67"/>
                <a:gd name="T11" fmla="*/ 20 h 20"/>
                <a:gd name="T12" fmla="*/ 55 w 67"/>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67" h="20">
                  <a:moveTo>
                    <a:pt x="55" y="20"/>
                  </a:moveTo>
                  <a:lnTo>
                    <a:pt x="67" y="8"/>
                  </a:lnTo>
                  <a:lnTo>
                    <a:pt x="61" y="0"/>
                  </a:lnTo>
                  <a:lnTo>
                    <a:pt x="9" y="0"/>
                  </a:lnTo>
                  <a:lnTo>
                    <a:pt x="0" y="8"/>
                  </a:lnTo>
                  <a:lnTo>
                    <a:pt x="10" y="20"/>
                  </a:lnTo>
                  <a:lnTo>
                    <a:pt x="55"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65" name="Freeform 246"/>
            <p:cNvSpPr>
              <a:spLocks/>
            </p:cNvSpPr>
            <p:nvPr/>
          </p:nvSpPr>
          <p:spPr bwMode="auto">
            <a:xfrm>
              <a:off x="1381125" y="1646238"/>
              <a:ext cx="39688" cy="119063"/>
            </a:xfrm>
            <a:custGeom>
              <a:avLst/>
              <a:gdLst>
                <a:gd name="T0" fmla="*/ 17 w 25"/>
                <a:gd name="T1" fmla="*/ 0 h 75"/>
                <a:gd name="T2" fmla="*/ 4 w 25"/>
                <a:gd name="T3" fmla="*/ 12 h 75"/>
                <a:gd name="T4" fmla="*/ 0 w 25"/>
                <a:gd name="T5" fmla="*/ 66 h 75"/>
                <a:gd name="T6" fmla="*/ 9 w 25"/>
                <a:gd name="T7" fmla="*/ 75 h 75"/>
                <a:gd name="T8" fmla="*/ 20 w 25"/>
                <a:gd name="T9" fmla="*/ 66 h 75"/>
                <a:gd name="T10" fmla="*/ 25 w 25"/>
                <a:gd name="T11" fmla="*/ 9 h 75"/>
                <a:gd name="T12" fmla="*/ 17 w 25"/>
                <a:gd name="T13" fmla="*/ 0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17" y="0"/>
                  </a:moveTo>
                  <a:lnTo>
                    <a:pt x="4" y="12"/>
                  </a:lnTo>
                  <a:lnTo>
                    <a:pt x="0" y="66"/>
                  </a:lnTo>
                  <a:lnTo>
                    <a:pt x="9" y="75"/>
                  </a:lnTo>
                  <a:lnTo>
                    <a:pt x="20" y="66"/>
                  </a:lnTo>
                  <a:lnTo>
                    <a:pt x="25" y="9"/>
                  </a:lnTo>
                  <a:lnTo>
                    <a:pt x="1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66" name="Freeform 247"/>
            <p:cNvSpPr>
              <a:spLocks/>
            </p:cNvSpPr>
            <p:nvPr/>
          </p:nvSpPr>
          <p:spPr bwMode="auto">
            <a:xfrm>
              <a:off x="1254125" y="1778000"/>
              <a:ext cx="39688" cy="119063"/>
            </a:xfrm>
            <a:custGeom>
              <a:avLst/>
              <a:gdLst>
                <a:gd name="T0" fmla="*/ 20 w 25"/>
                <a:gd name="T1" fmla="*/ 64 h 75"/>
                <a:gd name="T2" fmla="*/ 8 w 25"/>
                <a:gd name="T3" fmla="*/ 75 h 75"/>
                <a:gd name="T4" fmla="*/ 0 w 25"/>
                <a:gd name="T5" fmla="*/ 67 h 75"/>
                <a:gd name="T6" fmla="*/ 6 w 25"/>
                <a:gd name="T7" fmla="*/ 10 h 75"/>
                <a:gd name="T8" fmla="*/ 16 w 25"/>
                <a:gd name="T9" fmla="*/ 0 h 75"/>
                <a:gd name="T10" fmla="*/ 25 w 25"/>
                <a:gd name="T11" fmla="*/ 10 h 75"/>
                <a:gd name="T12" fmla="*/ 20 w 25"/>
                <a:gd name="T13" fmla="*/ 64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20" y="64"/>
                  </a:moveTo>
                  <a:lnTo>
                    <a:pt x="8" y="75"/>
                  </a:lnTo>
                  <a:lnTo>
                    <a:pt x="0" y="67"/>
                  </a:lnTo>
                  <a:lnTo>
                    <a:pt x="6" y="10"/>
                  </a:lnTo>
                  <a:lnTo>
                    <a:pt x="16" y="0"/>
                  </a:lnTo>
                  <a:lnTo>
                    <a:pt x="25" y="10"/>
                  </a:lnTo>
                  <a:lnTo>
                    <a:pt x="20" y="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67" name="Freeform 248"/>
            <p:cNvSpPr>
              <a:spLocks/>
            </p:cNvSpPr>
            <p:nvPr/>
          </p:nvSpPr>
          <p:spPr bwMode="auto">
            <a:xfrm>
              <a:off x="1271588" y="1884363"/>
              <a:ext cx="109538" cy="33338"/>
            </a:xfrm>
            <a:custGeom>
              <a:avLst/>
              <a:gdLst>
                <a:gd name="T0" fmla="*/ 58 w 69"/>
                <a:gd name="T1" fmla="*/ 0 h 21"/>
                <a:gd name="T2" fmla="*/ 69 w 69"/>
                <a:gd name="T3" fmla="*/ 12 h 21"/>
                <a:gd name="T4" fmla="*/ 60 w 69"/>
                <a:gd name="T5" fmla="*/ 21 h 21"/>
                <a:gd name="T6" fmla="*/ 8 w 69"/>
                <a:gd name="T7" fmla="*/ 21 h 21"/>
                <a:gd name="T8" fmla="*/ 0 w 69"/>
                <a:gd name="T9" fmla="*/ 12 h 21"/>
                <a:gd name="T10" fmla="*/ 13 w 69"/>
                <a:gd name="T11" fmla="*/ 0 h 21"/>
                <a:gd name="T12" fmla="*/ 58 w 69"/>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69" h="21">
                  <a:moveTo>
                    <a:pt x="58" y="0"/>
                  </a:moveTo>
                  <a:lnTo>
                    <a:pt x="69" y="12"/>
                  </a:lnTo>
                  <a:lnTo>
                    <a:pt x="60" y="21"/>
                  </a:lnTo>
                  <a:lnTo>
                    <a:pt x="8" y="21"/>
                  </a:lnTo>
                  <a:lnTo>
                    <a:pt x="0" y="12"/>
                  </a:lnTo>
                  <a:lnTo>
                    <a:pt x="13" y="0"/>
                  </a:lnTo>
                  <a:lnTo>
                    <a:pt x="5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68" name="Freeform 249"/>
            <p:cNvSpPr>
              <a:spLocks/>
            </p:cNvSpPr>
            <p:nvPr/>
          </p:nvSpPr>
          <p:spPr bwMode="auto">
            <a:xfrm>
              <a:off x="1370013" y="1778000"/>
              <a:ext cx="39688" cy="119063"/>
            </a:xfrm>
            <a:custGeom>
              <a:avLst/>
              <a:gdLst>
                <a:gd name="T0" fmla="*/ 10 w 25"/>
                <a:gd name="T1" fmla="*/ 75 h 75"/>
                <a:gd name="T2" fmla="*/ 0 w 25"/>
                <a:gd name="T3" fmla="*/ 64 h 75"/>
                <a:gd name="T4" fmla="*/ 5 w 25"/>
                <a:gd name="T5" fmla="*/ 10 h 75"/>
                <a:gd name="T6" fmla="*/ 16 w 25"/>
                <a:gd name="T7" fmla="*/ 0 h 75"/>
                <a:gd name="T8" fmla="*/ 25 w 25"/>
                <a:gd name="T9" fmla="*/ 10 h 75"/>
                <a:gd name="T10" fmla="*/ 19 w 25"/>
                <a:gd name="T11" fmla="*/ 67 h 75"/>
                <a:gd name="T12" fmla="*/ 10 w 25"/>
                <a:gd name="T13" fmla="*/ 75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10" y="75"/>
                  </a:moveTo>
                  <a:lnTo>
                    <a:pt x="0" y="64"/>
                  </a:lnTo>
                  <a:lnTo>
                    <a:pt x="5" y="10"/>
                  </a:lnTo>
                  <a:lnTo>
                    <a:pt x="16" y="0"/>
                  </a:lnTo>
                  <a:lnTo>
                    <a:pt x="25" y="10"/>
                  </a:lnTo>
                  <a:lnTo>
                    <a:pt x="19" y="67"/>
                  </a:lnTo>
                  <a:lnTo>
                    <a:pt x="10"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69" name="Freeform 250"/>
            <p:cNvSpPr>
              <a:spLocks/>
            </p:cNvSpPr>
            <p:nvPr/>
          </p:nvSpPr>
          <p:spPr bwMode="auto">
            <a:xfrm>
              <a:off x="1449388" y="1646238"/>
              <a:ext cx="38100" cy="119063"/>
            </a:xfrm>
            <a:custGeom>
              <a:avLst/>
              <a:gdLst>
                <a:gd name="T0" fmla="*/ 24 w 24"/>
                <a:gd name="T1" fmla="*/ 12 h 75"/>
                <a:gd name="T2" fmla="*/ 13 w 24"/>
                <a:gd name="T3" fmla="*/ 0 h 75"/>
                <a:gd name="T4" fmla="*/ 4 w 24"/>
                <a:gd name="T5" fmla="*/ 9 h 75"/>
                <a:gd name="T6" fmla="*/ 0 w 24"/>
                <a:gd name="T7" fmla="*/ 66 h 75"/>
                <a:gd name="T8" fmla="*/ 9 w 24"/>
                <a:gd name="T9" fmla="*/ 75 h 75"/>
                <a:gd name="T10" fmla="*/ 19 w 24"/>
                <a:gd name="T11" fmla="*/ 66 h 75"/>
                <a:gd name="T12" fmla="*/ 24 w 24"/>
                <a:gd name="T13" fmla="*/ 12 h 75"/>
              </a:gdLst>
              <a:ahLst/>
              <a:cxnLst>
                <a:cxn ang="0">
                  <a:pos x="T0" y="T1"/>
                </a:cxn>
                <a:cxn ang="0">
                  <a:pos x="T2" y="T3"/>
                </a:cxn>
                <a:cxn ang="0">
                  <a:pos x="T4" y="T5"/>
                </a:cxn>
                <a:cxn ang="0">
                  <a:pos x="T6" y="T7"/>
                </a:cxn>
                <a:cxn ang="0">
                  <a:pos x="T8" y="T9"/>
                </a:cxn>
                <a:cxn ang="0">
                  <a:pos x="T10" y="T11"/>
                </a:cxn>
                <a:cxn ang="0">
                  <a:pos x="T12" y="T13"/>
                </a:cxn>
              </a:cxnLst>
              <a:rect l="0" t="0" r="r" b="b"/>
              <a:pathLst>
                <a:path w="24" h="75">
                  <a:moveTo>
                    <a:pt x="24" y="12"/>
                  </a:moveTo>
                  <a:lnTo>
                    <a:pt x="13" y="0"/>
                  </a:lnTo>
                  <a:lnTo>
                    <a:pt x="4" y="9"/>
                  </a:lnTo>
                  <a:lnTo>
                    <a:pt x="0" y="66"/>
                  </a:lnTo>
                  <a:lnTo>
                    <a:pt x="9" y="75"/>
                  </a:lnTo>
                  <a:lnTo>
                    <a:pt x="19" y="66"/>
                  </a:lnTo>
                  <a:lnTo>
                    <a:pt x="24"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70" name="Freeform 251"/>
            <p:cNvSpPr>
              <a:spLocks/>
            </p:cNvSpPr>
            <p:nvPr/>
          </p:nvSpPr>
          <p:spPr bwMode="auto">
            <a:xfrm>
              <a:off x="1477963" y="1627188"/>
              <a:ext cx="106363" cy="31750"/>
            </a:xfrm>
            <a:custGeom>
              <a:avLst/>
              <a:gdLst>
                <a:gd name="T0" fmla="*/ 55 w 67"/>
                <a:gd name="T1" fmla="*/ 20 h 20"/>
                <a:gd name="T2" fmla="*/ 67 w 67"/>
                <a:gd name="T3" fmla="*/ 8 h 20"/>
                <a:gd name="T4" fmla="*/ 60 w 67"/>
                <a:gd name="T5" fmla="*/ 0 h 20"/>
                <a:gd name="T6" fmla="*/ 9 w 67"/>
                <a:gd name="T7" fmla="*/ 0 h 20"/>
                <a:gd name="T8" fmla="*/ 0 w 67"/>
                <a:gd name="T9" fmla="*/ 8 h 20"/>
                <a:gd name="T10" fmla="*/ 10 w 67"/>
                <a:gd name="T11" fmla="*/ 20 h 20"/>
                <a:gd name="T12" fmla="*/ 55 w 67"/>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67" h="20">
                  <a:moveTo>
                    <a:pt x="55" y="20"/>
                  </a:moveTo>
                  <a:lnTo>
                    <a:pt x="67" y="8"/>
                  </a:lnTo>
                  <a:lnTo>
                    <a:pt x="60" y="0"/>
                  </a:lnTo>
                  <a:lnTo>
                    <a:pt x="9" y="0"/>
                  </a:lnTo>
                  <a:lnTo>
                    <a:pt x="0" y="8"/>
                  </a:lnTo>
                  <a:lnTo>
                    <a:pt x="10" y="20"/>
                  </a:lnTo>
                  <a:lnTo>
                    <a:pt x="55"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71" name="Freeform 252"/>
            <p:cNvSpPr>
              <a:spLocks/>
            </p:cNvSpPr>
            <p:nvPr/>
          </p:nvSpPr>
          <p:spPr bwMode="auto">
            <a:xfrm>
              <a:off x="1563688" y="1646238"/>
              <a:ext cx="38100" cy="119063"/>
            </a:xfrm>
            <a:custGeom>
              <a:avLst/>
              <a:gdLst>
                <a:gd name="T0" fmla="*/ 17 w 24"/>
                <a:gd name="T1" fmla="*/ 0 h 75"/>
                <a:gd name="T2" fmla="*/ 4 w 24"/>
                <a:gd name="T3" fmla="*/ 12 h 75"/>
                <a:gd name="T4" fmla="*/ 0 w 24"/>
                <a:gd name="T5" fmla="*/ 66 h 75"/>
                <a:gd name="T6" fmla="*/ 9 w 24"/>
                <a:gd name="T7" fmla="*/ 75 h 75"/>
                <a:gd name="T8" fmla="*/ 20 w 24"/>
                <a:gd name="T9" fmla="*/ 66 h 75"/>
                <a:gd name="T10" fmla="*/ 24 w 24"/>
                <a:gd name="T11" fmla="*/ 9 h 75"/>
                <a:gd name="T12" fmla="*/ 17 w 24"/>
                <a:gd name="T13" fmla="*/ 0 h 75"/>
              </a:gdLst>
              <a:ahLst/>
              <a:cxnLst>
                <a:cxn ang="0">
                  <a:pos x="T0" y="T1"/>
                </a:cxn>
                <a:cxn ang="0">
                  <a:pos x="T2" y="T3"/>
                </a:cxn>
                <a:cxn ang="0">
                  <a:pos x="T4" y="T5"/>
                </a:cxn>
                <a:cxn ang="0">
                  <a:pos x="T6" y="T7"/>
                </a:cxn>
                <a:cxn ang="0">
                  <a:pos x="T8" y="T9"/>
                </a:cxn>
                <a:cxn ang="0">
                  <a:pos x="T10" y="T11"/>
                </a:cxn>
                <a:cxn ang="0">
                  <a:pos x="T12" y="T13"/>
                </a:cxn>
              </a:cxnLst>
              <a:rect l="0" t="0" r="r" b="b"/>
              <a:pathLst>
                <a:path w="24" h="75">
                  <a:moveTo>
                    <a:pt x="17" y="0"/>
                  </a:moveTo>
                  <a:lnTo>
                    <a:pt x="4" y="12"/>
                  </a:lnTo>
                  <a:lnTo>
                    <a:pt x="0" y="66"/>
                  </a:lnTo>
                  <a:lnTo>
                    <a:pt x="9" y="75"/>
                  </a:lnTo>
                  <a:lnTo>
                    <a:pt x="20" y="66"/>
                  </a:lnTo>
                  <a:lnTo>
                    <a:pt x="24" y="9"/>
                  </a:lnTo>
                  <a:lnTo>
                    <a:pt x="1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72" name="Freeform 253"/>
            <p:cNvSpPr>
              <a:spLocks/>
            </p:cNvSpPr>
            <p:nvPr/>
          </p:nvSpPr>
          <p:spPr bwMode="auto">
            <a:xfrm>
              <a:off x="1436688" y="1778000"/>
              <a:ext cx="39688" cy="119063"/>
            </a:xfrm>
            <a:custGeom>
              <a:avLst/>
              <a:gdLst>
                <a:gd name="T0" fmla="*/ 20 w 25"/>
                <a:gd name="T1" fmla="*/ 64 h 75"/>
                <a:gd name="T2" fmla="*/ 8 w 25"/>
                <a:gd name="T3" fmla="*/ 75 h 75"/>
                <a:gd name="T4" fmla="*/ 0 w 25"/>
                <a:gd name="T5" fmla="*/ 67 h 75"/>
                <a:gd name="T6" fmla="*/ 5 w 25"/>
                <a:gd name="T7" fmla="*/ 10 h 75"/>
                <a:gd name="T8" fmla="*/ 16 w 25"/>
                <a:gd name="T9" fmla="*/ 0 h 75"/>
                <a:gd name="T10" fmla="*/ 25 w 25"/>
                <a:gd name="T11" fmla="*/ 10 h 75"/>
                <a:gd name="T12" fmla="*/ 20 w 25"/>
                <a:gd name="T13" fmla="*/ 64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20" y="64"/>
                  </a:moveTo>
                  <a:lnTo>
                    <a:pt x="8" y="75"/>
                  </a:lnTo>
                  <a:lnTo>
                    <a:pt x="0" y="67"/>
                  </a:lnTo>
                  <a:lnTo>
                    <a:pt x="5" y="10"/>
                  </a:lnTo>
                  <a:lnTo>
                    <a:pt x="16" y="0"/>
                  </a:lnTo>
                  <a:lnTo>
                    <a:pt x="25" y="10"/>
                  </a:lnTo>
                  <a:lnTo>
                    <a:pt x="20" y="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73" name="Freeform 254"/>
            <p:cNvSpPr>
              <a:spLocks/>
            </p:cNvSpPr>
            <p:nvPr/>
          </p:nvSpPr>
          <p:spPr bwMode="auto">
            <a:xfrm>
              <a:off x="1454150" y="1884363"/>
              <a:ext cx="107950" cy="33338"/>
            </a:xfrm>
            <a:custGeom>
              <a:avLst/>
              <a:gdLst>
                <a:gd name="T0" fmla="*/ 57 w 68"/>
                <a:gd name="T1" fmla="*/ 0 h 21"/>
                <a:gd name="T2" fmla="*/ 68 w 68"/>
                <a:gd name="T3" fmla="*/ 12 h 21"/>
                <a:gd name="T4" fmla="*/ 59 w 68"/>
                <a:gd name="T5" fmla="*/ 21 h 21"/>
                <a:gd name="T6" fmla="*/ 8 w 68"/>
                <a:gd name="T7" fmla="*/ 21 h 21"/>
                <a:gd name="T8" fmla="*/ 0 w 68"/>
                <a:gd name="T9" fmla="*/ 12 h 21"/>
                <a:gd name="T10" fmla="*/ 12 w 68"/>
                <a:gd name="T11" fmla="*/ 0 h 21"/>
                <a:gd name="T12" fmla="*/ 57 w 68"/>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68" h="21">
                  <a:moveTo>
                    <a:pt x="57" y="0"/>
                  </a:moveTo>
                  <a:lnTo>
                    <a:pt x="68" y="12"/>
                  </a:lnTo>
                  <a:lnTo>
                    <a:pt x="59" y="21"/>
                  </a:lnTo>
                  <a:lnTo>
                    <a:pt x="8" y="21"/>
                  </a:lnTo>
                  <a:lnTo>
                    <a:pt x="0" y="12"/>
                  </a:lnTo>
                  <a:lnTo>
                    <a:pt x="12" y="0"/>
                  </a:lnTo>
                  <a:lnTo>
                    <a:pt x="5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74" name="Freeform 255"/>
            <p:cNvSpPr>
              <a:spLocks/>
            </p:cNvSpPr>
            <p:nvPr/>
          </p:nvSpPr>
          <p:spPr bwMode="auto">
            <a:xfrm>
              <a:off x="1552575" y="1778000"/>
              <a:ext cx="38100" cy="119063"/>
            </a:xfrm>
            <a:custGeom>
              <a:avLst/>
              <a:gdLst>
                <a:gd name="T0" fmla="*/ 10 w 24"/>
                <a:gd name="T1" fmla="*/ 75 h 75"/>
                <a:gd name="T2" fmla="*/ 0 w 24"/>
                <a:gd name="T3" fmla="*/ 64 h 75"/>
                <a:gd name="T4" fmla="*/ 4 w 24"/>
                <a:gd name="T5" fmla="*/ 10 h 75"/>
                <a:gd name="T6" fmla="*/ 15 w 24"/>
                <a:gd name="T7" fmla="*/ 0 h 75"/>
                <a:gd name="T8" fmla="*/ 24 w 24"/>
                <a:gd name="T9" fmla="*/ 10 h 75"/>
                <a:gd name="T10" fmla="*/ 19 w 24"/>
                <a:gd name="T11" fmla="*/ 67 h 75"/>
                <a:gd name="T12" fmla="*/ 10 w 24"/>
                <a:gd name="T13" fmla="*/ 75 h 75"/>
              </a:gdLst>
              <a:ahLst/>
              <a:cxnLst>
                <a:cxn ang="0">
                  <a:pos x="T0" y="T1"/>
                </a:cxn>
                <a:cxn ang="0">
                  <a:pos x="T2" y="T3"/>
                </a:cxn>
                <a:cxn ang="0">
                  <a:pos x="T4" y="T5"/>
                </a:cxn>
                <a:cxn ang="0">
                  <a:pos x="T6" y="T7"/>
                </a:cxn>
                <a:cxn ang="0">
                  <a:pos x="T8" y="T9"/>
                </a:cxn>
                <a:cxn ang="0">
                  <a:pos x="T10" y="T11"/>
                </a:cxn>
                <a:cxn ang="0">
                  <a:pos x="T12" y="T13"/>
                </a:cxn>
              </a:cxnLst>
              <a:rect l="0" t="0" r="r" b="b"/>
              <a:pathLst>
                <a:path w="24" h="75">
                  <a:moveTo>
                    <a:pt x="10" y="75"/>
                  </a:moveTo>
                  <a:lnTo>
                    <a:pt x="0" y="64"/>
                  </a:lnTo>
                  <a:lnTo>
                    <a:pt x="4" y="10"/>
                  </a:lnTo>
                  <a:lnTo>
                    <a:pt x="15" y="0"/>
                  </a:lnTo>
                  <a:lnTo>
                    <a:pt x="24" y="10"/>
                  </a:lnTo>
                  <a:lnTo>
                    <a:pt x="19" y="67"/>
                  </a:lnTo>
                  <a:lnTo>
                    <a:pt x="10"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75" name="Freeform 256"/>
            <p:cNvSpPr>
              <a:spLocks/>
            </p:cNvSpPr>
            <p:nvPr/>
          </p:nvSpPr>
          <p:spPr bwMode="auto">
            <a:xfrm>
              <a:off x="1201738" y="1703388"/>
              <a:ext cx="34925" cy="30163"/>
            </a:xfrm>
            <a:custGeom>
              <a:avLst/>
              <a:gdLst>
                <a:gd name="T0" fmla="*/ 21 w 22"/>
                <a:gd name="T1" fmla="*/ 19 h 19"/>
                <a:gd name="T2" fmla="*/ 0 w 22"/>
                <a:gd name="T3" fmla="*/ 19 h 19"/>
                <a:gd name="T4" fmla="*/ 3 w 22"/>
                <a:gd name="T5" fmla="*/ 0 h 19"/>
                <a:gd name="T6" fmla="*/ 22 w 22"/>
                <a:gd name="T7" fmla="*/ 0 h 19"/>
                <a:gd name="T8" fmla="*/ 21 w 22"/>
                <a:gd name="T9" fmla="*/ 19 h 19"/>
              </a:gdLst>
              <a:ahLst/>
              <a:cxnLst>
                <a:cxn ang="0">
                  <a:pos x="T0" y="T1"/>
                </a:cxn>
                <a:cxn ang="0">
                  <a:pos x="T2" y="T3"/>
                </a:cxn>
                <a:cxn ang="0">
                  <a:pos x="T4" y="T5"/>
                </a:cxn>
                <a:cxn ang="0">
                  <a:pos x="T6" y="T7"/>
                </a:cxn>
                <a:cxn ang="0">
                  <a:pos x="T8" y="T9"/>
                </a:cxn>
              </a:cxnLst>
              <a:rect l="0" t="0" r="r" b="b"/>
              <a:pathLst>
                <a:path w="22" h="19">
                  <a:moveTo>
                    <a:pt x="21" y="19"/>
                  </a:moveTo>
                  <a:lnTo>
                    <a:pt x="0" y="19"/>
                  </a:lnTo>
                  <a:lnTo>
                    <a:pt x="3" y="0"/>
                  </a:lnTo>
                  <a:lnTo>
                    <a:pt x="22" y="0"/>
                  </a:lnTo>
                  <a:lnTo>
                    <a:pt x="21" y="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76" name="Freeform 257"/>
            <p:cNvSpPr>
              <a:spLocks/>
            </p:cNvSpPr>
            <p:nvPr/>
          </p:nvSpPr>
          <p:spPr bwMode="auto">
            <a:xfrm>
              <a:off x="1193800" y="1809750"/>
              <a:ext cx="33338" cy="31750"/>
            </a:xfrm>
            <a:custGeom>
              <a:avLst/>
              <a:gdLst>
                <a:gd name="T0" fmla="*/ 21 w 21"/>
                <a:gd name="T1" fmla="*/ 0 h 20"/>
                <a:gd name="T2" fmla="*/ 1 w 21"/>
                <a:gd name="T3" fmla="*/ 0 h 20"/>
                <a:gd name="T4" fmla="*/ 0 w 21"/>
                <a:gd name="T5" fmla="*/ 20 h 20"/>
                <a:gd name="T6" fmla="*/ 19 w 21"/>
                <a:gd name="T7" fmla="*/ 20 h 20"/>
                <a:gd name="T8" fmla="*/ 21 w 21"/>
                <a:gd name="T9" fmla="*/ 0 h 20"/>
              </a:gdLst>
              <a:ahLst/>
              <a:cxnLst>
                <a:cxn ang="0">
                  <a:pos x="T0" y="T1"/>
                </a:cxn>
                <a:cxn ang="0">
                  <a:pos x="T2" y="T3"/>
                </a:cxn>
                <a:cxn ang="0">
                  <a:pos x="T4" y="T5"/>
                </a:cxn>
                <a:cxn ang="0">
                  <a:pos x="T6" y="T7"/>
                </a:cxn>
                <a:cxn ang="0">
                  <a:pos x="T8" y="T9"/>
                </a:cxn>
              </a:cxnLst>
              <a:rect l="0" t="0" r="r" b="b"/>
              <a:pathLst>
                <a:path w="21" h="20">
                  <a:moveTo>
                    <a:pt x="21" y="0"/>
                  </a:moveTo>
                  <a:lnTo>
                    <a:pt x="1" y="0"/>
                  </a:lnTo>
                  <a:lnTo>
                    <a:pt x="0" y="20"/>
                  </a:lnTo>
                  <a:lnTo>
                    <a:pt x="19" y="20"/>
                  </a:lnTo>
                  <a:lnTo>
                    <a:pt x="2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sp>
        <p:nvSpPr>
          <p:cNvPr id="216" name="Freeform 23"/>
          <p:cNvSpPr>
            <a:spLocks noEditPoints="1"/>
          </p:cNvSpPr>
          <p:nvPr/>
        </p:nvSpPr>
        <p:spPr bwMode="auto">
          <a:xfrm>
            <a:off x="637922" y="4046476"/>
            <a:ext cx="107783" cy="213188"/>
          </a:xfrm>
          <a:custGeom>
            <a:avLst/>
            <a:gdLst>
              <a:gd name="T0" fmla="*/ 0 w 227"/>
              <a:gd name="T1" fmla="*/ 22 h 448"/>
              <a:gd name="T2" fmla="*/ 21 w 227"/>
              <a:gd name="T3" fmla="*/ 0 h 448"/>
              <a:gd name="T4" fmla="*/ 205 w 227"/>
              <a:gd name="T5" fmla="*/ 0 h 448"/>
              <a:gd name="T6" fmla="*/ 227 w 227"/>
              <a:gd name="T7" fmla="*/ 22 h 448"/>
              <a:gd name="T8" fmla="*/ 227 w 227"/>
              <a:gd name="T9" fmla="*/ 427 h 448"/>
              <a:gd name="T10" fmla="*/ 205 w 227"/>
              <a:gd name="T11" fmla="*/ 448 h 448"/>
              <a:gd name="T12" fmla="*/ 21 w 227"/>
              <a:gd name="T13" fmla="*/ 448 h 448"/>
              <a:gd name="T14" fmla="*/ 0 w 227"/>
              <a:gd name="T15" fmla="*/ 427 h 448"/>
              <a:gd name="T16" fmla="*/ 0 w 227"/>
              <a:gd name="T17" fmla="*/ 22 h 448"/>
              <a:gd name="T18" fmla="*/ 212 w 227"/>
              <a:gd name="T19" fmla="*/ 51 h 448"/>
              <a:gd name="T20" fmla="*/ 15 w 227"/>
              <a:gd name="T21" fmla="*/ 51 h 448"/>
              <a:gd name="T22" fmla="*/ 15 w 227"/>
              <a:gd name="T23" fmla="*/ 398 h 448"/>
              <a:gd name="T24" fmla="*/ 212 w 227"/>
              <a:gd name="T25" fmla="*/ 398 h 448"/>
              <a:gd name="T26" fmla="*/ 212 w 227"/>
              <a:gd name="T27" fmla="*/ 51 h 448"/>
              <a:gd name="T28" fmla="*/ 113 w 227"/>
              <a:gd name="T29" fmla="*/ 20 h 448"/>
              <a:gd name="T30" fmla="*/ 108 w 227"/>
              <a:gd name="T31" fmla="*/ 26 h 448"/>
              <a:gd name="T32" fmla="*/ 113 w 227"/>
              <a:gd name="T33" fmla="*/ 31 h 448"/>
              <a:gd name="T34" fmla="*/ 119 w 227"/>
              <a:gd name="T35" fmla="*/ 26 h 448"/>
              <a:gd name="T36" fmla="*/ 113 w 227"/>
              <a:gd name="T37" fmla="*/ 20 h 448"/>
              <a:gd name="T38" fmla="*/ 113 w 227"/>
              <a:gd name="T39" fmla="*/ 408 h 448"/>
              <a:gd name="T40" fmla="*/ 98 w 227"/>
              <a:gd name="T41" fmla="*/ 423 h 448"/>
              <a:gd name="T42" fmla="*/ 113 w 227"/>
              <a:gd name="T43" fmla="*/ 438 h 448"/>
              <a:gd name="T44" fmla="*/ 128 w 227"/>
              <a:gd name="T45" fmla="*/ 423 h 448"/>
              <a:gd name="T46" fmla="*/ 113 w 227"/>
              <a:gd name="T47" fmla="*/ 408 h 448"/>
              <a:gd name="T48" fmla="*/ 113 w 227"/>
              <a:gd name="T49" fmla="*/ 412 h 448"/>
              <a:gd name="T50" fmla="*/ 102 w 227"/>
              <a:gd name="T51" fmla="*/ 423 h 448"/>
              <a:gd name="T52" fmla="*/ 113 w 227"/>
              <a:gd name="T53" fmla="*/ 434 h 448"/>
              <a:gd name="T54" fmla="*/ 125 w 227"/>
              <a:gd name="T55" fmla="*/ 423 h 448"/>
              <a:gd name="T56" fmla="*/ 113 w 227"/>
              <a:gd name="T57" fmla="*/ 412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27" h="448">
                <a:moveTo>
                  <a:pt x="0" y="22"/>
                </a:moveTo>
                <a:cubicBezTo>
                  <a:pt x="0" y="10"/>
                  <a:pt x="10" y="0"/>
                  <a:pt x="21" y="0"/>
                </a:cubicBezTo>
                <a:cubicBezTo>
                  <a:pt x="205" y="0"/>
                  <a:pt x="205" y="0"/>
                  <a:pt x="205" y="0"/>
                </a:cubicBezTo>
                <a:cubicBezTo>
                  <a:pt x="217" y="0"/>
                  <a:pt x="227" y="10"/>
                  <a:pt x="227" y="22"/>
                </a:cubicBezTo>
                <a:cubicBezTo>
                  <a:pt x="227" y="427"/>
                  <a:pt x="227" y="427"/>
                  <a:pt x="227" y="427"/>
                </a:cubicBezTo>
                <a:cubicBezTo>
                  <a:pt x="227" y="438"/>
                  <a:pt x="217" y="448"/>
                  <a:pt x="205" y="448"/>
                </a:cubicBezTo>
                <a:cubicBezTo>
                  <a:pt x="21" y="448"/>
                  <a:pt x="21" y="448"/>
                  <a:pt x="21" y="448"/>
                </a:cubicBezTo>
                <a:cubicBezTo>
                  <a:pt x="10" y="448"/>
                  <a:pt x="0" y="438"/>
                  <a:pt x="0" y="427"/>
                </a:cubicBezTo>
                <a:lnTo>
                  <a:pt x="0" y="22"/>
                </a:lnTo>
                <a:close/>
                <a:moveTo>
                  <a:pt x="212" y="51"/>
                </a:moveTo>
                <a:cubicBezTo>
                  <a:pt x="15" y="51"/>
                  <a:pt x="15" y="51"/>
                  <a:pt x="15" y="51"/>
                </a:cubicBezTo>
                <a:cubicBezTo>
                  <a:pt x="15" y="398"/>
                  <a:pt x="15" y="398"/>
                  <a:pt x="15" y="398"/>
                </a:cubicBezTo>
                <a:cubicBezTo>
                  <a:pt x="212" y="398"/>
                  <a:pt x="212" y="398"/>
                  <a:pt x="212" y="398"/>
                </a:cubicBezTo>
                <a:lnTo>
                  <a:pt x="212" y="51"/>
                </a:lnTo>
                <a:close/>
                <a:moveTo>
                  <a:pt x="113" y="20"/>
                </a:moveTo>
                <a:cubicBezTo>
                  <a:pt x="110" y="20"/>
                  <a:pt x="108" y="23"/>
                  <a:pt x="108" y="26"/>
                </a:cubicBezTo>
                <a:cubicBezTo>
                  <a:pt x="108" y="29"/>
                  <a:pt x="110" y="31"/>
                  <a:pt x="113" y="31"/>
                </a:cubicBezTo>
                <a:cubicBezTo>
                  <a:pt x="117" y="31"/>
                  <a:pt x="119" y="29"/>
                  <a:pt x="119" y="26"/>
                </a:cubicBezTo>
                <a:cubicBezTo>
                  <a:pt x="119" y="23"/>
                  <a:pt x="117" y="20"/>
                  <a:pt x="113" y="20"/>
                </a:cubicBezTo>
                <a:close/>
                <a:moveTo>
                  <a:pt x="113" y="408"/>
                </a:moveTo>
                <a:cubicBezTo>
                  <a:pt x="105" y="408"/>
                  <a:pt x="98" y="415"/>
                  <a:pt x="98" y="423"/>
                </a:cubicBezTo>
                <a:cubicBezTo>
                  <a:pt x="98" y="431"/>
                  <a:pt x="105" y="438"/>
                  <a:pt x="113" y="438"/>
                </a:cubicBezTo>
                <a:cubicBezTo>
                  <a:pt x="122" y="438"/>
                  <a:pt x="128" y="431"/>
                  <a:pt x="128" y="423"/>
                </a:cubicBezTo>
                <a:cubicBezTo>
                  <a:pt x="128" y="415"/>
                  <a:pt x="122" y="408"/>
                  <a:pt x="113" y="408"/>
                </a:cubicBezTo>
                <a:close/>
                <a:moveTo>
                  <a:pt x="113" y="412"/>
                </a:moveTo>
                <a:cubicBezTo>
                  <a:pt x="107" y="412"/>
                  <a:pt x="102" y="417"/>
                  <a:pt x="102" y="423"/>
                </a:cubicBezTo>
                <a:cubicBezTo>
                  <a:pt x="102" y="429"/>
                  <a:pt x="107" y="434"/>
                  <a:pt x="113" y="434"/>
                </a:cubicBezTo>
                <a:cubicBezTo>
                  <a:pt x="120" y="434"/>
                  <a:pt x="125" y="429"/>
                  <a:pt x="125" y="423"/>
                </a:cubicBezTo>
                <a:cubicBezTo>
                  <a:pt x="125" y="417"/>
                  <a:pt x="120" y="412"/>
                  <a:pt x="113" y="412"/>
                </a:cubicBezTo>
                <a:close/>
              </a:path>
            </a:pathLst>
          </a:custGeom>
          <a:solidFill>
            <a:srgbClr val="F18F60"/>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18" name="Freeform 23"/>
          <p:cNvSpPr>
            <a:spLocks noEditPoints="1"/>
          </p:cNvSpPr>
          <p:nvPr/>
        </p:nvSpPr>
        <p:spPr bwMode="auto">
          <a:xfrm>
            <a:off x="2668365" y="4126629"/>
            <a:ext cx="107783" cy="213188"/>
          </a:xfrm>
          <a:custGeom>
            <a:avLst/>
            <a:gdLst>
              <a:gd name="T0" fmla="*/ 0 w 227"/>
              <a:gd name="T1" fmla="*/ 22 h 448"/>
              <a:gd name="T2" fmla="*/ 21 w 227"/>
              <a:gd name="T3" fmla="*/ 0 h 448"/>
              <a:gd name="T4" fmla="*/ 205 w 227"/>
              <a:gd name="T5" fmla="*/ 0 h 448"/>
              <a:gd name="T6" fmla="*/ 227 w 227"/>
              <a:gd name="T7" fmla="*/ 22 h 448"/>
              <a:gd name="T8" fmla="*/ 227 w 227"/>
              <a:gd name="T9" fmla="*/ 427 h 448"/>
              <a:gd name="T10" fmla="*/ 205 w 227"/>
              <a:gd name="T11" fmla="*/ 448 h 448"/>
              <a:gd name="T12" fmla="*/ 21 w 227"/>
              <a:gd name="T13" fmla="*/ 448 h 448"/>
              <a:gd name="T14" fmla="*/ 0 w 227"/>
              <a:gd name="T15" fmla="*/ 427 h 448"/>
              <a:gd name="T16" fmla="*/ 0 w 227"/>
              <a:gd name="T17" fmla="*/ 22 h 448"/>
              <a:gd name="T18" fmla="*/ 212 w 227"/>
              <a:gd name="T19" fmla="*/ 51 h 448"/>
              <a:gd name="T20" fmla="*/ 15 w 227"/>
              <a:gd name="T21" fmla="*/ 51 h 448"/>
              <a:gd name="T22" fmla="*/ 15 w 227"/>
              <a:gd name="T23" fmla="*/ 398 h 448"/>
              <a:gd name="T24" fmla="*/ 212 w 227"/>
              <a:gd name="T25" fmla="*/ 398 h 448"/>
              <a:gd name="T26" fmla="*/ 212 w 227"/>
              <a:gd name="T27" fmla="*/ 51 h 448"/>
              <a:gd name="T28" fmla="*/ 113 w 227"/>
              <a:gd name="T29" fmla="*/ 20 h 448"/>
              <a:gd name="T30" fmla="*/ 108 w 227"/>
              <a:gd name="T31" fmla="*/ 26 h 448"/>
              <a:gd name="T32" fmla="*/ 113 w 227"/>
              <a:gd name="T33" fmla="*/ 31 h 448"/>
              <a:gd name="T34" fmla="*/ 119 w 227"/>
              <a:gd name="T35" fmla="*/ 26 h 448"/>
              <a:gd name="T36" fmla="*/ 113 w 227"/>
              <a:gd name="T37" fmla="*/ 20 h 448"/>
              <a:gd name="T38" fmla="*/ 113 w 227"/>
              <a:gd name="T39" fmla="*/ 408 h 448"/>
              <a:gd name="T40" fmla="*/ 98 w 227"/>
              <a:gd name="T41" fmla="*/ 423 h 448"/>
              <a:gd name="T42" fmla="*/ 113 w 227"/>
              <a:gd name="T43" fmla="*/ 438 h 448"/>
              <a:gd name="T44" fmla="*/ 128 w 227"/>
              <a:gd name="T45" fmla="*/ 423 h 448"/>
              <a:gd name="T46" fmla="*/ 113 w 227"/>
              <a:gd name="T47" fmla="*/ 408 h 448"/>
              <a:gd name="T48" fmla="*/ 113 w 227"/>
              <a:gd name="T49" fmla="*/ 412 h 448"/>
              <a:gd name="T50" fmla="*/ 102 w 227"/>
              <a:gd name="T51" fmla="*/ 423 h 448"/>
              <a:gd name="T52" fmla="*/ 113 w 227"/>
              <a:gd name="T53" fmla="*/ 434 h 448"/>
              <a:gd name="T54" fmla="*/ 125 w 227"/>
              <a:gd name="T55" fmla="*/ 423 h 448"/>
              <a:gd name="T56" fmla="*/ 113 w 227"/>
              <a:gd name="T57" fmla="*/ 412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27" h="448">
                <a:moveTo>
                  <a:pt x="0" y="22"/>
                </a:moveTo>
                <a:cubicBezTo>
                  <a:pt x="0" y="10"/>
                  <a:pt x="10" y="0"/>
                  <a:pt x="21" y="0"/>
                </a:cubicBezTo>
                <a:cubicBezTo>
                  <a:pt x="205" y="0"/>
                  <a:pt x="205" y="0"/>
                  <a:pt x="205" y="0"/>
                </a:cubicBezTo>
                <a:cubicBezTo>
                  <a:pt x="217" y="0"/>
                  <a:pt x="227" y="10"/>
                  <a:pt x="227" y="22"/>
                </a:cubicBezTo>
                <a:cubicBezTo>
                  <a:pt x="227" y="427"/>
                  <a:pt x="227" y="427"/>
                  <a:pt x="227" y="427"/>
                </a:cubicBezTo>
                <a:cubicBezTo>
                  <a:pt x="227" y="438"/>
                  <a:pt x="217" y="448"/>
                  <a:pt x="205" y="448"/>
                </a:cubicBezTo>
                <a:cubicBezTo>
                  <a:pt x="21" y="448"/>
                  <a:pt x="21" y="448"/>
                  <a:pt x="21" y="448"/>
                </a:cubicBezTo>
                <a:cubicBezTo>
                  <a:pt x="10" y="448"/>
                  <a:pt x="0" y="438"/>
                  <a:pt x="0" y="427"/>
                </a:cubicBezTo>
                <a:lnTo>
                  <a:pt x="0" y="22"/>
                </a:lnTo>
                <a:close/>
                <a:moveTo>
                  <a:pt x="212" y="51"/>
                </a:moveTo>
                <a:cubicBezTo>
                  <a:pt x="15" y="51"/>
                  <a:pt x="15" y="51"/>
                  <a:pt x="15" y="51"/>
                </a:cubicBezTo>
                <a:cubicBezTo>
                  <a:pt x="15" y="398"/>
                  <a:pt x="15" y="398"/>
                  <a:pt x="15" y="398"/>
                </a:cubicBezTo>
                <a:cubicBezTo>
                  <a:pt x="212" y="398"/>
                  <a:pt x="212" y="398"/>
                  <a:pt x="212" y="398"/>
                </a:cubicBezTo>
                <a:lnTo>
                  <a:pt x="212" y="51"/>
                </a:lnTo>
                <a:close/>
                <a:moveTo>
                  <a:pt x="113" y="20"/>
                </a:moveTo>
                <a:cubicBezTo>
                  <a:pt x="110" y="20"/>
                  <a:pt x="108" y="23"/>
                  <a:pt x="108" y="26"/>
                </a:cubicBezTo>
                <a:cubicBezTo>
                  <a:pt x="108" y="29"/>
                  <a:pt x="110" y="31"/>
                  <a:pt x="113" y="31"/>
                </a:cubicBezTo>
                <a:cubicBezTo>
                  <a:pt x="117" y="31"/>
                  <a:pt x="119" y="29"/>
                  <a:pt x="119" y="26"/>
                </a:cubicBezTo>
                <a:cubicBezTo>
                  <a:pt x="119" y="23"/>
                  <a:pt x="117" y="20"/>
                  <a:pt x="113" y="20"/>
                </a:cubicBezTo>
                <a:close/>
                <a:moveTo>
                  <a:pt x="113" y="408"/>
                </a:moveTo>
                <a:cubicBezTo>
                  <a:pt x="105" y="408"/>
                  <a:pt x="98" y="415"/>
                  <a:pt x="98" y="423"/>
                </a:cubicBezTo>
                <a:cubicBezTo>
                  <a:pt x="98" y="431"/>
                  <a:pt x="105" y="438"/>
                  <a:pt x="113" y="438"/>
                </a:cubicBezTo>
                <a:cubicBezTo>
                  <a:pt x="122" y="438"/>
                  <a:pt x="128" y="431"/>
                  <a:pt x="128" y="423"/>
                </a:cubicBezTo>
                <a:cubicBezTo>
                  <a:pt x="128" y="415"/>
                  <a:pt x="122" y="408"/>
                  <a:pt x="113" y="408"/>
                </a:cubicBezTo>
                <a:close/>
                <a:moveTo>
                  <a:pt x="113" y="412"/>
                </a:moveTo>
                <a:cubicBezTo>
                  <a:pt x="107" y="412"/>
                  <a:pt x="102" y="417"/>
                  <a:pt x="102" y="423"/>
                </a:cubicBezTo>
                <a:cubicBezTo>
                  <a:pt x="102" y="429"/>
                  <a:pt x="107" y="434"/>
                  <a:pt x="113" y="434"/>
                </a:cubicBezTo>
                <a:cubicBezTo>
                  <a:pt x="120" y="434"/>
                  <a:pt x="125" y="429"/>
                  <a:pt x="125" y="423"/>
                </a:cubicBezTo>
                <a:cubicBezTo>
                  <a:pt x="125" y="417"/>
                  <a:pt x="120" y="412"/>
                  <a:pt x="113" y="412"/>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19" name="Freeform 115"/>
          <p:cNvSpPr>
            <a:spLocks noEditPoints="1"/>
          </p:cNvSpPr>
          <p:nvPr/>
        </p:nvSpPr>
        <p:spPr bwMode="auto">
          <a:xfrm>
            <a:off x="2680602" y="4197763"/>
            <a:ext cx="92614" cy="56844"/>
          </a:xfrm>
          <a:custGeom>
            <a:avLst/>
            <a:gdLst>
              <a:gd name="T0" fmla="*/ 238 w 238"/>
              <a:gd name="T1" fmla="*/ 45 h 159"/>
              <a:gd name="T2" fmla="*/ 0 w 238"/>
              <a:gd name="T3" fmla="*/ 159 h 159"/>
              <a:gd name="T4" fmla="*/ 192 w 238"/>
              <a:gd name="T5" fmla="*/ 0 h 159"/>
              <a:gd name="T6" fmla="*/ 197 w 238"/>
              <a:gd name="T7" fmla="*/ 0 h 159"/>
              <a:gd name="T8" fmla="*/ 238 w 238"/>
              <a:gd name="T9" fmla="*/ 41 h 159"/>
              <a:gd name="T10" fmla="*/ 137 w 238"/>
              <a:gd name="T11" fmla="*/ 21 h 159"/>
              <a:gd name="T12" fmla="*/ 28 w 238"/>
              <a:gd name="T13" fmla="*/ 25 h 159"/>
              <a:gd name="T14" fmla="*/ 137 w 238"/>
              <a:gd name="T15" fmla="*/ 21 h 159"/>
              <a:gd name="T16" fmla="*/ 28 w 238"/>
              <a:gd name="T17" fmla="*/ 34 h 159"/>
              <a:gd name="T18" fmla="*/ 137 w 238"/>
              <a:gd name="T19" fmla="*/ 39 h 159"/>
              <a:gd name="T20" fmla="*/ 205 w 238"/>
              <a:gd name="T21" fmla="*/ 69 h 159"/>
              <a:gd name="T22" fmla="*/ 146 w 238"/>
              <a:gd name="T23" fmla="*/ 69 h 159"/>
              <a:gd name="T24" fmla="*/ 87 w 238"/>
              <a:gd name="T25" fmla="*/ 69 h 159"/>
              <a:gd name="T26" fmla="*/ 28 w 238"/>
              <a:gd name="T27" fmla="*/ 69 h 159"/>
              <a:gd name="T28" fmla="*/ 28 w 238"/>
              <a:gd name="T29" fmla="*/ 90 h 159"/>
              <a:gd name="T30" fmla="*/ 28 w 238"/>
              <a:gd name="T31" fmla="*/ 110 h 159"/>
              <a:gd name="T32" fmla="*/ 28 w 238"/>
              <a:gd name="T33" fmla="*/ 130 h 159"/>
              <a:gd name="T34" fmla="*/ 33 w 238"/>
              <a:gd name="T35" fmla="*/ 135 h 159"/>
              <a:gd name="T36" fmla="*/ 91 w 238"/>
              <a:gd name="T37" fmla="*/ 135 h 159"/>
              <a:gd name="T38" fmla="*/ 150 w 238"/>
              <a:gd name="T39" fmla="*/ 135 h 159"/>
              <a:gd name="T40" fmla="*/ 210 w 238"/>
              <a:gd name="T41" fmla="*/ 135 h 159"/>
              <a:gd name="T42" fmla="*/ 210 w 238"/>
              <a:gd name="T43" fmla="*/ 114 h 159"/>
              <a:gd name="T44" fmla="*/ 210 w 238"/>
              <a:gd name="T45" fmla="*/ 94 h 159"/>
              <a:gd name="T46" fmla="*/ 210 w 238"/>
              <a:gd name="T47" fmla="*/ 73 h 159"/>
              <a:gd name="T48" fmla="*/ 205 w 238"/>
              <a:gd name="T49" fmla="*/ 69 h 159"/>
              <a:gd name="T50" fmla="*/ 146 w 238"/>
              <a:gd name="T51" fmla="*/ 90 h 159"/>
              <a:gd name="T52" fmla="*/ 91 w 238"/>
              <a:gd name="T53" fmla="*/ 73 h 159"/>
              <a:gd name="T54" fmla="*/ 146 w 238"/>
              <a:gd name="T55" fmla="*/ 94 h 159"/>
              <a:gd name="T56" fmla="*/ 91 w 238"/>
              <a:gd name="T57" fmla="*/ 110 h 159"/>
              <a:gd name="T58" fmla="*/ 146 w 238"/>
              <a:gd name="T59" fmla="*/ 94 h 159"/>
              <a:gd name="T60" fmla="*/ 87 w 238"/>
              <a:gd name="T61" fmla="*/ 73 h 159"/>
              <a:gd name="T62" fmla="*/ 33 w 238"/>
              <a:gd name="T63" fmla="*/ 90 h 159"/>
              <a:gd name="T64" fmla="*/ 33 w 238"/>
              <a:gd name="T65" fmla="*/ 94 h 159"/>
              <a:gd name="T66" fmla="*/ 87 w 238"/>
              <a:gd name="T67" fmla="*/ 110 h 159"/>
              <a:gd name="T68" fmla="*/ 33 w 238"/>
              <a:gd name="T69" fmla="*/ 94 h 159"/>
              <a:gd name="T70" fmla="*/ 33 w 238"/>
              <a:gd name="T71" fmla="*/ 114 h 159"/>
              <a:gd name="T72" fmla="*/ 87 w 238"/>
              <a:gd name="T73" fmla="*/ 130 h 159"/>
              <a:gd name="T74" fmla="*/ 91 w 238"/>
              <a:gd name="T75" fmla="*/ 130 h 159"/>
              <a:gd name="T76" fmla="*/ 146 w 238"/>
              <a:gd name="T77" fmla="*/ 114 h 159"/>
              <a:gd name="T78" fmla="*/ 91 w 238"/>
              <a:gd name="T79" fmla="*/ 130 h 159"/>
              <a:gd name="T80" fmla="*/ 150 w 238"/>
              <a:gd name="T81" fmla="*/ 130 h 159"/>
              <a:gd name="T82" fmla="*/ 205 w 238"/>
              <a:gd name="T83" fmla="*/ 114 h 159"/>
              <a:gd name="T84" fmla="*/ 205 w 238"/>
              <a:gd name="T85" fmla="*/ 110 h 159"/>
              <a:gd name="T86" fmla="*/ 150 w 238"/>
              <a:gd name="T87" fmla="*/ 94 h 159"/>
              <a:gd name="T88" fmla="*/ 205 w 238"/>
              <a:gd name="T89" fmla="*/ 110 h 159"/>
              <a:gd name="T90" fmla="*/ 150 w 238"/>
              <a:gd name="T91" fmla="*/ 90 h 159"/>
              <a:gd name="T92" fmla="*/ 205 w 238"/>
              <a:gd name="T93" fmla="*/ 73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38" h="159">
                <a:moveTo>
                  <a:pt x="192" y="45"/>
                </a:moveTo>
                <a:lnTo>
                  <a:pt x="238" y="45"/>
                </a:lnTo>
                <a:lnTo>
                  <a:pt x="238" y="159"/>
                </a:lnTo>
                <a:lnTo>
                  <a:pt x="0" y="159"/>
                </a:lnTo>
                <a:lnTo>
                  <a:pt x="0" y="0"/>
                </a:lnTo>
                <a:lnTo>
                  <a:pt x="192" y="0"/>
                </a:lnTo>
                <a:lnTo>
                  <a:pt x="192" y="45"/>
                </a:lnTo>
                <a:close/>
                <a:moveTo>
                  <a:pt x="197" y="0"/>
                </a:moveTo>
                <a:lnTo>
                  <a:pt x="197" y="41"/>
                </a:lnTo>
                <a:lnTo>
                  <a:pt x="238" y="41"/>
                </a:lnTo>
                <a:lnTo>
                  <a:pt x="197" y="0"/>
                </a:lnTo>
                <a:close/>
                <a:moveTo>
                  <a:pt x="137" y="21"/>
                </a:moveTo>
                <a:lnTo>
                  <a:pt x="28" y="21"/>
                </a:lnTo>
                <a:lnTo>
                  <a:pt x="28" y="25"/>
                </a:lnTo>
                <a:lnTo>
                  <a:pt x="137" y="25"/>
                </a:lnTo>
                <a:lnTo>
                  <a:pt x="137" y="21"/>
                </a:lnTo>
                <a:close/>
                <a:moveTo>
                  <a:pt x="137" y="34"/>
                </a:moveTo>
                <a:lnTo>
                  <a:pt x="28" y="34"/>
                </a:lnTo>
                <a:lnTo>
                  <a:pt x="28" y="39"/>
                </a:lnTo>
                <a:lnTo>
                  <a:pt x="137" y="39"/>
                </a:lnTo>
                <a:lnTo>
                  <a:pt x="137" y="34"/>
                </a:lnTo>
                <a:close/>
                <a:moveTo>
                  <a:pt x="205" y="69"/>
                </a:moveTo>
                <a:lnTo>
                  <a:pt x="150" y="69"/>
                </a:lnTo>
                <a:lnTo>
                  <a:pt x="146" y="69"/>
                </a:lnTo>
                <a:lnTo>
                  <a:pt x="91" y="69"/>
                </a:lnTo>
                <a:lnTo>
                  <a:pt x="87" y="69"/>
                </a:lnTo>
                <a:lnTo>
                  <a:pt x="33" y="69"/>
                </a:lnTo>
                <a:lnTo>
                  <a:pt x="28" y="69"/>
                </a:lnTo>
                <a:lnTo>
                  <a:pt x="28" y="73"/>
                </a:lnTo>
                <a:lnTo>
                  <a:pt x="28" y="90"/>
                </a:lnTo>
                <a:lnTo>
                  <a:pt x="28" y="94"/>
                </a:lnTo>
                <a:lnTo>
                  <a:pt x="28" y="110"/>
                </a:lnTo>
                <a:lnTo>
                  <a:pt x="28" y="114"/>
                </a:lnTo>
                <a:lnTo>
                  <a:pt x="28" y="130"/>
                </a:lnTo>
                <a:lnTo>
                  <a:pt x="28" y="135"/>
                </a:lnTo>
                <a:lnTo>
                  <a:pt x="33" y="135"/>
                </a:lnTo>
                <a:lnTo>
                  <a:pt x="87" y="135"/>
                </a:lnTo>
                <a:lnTo>
                  <a:pt x="91" y="135"/>
                </a:lnTo>
                <a:lnTo>
                  <a:pt x="146" y="135"/>
                </a:lnTo>
                <a:lnTo>
                  <a:pt x="150" y="135"/>
                </a:lnTo>
                <a:lnTo>
                  <a:pt x="205" y="135"/>
                </a:lnTo>
                <a:lnTo>
                  <a:pt x="210" y="135"/>
                </a:lnTo>
                <a:lnTo>
                  <a:pt x="210" y="130"/>
                </a:lnTo>
                <a:lnTo>
                  <a:pt x="210" y="114"/>
                </a:lnTo>
                <a:lnTo>
                  <a:pt x="210" y="110"/>
                </a:lnTo>
                <a:lnTo>
                  <a:pt x="210" y="94"/>
                </a:lnTo>
                <a:lnTo>
                  <a:pt x="210" y="90"/>
                </a:lnTo>
                <a:lnTo>
                  <a:pt x="210" y="73"/>
                </a:lnTo>
                <a:lnTo>
                  <a:pt x="210" y="69"/>
                </a:lnTo>
                <a:lnTo>
                  <a:pt x="205" y="69"/>
                </a:lnTo>
                <a:close/>
                <a:moveTo>
                  <a:pt x="146" y="73"/>
                </a:moveTo>
                <a:lnTo>
                  <a:pt x="146" y="90"/>
                </a:lnTo>
                <a:lnTo>
                  <a:pt x="91" y="90"/>
                </a:lnTo>
                <a:lnTo>
                  <a:pt x="91" y="73"/>
                </a:lnTo>
                <a:lnTo>
                  <a:pt x="146" y="73"/>
                </a:lnTo>
                <a:close/>
                <a:moveTo>
                  <a:pt x="146" y="94"/>
                </a:moveTo>
                <a:lnTo>
                  <a:pt x="146" y="110"/>
                </a:lnTo>
                <a:lnTo>
                  <a:pt x="91" y="110"/>
                </a:lnTo>
                <a:lnTo>
                  <a:pt x="91" y="94"/>
                </a:lnTo>
                <a:lnTo>
                  <a:pt x="146" y="94"/>
                </a:lnTo>
                <a:close/>
                <a:moveTo>
                  <a:pt x="33" y="73"/>
                </a:moveTo>
                <a:lnTo>
                  <a:pt x="87" y="73"/>
                </a:lnTo>
                <a:lnTo>
                  <a:pt x="87" y="90"/>
                </a:lnTo>
                <a:lnTo>
                  <a:pt x="33" y="90"/>
                </a:lnTo>
                <a:lnTo>
                  <a:pt x="33" y="73"/>
                </a:lnTo>
                <a:close/>
                <a:moveTo>
                  <a:pt x="33" y="94"/>
                </a:moveTo>
                <a:lnTo>
                  <a:pt x="87" y="94"/>
                </a:lnTo>
                <a:lnTo>
                  <a:pt x="87" y="110"/>
                </a:lnTo>
                <a:lnTo>
                  <a:pt x="33" y="110"/>
                </a:lnTo>
                <a:lnTo>
                  <a:pt x="33" y="94"/>
                </a:lnTo>
                <a:close/>
                <a:moveTo>
                  <a:pt x="33" y="130"/>
                </a:moveTo>
                <a:lnTo>
                  <a:pt x="33" y="114"/>
                </a:lnTo>
                <a:lnTo>
                  <a:pt x="87" y="114"/>
                </a:lnTo>
                <a:lnTo>
                  <a:pt x="87" y="130"/>
                </a:lnTo>
                <a:lnTo>
                  <a:pt x="33" y="130"/>
                </a:lnTo>
                <a:close/>
                <a:moveTo>
                  <a:pt x="91" y="130"/>
                </a:moveTo>
                <a:lnTo>
                  <a:pt x="91" y="114"/>
                </a:lnTo>
                <a:lnTo>
                  <a:pt x="146" y="114"/>
                </a:lnTo>
                <a:lnTo>
                  <a:pt x="146" y="130"/>
                </a:lnTo>
                <a:lnTo>
                  <a:pt x="91" y="130"/>
                </a:lnTo>
                <a:close/>
                <a:moveTo>
                  <a:pt x="205" y="130"/>
                </a:moveTo>
                <a:lnTo>
                  <a:pt x="150" y="130"/>
                </a:lnTo>
                <a:lnTo>
                  <a:pt x="150" y="114"/>
                </a:lnTo>
                <a:lnTo>
                  <a:pt x="205" y="114"/>
                </a:lnTo>
                <a:lnTo>
                  <a:pt x="205" y="130"/>
                </a:lnTo>
                <a:close/>
                <a:moveTo>
                  <a:pt x="205" y="110"/>
                </a:moveTo>
                <a:lnTo>
                  <a:pt x="150" y="110"/>
                </a:lnTo>
                <a:lnTo>
                  <a:pt x="150" y="94"/>
                </a:lnTo>
                <a:lnTo>
                  <a:pt x="205" y="94"/>
                </a:lnTo>
                <a:lnTo>
                  <a:pt x="205" y="110"/>
                </a:lnTo>
                <a:close/>
                <a:moveTo>
                  <a:pt x="205" y="90"/>
                </a:moveTo>
                <a:lnTo>
                  <a:pt x="150" y="90"/>
                </a:lnTo>
                <a:lnTo>
                  <a:pt x="150" y="73"/>
                </a:lnTo>
                <a:lnTo>
                  <a:pt x="205" y="73"/>
                </a:lnTo>
                <a:lnTo>
                  <a:pt x="205" y="90"/>
                </a:lnTo>
                <a:close/>
              </a:path>
            </a:pathLst>
          </a:custGeom>
          <a:solidFill>
            <a:srgbClr val="EE7B48"/>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220" name="Freeform 23"/>
          <p:cNvSpPr>
            <a:spLocks noEditPoints="1"/>
          </p:cNvSpPr>
          <p:nvPr/>
        </p:nvSpPr>
        <p:spPr bwMode="auto">
          <a:xfrm>
            <a:off x="4774734" y="4277550"/>
            <a:ext cx="128535" cy="254234"/>
          </a:xfrm>
          <a:custGeom>
            <a:avLst/>
            <a:gdLst>
              <a:gd name="T0" fmla="*/ 0 w 227"/>
              <a:gd name="T1" fmla="*/ 22 h 448"/>
              <a:gd name="T2" fmla="*/ 21 w 227"/>
              <a:gd name="T3" fmla="*/ 0 h 448"/>
              <a:gd name="T4" fmla="*/ 205 w 227"/>
              <a:gd name="T5" fmla="*/ 0 h 448"/>
              <a:gd name="T6" fmla="*/ 227 w 227"/>
              <a:gd name="T7" fmla="*/ 22 h 448"/>
              <a:gd name="T8" fmla="*/ 227 w 227"/>
              <a:gd name="T9" fmla="*/ 427 h 448"/>
              <a:gd name="T10" fmla="*/ 205 w 227"/>
              <a:gd name="T11" fmla="*/ 448 h 448"/>
              <a:gd name="T12" fmla="*/ 21 w 227"/>
              <a:gd name="T13" fmla="*/ 448 h 448"/>
              <a:gd name="T14" fmla="*/ 0 w 227"/>
              <a:gd name="T15" fmla="*/ 427 h 448"/>
              <a:gd name="T16" fmla="*/ 0 w 227"/>
              <a:gd name="T17" fmla="*/ 22 h 448"/>
              <a:gd name="T18" fmla="*/ 212 w 227"/>
              <a:gd name="T19" fmla="*/ 51 h 448"/>
              <a:gd name="T20" fmla="*/ 15 w 227"/>
              <a:gd name="T21" fmla="*/ 51 h 448"/>
              <a:gd name="T22" fmla="*/ 15 w 227"/>
              <a:gd name="T23" fmla="*/ 398 h 448"/>
              <a:gd name="T24" fmla="*/ 212 w 227"/>
              <a:gd name="T25" fmla="*/ 398 h 448"/>
              <a:gd name="T26" fmla="*/ 212 w 227"/>
              <a:gd name="T27" fmla="*/ 51 h 448"/>
              <a:gd name="T28" fmla="*/ 113 w 227"/>
              <a:gd name="T29" fmla="*/ 20 h 448"/>
              <a:gd name="T30" fmla="*/ 108 w 227"/>
              <a:gd name="T31" fmla="*/ 26 h 448"/>
              <a:gd name="T32" fmla="*/ 113 w 227"/>
              <a:gd name="T33" fmla="*/ 31 h 448"/>
              <a:gd name="T34" fmla="*/ 119 w 227"/>
              <a:gd name="T35" fmla="*/ 26 h 448"/>
              <a:gd name="T36" fmla="*/ 113 w 227"/>
              <a:gd name="T37" fmla="*/ 20 h 448"/>
              <a:gd name="T38" fmla="*/ 113 w 227"/>
              <a:gd name="T39" fmla="*/ 408 h 448"/>
              <a:gd name="T40" fmla="*/ 98 w 227"/>
              <a:gd name="T41" fmla="*/ 423 h 448"/>
              <a:gd name="T42" fmla="*/ 113 w 227"/>
              <a:gd name="T43" fmla="*/ 438 h 448"/>
              <a:gd name="T44" fmla="*/ 128 w 227"/>
              <a:gd name="T45" fmla="*/ 423 h 448"/>
              <a:gd name="T46" fmla="*/ 113 w 227"/>
              <a:gd name="T47" fmla="*/ 408 h 448"/>
              <a:gd name="T48" fmla="*/ 113 w 227"/>
              <a:gd name="T49" fmla="*/ 412 h 448"/>
              <a:gd name="T50" fmla="*/ 102 w 227"/>
              <a:gd name="T51" fmla="*/ 423 h 448"/>
              <a:gd name="T52" fmla="*/ 113 w 227"/>
              <a:gd name="T53" fmla="*/ 434 h 448"/>
              <a:gd name="T54" fmla="*/ 125 w 227"/>
              <a:gd name="T55" fmla="*/ 423 h 448"/>
              <a:gd name="T56" fmla="*/ 113 w 227"/>
              <a:gd name="T57" fmla="*/ 412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27" h="448">
                <a:moveTo>
                  <a:pt x="0" y="22"/>
                </a:moveTo>
                <a:cubicBezTo>
                  <a:pt x="0" y="10"/>
                  <a:pt x="10" y="0"/>
                  <a:pt x="21" y="0"/>
                </a:cubicBezTo>
                <a:cubicBezTo>
                  <a:pt x="205" y="0"/>
                  <a:pt x="205" y="0"/>
                  <a:pt x="205" y="0"/>
                </a:cubicBezTo>
                <a:cubicBezTo>
                  <a:pt x="217" y="0"/>
                  <a:pt x="227" y="10"/>
                  <a:pt x="227" y="22"/>
                </a:cubicBezTo>
                <a:cubicBezTo>
                  <a:pt x="227" y="427"/>
                  <a:pt x="227" y="427"/>
                  <a:pt x="227" y="427"/>
                </a:cubicBezTo>
                <a:cubicBezTo>
                  <a:pt x="227" y="438"/>
                  <a:pt x="217" y="448"/>
                  <a:pt x="205" y="448"/>
                </a:cubicBezTo>
                <a:cubicBezTo>
                  <a:pt x="21" y="448"/>
                  <a:pt x="21" y="448"/>
                  <a:pt x="21" y="448"/>
                </a:cubicBezTo>
                <a:cubicBezTo>
                  <a:pt x="10" y="448"/>
                  <a:pt x="0" y="438"/>
                  <a:pt x="0" y="427"/>
                </a:cubicBezTo>
                <a:lnTo>
                  <a:pt x="0" y="22"/>
                </a:lnTo>
                <a:close/>
                <a:moveTo>
                  <a:pt x="212" y="51"/>
                </a:moveTo>
                <a:cubicBezTo>
                  <a:pt x="15" y="51"/>
                  <a:pt x="15" y="51"/>
                  <a:pt x="15" y="51"/>
                </a:cubicBezTo>
                <a:cubicBezTo>
                  <a:pt x="15" y="398"/>
                  <a:pt x="15" y="398"/>
                  <a:pt x="15" y="398"/>
                </a:cubicBezTo>
                <a:cubicBezTo>
                  <a:pt x="212" y="398"/>
                  <a:pt x="212" y="398"/>
                  <a:pt x="212" y="398"/>
                </a:cubicBezTo>
                <a:lnTo>
                  <a:pt x="212" y="51"/>
                </a:lnTo>
                <a:close/>
                <a:moveTo>
                  <a:pt x="113" y="20"/>
                </a:moveTo>
                <a:cubicBezTo>
                  <a:pt x="110" y="20"/>
                  <a:pt x="108" y="23"/>
                  <a:pt x="108" y="26"/>
                </a:cubicBezTo>
                <a:cubicBezTo>
                  <a:pt x="108" y="29"/>
                  <a:pt x="110" y="31"/>
                  <a:pt x="113" y="31"/>
                </a:cubicBezTo>
                <a:cubicBezTo>
                  <a:pt x="117" y="31"/>
                  <a:pt x="119" y="29"/>
                  <a:pt x="119" y="26"/>
                </a:cubicBezTo>
                <a:cubicBezTo>
                  <a:pt x="119" y="23"/>
                  <a:pt x="117" y="20"/>
                  <a:pt x="113" y="20"/>
                </a:cubicBezTo>
                <a:close/>
                <a:moveTo>
                  <a:pt x="113" y="408"/>
                </a:moveTo>
                <a:cubicBezTo>
                  <a:pt x="105" y="408"/>
                  <a:pt x="98" y="415"/>
                  <a:pt x="98" y="423"/>
                </a:cubicBezTo>
                <a:cubicBezTo>
                  <a:pt x="98" y="431"/>
                  <a:pt x="105" y="438"/>
                  <a:pt x="113" y="438"/>
                </a:cubicBezTo>
                <a:cubicBezTo>
                  <a:pt x="122" y="438"/>
                  <a:pt x="128" y="431"/>
                  <a:pt x="128" y="423"/>
                </a:cubicBezTo>
                <a:cubicBezTo>
                  <a:pt x="128" y="415"/>
                  <a:pt x="122" y="408"/>
                  <a:pt x="113" y="408"/>
                </a:cubicBezTo>
                <a:close/>
                <a:moveTo>
                  <a:pt x="113" y="412"/>
                </a:moveTo>
                <a:cubicBezTo>
                  <a:pt x="107" y="412"/>
                  <a:pt x="102" y="417"/>
                  <a:pt x="102" y="423"/>
                </a:cubicBezTo>
                <a:cubicBezTo>
                  <a:pt x="102" y="429"/>
                  <a:pt x="107" y="434"/>
                  <a:pt x="113" y="434"/>
                </a:cubicBezTo>
                <a:cubicBezTo>
                  <a:pt x="120" y="434"/>
                  <a:pt x="125" y="429"/>
                  <a:pt x="125" y="423"/>
                </a:cubicBezTo>
                <a:cubicBezTo>
                  <a:pt x="125" y="417"/>
                  <a:pt x="120" y="412"/>
                  <a:pt x="113" y="412"/>
                </a:cubicBezTo>
                <a:close/>
              </a:path>
            </a:pathLst>
          </a:custGeom>
          <a:solidFill>
            <a:srgbClr val="F18F60"/>
          </a:solidFill>
          <a:ln>
            <a:noFill/>
          </a:ln>
        </p:spPr>
        <p:txBody>
          <a:bodyPr vert="horz" wrap="square" lIns="91440" tIns="45720" rIns="91440" bIns="45720" numCol="1" anchor="t" anchorCtr="0" compatLnSpc="1">
            <a:prstTxWarp prst="textNoShape">
              <a:avLst/>
            </a:prstTxWarp>
          </a:bodyPr>
          <a:lstStyle/>
          <a:p>
            <a:endParaRPr lang="ja-JP" altLang="en-US"/>
          </a:p>
        </p:txBody>
      </p:sp>
      <p:grpSp>
        <p:nvGrpSpPr>
          <p:cNvPr id="6" name="グループ化 5"/>
          <p:cNvGrpSpPr/>
          <p:nvPr/>
        </p:nvGrpSpPr>
        <p:grpSpPr>
          <a:xfrm>
            <a:off x="4414694" y="4194709"/>
            <a:ext cx="347907" cy="347907"/>
            <a:chOff x="4374556" y="4066601"/>
            <a:chExt cx="505342" cy="505342"/>
          </a:xfrm>
        </p:grpSpPr>
        <p:grpSp>
          <p:nvGrpSpPr>
            <p:cNvPr id="222" name="グループ化 221"/>
            <p:cNvGrpSpPr/>
            <p:nvPr/>
          </p:nvGrpSpPr>
          <p:grpSpPr>
            <a:xfrm>
              <a:off x="4520825" y="4123058"/>
              <a:ext cx="195191" cy="212888"/>
              <a:chOff x="620713" y="1360488"/>
              <a:chExt cx="1189038" cy="1189038"/>
            </a:xfrm>
            <a:solidFill>
              <a:schemeClr val="accent3"/>
            </a:solidFill>
          </p:grpSpPr>
          <p:sp>
            <p:nvSpPr>
              <p:cNvPr id="223" name="Freeform 171"/>
              <p:cNvSpPr>
                <a:spLocks noEditPoints="1"/>
              </p:cNvSpPr>
              <p:nvPr/>
            </p:nvSpPr>
            <p:spPr bwMode="auto">
              <a:xfrm>
                <a:off x="620713" y="1360488"/>
                <a:ext cx="1189038" cy="1189038"/>
              </a:xfrm>
              <a:custGeom>
                <a:avLst/>
                <a:gdLst>
                  <a:gd name="T0" fmla="*/ 605 w 666"/>
                  <a:gd name="T1" fmla="*/ 46 h 666"/>
                  <a:gd name="T2" fmla="*/ 620 w 666"/>
                  <a:gd name="T3" fmla="*/ 61 h 666"/>
                  <a:gd name="T4" fmla="*/ 620 w 666"/>
                  <a:gd name="T5" fmla="*/ 605 h 666"/>
                  <a:gd name="T6" fmla="*/ 605 w 666"/>
                  <a:gd name="T7" fmla="*/ 620 h 666"/>
                  <a:gd name="T8" fmla="*/ 61 w 666"/>
                  <a:gd name="T9" fmla="*/ 620 h 666"/>
                  <a:gd name="T10" fmla="*/ 46 w 666"/>
                  <a:gd name="T11" fmla="*/ 605 h 666"/>
                  <a:gd name="T12" fmla="*/ 46 w 666"/>
                  <a:gd name="T13" fmla="*/ 61 h 666"/>
                  <a:gd name="T14" fmla="*/ 61 w 666"/>
                  <a:gd name="T15" fmla="*/ 46 h 666"/>
                  <a:gd name="T16" fmla="*/ 605 w 666"/>
                  <a:gd name="T17" fmla="*/ 46 h 666"/>
                  <a:gd name="T18" fmla="*/ 605 w 666"/>
                  <a:gd name="T19" fmla="*/ 0 h 666"/>
                  <a:gd name="T20" fmla="*/ 61 w 666"/>
                  <a:gd name="T21" fmla="*/ 0 h 666"/>
                  <a:gd name="T22" fmla="*/ 0 w 666"/>
                  <a:gd name="T23" fmla="*/ 61 h 666"/>
                  <a:gd name="T24" fmla="*/ 0 w 666"/>
                  <a:gd name="T25" fmla="*/ 605 h 666"/>
                  <a:gd name="T26" fmla="*/ 61 w 666"/>
                  <a:gd name="T27" fmla="*/ 666 h 666"/>
                  <a:gd name="T28" fmla="*/ 605 w 666"/>
                  <a:gd name="T29" fmla="*/ 666 h 666"/>
                  <a:gd name="T30" fmla="*/ 666 w 666"/>
                  <a:gd name="T31" fmla="*/ 605 h 666"/>
                  <a:gd name="T32" fmla="*/ 666 w 666"/>
                  <a:gd name="T33" fmla="*/ 61 h 666"/>
                  <a:gd name="T34" fmla="*/ 605 w 666"/>
                  <a:gd name="T35" fmla="*/ 0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66" h="666">
                    <a:moveTo>
                      <a:pt x="605" y="46"/>
                    </a:moveTo>
                    <a:cubicBezTo>
                      <a:pt x="613" y="46"/>
                      <a:pt x="620" y="53"/>
                      <a:pt x="620" y="61"/>
                    </a:cubicBezTo>
                    <a:cubicBezTo>
                      <a:pt x="620" y="605"/>
                      <a:pt x="620" y="605"/>
                      <a:pt x="620" y="605"/>
                    </a:cubicBezTo>
                    <a:cubicBezTo>
                      <a:pt x="620" y="613"/>
                      <a:pt x="613" y="620"/>
                      <a:pt x="605" y="620"/>
                    </a:cubicBezTo>
                    <a:cubicBezTo>
                      <a:pt x="61" y="620"/>
                      <a:pt x="61" y="620"/>
                      <a:pt x="61" y="620"/>
                    </a:cubicBezTo>
                    <a:cubicBezTo>
                      <a:pt x="53" y="620"/>
                      <a:pt x="46" y="613"/>
                      <a:pt x="46" y="605"/>
                    </a:cubicBezTo>
                    <a:cubicBezTo>
                      <a:pt x="46" y="61"/>
                      <a:pt x="46" y="61"/>
                      <a:pt x="46" y="61"/>
                    </a:cubicBezTo>
                    <a:cubicBezTo>
                      <a:pt x="46" y="53"/>
                      <a:pt x="53" y="46"/>
                      <a:pt x="61" y="46"/>
                    </a:cubicBezTo>
                    <a:cubicBezTo>
                      <a:pt x="605" y="46"/>
                      <a:pt x="605" y="46"/>
                      <a:pt x="605" y="46"/>
                    </a:cubicBezTo>
                    <a:moveTo>
                      <a:pt x="605" y="0"/>
                    </a:moveTo>
                    <a:cubicBezTo>
                      <a:pt x="61" y="0"/>
                      <a:pt x="61" y="0"/>
                      <a:pt x="61" y="0"/>
                    </a:cubicBezTo>
                    <a:cubicBezTo>
                      <a:pt x="28" y="0"/>
                      <a:pt x="0" y="28"/>
                      <a:pt x="0" y="61"/>
                    </a:cubicBezTo>
                    <a:cubicBezTo>
                      <a:pt x="0" y="605"/>
                      <a:pt x="0" y="605"/>
                      <a:pt x="0" y="605"/>
                    </a:cubicBezTo>
                    <a:cubicBezTo>
                      <a:pt x="0" y="638"/>
                      <a:pt x="28" y="666"/>
                      <a:pt x="61" y="666"/>
                    </a:cubicBezTo>
                    <a:cubicBezTo>
                      <a:pt x="605" y="666"/>
                      <a:pt x="605" y="666"/>
                      <a:pt x="605" y="666"/>
                    </a:cubicBezTo>
                    <a:cubicBezTo>
                      <a:pt x="638" y="666"/>
                      <a:pt x="666" y="638"/>
                      <a:pt x="666" y="605"/>
                    </a:cubicBezTo>
                    <a:cubicBezTo>
                      <a:pt x="666" y="61"/>
                      <a:pt x="666" y="61"/>
                      <a:pt x="666" y="61"/>
                    </a:cubicBezTo>
                    <a:cubicBezTo>
                      <a:pt x="666" y="28"/>
                      <a:pt x="638" y="0"/>
                      <a:pt x="6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24" name="Freeform 230"/>
              <p:cNvSpPr>
                <a:spLocks noEditPoints="1"/>
              </p:cNvSpPr>
              <p:nvPr/>
            </p:nvSpPr>
            <p:spPr bwMode="auto">
              <a:xfrm>
                <a:off x="763588" y="2076450"/>
                <a:ext cx="422275" cy="228600"/>
              </a:xfrm>
              <a:custGeom>
                <a:avLst/>
                <a:gdLst>
                  <a:gd name="T0" fmla="*/ 222 w 237"/>
                  <a:gd name="T1" fmla="*/ 128 h 128"/>
                  <a:gd name="T2" fmla="*/ 0 w 237"/>
                  <a:gd name="T3" fmla="*/ 113 h 128"/>
                  <a:gd name="T4" fmla="*/ 15 w 237"/>
                  <a:gd name="T5" fmla="*/ 0 h 128"/>
                  <a:gd name="T6" fmla="*/ 237 w 237"/>
                  <a:gd name="T7" fmla="*/ 16 h 128"/>
                  <a:gd name="T8" fmla="*/ 40 w 237"/>
                  <a:gd name="T9" fmla="*/ 36 h 128"/>
                  <a:gd name="T10" fmla="*/ 65 w 237"/>
                  <a:gd name="T11" fmla="*/ 62 h 128"/>
                  <a:gd name="T12" fmla="*/ 43 w 237"/>
                  <a:gd name="T13" fmla="*/ 89 h 128"/>
                  <a:gd name="T14" fmla="*/ 37 w 237"/>
                  <a:gd name="T15" fmla="*/ 68 h 128"/>
                  <a:gd name="T16" fmla="*/ 43 w 237"/>
                  <a:gd name="T17" fmla="*/ 99 h 128"/>
                  <a:gd name="T18" fmla="*/ 93 w 237"/>
                  <a:gd name="T19" fmla="*/ 95 h 128"/>
                  <a:gd name="T20" fmla="*/ 99 w 237"/>
                  <a:gd name="T21" fmla="*/ 99 h 128"/>
                  <a:gd name="T22" fmla="*/ 93 w 237"/>
                  <a:gd name="T23" fmla="*/ 68 h 128"/>
                  <a:gd name="T24" fmla="*/ 71 w 237"/>
                  <a:gd name="T25" fmla="*/ 89 h 128"/>
                  <a:gd name="T26" fmla="*/ 96 w 237"/>
                  <a:gd name="T27" fmla="*/ 62 h 128"/>
                  <a:gd name="T28" fmla="*/ 90 w 237"/>
                  <a:gd name="T29" fmla="*/ 36 h 128"/>
                  <a:gd name="T30" fmla="*/ 71 w 237"/>
                  <a:gd name="T31" fmla="*/ 57 h 128"/>
                  <a:gd name="T32" fmla="*/ 65 w 237"/>
                  <a:gd name="T33" fmla="*/ 31 h 128"/>
                  <a:gd name="T34" fmla="*/ 46 w 237"/>
                  <a:gd name="T35" fmla="*/ 57 h 128"/>
                  <a:gd name="T36" fmla="*/ 40 w 237"/>
                  <a:gd name="T37" fmla="*/ 36 h 128"/>
                  <a:gd name="T38" fmla="*/ 178 w 237"/>
                  <a:gd name="T39" fmla="*/ 70 h 128"/>
                  <a:gd name="T40" fmla="*/ 169 w 237"/>
                  <a:gd name="T41" fmla="*/ 88 h 128"/>
                  <a:gd name="T42" fmla="*/ 154 w 237"/>
                  <a:gd name="T43" fmla="*/ 84 h 128"/>
                  <a:gd name="T44" fmla="*/ 167 w 237"/>
                  <a:gd name="T45" fmla="*/ 80 h 128"/>
                  <a:gd name="T46" fmla="*/ 154 w 237"/>
                  <a:gd name="T47" fmla="*/ 75 h 128"/>
                  <a:gd name="T48" fmla="*/ 168 w 237"/>
                  <a:gd name="T49" fmla="*/ 70 h 128"/>
                  <a:gd name="T50" fmla="*/ 154 w 237"/>
                  <a:gd name="T51" fmla="*/ 65 h 128"/>
                  <a:gd name="T52" fmla="*/ 168 w 237"/>
                  <a:gd name="T53" fmla="*/ 48 h 128"/>
                  <a:gd name="T54" fmla="*/ 135 w 237"/>
                  <a:gd name="T55" fmla="*/ 65 h 128"/>
                  <a:gd name="T56" fmla="*/ 149 w 237"/>
                  <a:gd name="T57" fmla="*/ 70 h 128"/>
                  <a:gd name="T58" fmla="*/ 135 w 237"/>
                  <a:gd name="T59" fmla="*/ 75 h 128"/>
                  <a:gd name="T60" fmla="*/ 149 w 237"/>
                  <a:gd name="T61" fmla="*/ 80 h 128"/>
                  <a:gd name="T62" fmla="*/ 136 w 237"/>
                  <a:gd name="T63" fmla="*/ 84 h 128"/>
                  <a:gd name="T64" fmla="*/ 149 w 237"/>
                  <a:gd name="T65" fmla="*/ 90 h 128"/>
                  <a:gd name="T66" fmla="*/ 132 w 237"/>
                  <a:gd name="T67" fmla="*/ 96 h 128"/>
                  <a:gd name="T68" fmla="*/ 167 w 237"/>
                  <a:gd name="T69" fmla="*/ 95 h 128"/>
                  <a:gd name="T70" fmla="*/ 186 w 237"/>
                  <a:gd name="T71" fmla="*/ 51 h 128"/>
                  <a:gd name="T72" fmla="*/ 191 w 237"/>
                  <a:gd name="T73" fmla="*/ 89 h 128"/>
                  <a:gd name="T74" fmla="*/ 180 w 237"/>
                  <a:gd name="T75" fmla="*/ 93 h 128"/>
                  <a:gd name="T76" fmla="*/ 189 w 237"/>
                  <a:gd name="T77" fmla="*/ 99 h 128"/>
                  <a:gd name="T78" fmla="*/ 198 w 237"/>
                  <a:gd name="T79" fmla="*/ 46 h 128"/>
                  <a:gd name="T80" fmla="*/ 186 w 237"/>
                  <a:gd name="T81" fmla="*/ 30 h 128"/>
                  <a:gd name="T82" fmla="*/ 180 w 237"/>
                  <a:gd name="T83" fmla="*/ 46 h 128"/>
                  <a:gd name="T84" fmla="*/ 171 w 237"/>
                  <a:gd name="T85" fmla="*/ 51 h 128"/>
                  <a:gd name="T86" fmla="*/ 132 w 237"/>
                  <a:gd name="T87" fmla="*/ 36 h 128"/>
                  <a:gd name="T88" fmla="*/ 141 w 237"/>
                  <a:gd name="T89" fmla="*/ 41 h 128"/>
                  <a:gd name="T90" fmla="*/ 146 w 237"/>
                  <a:gd name="T91" fmla="*/ 47 h 128"/>
                  <a:gd name="T92" fmla="*/ 156 w 237"/>
                  <a:gd name="T93" fmla="*/ 41 h 128"/>
                  <a:gd name="T94" fmla="*/ 162 w 237"/>
                  <a:gd name="T95" fmla="*/ 47 h 128"/>
                  <a:gd name="T96" fmla="*/ 171 w 237"/>
                  <a:gd name="T97" fmla="*/ 41 h 128"/>
                  <a:gd name="T98" fmla="*/ 162 w 237"/>
                  <a:gd name="T99" fmla="*/ 36 h 128"/>
                  <a:gd name="T100" fmla="*/ 156 w 237"/>
                  <a:gd name="T101" fmla="*/ 30 h 128"/>
                  <a:gd name="T102" fmla="*/ 146 w 237"/>
                  <a:gd name="T103" fmla="*/ 36 h 128"/>
                  <a:gd name="T104" fmla="*/ 141 w 237"/>
                  <a:gd name="T105" fmla="*/ 30 h 128"/>
                  <a:gd name="T106" fmla="*/ 132 w 237"/>
                  <a:gd name="T107" fmla="*/ 36 h 128"/>
                  <a:gd name="T108" fmla="*/ 140 w 237"/>
                  <a:gd name="T109" fmla="*/ 60 h 128"/>
                  <a:gd name="T110" fmla="*/ 149 w 237"/>
                  <a:gd name="T111" fmla="*/ 53 h 128"/>
                  <a:gd name="T112" fmla="*/ 163 w 237"/>
                  <a:gd name="T113" fmla="*/ 60 h 128"/>
                  <a:gd name="T114" fmla="*/ 154 w 237"/>
                  <a:gd name="T115" fmla="*/ 53 h 128"/>
                  <a:gd name="T116" fmla="*/ 163 w 237"/>
                  <a:gd name="T117" fmla="*/ 6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37" h="128">
                    <a:moveTo>
                      <a:pt x="237" y="113"/>
                    </a:moveTo>
                    <a:cubicBezTo>
                      <a:pt x="237" y="121"/>
                      <a:pt x="230" y="128"/>
                      <a:pt x="222" y="128"/>
                    </a:cubicBezTo>
                    <a:cubicBezTo>
                      <a:pt x="15" y="128"/>
                      <a:pt x="15" y="128"/>
                      <a:pt x="15" y="128"/>
                    </a:cubicBezTo>
                    <a:cubicBezTo>
                      <a:pt x="7" y="128"/>
                      <a:pt x="0" y="121"/>
                      <a:pt x="0" y="113"/>
                    </a:cubicBezTo>
                    <a:cubicBezTo>
                      <a:pt x="0" y="16"/>
                      <a:pt x="0" y="16"/>
                      <a:pt x="0" y="16"/>
                    </a:cubicBezTo>
                    <a:cubicBezTo>
                      <a:pt x="0" y="7"/>
                      <a:pt x="7" y="0"/>
                      <a:pt x="15" y="0"/>
                    </a:cubicBezTo>
                    <a:cubicBezTo>
                      <a:pt x="222" y="0"/>
                      <a:pt x="222" y="0"/>
                      <a:pt x="222" y="0"/>
                    </a:cubicBezTo>
                    <a:cubicBezTo>
                      <a:pt x="230" y="0"/>
                      <a:pt x="237" y="7"/>
                      <a:pt x="237" y="16"/>
                    </a:cubicBezTo>
                    <a:lnTo>
                      <a:pt x="237" y="113"/>
                    </a:lnTo>
                    <a:close/>
                    <a:moveTo>
                      <a:pt x="40" y="36"/>
                    </a:moveTo>
                    <a:cubicBezTo>
                      <a:pt x="40" y="62"/>
                      <a:pt x="40" y="62"/>
                      <a:pt x="40" y="62"/>
                    </a:cubicBezTo>
                    <a:cubicBezTo>
                      <a:pt x="65" y="62"/>
                      <a:pt x="65" y="62"/>
                      <a:pt x="65" y="62"/>
                    </a:cubicBezTo>
                    <a:cubicBezTo>
                      <a:pt x="65" y="89"/>
                      <a:pt x="65" y="89"/>
                      <a:pt x="65" y="89"/>
                    </a:cubicBezTo>
                    <a:cubicBezTo>
                      <a:pt x="43" y="89"/>
                      <a:pt x="43" y="89"/>
                      <a:pt x="43" y="89"/>
                    </a:cubicBezTo>
                    <a:cubicBezTo>
                      <a:pt x="43" y="68"/>
                      <a:pt x="43" y="68"/>
                      <a:pt x="43" y="68"/>
                    </a:cubicBezTo>
                    <a:cubicBezTo>
                      <a:pt x="37" y="68"/>
                      <a:pt x="37" y="68"/>
                      <a:pt x="37" y="68"/>
                    </a:cubicBezTo>
                    <a:cubicBezTo>
                      <a:pt x="37" y="99"/>
                      <a:pt x="37" y="99"/>
                      <a:pt x="37" y="99"/>
                    </a:cubicBezTo>
                    <a:cubicBezTo>
                      <a:pt x="43" y="99"/>
                      <a:pt x="43" y="99"/>
                      <a:pt x="43" y="99"/>
                    </a:cubicBezTo>
                    <a:cubicBezTo>
                      <a:pt x="43" y="95"/>
                      <a:pt x="43" y="95"/>
                      <a:pt x="43" y="95"/>
                    </a:cubicBezTo>
                    <a:cubicBezTo>
                      <a:pt x="93" y="95"/>
                      <a:pt x="93" y="95"/>
                      <a:pt x="93" y="95"/>
                    </a:cubicBezTo>
                    <a:cubicBezTo>
                      <a:pt x="93" y="99"/>
                      <a:pt x="93" y="99"/>
                      <a:pt x="93" y="99"/>
                    </a:cubicBezTo>
                    <a:cubicBezTo>
                      <a:pt x="99" y="99"/>
                      <a:pt x="99" y="99"/>
                      <a:pt x="99" y="99"/>
                    </a:cubicBezTo>
                    <a:cubicBezTo>
                      <a:pt x="99" y="68"/>
                      <a:pt x="99" y="68"/>
                      <a:pt x="99" y="68"/>
                    </a:cubicBezTo>
                    <a:cubicBezTo>
                      <a:pt x="93" y="68"/>
                      <a:pt x="93" y="68"/>
                      <a:pt x="93" y="68"/>
                    </a:cubicBezTo>
                    <a:cubicBezTo>
                      <a:pt x="93" y="89"/>
                      <a:pt x="93" y="89"/>
                      <a:pt x="93" y="89"/>
                    </a:cubicBezTo>
                    <a:cubicBezTo>
                      <a:pt x="71" y="89"/>
                      <a:pt x="71" y="89"/>
                      <a:pt x="71" y="89"/>
                    </a:cubicBezTo>
                    <a:cubicBezTo>
                      <a:pt x="71" y="62"/>
                      <a:pt x="71" y="62"/>
                      <a:pt x="71" y="62"/>
                    </a:cubicBezTo>
                    <a:cubicBezTo>
                      <a:pt x="96" y="62"/>
                      <a:pt x="96" y="62"/>
                      <a:pt x="96" y="62"/>
                    </a:cubicBezTo>
                    <a:cubicBezTo>
                      <a:pt x="96" y="36"/>
                      <a:pt x="96" y="36"/>
                      <a:pt x="96" y="36"/>
                    </a:cubicBezTo>
                    <a:cubicBezTo>
                      <a:pt x="90" y="36"/>
                      <a:pt x="90" y="36"/>
                      <a:pt x="90" y="36"/>
                    </a:cubicBezTo>
                    <a:cubicBezTo>
                      <a:pt x="90" y="57"/>
                      <a:pt x="90" y="57"/>
                      <a:pt x="90" y="57"/>
                    </a:cubicBezTo>
                    <a:cubicBezTo>
                      <a:pt x="71" y="57"/>
                      <a:pt x="71" y="57"/>
                      <a:pt x="71" y="57"/>
                    </a:cubicBezTo>
                    <a:cubicBezTo>
                      <a:pt x="71" y="31"/>
                      <a:pt x="71" y="31"/>
                      <a:pt x="71" y="31"/>
                    </a:cubicBezTo>
                    <a:cubicBezTo>
                      <a:pt x="65" y="31"/>
                      <a:pt x="65" y="31"/>
                      <a:pt x="65" y="31"/>
                    </a:cubicBezTo>
                    <a:cubicBezTo>
                      <a:pt x="65" y="57"/>
                      <a:pt x="65" y="57"/>
                      <a:pt x="65" y="57"/>
                    </a:cubicBezTo>
                    <a:cubicBezTo>
                      <a:pt x="46" y="57"/>
                      <a:pt x="46" y="57"/>
                      <a:pt x="46" y="57"/>
                    </a:cubicBezTo>
                    <a:cubicBezTo>
                      <a:pt x="46" y="36"/>
                      <a:pt x="46" y="36"/>
                      <a:pt x="46" y="36"/>
                    </a:cubicBezTo>
                    <a:lnTo>
                      <a:pt x="40" y="36"/>
                    </a:lnTo>
                    <a:close/>
                    <a:moveTo>
                      <a:pt x="180" y="51"/>
                    </a:moveTo>
                    <a:cubicBezTo>
                      <a:pt x="180" y="56"/>
                      <a:pt x="179" y="63"/>
                      <a:pt x="178" y="70"/>
                    </a:cubicBezTo>
                    <a:cubicBezTo>
                      <a:pt x="177" y="77"/>
                      <a:pt x="174" y="86"/>
                      <a:pt x="169" y="93"/>
                    </a:cubicBezTo>
                    <a:cubicBezTo>
                      <a:pt x="169" y="88"/>
                      <a:pt x="169" y="88"/>
                      <a:pt x="169" y="88"/>
                    </a:cubicBezTo>
                    <a:cubicBezTo>
                      <a:pt x="166" y="89"/>
                      <a:pt x="162" y="89"/>
                      <a:pt x="154" y="90"/>
                    </a:cubicBezTo>
                    <a:cubicBezTo>
                      <a:pt x="154" y="84"/>
                      <a:pt x="154" y="84"/>
                      <a:pt x="154" y="84"/>
                    </a:cubicBezTo>
                    <a:cubicBezTo>
                      <a:pt x="167" y="84"/>
                      <a:pt x="167" y="84"/>
                      <a:pt x="167" y="84"/>
                    </a:cubicBezTo>
                    <a:cubicBezTo>
                      <a:pt x="167" y="80"/>
                      <a:pt x="167" y="80"/>
                      <a:pt x="167" y="80"/>
                    </a:cubicBezTo>
                    <a:cubicBezTo>
                      <a:pt x="154" y="80"/>
                      <a:pt x="154" y="80"/>
                      <a:pt x="154" y="80"/>
                    </a:cubicBezTo>
                    <a:cubicBezTo>
                      <a:pt x="154" y="75"/>
                      <a:pt x="154" y="75"/>
                      <a:pt x="154" y="75"/>
                    </a:cubicBezTo>
                    <a:cubicBezTo>
                      <a:pt x="168" y="75"/>
                      <a:pt x="168" y="75"/>
                      <a:pt x="168" y="75"/>
                    </a:cubicBezTo>
                    <a:cubicBezTo>
                      <a:pt x="168" y="70"/>
                      <a:pt x="168" y="70"/>
                      <a:pt x="168" y="70"/>
                    </a:cubicBezTo>
                    <a:cubicBezTo>
                      <a:pt x="154" y="70"/>
                      <a:pt x="154" y="70"/>
                      <a:pt x="154" y="70"/>
                    </a:cubicBezTo>
                    <a:cubicBezTo>
                      <a:pt x="154" y="65"/>
                      <a:pt x="154" y="65"/>
                      <a:pt x="154" y="65"/>
                    </a:cubicBezTo>
                    <a:cubicBezTo>
                      <a:pt x="168" y="65"/>
                      <a:pt x="168" y="65"/>
                      <a:pt x="168" y="65"/>
                    </a:cubicBezTo>
                    <a:cubicBezTo>
                      <a:pt x="168" y="48"/>
                      <a:pt x="168" y="48"/>
                      <a:pt x="168" y="48"/>
                    </a:cubicBezTo>
                    <a:cubicBezTo>
                      <a:pt x="135" y="48"/>
                      <a:pt x="135" y="48"/>
                      <a:pt x="135" y="48"/>
                    </a:cubicBezTo>
                    <a:cubicBezTo>
                      <a:pt x="135" y="65"/>
                      <a:pt x="135" y="65"/>
                      <a:pt x="135" y="65"/>
                    </a:cubicBezTo>
                    <a:cubicBezTo>
                      <a:pt x="149" y="65"/>
                      <a:pt x="149" y="65"/>
                      <a:pt x="149" y="65"/>
                    </a:cubicBezTo>
                    <a:cubicBezTo>
                      <a:pt x="149" y="70"/>
                      <a:pt x="149" y="70"/>
                      <a:pt x="149" y="70"/>
                    </a:cubicBezTo>
                    <a:cubicBezTo>
                      <a:pt x="135" y="70"/>
                      <a:pt x="135" y="70"/>
                      <a:pt x="135" y="70"/>
                    </a:cubicBezTo>
                    <a:cubicBezTo>
                      <a:pt x="135" y="75"/>
                      <a:pt x="135" y="75"/>
                      <a:pt x="135" y="75"/>
                    </a:cubicBezTo>
                    <a:cubicBezTo>
                      <a:pt x="149" y="75"/>
                      <a:pt x="149" y="75"/>
                      <a:pt x="149" y="75"/>
                    </a:cubicBezTo>
                    <a:cubicBezTo>
                      <a:pt x="149" y="80"/>
                      <a:pt x="149" y="80"/>
                      <a:pt x="149" y="80"/>
                    </a:cubicBezTo>
                    <a:cubicBezTo>
                      <a:pt x="136" y="80"/>
                      <a:pt x="136" y="80"/>
                      <a:pt x="136" y="80"/>
                    </a:cubicBezTo>
                    <a:cubicBezTo>
                      <a:pt x="136" y="84"/>
                      <a:pt x="136" y="84"/>
                      <a:pt x="136" y="84"/>
                    </a:cubicBezTo>
                    <a:cubicBezTo>
                      <a:pt x="149" y="84"/>
                      <a:pt x="149" y="84"/>
                      <a:pt x="149" y="84"/>
                    </a:cubicBezTo>
                    <a:cubicBezTo>
                      <a:pt x="149" y="90"/>
                      <a:pt x="149" y="90"/>
                      <a:pt x="149" y="90"/>
                    </a:cubicBezTo>
                    <a:cubicBezTo>
                      <a:pt x="147" y="90"/>
                      <a:pt x="132" y="91"/>
                      <a:pt x="132" y="91"/>
                    </a:cubicBezTo>
                    <a:cubicBezTo>
                      <a:pt x="132" y="96"/>
                      <a:pt x="132" y="96"/>
                      <a:pt x="132" y="96"/>
                    </a:cubicBezTo>
                    <a:cubicBezTo>
                      <a:pt x="157" y="95"/>
                      <a:pt x="166" y="94"/>
                      <a:pt x="169" y="93"/>
                    </a:cubicBezTo>
                    <a:cubicBezTo>
                      <a:pt x="168" y="94"/>
                      <a:pt x="168" y="94"/>
                      <a:pt x="167" y="95"/>
                    </a:cubicBezTo>
                    <a:cubicBezTo>
                      <a:pt x="171" y="99"/>
                      <a:pt x="171" y="99"/>
                      <a:pt x="171" y="99"/>
                    </a:cubicBezTo>
                    <a:cubicBezTo>
                      <a:pt x="175" y="95"/>
                      <a:pt x="185" y="84"/>
                      <a:pt x="186" y="51"/>
                    </a:cubicBezTo>
                    <a:cubicBezTo>
                      <a:pt x="193" y="51"/>
                      <a:pt x="193" y="51"/>
                      <a:pt x="193" y="51"/>
                    </a:cubicBezTo>
                    <a:cubicBezTo>
                      <a:pt x="192" y="77"/>
                      <a:pt x="192" y="80"/>
                      <a:pt x="191" y="89"/>
                    </a:cubicBezTo>
                    <a:cubicBezTo>
                      <a:pt x="191" y="92"/>
                      <a:pt x="190" y="93"/>
                      <a:pt x="187" y="93"/>
                    </a:cubicBezTo>
                    <a:cubicBezTo>
                      <a:pt x="180" y="93"/>
                      <a:pt x="180" y="93"/>
                      <a:pt x="180" y="93"/>
                    </a:cubicBezTo>
                    <a:cubicBezTo>
                      <a:pt x="181" y="99"/>
                      <a:pt x="181" y="99"/>
                      <a:pt x="181" y="99"/>
                    </a:cubicBezTo>
                    <a:cubicBezTo>
                      <a:pt x="189" y="99"/>
                      <a:pt x="189" y="99"/>
                      <a:pt x="189" y="99"/>
                    </a:cubicBezTo>
                    <a:cubicBezTo>
                      <a:pt x="195" y="99"/>
                      <a:pt x="196" y="95"/>
                      <a:pt x="196" y="92"/>
                    </a:cubicBezTo>
                    <a:cubicBezTo>
                      <a:pt x="198" y="82"/>
                      <a:pt x="198" y="57"/>
                      <a:pt x="198" y="46"/>
                    </a:cubicBezTo>
                    <a:cubicBezTo>
                      <a:pt x="186" y="46"/>
                      <a:pt x="186" y="46"/>
                      <a:pt x="186" y="46"/>
                    </a:cubicBezTo>
                    <a:cubicBezTo>
                      <a:pt x="186" y="30"/>
                      <a:pt x="186" y="30"/>
                      <a:pt x="186" y="30"/>
                    </a:cubicBezTo>
                    <a:cubicBezTo>
                      <a:pt x="180" y="30"/>
                      <a:pt x="180" y="30"/>
                      <a:pt x="180" y="30"/>
                    </a:cubicBezTo>
                    <a:cubicBezTo>
                      <a:pt x="180" y="46"/>
                      <a:pt x="180" y="46"/>
                      <a:pt x="180" y="46"/>
                    </a:cubicBezTo>
                    <a:cubicBezTo>
                      <a:pt x="171" y="46"/>
                      <a:pt x="171" y="46"/>
                      <a:pt x="171" y="46"/>
                    </a:cubicBezTo>
                    <a:cubicBezTo>
                      <a:pt x="171" y="51"/>
                      <a:pt x="171" y="51"/>
                      <a:pt x="171" y="51"/>
                    </a:cubicBezTo>
                    <a:lnTo>
                      <a:pt x="180" y="51"/>
                    </a:lnTo>
                    <a:close/>
                    <a:moveTo>
                      <a:pt x="132" y="36"/>
                    </a:moveTo>
                    <a:cubicBezTo>
                      <a:pt x="132" y="41"/>
                      <a:pt x="132" y="41"/>
                      <a:pt x="132" y="41"/>
                    </a:cubicBezTo>
                    <a:cubicBezTo>
                      <a:pt x="141" y="41"/>
                      <a:pt x="141" y="41"/>
                      <a:pt x="141" y="41"/>
                    </a:cubicBezTo>
                    <a:cubicBezTo>
                      <a:pt x="141" y="47"/>
                      <a:pt x="141" y="47"/>
                      <a:pt x="141" y="47"/>
                    </a:cubicBezTo>
                    <a:cubicBezTo>
                      <a:pt x="146" y="47"/>
                      <a:pt x="146" y="47"/>
                      <a:pt x="146" y="47"/>
                    </a:cubicBezTo>
                    <a:cubicBezTo>
                      <a:pt x="146" y="41"/>
                      <a:pt x="146" y="41"/>
                      <a:pt x="146" y="41"/>
                    </a:cubicBezTo>
                    <a:cubicBezTo>
                      <a:pt x="156" y="41"/>
                      <a:pt x="156" y="41"/>
                      <a:pt x="156" y="41"/>
                    </a:cubicBezTo>
                    <a:cubicBezTo>
                      <a:pt x="156" y="47"/>
                      <a:pt x="156" y="47"/>
                      <a:pt x="156" y="47"/>
                    </a:cubicBezTo>
                    <a:cubicBezTo>
                      <a:pt x="162" y="47"/>
                      <a:pt x="162" y="47"/>
                      <a:pt x="162" y="47"/>
                    </a:cubicBezTo>
                    <a:cubicBezTo>
                      <a:pt x="162" y="41"/>
                      <a:pt x="162" y="41"/>
                      <a:pt x="162" y="41"/>
                    </a:cubicBezTo>
                    <a:cubicBezTo>
                      <a:pt x="171" y="41"/>
                      <a:pt x="171" y="41"/>
                      <a:pt x="171" y="41"/>
                    </a:cubicBezTo>
                    <a:cubicBezTo>
                      <a:pt x="171" y="36"/>
                      <a:pt x="171" y="36"/>
                      <a:pt x="171" y="36"/>
                    </a:cubicBezTo>
                    <a:cubicBezTo>
                      <a:pt x="162" y="36"/>
                      <a:pt x="162" y="36"/>
                      <a:pt x="162" y="36"/>
                    </a:cubicBezTo>
                    <a:cubicBezTo>
                      <a:pt x="162" y="30"/>
                      <a:pt x="162" y="30"/>
                      <a:pt x="162" y="30"/>
                    </a:cubicBezTo>
                    <a:cubicBezTo>
                      <a:pt x="156" y="30"/>
                      <a:pt x="156" y="30"/>
                      <a:pt x="156" y="30"/>
                    </a:cubicBezTo>
                    <a:cubicBezTo>
                      <a:pt x="156" y="36"/>
                      <a:pt x="156" y="36"/>
                      <a:pt x="156" y="36"/>
                    </a:cubicBezTo>
                    <a:cubicBezTo>
                      <a:pt x="146" y="36"/>
                      <a:pt x="146" y="36"/>
                      <a:pt x="146" y="36"/>
                    </a:cubicBezTo>
                    <a:cubicBezTo>
                      <a:pt x="146" y="30"/>
                      <a:pt x="146" y="30"/>
                      <a:pt x="146" y="30"/>
                    </a:cubicBezTo>
                    <a:cubicBezTo>
                      <a:pt x="141" y="30"/>
                      <a:pt x="141" y="30"/>
                      <a:pt x="141" y="30"/>
                    </a:cubicBezTo>
                    <a:cubicBezTo>
                      <a:pt x="141" y="36"/>
                      <a:pt x="141" y="36"/>
                      <a:pt x="141" y="36"/>
                    </a:cubicBezTo>
                    <a:lnTo>
                      <a:pt x="132" y="36"/>
                    </a:lnTo>
                    <a:close/>
                    <a:moveTo>
                      <a:pt x="149" y="60"/>
                    </a:moveTo>
                    <a:cubicBezTo>
                      <a:pt x="140" y="60"/>
                      <a:pt x="140" y="60"/>
                      <a:pt x="140" y="60"/>
                    </a:cubicBezTo>
                    <a:cubicBezTo>
                      <a:pt x="140" y="53"/>
                      <a:pt x="140" y="53"/>
                      <a:pt x="140" y="53"/>
                    </a:cubicBezTo>
                    <a:cubicBezTo>
                      <a:pt x="149" y="53"/>
                      <a:pt x="149" y="53"/>
                      <a:pt x="149" y="53"/>
                    </a:cubicBezTo>
                    <a:lnTo>
                      <a:pt x="149" y="60"/>
                    </a:lnTo>
                    <a:close/>
                    <a:moveTo>
                      <a:pt x="163" y="60"/>
                    </a:moveTo>
                    <a:cubicBezTo>
                      <a:pt x="154" y="60"/>
                      <a:pt x="154" y="60"/>
                      <a:pt x="154" y="60"/>
                    </a:cubicBezTo>
                    <a:cubicBezTo>
                      <a:pt x="154" y="53"/>
                      <a:pt x="154" y="53"/>
                      <a:pt x="154" y="53"/>
                    </a:cubicBezTo>
                    <a:cubicBezTo>
                      <a:pt x="163" y="53"/>
                      <a:pt x="163" y="53"/>
                      <a:pt x="163" y="53"/>
                    </a:cubicBezTo>
                    <a:lnTo>
                      <a:pt x="163"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25" name="Freeform 231"/>
              <p:cNvSpPr>
                <a:spLocks noEditPoints="1"/>
              </p:cNvSpPr>
              <p:nvPr/>
            </p:nvSpPr>
            <p:spPr bwMode="auto">
              <a:xfrm>
                <a:off x="1239839" y="2043355"/>
                <a:ext cx="423864" cy="228600"/>
              </a:xfrm>
              <a:custGeom>
                <a:avLst/>
                <a:gdLst>
                  <a:gd name="T0" fmla="*/ 16 w 237"/>
                  <a:gd name="T1" fmla="*/ 128 h 128"/>
                  <a:gd name="T2" fmla="*/ 16 w 237"/>
                  <a:gd name="T3" fmla="*/ 0 h 128"/>
                  <a:gd name="T4" fmla="*/ 237 w 237"/>
                  <a:gd name="T5" fmla="*/ 113 h 128"/>
                  <a:gd name="T6" fmla="*/ 43 w 237"/>
                  <a:gd name="T7" fmla="*/ 65 h 128"/>
                  <a:gd name="T8" fmla="*/ 37 w 237"/>
                  <a:gd name="T9" fmla="*/ 99 h 128"/>
                  <a:gd name="T10" fmla="*/ 102 w 237"/>
                  <a:gd name="T11" fmla="*/ 97 h 128"/>
                  <a:gd name="T12" fmla="*/ 55 w 237"/>
                  <a:gd name="T13" fmla="*/ 89 h 128"/>
                  <a:gd name="T14" fmla="*/ 34 w 237"/>
                  <a:gd name="T15" fmla="*/ 59 h 128"/>
                  <a:gd name="T16" fmla="*/ 35 w 237"/>
                  <a:gd name="T17" fmla="*/ 35 h 128"/>
                  <a:gd name="T18" fmla="*/ 97 w 237"/>
                  <a:gd name="T19" fmla="*/ 60 h 128"/>
                  <a:gd name="T20" fmla="*/ 98 w 237"/>
                  <a:gd name="T21" fmla="*/ 60 h 128"/>
                  <a:gd name="T22" fmla="*/ 58 w 237"/>
                  <a:gd name="T23" fmla="*/ 81 h 128"/>
                  <a:gd name="T24" fmla="*/ 79 w 237"/>
                  <a:gd name="T25" fmla="*/ 82 h 128"/>
                  <a:gd name="T26" fmla="*/ 64 w 237"/>
                  <a:gd name="T27" fmla="*/ 60 h 128"/>
                  <a:gd name="T28" fmla="*/ 103 w 237"/>
                  <a:gd name="T29" fmla="*/ 83 h 128"/>
                  <a:gd name="T30" fmla="*/ 97 w 237"/>
                  <a:gd name="T31" fmla="*/ 60 h 128"/>
                  <a:gd name="T32" fmla="*/ 64 w 237"/>
                  <a:gd name="T33" fmla="*/ 37 h 128"/>
                  <a:gd name="T34" fmla="*/ 92 w 237"/>
                  <a:gd name="T35" fmla="*/ 55 h 128"/>
                  <a:gd name="T36" fmla="*/ 92 w 237"/>
                  <a:gd name="T37" fmla="*/ 48 h 128"/>
                  <a:gd name="T38" fmla="*/ 178 w 237"/>
                  <a:gd name="T39" fmla="*/ 70 h 128"/>
                  <a:gd name="T40" fmla="*/ 154 w 237"/>
                  <a:gd name="T41" fmla="*/ 90 h 128"/>
                  <a:gd name="T42" fmla="*/ 167 w 237"/>
                  <a:gd name="T43" fmla="*/ 80 h 128"/>
                  <a:gd name="T44" fmla="*/ 169 w 237"/>
                  <a:gd name="T45" fmla="*/ 75 h 128"/>
                  <a:gd name="T46" fmla="*/ 154 w 237"/>
                  <a:gd name="T47" fmla="*/ 65 h 128"/>
                  <a:gd name="T48" fmla="*/ 135 w 237"/>
                  <a:gd name="T49" fmla="*/ 48 h 128"/>
                  <a:gd name="T50" fmla="*/ 149 w 237"/>
                  <a:gd name="T51" fmla="*/ 70 h 128"/>
                  <a:gd name="T52" fmla="*/ 149 w 237"/>
                  <a:gd name="T53" fmla="*/ 75 h 128"/>
                  <a:gd name="T54" fmla="*/ 136 w 237"/>
                  <a:gd name="T55" fmla="*/ 84 h 128"/>
                  <a:gd name="T56" fmla="*/ 132 w 237"/>
                  <a:gd name="T57" fmla="*/ 91 h 128"/>
                  <a:gd name="T58" fmla="*/ 167 w 237"/>
                  <a:gd name="T59" fmla="*/ 95 h 128"/>
                  <a:gd name="T60" fmla="*/ 193 w 237"/>
                  <a:gd name="T61" fmla="*/ 51 h 128"/>
                  <a:gd name="T62" fmla="*/ 180 w 237"/>
                  <a:gd name="T63" fmla="*/ 93 h 128"/>
                  <a:gd name="T64" fmla="*/ 197 w 237"/>
                  <a:gd name="T65" fmla="*/ 92 h 128"/>
                  <a:gd name="T66" fmla="*/ 186 w 237"/>
                  <a:gd name="T67" fmla="*/ 30 h 128"/>
                  <a:gd name="T68" fmla="*/ 172 w 237"/>
                  <a:gd name="T69" fmla="*/ 46 h 128"/>
                  <a:gd name="T70" fmla="*/ 133 w 237"/>
                  <a:gd name="T71" fmla="*/ 36 h 128"/>
                  <a:gd name="T72" fmla="*/ 141 w 237"/>
                  <a:gd name="T73" fmla="*/ 47 h 128"/>
                  <a:gd name="T74" fmla="*/ 157 w 237"/>
                  <a:gd name="T75" fmla="*/ 41 h 128"/>
                  <a:gd name="T76" fmla="*/ 162 w 237"/>
                  <a:gd name="T77" fmla="*/ 41 h 128"/>
                  <a:gd name="T78" fmla="*/ 162 w 237"/>
                  <a:gd name="T79" fmla="*/ 36 h 128"/>
                  <a:gd name="T80" fmla="*/ 157 w 237"/>
                  <a:gd name="T81" fmla="*/ 36 h 128"/>
                  <a:gd name="T82" fmla="*/ 141 w 237"/>
                  <a:gd name="T83" fmla="*/ 30 h 128"/>
                  <a:gd name="T84" fmla="*/ 149 w 237"/>
                  <a:gd name="T85" fmla="*/ 60 h 128"/>
                  <a:gd name="T86" fmla="*/ 149 w 237"/>
                  <a:gd name="T87" fmla="*/ 53 h 128"/>
                  <a:gd name="T88" fmla="*/ 154 w 237"/>
                  <a:gd name="T89" fmla="*/ 60 h 128"/>
                  <a:gd name="T90" fmla="*/ 163 w 237"/>
                  <a:gd name="T91" fmla="*/ 6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37" h="128">
                    <a:moveTo>
                      <a:pt x="237" y="113"/>
                    </a:moveTo>
                    <a:cubicBezTo>
                      <a:pt x="237" y="121"/>
                      <a:pt x="230" y="128"/>
                      <a:pt x="222" y="128"/>
                    </a:cubicBezTo>
                    <a:cubicBezTo>
                      <a:pt x="16" y="128"/>
                      <a:pt x="16" y="128"/>
                      <a:pt x="16" y="128"/>
                    </a:cubicBezTo>
                    <a:cubicBezTo>
                      <a:pt x="7" y="128"/>
                      <a:pt x="0" y="121"/>
                      <a:pt x="0" y="113"/>
                    </a:cubicBezTo>
                    <a:cubicBezTo>
                      <a:pt x="0" y="16"/>
                      <a:pt x="0" y="16"/>
                      <a:pt x="0" y="16"/>
                    </a:cubicBezTo>
                    <a:cubicBezTo>
                      <a:pt x="0" y="7"/>
                      <a:pt x="7" y="0"/>
                      <a:pt x="16" y="0"/>
                    </a:cubicBezTo>
                    <a:cubicBezTo>
                      <a:pt x="222" y="0"/>
                      <a:pt x="222" y="0"/>
                      <a:pt x="222" y="0"/>
                    </a:cubicBezTo>
                    <a:cubicBezTo>
                      <a:pt x="230" y="0"/>
                      <a:pt x="237" y="7"/>
                      <a:pt x="237" y="16"/>
                    </a:cubicBezTo>
                    <a:lnTo>
                      <a:pt x="237" y="113"/>
                    </a:lnTo>
                    <a:close/>
                    <a:moveTo>
                      <a:pt x="34" y="59"/>
                    </a:moveTo>
                    <a:cubicBezTo>
                      <a:pt x="34" y="65"/>
                      <a:pt x="34" y="65"/>
                      <a:pt x="34" y="65"/>
                    </a:cubicBezTo>
                    <a:cubicBezTo>
                      <a:pt x="43" y="65"/>
                      <a:pt x="43" y="65"/>
                      <a:pt x="43" y="65"/>
                    </a:cubicBezTo>
                    <a:cubicBezTo>
                      <a:pt x="43" y="84"/>
                      <a:pt x="43" y="84"/>
                      <a:pt x="43" y="84"/>
                    </a:cubicBezTo>
                    <a:cubicBezTo>
                      <a:pt x="41" y="87"/>
                      <a:pt x="40" y="88"/>
                      <a:pt x="33" y="93"/>
                    </a:cubicBezTo>
                    <a:cubicBezTo>
                      <a:pt x="37" y="99"/>
                      <a:pt x="37" y="99"/>
                      <a:pt x="37" y="99"/>
                    </a:cubicBezTo>
                    <a:cubicBezTo>
                      <a:pt x="40" y="96"/>
                      <a:pt x="44" y="92"/>
                      <a:pt x="47" y="88"/>
                    </a:cubicBezTo>
                    <a:cubicBezTo>
                      <a:pt x="53" y="97"/>
                      <a:pt x="64" y="97"/>
                      <a:pt x="67" y="97"/>
                    </a:cubicBezTo>
                    <a:cubicBezTo>
                      <a:pt x="102" y="97"/>
                      <a:pt x="102" y="97"/>
                      <a:pt x="102" y="97"/>
                    </a:cubicBezTo>
                    <a:cubicBezTo>
                      <a:pt x="103" y="92"/>
                      <a:pt x="103" y="92"/>
                      <a:pt x="103" y="92"/>
                    </a:cubicBezTo>
                    <a:cubicBezTo>
                      <a:pt x="66" y="92"/>
                      <a:pt x="66" y="92"/>
                      <a:pt x="66" y="92"/>
                    </a:cubicBezTo>
                    <a:cubicBezTo>
                      <a:pt x="64" y="92"/>
                      <a:pt x="60" y="91"/>
                      <a:pt x="55" y="89"/>
                    </a:cubicBezTo>
                    <a:cubicBezTo>
                      <a:pt x="52" y="87"/>
                      <a:pt x="49" y="84"/>
                      <a:pt x="49" y="81"/>
                    </a:cubicBezTo>
                    <a:cubicBezTo>
                      <a:pt x="49" y="59"/>
                      <a:pt x="49" y="59"/>
                      <a:pt x="49" y="59"/>
                    </a:cubicBezTo>
                    <a:lnTo>
                      <a:pt x="34" y="59"/>
                    </a:lnTo>
                    <a:close/>
                    <a:moveTo>
                      <a:pt x="52" y="43"/>
                    </a:moveTo>
                    <a:cubicBezTo>
                      <a:pt x="47" y="37"/>
                      <a:pt x="44" y="34"/>
                      <a:pt x="39" y="31"/>
                    </a:cubicBezTo>
                    <a:cubicBezTo>
                      <a:pt x="35" y="35"/>
                      <a:pt x="35" y="35"/>
                      <a:pt x="35" y="35"/>
                    </a:cubicBezTo>
                    <a:cubicBezTo>
                      <a:pt x="41" y="39"/>
                      <a:pt x="43" y="42"/>
                      <a:pt x="47" y="47"/>
                    </a:cubicBezTo>
                    <a:lnTo>
                      <a:pt x="52" y="43"/>
                    </a:lnTo>
                    <a:close/>
                    <a:moveTo>
                      <a:pt x="97" y="60"/>
                    </a:moveTo>
                    <a:cubicBezTo>
                      <a:pt x="91" y="66"/>
                      <a:pt x="85" y="70"/>
                      <a:pt x="84" y="71"/>
                    </a:cubicBezTo>
                    <a:cubicBezTo>
                      <a:pt x="80" y="65"/>
                      <a:pt x="79" y="62"/>
                      <a:pt x="78" y="60"/>
                    </a:cubicBezTo>
                    <a:cubicBezTo>
                      <a:pt x="98" y="60"/>
                      <a:pt x="98" y="60"/>
                      <a:pt x="98" y="60"/>
                    </a:cubicBezTo>
                    <a:cubicBezTo>
                      <a:pt x="98" y="32"/>
                      <a:pt x="98" y="32"/>
                      <a:pt x="98" y="32"/>
                    </a:cubicBezTo>
                    <a:cubicBezTo>
                      <a:pt x="58" y="32"/>
                      <a:pt x="58" y="32"/>
                      <a:pt x="58" y="32"/>
                    </a:cubicBezTo>
                    <a:cubicBezTo>
                      <a:pt x="58" y="81"/>
                      <a:pt x="58" y="81"/>
                      <a:pt x="58" y="81"/>
                    </a:cubicBezTo>
                    <a:cubicBezTo>
                      <a:pt x="57" y="81"/>
                      <a:pt x="57" y="81"/>
                      <a:pt x="54" y="81"/>
                    </a:cubicBezTo>
                    <a:cubicBezTo>
                      <a:pt x="56" y="87"/>
                      <a:pt x="56" y="87"/>
                      <a:pt x="56" y="87"/>
                    </a:cubicBezTo>
                    <a:cubicBezTo>
                      <a:pt x="59" y="86"/>
                      <a:pt x="73" y="84"/>
                      <a:pt x="79" y="82"/>
                    </a:cubicBezTo>
                    <a:cubicBezTo>
                      <a:pt x="79" y="77"/>
                      <a:pt x="79" y="77"/>
                      <a:pt x="79" y="77"/>
                    </a:cubicBezTo>
                    <a:cubicBezTo>
                      <a:pt x="77" y="77"/>
                      <a:pt x="73" y="78"/>
                      <a:pt x="64" y="80"/>
                    </a:cubicBezTo>
                    <a:cubicBezTo>
                      <a:pt x="64" y="60"/>
                      <a:pt x="64" y="60"/>
                      <a:pt x="64" y="60"/>
                    </a:cubicBezTo>
                    <a:cubicBezTo>
                      <a:pt x="73" y="60"/>
                      <a:pt x="73" y="60"/>
                      <a:pt x="73" y="60"/>
                    </a:cubicBezTo>
                    <a:cubicBezTo>
                      <a:pt x="75" y="68"/>
                      <a:pt x="80" y="80"/>
                      <a:pt x="100" y="89"/>
                    </a:cubicBezTo>
                    <a:cubicBezTo>
                      <a:pt x="103" y="83"/>
                      <a:pt x="103" y="83"/>
                      <a:pt x="103" y="83"/>
                    </a:cubicBezTo>
                    <a:cubicBezTo>
                      <a:pt x="100" y="82"/>
                      <a:pt x="94" y="79"/>
                      <a:pt x="88" y="74"/>
                    </a:cubicBezTo>
                    <a:cubicBezTo>
                      <a:pt x="93" y="71"/>
                      <a:pt x="98" y="68"/>
                      <a:pt x="102" y="64"/>
                    </a:cubicBezTo>
                    <a:lnTo>
                      <a:pt x="97" y="60"/>
                    </a:lnTo>
                    <a:close/>
                    <a:moveTo>
                      <a:pt x="92" y="43"/>
                    </a:moveTo>
                    <a:cubicBezTo>
                      <a:pt x="64" y="43"/>
                      <a:pt x="64" y="43"/>
                      <a:pt x="64" y="43"/>
                    </a:cubicBezTo>
                    <a:cubicBezTo>
                      <a:pt x="64" y="37"/>
                      <a:pt x="64" y="37"/>
                      <a:pt x="64" y="37"/>
                    </a:cubicBezTo>
                    <a:cubicBezTo>
                      <a:pt x="92" y="37"/>
                      <a:pt x="92" y="37"/>
                      <a:pt x="92" y="37"/>
                    </a:cubicBezTo>
                    <a:lnTo>
                      <a:pt x="92" y="43"/>
                    </a:lnTo>
                    <a:close/>
                    <a:moveTo>
                      <a:pt x="92" y="55"/>
                    </a:moveTo>
                    <a:cubicBezTo>
                      <a:pt x="64" y="55"/>
                      <a:pt x="64" y="55"/>
                      <a:pt x="64" y="55"/>
                    </a:cubicBezTo>
                    <a:cubicBezTo>
                      <a:pt x="64" y="48"/>
                      <a:pt x="64" y="48"/>
                      <a:pt x="64" y="48"/>
                    </a:cubicBezTo>
                    <a:cubicBezTo>
                      <a:pt x="92" y="48"/>
                      <a:pt x="92" y="48"/>
                      <a:pt x="92" y="48"/>
                    </a:cubicBezTo>
                    <a:lnTo>
                      <a:pt x="92" y="55"/>
                    </a:lnTo>
                    <a:close/>
                    <a:moveTo>
                      <a:pt x="180" y="51"/>
                    </a:moveTo>
                    <a:cubicBezTo>
                      <a:pt x="180" y="56"/>
                      <a:pt x="180" y="63"/>
                      <a:pt x="178" y="70"/>
                    </a:cubicBezTo>
                    <a:cubicBezTo>
                      <a:pt x="177" y="77"/>
                      <a:pt x="175" y="86"/>
                      <a:pt x="169" y="93"/>
                    </a:cubicBezTo>
                    <a:cubicBezTo>
                      <a:pt x="169" y="88"/>
                      <a:pt x="169" y="88"/>
                      <a:pt x="169" y="88"/>
                    </a:cubicBezTo>
                    <a:cubicBezTo>
                      <a:pt x="166" y="89"/>
                      <a:pt x="163" y="89"/>
                      <a:pt x="154" y="90"/>
                    </a:cubicBezTo>
                    <a:cubicBezTo>
                      <a:pt x="154" y="84"/>
                      <a:pt x="154" y="84"/>
                      <a:pt x="154" y="84"/>
                    </a:cubicBezTo>
                    <a:cubicBezTo>
                      <a:pt x="167" y="84"/>
                      <a:pt x="167" y="84"/>
                      <a:pt x="167" y="84"/>
                    </a:cubicBezTo>
                    <a:cubicBezTo>
                      <a:pt x="167" y="80"/>
                      <a:pt x="167" y="80"/>
                      <a:pt x="167" y="80"/>
                    </a:cubicBezTo>
                    <a:cubicBezTo>
                      <a:pt x="154" y="80"/>
                      <a:pt x="154" y="80"/>
                      <a:pt x="154" y="80"/>
                    </a:cubicBezTo>
                    <a:cubicBezTo>
                      <a:pt x="154" y="75"/>
                      <a:pt x="154" y="75"/>
                      <a:pt x="154" y="75"/>
                    </a:cubicBezTo>
                    <a:cubicBezTo>
                      <a:pt x="169" y="75"/>
                      <a:pt x="169" y="75"/>
                      <a:pt x="169" y="75"/>
                    </a:cubicBezTo>
                    <a:cubicBezTo>
                      <a:pt x="169" y="70"/>
                      <a:pt x="169" y="70"/>
                      <a:pt x="169" y="70"/>
                    </a:cubicBezTo>
                    <a:cubicBezTo>
                      <a:pt x="154" y="70"/>
                      <a:pt x="154" y="70"/>
                      <a:pt x="154" y="70"/>
                    </a:cubicBezTo>
                    <a:cubicBezTo>
                      <a:pt x="154" y="65"/>
                      <a:pt x="154" y="65"/>
                      <a:pt x="154" y="65"/>
                    </a:cubicBezTo>
                    <a:cubicBezTo>
                      <a:pt x="168" y="65"/>
                      <a:pt x="168" y="65"/>
                      <a:pt x="168" y="65"/>
                    </a:cubicBezTo>
                    <a:cubicBezTo>
                      <a:pt x="168" y="48"/>
                      <a:pt x="168" y="48"/>
                      <a:pt x="168" y="48"/>
                    </a:cubicBezTo>
                    <a:cubicBezTo>
                      <a:pt x="135" y="48"/>
                      <a:pt x="135" y="48"/>
                      <a:pt x="135" y="48"/>
                    </a:cubicBezTo>
                    <a:cubicBezTo>
                      <a:pt x="135" y="65"/>
                      <a:pt x="135" y="65"/>
                      <a:pt x="135" y="65"/>
                    </a:cubicBezTo>
                    <a:cubicBezTo>
                      <a:pt x="149" y="65"/>
                      <a:pt x="149" y="65"/>
                      <a:pt x="149" y="65"/>
                    </a:cubicBezTo>
                    <a:cubicBezTo>
                      <a:pt x="149" y="70"/>
                      <a:pt x="149" y="70"/>
                      <a:pt x="149" y="70"/>
                    </a:cubicBezTo>
                    <a:cubicBezTo>
                      <a:pt x="135" y="70"/>
                      <a:pt x="135" y="70"/>
                      <a:pt x="135" y="70"/>
                    </a:cubicBezTo>
                    <a:cubicBezTo>
                      <a:pt x="135" y="75"/>
                      <a:pt x="135" y="75"/>
                      <a:pt x="135" y="75"/>
                    </a:cubicBezTo>
                    <a:cubicBezTo>
                      <a:pt x="149" y="75"/>
                      <a:pt x="149" y="75"/>
                      <a:pt x="149" y="75"/>
                    </a:cubicBezTo>
                    <a:cubicBezTo>
                      <a:pt x="149" y="80"/>
                      <a:pt x="149" y="80"/>
                      <a:pt x="149" y="80"/>
                    </a:cubicBezTo>
                    <a:cubicBezTo>
                      <a:pt x="136" y="80"/>
                      <a:pt x="136" y="80"/>
                      <a:pt x="136" y="80"/>
                    </a:cubicBezTo>
                    <a:cubicBezTo>
                      <a:pt x="136" y="84"/>
                      <a:pt x="136" y="84"/>
                      <a:pt x="136" y="84"/>
                    </a:cubicBezTo>
                    <a:cubicBezTo>
                      <a:pt x="149" y="84"/>
                      <a:pt x="149" y="84"/>
                      <a:pt x="149" y="84"/>
                    </a:cubicBezTo>
                    <a:cubicBezTo>
                      <a:pt x="149" y="90"/>
                      <a:pt x="149" y="90"/>
                      <a:pt x="149" y="90"/>
                    </a:cubicBezTo>
                    <a:cubicBezTo>
                      <a:pt x="148" y="90"/>
                      <a:pt x="132" y="91"/>
                      <a:pt x="132" y="91"/>
                    </a:cubicBezTo>
                    <a:cubicBezTo>
                      <a:pt x="133" y="96"/>
                      <a:pt x="133" y="96"/>
                      <a:pt x="133" y="96"/>
                    </a:cubicBezTo>
                    <a:cubicBezTo>
                      <a:pt x="158" y="95"/>
                      <a:pt x="166" y="94"/>
                      <a:pt x="169" y="93"/>
                    </a:cubicBezTo>
                    <a:cubicBezTo>
                      <a:pt x="169" y="94"/>
                      <a:pt x="168" y="94"/>
                      <a:pt x="167" y="95"/>
                    </a:cubicBezTo>
                    <a:cubicBezTo>
                      <a:pt x="172" y="99"/>
                      <a:pt x="172" y="99"/>
                      <a:pt x="172" y="99"/>
                    </a:cubicBezTo>
                    <a:cubicBezTo>
                      <a:pt x="176" y="95"/>
                      <a:pt x="185" y="84"/>
                      <a:pt x="186" y="51"/>
                    </a:cubicBezTo>
                    <a:cubicBezTo>
                      <a:pt x="193" y="51"/>
                      <a:pt x="193" y="51"/>
                      <a:pt x="193" y="51"/>
                    </a:cubicBezTo>
                    <a:cubicBezTo>
                      <a:pt x="192" y="77"/>
                      <a:pt x="192" y="80"/>
                      <a:pt x="191" y="89"/>
                    </a:cubicBezTo>
                    <a:cubicBezTo>
                      <a:pt x="191" y="92"/>
                      <a:pt x="190" y="93"/>
                      <a:pt x="188" y="93"/>
                    </a:cubicBezTo>
                    <a:cubicBezTo>
                      <a:pt x="180" y="93"/>
                      <a:pt x="180" y="93"/>
                      <a:pt x="180" y="93"/>
                    </a:cubicBezTo>
                    <a:cubicBezTo>
                      <a:pt x="181" y="99"/>
                      <a:pt x="181" y="99"/>
                      <a:pt x="181" y="99"/>
                    </a:cubicBezTo>
                    <a:cubicBezTo>
                      <a:pt x="189" y="99"/>
                      <a:pt x="189" y="99"/>
                      <a:pt x="189" y="99"/>
                    </a:cubicBezTo>
                    <a:cubicBezTo>
                      <a:pt x="195" y="99"/>
                      <a:pt x="196" y="95"/>
                      <a:pt x="197" y="92"/>
                    </a:cubicBezTo>
                    <a:cubicBezTo>
                      <a:pt x="199" y="82"/>
                      <a:pt x="199" y="57"/>
                      <a:pt x="199" y="46"/>
                    </a:cubicBezTo>
                    <a:cubicBezTo>
                      <a:pt x="186" y="46"/>
                      <a:pt x="186" y="46"/>
                      <a:pt x="186" y="46"/>
                    </a:cubicBezTo>
                    <a:cubicBezTo>
                      <a:pt x="186" y="30"/>
                      <a:pt x="186" y="30"/>
                      <a:pt x="186" y="30"/>
                    </a:cubicBezTo>
                    <a:cubicBezTo>
                      <a:pt x="180" y="30"/>
                      <a:pt x="180" y="30"/>
                      <a:pt x="180" y="30"/>
                    </a:cubicBezTo>
                    <a:cubicBezTo>
                      <a:pt x="180" y="46"/>
                      <a:pt x="180" y="46"/>
                      <a:pt x="180" y="46"/>
                    </a:cubicBezTo>
                    <a:cubicBezTo>
                      <a:pt x="172" y="46"/>
                      <a:pt x="172" y="46"/>
                      <a:pt x="172" y="46"/>
                    </a:cubicBezTo>
                    <a:cubicBezTo>
                      <a:pt x="172" y="51"/>
                      <a:pt x="172" y="51"/>
                      <a:pt x="172" y="51"/>
                    </a:cubicBezTo>
                    <a:lnTo>
                      <a:pt x="180" y="51"/>
                    </a:lnTo>
                    <a:close/>
                    <a:moveTo>
                      <a:pt x="133" y="36"/>
                    </a:moveTo>
                    <a:cubicBezTo>
                      <a:pt x="133" y="41"/>
                      <a:pt x="133" y="41"/>
                      <a:pt x="133" y="41"/>
                    </a:cubicBezTo>
                    <a:cubicBezTo>
                      <a:pt x="141" y="41"/>
                      <a:pt x="141" y="41"/>
                      <a:pt x="141" y="41"/>
                    </a:cubicBezTo>
                    <a:cubicBezTo>
                      <a:pt x="141" y="47"/>
                      <a:pt x="141" y="47"/>
                      <a:pt x="141" y="47"/>
                    </a:cubicBezTo>
                    <a:cubicBezTo>
                      <a:pt x="147" y="47"/>
                      <a:pt x="147" y="47"/>
                      <a:pt x="147" y="47"/>
                    </a:cubicBezTo>
                    <a:cubicBezTo>
                      <a:pt x="147" y="41"/>
                      <a:pt x="147" y="41"/>
                      <a:pt x="147" y="41"/>
                    </a:cubicBezTo>
                    <a:cubicBezTo>
                      <a:pt x="157" y="41"/>
                      <a:pt x="157" y="41"/>
                      <a:pt x="157" y="41"/>
                    </a:cubicBezTo>
                    <a:cubicBezTo>
                      <a:pt x="157" y="47"/>
                      <a:pt x="157" y="47"/>
                      <a:pt x="157" y="47"/>
                    </a:cubicBezTo>
                    <a:cubicBezTo>
                      <a:pt x="162" y="47"/>
                      <a:pt x="162" y="47"/>
                      <a:pt x="162" y="47"/>
                    </a:cubicBezTo>
                    <a:cubicBezTo>
                      <a:pt x="162" y="41"/>
                      <a:pt x="162" y="41"/>
                      <a:pt x="162" y="41"/>
                    </a:cubicBezTo>
                    <a:cubicBezTo>
                      <a:pt x="171" y="41"/>
                      <a:pt x="171" y="41"/>
                      <a:pt x="171" y="41"/>
                    </a:cubicBezTo>
                    <a:cubicBezTo>
                      <a:pt x="171" y="36"/>
                      <a:pt x="171" y="36"/>
                      <a:pt x="171" y="36"/>
                    </a:cubicBezTo>
                    <a:cubicBezTo>
                      <a:pt x="162" y="36"/>
                      <a:pt x="162" y="36"/>
                      <a:pt x="162" y="36"/>
                    </a:cubicBezTo>
                    <a:cubicBezTo>
                      <a:pt x="162" y="30"/>
                      <a:pt x="162" y="30"/>
                      <a:pt x="162" y="30"/>
                    </a:cubicBezTo>
                    <a:cubicBezTo>
                      <a:pt x="157" y="30"/>
                      <a:pt x="157" y="30"/>
                      <a:pt x="157" y="30"/>
                    </a:cubicBezTo>
                    <a:cubicBezTo>
                      <a:pt x="157" y="36"/>
                      <a:pt x="157" y="36"/>
                      <a:pt x="157" y="36"/>
                    </a:cubicBezTo>
                    <a:cubicBezTo>
                      <a:pt x="147" y="36"/>
                      <a:pt x="147" y="36"/>
                      <a:pt x="147" y="36"/>
                    </a:cubicBezTo>
                    <a:cubicBezTo>
                      <a:pt x="147" y="30"/>
                      <a:pt x="147" y="30"/>
                      <a:pt x="147" y="30"/>
                    </a:cubicBezTo>
                    <a:cubicBezTo>
                      <a:pt x="141" y="30"/>
                      <a:pt x="141" y="30"/>
                      <a:pt x="141" y="30"/>
                    </a:cubicBezTo>
                    <a:cubicBezTo>
                      <a:pt x="141" y="36"/>
                      <a:pt x="141" y="36"/>
                      <a:pt x="141" y="36"/>
                    </a:cubicBezTo>
                    <a:lnTo>
                      <a:pt x="133" y="36"/>
                    </a:lnTo>
                    <a:close/>
                    <a:moveTo>
                      <a:pt x="149" y="60"/>
                    </a:moveTo>
                    <a:cubicBezTo>
                      <a:pt x="141" y="60"/>
                      <a:pt x="141" y="60"/>
                      <a:pt x="141" y="60"/>
                    </a:cubicBezTo>
                    <a:cubicBezTo>
                      <a:pt x="141" y="53"/>
                      <a:pt x="141" y="53"/>
                      <a:pt x="141" y="53"/>
                    </a:cubicBezTo>
                    <a:cubicBezTo>
                      <a:pt x="149" y="53"/>
                      <a:pt x="149" y="53"/>
                      <a:pt x="149" y="53"/>
                    </a:cubicBezTo>
                    <a:lnTo>
                      <a:pt x="149" y="60"/>
                    </a:lnTo>
                    <a:close/>
                    <a:moveTo>
                      <a:pt x="163" y="60"/>
                    </a:moveTo>
                    <a:cubicBezTo>
                      <a:pt x="154" y="60"/>
                      <a:pt x="154" y="60"/>
                      <a:pt x="154" y="60"/>
                    </a:cubicBezTo>
                    <a:cubicBezTo>
                      <a:pt x="154" y="53"/>
                      <a:pt x="154" y="53"/>
                      <a:pt x="154" y="53"/>
                    </a:cubicBezTo>
                    <a:cubicBezTo>
                      <a:pt x="163" y="53"/>
                      <a:pt x="163" y="53"/>
                      <a:pt x="163" y="53"/>
                    </a:cubicBezTo>
                    <a:lnTo>
                      <a:pt x="163"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26" name="Freeform 232"/>
              <p:cNvSpPr>
                <a:spLocks/>
              </p:cNvSpPr>
              <p:nvPr/>
            </p:nvSpPr>
            <p:spPr bwMode="auto">
              <a:xfrm>
                <a:off x="839788" y="1646238"/>
                <a:ext cx="38100" cy="119063"/>
              </a:xfrm>
              <a:custGeom>
                <a:avLst/>
                <a:gdLst>
                  <a:gd name="T0" fmla="*/ 24 w 24"/>
                  <a:gd name="T1" fmla="*/ 12 h 75"/>
                  <a:gd name="T2" fmla="*/ 13 w 24"/>
                  <a:gd name="T3" fmla="*/ 0 h 75"/>
                  <a:gd name="T4" fmla="*/ 4 w 24"/>
                  <a:gd name="T5" fmla="*/ 9 h 75"/>
                  <a:gd name="T6" fmla="*/ 0 w 24"/>
                  <a:gd name="T7" fmla="*/ 66 h 75"/>
                  <a:gd name="T8" fmla="*/ 9 w 24"/>
                  <a:gd name="T9" fmla="*/ 75 h 75"/>
                  <a:gd name="T10" fmla="*/ 19 w 24"/>
                  <a:gd name="T11" fmla="*/ 66 h 75"/>
                  <a:gd name="T12" fmla="*/ 24 w 24"/>
                  <a:gd name="T13" fmla="*/ 12 h 75"/>
                </a:gdLst>
                <a:ahLst/>
                <a:cxnLst>
                  <a:cxn ang="0">
                    <a:pos x="T0" y="T1"/>
                  </a:cxn>
                  <a:cxn ang="0">
                    <a:pos x="T2" y="T3"/>
                  </a:cxn>
                  <a:cxn ang="0">
                    <a:pos x="T4" y="T5"/>
                  </a:cxn>
                  <a:cxn ang="0">
                    <a:pos x="T6" y="T7"/>
                  </a:cxn>
                  <a:cxn ang="0">
                    <a:pos x="T8" y="T9"/>
                  </a:cxn>
                  <a:cxn ang="0">
                    <a:pos x="T10" y="T11"/>
                  </a:cxn>
                  <a:cxn ang="0">
                    <a:pos x="T12" y="T13"/>
                  </a:cxn>
                </a:cxnLst>
                <a:rect l="0" t="0" r="r" b="b"/>
                <a:pathLst>
                  <a:path w="24" h="75">
                    <a:moveTo>
                      <a:pt x="24" y="12"/>
                    </a:moveTo>
                    <a:lnTo>
                      <a:pt x="13" y="0"/>
                    </a:lnTo>
                    <a:lnTo>
                      <a:pt x="4" y="9"/>
                    </a:lnTo>
                    <a:lnTo>
                      <a:pt x="0" y="66"/>
                    </a:lnTo>
                    <a:lnTo>
                      <a:pt x="9" y="75"/>
                    </a:lnTo>
                    <a:lnTo>
                      <a:pt x="19" y="66"/>
                    </a:lnTo>
                    <a:lnTo>
                      <a:pt x="24"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27" name="Freeform 233"/>
              <p:cNvSpPr>
                <a:spLocks/>
              </p:cNvSpPr>
              <p:nvPr/>
            </p:nvSpPr>
            <p:spPr bwMode="auto">
              <a:xfrm>
                <a:off x="868363" y="1627188"/>
                <a:ext cx="107950" cy="31750"/>
              </a:xfrm>
              <a:custGeom>
                <a:avLst/>
                <a:gdLst>
                  <a:gd name="T0" fmla="*/ 55 w 68"/>
                  <a:gd name="T1" fmla="*/ 20 h 20"/>
                  <a:gd name="T2" fmla="*/ 68 w 68"/>
                  <a:gd name="T3" fmla="*/ 8 h 20"/>
                  <a:gd name="T4" fmla="*/ 60 w 68"/>
                  <a:gd name="T5" fmla="*/ 0 h 20"/>
                  <a:gd name="T6" fmla="*/ 8 w 68"/>
                  <a:gd name="T7" fmla="*/ 0 h 20"/>
                  <a:gd name="T8" fmla="*/ 0 w 68"/>
                  <a:gd name="T9" fmla="*/ 8 h 20"/>
                  <a:gd name="T10" fmla="*/ 10 w 68"/>
                  <a:gd name="T11" fmla="*/ 20 h 20"/>
                  <a:gd name="T12" fmla="*/ 55 w 68"/>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68" h="20">
                    <a:moveTo>
                      <a:pt x="55" y="20"/>
                    </a:moveTo>
                    <a:lnTo>
                      <a:pt x="68" y="8"/>
                    </a:lnTo>
                    <a:lnTo>
                      <a:pt x="60" y="0"/>
                    </a:lnTo>
                    <a:lnTo>
                      <a:pt x="8" y="0"/>
                    </a:lnTo>
                    <a:lnTo>
                      <a:pt x="0" y="8"/>
                    </a:lnTo>
                    <a:lnTo>
                      <a:pt x="10" y="20"/>
                    </a:lnTo>
                    <a:lnTo>
                      <a:pt x="55"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28" name="Freeform 234"/>
              <p:cNvSpPr>
                <a:spLocks/>
              </p:cNvSpPr>
              <p:nvPr/>
            </p:nvSpPr>
            <p:spPr bwMode="auto">
              <a:xfrm>
                <a:off x="954088" y="1646238"/>
                <a:ext cx="39688" cy="119063"/>
              </a:xfrm>
              <a:custGeom>
                <a:avLst/>
                <a:gdLst>
                  <a:gd name="T0" fmla="*/ 17 w 25"/>
                  <a:gd name="T1" fmla="*/ 0 h 75"/>
                  <a:gd name="T2" fmla="*/ 5 w 25"/>
                  <a:gd name="T3" fmla="*/ 12 h 75"/>
                  <a:gd name="T4" fmla="*/ 0 w 25"/>
                  <a:gd name="T5" fmla="*/ 66 h 75"/>
                  <a:gd name="T6" fmla="*/ 9 w 25"/>
                  <a:gd name="T7" fmla="*/ 75 h 75"/>
                  <a:gd name="T8" fmla="*/ 19 w 25"/>
                  <a:gd name="T9" fmla="*/ 66 h 75"/>
                  <a:gd name="T10" fmla="*/ 25 w 25"/>
                  <a:gd name="T11" fmla="*/ 9 h 75"/>
                  <a:gd name="T12" fmla="*/ 17 w 25"/>
                  <a:gd name="T13" fmla="*/ 0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17" y="0"/>
                    </a:moveTo>
                    <a:lnTo>
                      <a:pt x="5" y="12"/>
                    </a:lnTo>
                    <a:lnTo>
                      <a:pt x="0" y="66"/>
                    </a:lnTo>
                    <a:lnTo>
                      <a:pt x="9" y="75"/>
                    </a:lnTo>
                    <a:lnTo>
                      <a:pt x="19" y="66"/>
                    </a:lnTo>
                    <a:lnTo>
                      <a:pt x="25" y="9"/>
                    </a:lnTo>
                    <a:lnTo>
                      <a:pt x="1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29" name="Freeform 235"/>
              <p:cNvSpPr>
                <a:spLocks/>
              </p:cNvSpPr>
              <p:nvPr/>
            </p:nvSpPr>
            <p:spPr bwMode="auto">
              <a:xfrm>
                <a:off x="827088" y="1778000"/>
                <a:ext cx="39688" cy="119063"/>
              </a:xfrm>
              <a:custGeom>
                <a:avLst/>
                <a:gdLst>
                  <a:gd name="T0" fmla="*/ 20 w 25"/>
                  <a:gd name="T1" fmla="*/ 64 h 75"/>
                  <a:gd name="T2" fmla="*/ 8 w 25"/>
                  <a:gd name="T3" fmla="*/ 75 h 75"/>
                  <a:gd name="T4" fmla="*/ 0 w 25"/>
                  <a:gd name="T5" fmla="*/ 67 h 75"/>
                  <a:gd name="T6" fmla="*/ 5 w 25"/>
                  <a:gd name="T7" fmla="*/ 10 h 75"/>
                  <a:gd name="T8" fmla="*/ 16 w 25"/>
                  <a:gd name="T9" fmla="*/ 0 h 75"/>
                  <a:gd name="T10" fmla="*/ 25 w 25"/>
                  <a:gd name="T11" fmla="*/ 10 h 75"/>
                  <a:gd name="T12" fmla="*/ 20 w 25"/>
                  <a:gd name="T13" fmla="*/ 64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20" y="64"/>
                    </a:moveTo>
                    <a:lnTo>
                      <a:pt x="8" y="75"/>
                    </a:lnTo>
                    <a:lnTo>
                      <a:pt x="0" y="67"/>
                    </a:lnTo>
                    <a:lnTo>
                      <a:pt x="5" y="10"/>
                    </a:lnTo>
                    <a:lnTo>
                      <a:pt x="16" y="0"/>
                    </a:lnTo>
                    <a:lnTo>
                      <a:pt x="25" y="10"/>
                    </a:lnTo>
                    <a:lnTo>
                      <a:pt x="20" y="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30" name="Freeform 236"/>
              <p:cNvSpPr>
                <a:spLocks/>
              </p:cNvSpPr>
              <p:nvPr/>
            </p:nvSpPr>
            <p:spPr bwMode="auto">
              <a:xfrm>
                <a:off x="844550" y="1884363"/>
                <a:ext cx="107950" cy="33338"/>
              </a:xfrm>
              <a:custGeom>
                <a:avLst/>
                <a:gdLst>
                  <a:gd name="T0" fmla="*/ 58 w 68"/>
                  <a:gd name="T1" fmla="*/ 0 h 21"/>
                  <a:gd name="T2" fmla="*/ 68 w 68"/>
                  <a:gd name="T3" fmla="*/ 12 h 21"/>
                  <a:gd name="T4" fmla="*/ 59 w 68"/>
                  <a:gd name="T5" fmla="*/ 21 h 21"/>
                  <a:gd name="T6" fmla="*/ 7 w 68"/>
                  <a:gd name="T7" fmla="*/ 21 h 21"/>
                  <a:gd name="T8" fmla="*/ 0 w 68"/>
                  <a:gd name="T9" fmla="*/ 12 h 21"/>
                  <a:gd name="T10" fmla="*/ 13 w 68"/>
                  <a:gd name="T11" fmla="*/ 0 h 21"/>
                  <a:gd name="T12" fmla="*/ 58 w 68"/>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68" h="21">
                    <a:moveTo>
                      <a:pt x="58" y="0"/>
                    </a:moveTo>
                    <a:lnTo>
                      <a:pt x="68" y="12"/>
                    </a:lnTo>
                    <a:lnTo>
                      <a:pt x="59" y="21"/>
                    </a:lnTo>
                    <a:lnTo>
                      <a:pt x="7" y="21"/>
                    </a:lnTo>
                    <a:lnTo>
                      <a:pt x="0" y="12"/>
                    </a:lnTo>
                    <a:lnTo>
                      <a:pt x="13" y="0"/>
                    </a:lnTo>
                    <a:lnTo>
                      <a:pt x="5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31" name="Freeform 237"/>
              <p:cNvSpPr>
                <a:spLocks/>
              </p:cNvSpPr>
              <p:nvPr/>
            </p:nvSpPr>
            <p:spPr bwMode="auto">
              <a:xfrm>
                <a:off x="941388" y="1778000"/>
                <a:ext cx="39688" cy="119063"/>
              </a:xfrm>
              <a:custGeom>
                <a:avLst/>
                <a:gdLst>
                  <a:gd name="T0" fmla="*/ 11 w 25"/>
                  <a:gd name="T1" fmla="*/ 75 h 75"/>
                  <a:gd name="T2" fmla="*/ 0 w 25"/>
                  <a:gd name="T3" fmla="*/ 64 h 75"/>
                  <a:gd name="T4" fmla="*/ 6 w 25"/>
                  <a:gd name="T5" fmla="*/ 10 h 75"/>
                  <a:gd name="T6" fmla="*/ 16 w 25"/>
                  <a:gd name="T7" fmla="*/ 0 h 75"/>
                  <a:gd name="T8" fmla="*/ 25 w 25"/>
                  <a:gd name="T9" fmla="*/ 10 h 75"/>
                  <a:gd name="T10" fmla="*/ 20 w 25"/>
                  <a:gd name="T11" fmla="*/ 67 h 75"/>
                  <a:gd name="T12" fmla="*/ 11 w 25"/>
                  <a:gd name="T13" fmla="*/ 75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11" y="75"/>
                    </a:moveTo>
                    <a:lnTo>
                      <a:pt x="0" y="64"/>
                    </a:lnTo>
                    <a:lnTo>
                      <a:pt x="6" y="10"/>
                    </a:lnTo>
                    <a:lnTo>
                      <a:pt x="16" y="0"/>
                    </a:lnTo>
                    <a:lnTo>
                      <a:pt x="25" y="10"/>
                    </a:lnTo>
                    <a:lnTo>
                      <a:pt x="20" y="67"/>
                    </a:lnTo>
                    <a:lnTo>
                      <a:pt x="11"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32" name="Freeform 238"/>
              <p:cNvSpPr>
                <a:spLocks/>
              </p:cNvSpPr>
              <p:nvPr/>
            </p:nvSpPr>
            <p:spPr bwMode="auto">
              <a:xfrm>
                <a:off x="1020763" y="1646238"/>
                <a:ext cx="38100" cy="119063"/>
              </a:xfrm>
              <a:custGeom>
                <a:avLst/>
                <a:gdLst>
                  <a:gd name="T0" fmla="*/ 24 w 24"/>
                  <a:gd name="T1" fmla="*/ 12 h 75"/>
                  <a:gd name="T2" fmla="*/ 14 w 24"/>
                  <a:gd name="T3" fmla="*/ 0 h 75"/>
                  <a:gd name="T4" fmla="*/ 5 w 24"/>
                  <a:gd name="T5" fmla="*/ 9 h 75"/>
                  <a:gd name="T6" fmla="*/ 0 w 24"/>
                  <a:gd name="T7" fmla="*/ 66 h 75"/>
                  <a:gd name="T8" fmla="*/ 9 w 24"/>
                  <a:gd name="T9" fmla="*/ 75 h 75"/>
                  <a:gd name="T10" fmla="*/ 20 w 24"/>
                  <a:gd name="T11" fmla="*/ 66 h 75"/>
                  <a:gd name="T12" fmla="*/ 24 w 24"/>
                  <a:gd name="T13" fmla="*/ 12 h 75"/>
                </a:gdLst>
                <a:ahLst/>
                <a:cxnLst>
                  <a:cxn ang="0">
                    <a:pos x="T0" y="T1"/>
                  </a:cxn>
                  <a:cxn ang="0">
                    <a:pos x="T2" y="T3"/>
                  </a:cxn>
                  <a:cxn ang="0">
                    <a:pos x="T4" y="T5"/>
                  </a:cxn>
                  <a:cxn ang="0">
                    <a:pos x="T6" y="T7"/>
                  </a:cxn>
                  <a:cxn ang="0">
                    <a:pos x="T8" y="T9"/>
                  </a:cxn>
                  <a:cxn ang="0">
                    <a:pos x="T10" y="T11"/>
                  </a:cxn>
                  <a:cxn ang="0">
                    <a:pos x="T12" y="T13"/>
                  </a:cxn>
                </a:cxnLst>
                <a:rect l="0" t="0" r="r" b="b"/>
                <a:pathLst>
                  <a:path w="24" h="75">
                    <a:moveTo>
                      <a:pt x="24" y="12"/>
                    </a:moveTo>
                    <a:lnTo>
                      <a:pt x="14" y="0"/>
                    </a:lnTo>
                    <a:lnTo>
                      <a:pt x="5" y="9"/>
                    </a:lnTo>
                    <a:lnTo>
                      <a:pt x="0" y="66"/>
                    </a:lnTo>
                    <a:lnTo>
                      <a:pt x="9" y="75"/>
                    </a:lnTo>
                    <a:lnTo>
                      <a:pt x="20" y="66"/>
                    </a:lnTo>
                    <a:lnTo>
                      <a:pt x="24"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33" name="Freeform 239"/>
              <p:cNvSpPr>
                <a:spLocks/>
              </p:cNvSpPr>
              <p:nvPr/>
            </p:nvSpPr>
            <p:spPr bwMode="auto">
              <a:xfrm>
                <a:off x="1049338" y="1627188"/>
                <a:ext cx="107950" cy="31750"/>
              </a:xfrm>
              <a:custGeom>
                <a:avLst/>
                <a:gdLst>
                  <a:gd name="T0" fmla="*/ 56 w 68"/>
                  <a:gd name="T1" fmla="*/ 20 h 20"/>
                  <a:gd name="T2" fmla="*/ 68 w 68"/>
                  <a:gd name="T3" fmla="*/ 8 h 20"/>
                  <a:gd name="T4" fmla="*/ 60 w 68"/>
                  <a:gd name="T5" fmla="*/ 0 h 20"/>
                  <a:gd name="T6" fmla="*/ 9 w 68"/>
                  <a:gd name="T7" fmla="*/ 0 h 20"/>
                  <a:gd name="T8" fmla="*/ 0 w 68"/>
                  <a:gd name="T9" fmla="*/ 8 h 20"/>
                  <a:gd name="T10" fmla="*/ 11 w 68"/>
                  <a:gd name="T11" fmla="*/ 20 h 20"/>
                  <a:gd name="T12" fmla="*/ 56 w 68"/>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68" h="20">
                    <a:moveTo>
                      <a:pt x="56" y="20"/>
                    </a:moveTo>
                    <a:lnTo>
                      <a:pt x="68" y="8"/>
                    </a:lnTo>
                    <a:lnTo>
                      <a:pt x="60" y="0"/>
                    </a:lnTo>
                    <a:lnTo>
                      <a:pt x="9" y="0"/>
                    </a:lnTo>
                    <a:lnTo>
                      <a:pt x="0" y="8"/>
                    </a:lnTo>
                    <a:lnTo>
                      <a:pt x="11" y="20"/>
                    </a:lnTo>
                    <a:lnTo>
                      <a:pt x="56"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34" name="Freeform 240"/>
              <p:cNvSpPr>
                <a:spLocks/>
              </p:cNvSpPr>
              <p:nvPr/>
            </p:nvSpPr>
            <p:spPr bwMode="auto">
              <a:xfrm>
                <a:off x="1039813" y="1755775"/>
                <a:ext cx="103188" cy="33338"/>
              </a:xfrm>
              <a:custGeom>
                <a:avLst/>
                <a:gdLst>
                  <a:gd name="T0" fmla="*/ 11 w 65"/>
                  <a:gd name="T1" fmla="*/ 0 h 21"/>
                  <a:gd name="T2" fmla="*/ 0 w 65"/>
                  <a:gd name="T3" fmla="*/ 11 h 21"/>
                  <a:gd name="T4" fmla="*/ 9 w 65"/>
                  <a:gd name="T5" fmla="*/ 21 h 21"/>
                  <a:gd name="T6" fmla="*/ 54 w 65"/>
                  <a:gd name="T7" fmla="*/ 21 h 21"/>
                  <a:gd name="T8" fmla="*/ 65 w 65"/>
                  <a:gd name="T9" fmla="*/ 11 h 21"/>
                  <a:gd name="T10" fmla="*/ 56 w 65"/>
                  <a:gd name="T11" fmla="*/ 0 h 21"/>
                  <a:gd name="T12" fmla="*/ 11 w 65"/>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65" h="21">
                    <a:moveTo>
                      <a:pt x="11" y="0"/>
                    </a:moveTo>
                    <a:lnTo>
                      <a:pt x="0" y="11"/>
                    </a:lnTo>
                    <a:lnTo>
                      <a:pt x="9" y="21"/>
                    </a:lnTo>
                    <a:lnTo>
                      <a:pt x="54" y="21"/>
                    </a:lnTo>
                    <a:lnTo>
                      <a:pt x="65" y="11"/>
                    </a:lnTo>
                    <a:lnTo>
                      <a:pt x="56" y="0"/>
                    </a:lnTo>
                    <a:lnTo>
                      <a:pt x="1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35" name="Freeform 241"/>
              <p:cNvSpPr>
                <a:spLocks/>
              </p:cNvSpPr>
              <p:nvPr/>
            </p:nvSpPr>
            <p:spPr bwMode="auto">
              <a:xfrm>
                <a:off x="1136650" y="1646238"/>
                <a:ext cx="39688" cy="119063"/>
              </a:xfrm>
              <a:custGeom>
                <a:avLst/>
                <a:gdLst>
                  <a:gd name="T0" fmla="*/ 17 w 25"/>
                  <a:gd name="T1" fmla="*/ 0 h 75"/>
                  <a:gd name="T2" fmla="*/ 4 w 25"/>
                  <a:gd name="T3" fmla="*/ 12 h 75"/>
                  <a:gd name="T4" fmla="*/ 0 w 25"/>
                  <a:gd name="T5" fmla="*/ 66 h 75"/>
                  <a:gd name="T6" fmla="*/ 9 w 25"/>
                  <a:gd name="T7" fmla="*/ 75 h 75"/>
                  <a:gd name="T8" fmla="*/ 19 w 25"/>
                  <a:gd name="T9" fmla="*/ 66 h 75"/>
                  <a:gd name="T10" fmla="*/ 25 w 25"/>
                  <a:gd name="T11" fmla="*/ 9 h 75"/>
                  <a:gd name="T12" fmla="*/ 17 w 25"/>
                  <a:gd name="T13" fmla="*/ 0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17" y="0"/>
                    </a:moveTo>
                    <a:lnTo>
                      <a:pt x="4" y="12"/>
                    </a:lnTo>
                    <a:lnTo>
                      <a:pt x="0" y="66"/>
                    </a:lnTo>
                    <a:lnTo>
                      <a:pt x="9" y="75"/>
                    </a:lnTo>
                    <a:lnTo>
                      <a:pt x="19" y="66"/>
                    </a:lnTo>
                    <a:lnTo>
                      <a:pt x="25" y="9"/>
                    </a:lnTo>
                    <a:lnTo>
                      <a:pt x="1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36" name="Freeform 242"/>
              <p:cNvSpPr>
                <a:spLocks/>
              </p:cNvSpPr>
              <p:nvPr/>
            </p:nvSpPr>
            <p:spPr bwMode="auto">
              <a:xfrm>
                <a:off x="1027113" y="1884363"/>
                <a:ext cx="107950" cy="33338"/>
              </a:xfrm>
              <a:custGeom>
                <a:avLst/>
                <a:gdLst>
                  <a:gd name="T0" fmla="*/ 58 w 68"/>
                  <a:gd name="T1" fmla="*/ 0 h 21"/>
                  <a:gd name="T2" fmla="*/ 68 w 68"/>
                  <a:gd name="T3" fmla="*/ 12 h 21"/>
                  <a:gd name="T4" fmla="*/ 59 w 68"/>
                  <a:gd name="T5" fmla="*/ 21 h 21"/>
                  <a:gd name="T6" fmla="*/ 7 w 68"/>
                  <a:gd name="T7" fmla="*/ 21 h 21"/>
                  <a:gd name="T8" fmla="*/ 0 w 68"/>
                  <a:gd name="T9" fmla="*/ 12 h 21"/>
                  <a:gd name="T10" fmla="*/ 13 w 68"/>
                  <a:gd name="T11" fmla="*/ 0 h 21"/>
                  <a:gd name="T12" fmla="*/ 58 w 68"/>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68" h="21">
                    <a:moveTo>
                      <a:pt x="58" y="0"/>
                    </a:moveTo>
                    <a:lnTo>
                      <a:pt x="68" y="12"/>
                    </a:lnTo>
                    <a:lnTo>
                      <a:pt x="59" y="21"/>
                    </a:lnTo>
                    <a:lnTo>
                      <a:pt x="7" y="21"/>
                    </a:lnTo>
                    <a:lnTo>
                      <a:pt x="0" y="12"/>
                    </a:lnTo>
                    <a:lnTo>
                      <a:pt x="13" y="0"/>
                    </a:lnTo>
                    <a:lnTo>
                      <a:pt x="5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37" name="Freeform 243"/>
              <p:cNvSpPr>
                <a:spLocks/>
              </p:cNvSpPr>
              <p:nvPr/>
            </p:nvSpPr>
            <p:spPr bwMode="auto">
              <a:xfrm>
                <a:off x="1123950" y="1778000"/>
                <a:ext cx="39688" cy="119063"/>
              </a:xfrm>
              <a:custGeom>
                <a:avLst/>
                <a:gdLst>
                  <a:gd name="T0" fmla="*/ 11 w 25"/>
                  <a:gd name="T1" fmla="*/ 75 h 75"/>
                  <a:gd name="T2" fmla="*/ 0 w 25"/>
                  <a:gd name="T3" fmla="*/ 64 h 75"/>
                  <a:gd name="T4" fmla="*/ 4 w 25"/>
                  <a:gd name="T5" fmla="*/ 10 h 75"/>
                  <a:gd name="T6" fmla="*/ 16 w 25"/>
                  <a:gd name="T7" fmla="*/ 0 h 75"/>
                  <a:gd name="T8" fmla="*/ 25 w 25"/>
                  <a:gd name="T9" fmla="*/ 10 h 75"/>
                  <a:gd name="T10" fmla="*/ 19 w 25"/>
                  <a:gd name="T11" fmla="*/ 67 h 75"/>
                  <a:gd name="T12" fmla="*/ 11 w 25"/>
                  <a:gd name="T13" fmla="*/ 75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11" y="75"/>
                    </a:moveTo>
                    <a:lnTo>
                      <a:pt x="0" y="64"/>
                    </a:lnTo>
                    <a:lnTo>
                      <a:pt x="4" y="10"/>
                    </a:lnTo>
                    <a:lnTo>
                      <a:pt x="16" y="0"/>
                    </a:lnTo>
                    <a:lnTo>
                      <a:pt x="25" y="10"/>
                    </a:lnTo>
                    <a:lnTo>
                      <a:pt x="19" y="67"/>
                    </a:lnTo>
                    <a:lnTo>
                      <a:pt x="11"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38" name="Freeform 244"/>
              <p:cNvSpPr>
                <a:spLocks/>
              </p:cNvSpPr>
              <p:nvPr/>
            </p:nvSpPr>
            <p:spPr bwMode="auto">
              <a:xfrm>
                <a:off x="1266825" y="1646238"/>
                <a:ext cx="39688" cy="119063"/>
              </a:xfrm>
              <a:custGeom>
                <a:avLst/>
                <a:gdLst>
                  <a:gd name="T0" fmla="*/ 25 w 25"/>
                  <a:gd name="T1" fmla="*/ 12 h 75"/>
                  <a:gd name="T2" fmla="*/ 13 w 25"/>
                  <a:gd name="T3" fmla="*/ 0 h 75"/>
                  <a:gd name="T4" fmla="*/ 4 w 25"/>
                  <a:gd name="T5" fmla="*/ 9 h 75"/>
                  <a:gd name="T6" fmla="*/ 0 w 25"/>
                  <a:gd name="T7" fmla="*/ 66 h 75"/>
                  <a:gd name="T8" fmla="*/ 9 w 25"/>
                  <a:gd name="T9" fmla="*/ 75 h 75"/>
                  <a:gd name="T10" fmla="*/ 20 w 25"/>
                  <a:gd name="T11" fmla="*/ 66 h 75"/>
                  <a:gd name="T12" fmla="*/ 25 w 25"/>
                  <a:gd name="T13" fmla="*/ 12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25" y="12"/>
                    </a:moveTo>
                    <a:lnTo>
                      <a:pt x="13" y="0"/>
                    </a:lnTo>
                    <a:lnTo>
                      <a:pt x="4" y="9"/>
                    </a:lnTo>
                    <a:lnTo>
                      <a:pt x="0" y="66"/>
                    </a:lnTo>
                    <a:lnTo>
                      <a:pt x="9" y="75"/>
                    </a:lnTo>
                    <a:lnTo>
                      <a:pt x="20" y="66"/>
                    </a:lnTo>
                    <a:lnTo>
                      <a:pt x="25"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39" name="Freeform 245"/>
              <p:cNvSpPr>
                <a:spLocks/>
              </p:cNvSpPr>
              <p:nvPr/>
            </p:nvSpPr>
            <p:spPr bwMode="auto">
              <a:xfrm>
                <a:off x="1295400" y="1627188"/>
                <a:ext cx="106363" cy="31750"/>
              </a:xfrm>
              <a:custGeom>
                <a:avLst/>
                <a:gdLst>
                  <a:gd name="T0" fmla="*/ 55 w 67"/>
                  <a:gd name="T1" fmla="*/ 20 h 20"/>
                  <a:gd name="T2" fmla="*/ 67 w 67"/>
                  <a:gd name="T3" fmla="*/ 8 h 20"/>
                  <a:gd name="T4" fmla="*/ 61 w 67"/>
                  <a:gd name="T5" fmla="*/ 0 h 20"/>
                  <a:gd name="T6" fmla="*/ 9 w 67"/>
                  <a:gd name="T7" fmla="*/ 0 h 20"/>
                  <a:gd name="T8" fmla="*/ 0 w 67"/>
                  <a:gd name="T9" fmla="*/ 8 h 20"/>
                  <a:gd name="T10" fmla="*/ 10 w 67"/>
                  <a:gd name="T11" fmla="*/ 20 h 20"/>
                  <a:gd name="T12" fmla="*/ 55 w 67"/>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67" h="20">
                    <a:moveTo>
                      <a:pt x="55" y="20"/>
                    </a:moveTo>
                    <a:lnTo>
                      <a:pt x="67" y="8"/>
                    </a:lnTo>
                    <a:lnTo>
                      <a:pt x="61" y="0"/>
                    </a:lnTo>
                    <a:lnTo>
                      <a:pt x="9" y="0"/>
                    </a:lnTo>
                    <a:lnTo>
                      <a:pt x="0" y="8"/>
                    </a:lnTo>
                    <a:lnTo>
                      <a:pt x="10" y="20"/>
                    </a:lnTo>
                    <a:lnTo>
                      <a:pt x="55"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40" name="Freeform 246"/>
              <p:cNvSpPr>
                <a:spLocks/>
              </p:cNvSpPr>
              <p:nvPr/>
            </p:nvSpPr>
            <p:spPr bwMode="auto">
              <a:xfrm>
                <a:off x="1381125" y="1646238"/>
                <a:ext cx="39688" cy="119063"/>
              </a:xfrm>
              <a:custGeom>
                <a:avLst/>
                <a:gdLst>
                  <a:gd name="T0" fmla="*/ 17 w 25"/>
                  <a:gd name="T1" fmla="*/ 0 h 75"/>
                  <a:gd name="T2" fmla="*/ 4 w 25"/>
                  <a:gd name="T3" fmla="*/ 12 h 75"/>
                  <a:gd name="T4" fmla="*/ 0 w 25"/>
                  <a:gd name="T5" fmla="*/ 66 h 75"/>
                  <a:gd name="T6" fmla="*/ 9 w 25"/>
                  <a:gd name="T7" fmla="*/ 75 h 75"/>
                  <a:gd name="T8" fmla="*/ 20 w 25"/>
                  <a:gd name="T9" fmla="*/ 66 h 75"/>
                  <a:gd name="T10" fmla="*/ 25 w 25"/>
                  <a:gd name="T11" fmla="*/ 9 h 75"/>
                  <a:gd name="T12" fmla="*/ 17 w 25"/>
                  <a:gd name="T13" fmla="*/ 0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17" y="0"/>
                    </a:moveTo>
                    <a:lnTo>
                      <a:pt x="4" y="12"/>
                    </a:lnTo>
                    <a:lnTo>
                      <a:pt x="0" y="66"/>
                    </a:lnTo>
                    <a:lnTo>
                      <a:pt x="9" y="75"/>
                    </a:lnTo>
                    <a:lnTo>
                      <a:pt x="20" y="66"/>
                    </a:lnTo>
                    <a:lnTo>
                      <a:pt x="25" y="9"/>
                    </a:lnTo>
                    <a:lnTo>
                      <a:pt x="1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41" name="Freeform 247"/>
              <p:cNvSpPr>
                <a:spLocks/>
              </p:cNvSpPr>
              <p:nvPr/>
            </p:nvSpPr>
            <p:spPr bwMode="auto">
              <a:xfrm>
                <a:off x="1254125" y="1778000"/>
                <a:ext cx="39688" cy="119063"/>
              </a:xfrm>
              <a:custGeom>
                <a:avLst/>
                <a:gdLst>
                  <a:gd name="T0" fmla="*/ 20 w 25"/>
                  <a:gd name="T1" fmla="*/ 64 h 75"/>
                  <a:gd name="T2" fmla="*/ 8 w 25"/>
                  <a:gd name="T3" fmla="*/ 75 h 75"/>
                  <a:gd name="T4" fmla="*/ 0 w 25"/>
                  <a:gd name="T5" fmla="*/ 67 h 75"/>
                  <a:gd name="T6" fmla="*/ 6 w 25"/>
                  <a:gd name="T7" fmla="*/ 10 h 75"/>
                  <a:gd name="T8" fmla="*/ 16 w 25"/>
                  <a:gd name="T9" fmla="*/ 0 h 75"/>
                  <a:gd name="T10" fmla="*/ 25 w 25"/>
                  <a:gd name="T11" fmla="*/ 10 h 75"/>
                  <a:gd name="T12" fmla="*/ 20 w 25"/>
                  <a:gd name="T13" fmla="*/ 64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20" y="64"/>
                    </a:moveTo>
                    <a:lnTo>
                      <a:pt x="8" y="75"/>
                    </a:lnTo>
                    <a:lnTo>
                      <a:pt x="0" y="67"/>
                    </a:lnTo>
                    <a:lnTo>
                      <a:pt x="6" y="10"/>
                    </a:lnTo>
                    <a:lnTo>
                      <a:pt x="16" y="0"/>
                    </a:lnTo>
                    <a:lnTo>
                      <a:pt x="25" y="10"/>
                    </a:lnTo>
                    <a:lnTo>
                      <a:pt x="20" y="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42" name="Freeform 248"/>
              <p:cNvSpPr>
                <a:spLocks/>
              </p:cNvSpPr>
              <p:nvPr/>
            </p:nvSpPr>
            <p:spPr bwMode="auto">
              <a:xfrm>
                <a:off x="1271588" y="1884363"/>
                <a:ext cx="109538" cy="33338"/>
              </a:xfrm>
              <a:custGeom>
                <a:avLst/>
                <a:gdLst>
                  <a:gd name="T0" fmla="*/ 58 w 69"/>
                  <a:gd name="T1" fmla="*/ 0 h 21"/>
                  <a:gd name="T2" fmla="*/ 69 w 69"/>
                  <a:gd name="T3" fmla="*/ 12 h 21"/>
                  <a:gd name="T4" fmla="*/ 60 w 69"/>
                  <a:gd name="T5" fmla="*/ 21 h 21"/>
                  <a:gd name="T6" fmla="*/ 8 w 69"/>
                  <a:gd name="T7" fmla="*/ 21 h 21"/>
                  <a:gd name="T8" fmla="*/ 0 w 69"/>
                  <a:gd name="T9" fmla="*/ 12 h 21"/>
                  <a:gd name="T10" fmla="*/ 13 w 69"/>
                  <a:gd name="T11" fmla="*/ 0 h 21"/>
                  <a:gd name="T12" fmla="*/ 58 w 69"/>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69" h="21">
                    <a:moveTo>
                      <a:pt x="58" y="0"/>
                    </a:moveTo>
                    <a:lnTo>
                      <a:pt x="69" y="12"/>
                    </a:lnTo>
                    <a:lnTo>
                      <a:pt x="60" y="21"/>
                    </a:lnTo>
                    <a:lnTo>
                      <a:pt x="8" y="21"/>
                    </a:lnTo>
                    <a:lnTo>
                      <a:pt x="0" y="12"/>
                    </a:lnTo>
                    <a:lnTo>
                      <a:pt x="13" y="0"/>
                    </a:lnTo>
                    <a:lnTo>
                      <a:pt x="5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43" name="Freeform 249"/>
              <p:cNvSpPr>
                <a:spLocks/>
              </p:cNvSpPr>
              <p:nvPr/>
            </p:nvSpPr>
            <p:spPr bwMode="auto">
              <a:xfrm>
                <a:off x="1370013" y="1778000"/>
                <a:ext cx="39688" cy="119063"/>
              </a:xfrm>
              <a:custGeom>
                <a:avLst/>
                <a:gdLst>
                  <a:gd name="T0" fmla="*/ 10 w 25"/>
                  <a:gd name="T1" fmla="*/ 75 h 75"/>
                  <a:gd name="T2" fmla="*/ 0 w 25"/>
                  <a:gd name="T3" fmla="*/ 64 h 75"/>
                  <a:gd name="T4" fmla="*/ 5 w 25"/>
                  <a:gd name="T5" fmla="*/ 10 h 75"/>
                  <a:gd name="T6" fmla="*/ 16 w 25"/>
                  <a:gd name="T7" fmla="*/ 0 h 75"/>
                  <a:gd name="T8" fmla="*/ 25 w 25"/>
                  <a:gd name="T9" fmla="*/ 10 h 75"/>
                  <a:gd name="T10" fmla="*/ 19 w 25"/>
                  <a:gd name="T11" fmla="*/ 67 h 75"/>
                  <a:gd name="T12" fmla="*/ 10 w 25"/>
                  <a:gd name="T13" fmla="*/ 75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10" y="75"/>
                    </a:moveTo>
                    <a:lnTo>
                      <a:pt x="0" y="64"/>
                    </a:lnTo>
                    <a:lnTo>
                      <a:pt x="5" y="10"/>
                    </a:lnTo>
                    <a:lnTo>
                      <a:pt x="16" y="0"/>
                    </a:lnTo>
                    <a:lnTo>
                      <a:pt x="25" y="10"/>
                    </a:lnTo>
                    <a:lnTo>
                      <a:pt x="19" y="67"/>
                    </a:lnTo>
                    <a:lnTo>
                      <a:pt x="10"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44" name="Freeform 250"/>
              <p:cNvSpPr>
                <a:spLocks/>
              </p:cNvSpPr>
              <p:nvPr/>
            </p:nvSpPr>
            <p:spPr bwMode="auto">
              <a:xfrm>
                <a:off x="1449388" y="1646238"/>
                <a:ext cx="38100" cy="119063"/>
              </a:xfrm>
              <a:custGeom>
                <a:avLst/>
                <a:gdLst>
                  <a:gd name="T0" fmla="*/ 24 w 24"/>
                  <a:gd name="T1" fmla="*/ 12 h 75"/>
                  <a:gd name="T2" fmla="*/ 13 w 24"/>
                  <a:gd name="T3" fmla="*/ 0 h 75"/>
                  <a:gd name="T4" fmla="*/ 4 w 24"/>
                  <a:gd name="T5" fmla="*/ 9 h 75"/>
                  <a:gd name="T6" fmla="*/ 0 w 24"/>
                  <a:gd name="T7" fmla="*/ 66 h 75"/>
                  <a:gd name="T8" fmla="*/ 9 w 24"/>
                  <a:gd name="T9" fmla="*/ 75 h 75"/>
                  <a:gd name="T10" fmla="*/ 19 w 24"/>
                  <a:gd name="T11" fmla="*/ 66 h 75"/>
                  <a:gd name="T12" fmla="*/ 24 w 24"/>
                  <a:gd name="T13" fmla="*/ 12 h 75"/>
                </a:gdLst>
                <a:ahLst/>
                <a:cxnLst>
                  <a:cxn ang="0">
                    <a:pos x="T0" y="T1"/>
                  </a:cxn>
                  <a:cxn ang="0">
                    <a:pos x="T2" y="T3"/>
                  </a:cxn>
                  <a:cxn ang="0">
                    <a:pos x="T4" y="T5"/>
                  </a:cxn>
                  <a:cxn ang="0">
                    <a:pos x="T6" y="T7"/>
                  </a:cxn>
                  <a:cxn ang="0">
                    <a:pos x="T8" y="T9"/>
                  </a:cxn>
                  <a:cxn ang="0">
                    <a:pos x="T10" y="T11"/>
                  </a:cxn>
                  <a:cxn ang="0">
                    <a:pos x="T12" y="T13"/>
                  </a:cxn>
                </a:cxnLst>
                <a:rect l="0" t="0" r="r" b="b"/>
                <a:pathLst>
                  <a:path w="24" h="75">
                    <a:moveTo>
                      <a:pt x="24" y="12"/>
                    </a:moveTo>
                    <a:lnTo>
                      <a:pt x="13" y="0"/>
                    </a:lnTo>
                    <a:lnTo>
                      <a:pt x="4" y="9"/>
                    </a:lnTo>
                    <a:lnTo>
                      <a:pt x="0" y="66"/>
                    </a:lnTo>
                    <a:lnTo>
                      <a:pt x="9" y="75"/>
                    </a:lnTo>
                    <a:lnTo>
                      <a:pt x="19" y="66"/>
                    </a:lnTo>
                    <a:lnTo>
                      <a:pt x="24"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45" name="Freeform 251"/>
              <p:cNvSpPr>
                <a:spLocks/>
              </p:cNvSpPr>
              <p:nvPr/>
            </p:nvSpPr>
            <p:spPr bwMode="auto">
              <a:xfrm>
                <a:off x="1477963" y="1627188"/>
                <a:ext cx="106363" cy="31750"/>
              </a:xfrm>
              <a:custGeom>
                <a:avLst/>
                <a:gdLst>
                  <a:gd name="T0" fmla="*/ 55 w 67"/>
                  <a:gd name="T1" fmla="*/ 20 h 20"/>
                  <a:gd name="T2" fmla="*/ 67 w 67"/>
                  <a:gd name="T3" fmla="*/ 8 h 20"/>
                  <a:gd name="T4" fmla="*/ 60 w 67"/>
                  <a:gd name="T5" fmla="*/ 0 h 20"/>
                  <a:gd name="T6" fmla="*/ 9 w 67"/>
                  <a:gd name="T7" fmla="*/ 0 h 20"/>
                  <a:gd name="T8" fmla="*/ 0 w 67"/>
                  <a:gd name="T9" fmla="*/ 8 h 20"/>
                  <a:gd name="T10" fmla="*/ 10 w 67"/>
                  <a:gd name="T11" fmla="*/ 20 h 20"/>
                  <a:gd name="T12" fmla="*/ 55 w 67"/>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67" h="20">
                    <a:moveTo>
                      <a:pt x="55" y="20"/>
                    </a:moveTo>
                    <a:lnTo>
                      <a:pt x="67" y="8"/>
                    </a:lnTo>
                    <a:lnTo>
                      <a:pt x="60" y="0"/>
                    </a:lnTo>
                    <a:lnTo>
                      <a:pt x="9" y="0"/>
                    </a:lnTo>
                    <a:lnTo>
                      <a:pt x="0" y="8"/>
                    </a:lnTo>
                    <a:lnTo>
                      <a:pt x="10" y="20"/>
                    </a:lnTo>
                    <a:lnTo>
                      <a:pt x="55"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46" name="Freeform 252"/>
              <p:cNvSpPr>
                <a:spLocks/>
              </p:cNvSpPr>
              <p:nvPr/>
            </p:nvSpPr>
            <p:spPr bwMode="auto">
              <a:xfrm>
                <a:off x="1563688" y="1646238"/>
                <a:ext cx="38100" cy="119063"/>
              </a:xfrm>
              <a:custGeom>
                <a:avLst/>
                <a:gdLst>
                  <a:gd name="T0" fmla="*/ 17 w 24"/>
                  <a:gd name="T1" fmla="*/ 0 h 75"/>
                  <a:gd name="T2" fmla="*/ 4 w 24"/>
                  <a:gd name="T3" fmla="*/ 12 h 75"/>
                  <a:gd name="T4" fmla="*/ 0 w 24"/>
                  <a:gd name="T5" fmla="*/ 66 h 75"/>
                  <a:gd name="T6" fmla="*/ 9 w 24"/>
                  <a:gd name="T7" fmla="*/ 75 h 75"/>
                  <a:gd name="T8" fmla="*/ 20 w 24"/>
                  <a:gd name="T9" fmla="*/ 66 h 75"/>
                  <a:gd name="T10" fmla="*/ 24 w 24"/>
                  <a:gd name="T11" fmla="*/ 9 h 75"/>
                  <a:gd name="T12" fmla="*/ 17 w 24"/>
                  <a:gd name="T13" fmla="*/ 0 h 75"/>
                </a:gdLst>
                <a:ahLst/>
                <a:cxnLst>
                  <a:cxn ang="0">
                    <a:pos x="T0" y="T1"/>
                  </a:cxn>
                  <a:cxn ang="0">
                    <a:pos x="T2" y="T3"/>
                  </a:cxn>
                  <a:cxn ang="0">
                    <a:pos x="T4" y="T5"/>
                  </a:cxn>
                  <a:cxn ang="0">
                    <a:pos x="T6" y="T7"/>
                  </a:cxn>
                  <a:cxn ang="0">
                    <a:pos x="T8" y="T9"/>
                  </a:cxn>
                  <a:cxn ang="0">
                    <a:pos x="T10" y="T11"/>
                  </a:cxn>
                  <a:cxn ang="0">
                    <a:pos x="T12" y="T13"/>
                  </a:cxn>
                </a:cxnLst>
                <a:rect l="0" t="0" r="r" b="b"/>
                <a:pathLst>
                  <a:path w="24" h="75">
                    <a:moveTo>
                      <a:pt x="17" y="0"/>
                    </a:moveTo>
                    <a:lnTo>
                      <a:pt x="4" y="12"/>
                    </a:lnTo>
                    <a:lnTo>
                      <a:pt x="0" y="66"/>
                    </a:lnTo>
                    <a:lnTo>
                      <a:pt x="9" y="75"/>
                    </a:lnTo>
                    <a:lnTo>
                      <a:pt x="20" y="66"/>
                    </a:lnTo>
                    <a:lnTo>
                      <a:pt x="24" y="9"/>
                    </a:lnTo>
                    <a:lnTo>
                      <a:pt x="1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77" name="Freeform 253"/>
              <p:cNvSpPr>
                <a:spLocks/>
              </p:cNvSpPr>
              <p:nvPr/>
            </p:nvSpPr>
            <p:spPr bwMode="auto">
              <a:xfrm>
                <a:off x="1436688" y="1778000"/>
                <a:ext cx="39688" cy="119063"/>
              </a:xfrm>
              <a:custGeom>
                <a:avLst/>
                <a:gdLst>
                  <a:gd name="T0" fmla="*/ 20 w 25"/>
                  <a:gd name="T1" fmla="*/ 64 h 75"/>
                  <a:gd name="T2" fmla="*/ 8 w 25"/>
                  <a:gd name="T3" fmla="*/ 75 h 75"/>
                  <a:gd name="T4" fmla="*/ 0 w 25"/>
                  <a:gd name="T5" fmla="*/ 67 h 75"/>
                  <a:gd name="T6" fmla="*/ 5 w 25"/>
                  <a:gd name="T7" fmla="*/ 10 h 75"/>
                  <a:gd name="T8" fmla="*/ 16 w 25"/>
                  <a:gd name="T9" fmla="*/ 0 h 75"/>
                  <a:gd name="T10" fmla="*/ 25 w 25"/>
                  <a:gd name="T11" fmla="*/ 10 h 75"/>
                  <a:gd name="T12" fmla="*/ 20 w 25"/>
                  <a:gd name="T13" fmla="*/ 64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20" y="64"/>
                    </a:moveTo>
                    <a:lnTo>
                      <a:pt x="8" y="75"/>
                    </a:lnTo>
                    <a:lnTo>
                      <a:pt x="0" y="67"/>
                    </a:lnTo>
                    <a:lnTo>
                      <a:pt x="5" y="10"/>
                    </a:lnTo>
                    <a:lnTo>
                      <a:pt x="16" y="0"/>
                    </a:lnTo>
                    <a:lnTo>
                      <a:pt x="25" y="10"/>
                    </a:lnTo>
                    <a:lnTo>
                      <a:pt x="20" y="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78" name="Freeform 254"/>
              <p:cNvSpPr>
                <a:spLocks/>
              </p:cNvSpPr>
              <p:nvPr/>
            </p:nvSpPr>
            <p:spPr bwMode="auto">
              <a:xfrm>
                <a:off x="1454150" y="1884363"/>
                <a:ext cx="107950" cy="33338"/>
              </a:xfrm>
              <a:custGeom>
                <a:avLst/>
                <a:gdLst>
                  <a:gd name="T0" fmla="*/ 57 w 68"/>
                  <a:gd name="T1" fmla="*/ 0 h 21"/>
                  <a:gd name="T2" fmla="*/ 68 w 68"/>
                  <a:gd name="T3" fmla="*/ 12 h 21"/>
                  <a:gd name="T4" fmla="*/ 59 w 68"/>
                  <a:gd name="T5" fmla="*/ 21 h 21"/>
                  <a:gd name="T6" fmla="*/ 8 w 68"/>
                  <a:gd name="T7" fmla="*/ 21 h 21"/>
                  <a:gd name="T8" fmla="*/ 0 w 68"/>
                  <a:gd name="T9" fmla="*/ 12 h 21"/>
                  <a:gd name="T10" fmla="*/ 12 w 68"/>
                  <a:gd name="T11" fmla="*/ 0 h 21"/>
                  <a:gd name="T12" fmla="*/ 57 w 68"/>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68" h="21">
                    <a:moveTo>
                      <a:pt x="57" y="0"/>
                    </a:moveTo>
                    <a:lnTo>
                      <a:pt x="68" y="12"/>
                    </a:lnTo>
                    <a:lnTo>
                      <a:pt x="59" y="21"/>
                    </a:lnTo>
                    <a:lnTo>
                      <a:pt x="8" y="21"/>
                    </a:lnTo>
                    <a:lnTo>
                      <a:pt x="0" y="12"/>
                    </a:lnTo>
                    <a:lnTo>
                      <a:pt x="12" y="0"/>
                    </a:lnTo>
                    <a:lnTo>
                      <a:pt x="5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79" name="Freeform 255"/>
              <p:cNvSpPr>
                <a:spLocks/>
              </p:cNvSpPr>
              <p:nvPr/>
            </p:nvSpPr>
            <p:spPr bwMode="auto">
              <a:xfrm>
                <a:off x="1552575" y="1778000"/>
                <a:ext cx="38100" cy="119063"/>
              </a:xfrm>
              <a:custGeom>
                <a:avLst/>
                <a:gdLst>
                  <a:gd name="T0" fmla="*/ 10 w 24"/>
                  <a:gd name="T1" fmla="*/ 75 h 75"/>
                  <a:gd name="T2" fmla="*/ 0 w 24"/>
                  <a:gd name="T3" fmla="*/ 64 h 75"/>
                  <a:gd name="T4" fmla="*/ 4 w 24"/>
                  <a:gd name="T5" fmla="*/ 10 h 75"/>
                  <a:gd name="T6" fmla="*/ 15 w 24"/>
                  <a:gd name="T7" fmla="*/ 0 h 75"/>
                  <a:gd name="T8" fmla="*/ 24 w 24"/>
                  <a:gd name="T9" fmla="*/ 10 h 75"/>
                  <a:gd name="T10" fmla="*/ 19 w 24"/>
                  <a:gd name="T11" fmla="*/ 67 h 75"/>
                  <a:gd name="T12" fmla="*/ 10 w 24"/>
                  <a:gd name="T13" fmla="*/ 75 h 75"/>
                </a:gdLst>
                <a:ahLst/>
                <a:cxnLst>
                  <a:cxn ang="0">
                    <a:pos x="T0" y="T1"/>
                  </a:cxn>
                  <a:cxn ang="0">
                    <a:pos x="T2" y="T3"/>
                  </a:cxn>
                  <a:cxn ang="0">
                    <a:pos x="T4" y="T5"/>
                  </a:cxn>
                  <a:cxn ang="0">
                    <a:pos x="T6" y="T7"/>
                  </a:cxn>
                  <a:cxn ang="0">
                    <a:pos x="T8" y="T9"/>
                  </a:cxn>
                  <a:cxn ang="0">
                    <a:pos x="T10" y="T11"/>
                  </a:cxn>
                  <a:cxn ang="0">
                    <a:pos x="T12" y="T13"/>
                  </a:cxn>
                </a:cxnLst>
                <a:rect l="0" t="0" r="r" b="b"/>
                <a:pathLst>
                  <a:path w="24" h="75">
                    <a:moveTo>
                      <a:pt x="10" y="75"/>
                    </a:moveTo>
                    <a:lnTo>
                      <a:pt x="0" y="64"/>
                    </a:lnTo>
                    <a:lnTo>
                      <a:pt x="4" y="10"/>
                    </a:lnTo>
                    <a:lnTo>
                      <a:pt x="15" y="0"/>
                    </a:lnTo>
                    <a:lnTo>
                      <a:pt x="24" y="10"/>
                    </a:lnTo>
                    <a:lnTo>
                      <a:pt x="19" y="67"/>
                    </a:lnTo>
                    <a:lnTo>
                      <a:pt x="10"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80" name="Freeform 256"/>
              <p:cNvSpPr>
                <a:spLocks/>
              </p:cNvSpPr>
              <p:nvPr/>
            </p:nvSpPr>
            <p:spPr bwMode="auto">
              <a:xfrm>
                <a:off x="1201738" y="1703388"/>
                <a:ext cx="34925" cy="30163"/>
              </a:xfrm>
              <a:custGeom>
                <a:avLst/>
                <a:gdLst>
                  <a:gd name="T0" fmla="*/ 21 w 22"/>
                  <a:gd name="T1" fmla="*/ 19 h 19"/>
                  <a:gd name="T2" fmla="*/ 0 w 22"/>
                  <a:gd name="T3" fmla="*/ 19 h 19"/>
                  <a:gd name="T4" fmla="*/ 3 w 22"/>
                  <a:gd name="T5" fmla="*/ 0 h 19"/>
                  <a:gd name="T6" fmla="*/ 22 w 22"/>
                  <a:gd name="T7" fmla="*/ 0 h 19"/>
                  <a:gd name="T8" fmla="*/ 21 w 22"/>
                  <a:gd name="T9" fmla="*/ 19 h 19"/>
                </a:gdLst>
                <a:ahLst/>
                <a:cxnLst>
                  <a:cxn ang="0">
                    <a:pos x="T0" y="T1"/>
                  </a:cxn>
                  <a:cxn ang="0">
                    <a:pos x="T2" y="T3"/>
                  </a:cxn>
                  <a:cxn ang="0">
                    <a:pos x="T4" y="T5"/>
                  </a:cxn>
                  <a:cxn ang="0">
                    <a:pos x="T6" y="T7"/>
                  </a:cxn>
                  <a:cxn ang="0">
                    <a:pos x="T8" y="T9"/>
                  </a:cxn>
                </a:cxnLst>
                <a:rect l="0" t="0" r="r" b="b"/>
                <a:pathLst>
                  <a:path w="22" h="19">
                    <a:moveTo>
                      <a:pt x="21" y="19"/>
                    </a:moveTo>
                    <a:lnTo>
                      <a:pt x="0" y="19"/>
                    </a:lnTo>
                    <a:lnTo>
                      <a:pt x="3" y="0"/>
                    </a:lnTo>
                    <a:lnTo>
                      <a:pt x="22" y="0"/>
                    </a:lnTo>
                    <a:lnTo>
                      <a:pt x="21" y="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81" name="Freeform 257"/>
              <p:cNvSpPr>
                <a:spLocks/>
              </p:cNvSpPr>
              <p:nvPr/>
            </p:nvSpPr>
            <p:spPr bwMode="auto">
              <a:xfrm>
                <a:off x="1193800" y="1809750"/>
                <a:ext cx="33338" cy="31750"/>
              </a:xfrm>
              <a:custGeom>
                <a:avLst/>
                <a:gdLst>
                  <a:gd name="T0" fmla="*/ 21 w 21"/>
                  <a:gd name="T1" fmla="*/ 0 h 20"/>
                  <a:gd name="T2" fmla="*/ 1 w 21"/>
                  <a:gd name="T3" fmla="*/ 0 h 20"/>
                  <a:gd name="T4" fmla="*/ 0 w 21"/>
                  <a:gd name="T5" fmla="*/ 20 h 20"/>
                  <a:gd name="T6" fmla="*/ 19 w 21"/>
                  <a:gd name="T7" fmla="*/ 20 h 20"/>
                  <a:gd name="T8" fmla="*/ 21 w 21"/>
                  <a:gd name="T9" fmla="*/ 0 h 20"/>
                </a:gdLst>
                <a:ahLst/>
                <a:cxnLst>
                  <a:cxn ang="0">
                    <a:pos x="T0" y="T1"/>
                  </a:cxn>
                  <a:cxn ang="0">
                    <a:pos x="T2" y="T3"/>
                  </a:cxn>
                  <a:cxn ang="0">
                    <a:pos x="T4" y="T5"/>
                  </a:cxn>
                  <a:cxn ang="0">
                    <a:pos x="T6" y="T7"/>
                  </a:cxn>
                  <a:cxn ang="0">
                    <a:pos x="T8" y="T9"/>
                  </a:cxn>
                </a:cxnLst>
                <a:rect l="0" t="0" r="r" b="b"/>
                <a:pathLst>
                  <a:path w="21" h="20">
                    <a:moveTo>
                      <a:pt x="21" y="0"/>
                    </a:moveTo>
                    <a:lnTo>
                      <a:pt x="1" y="0"/>
                    </a:lnTo>
                    <a:lnTo>
                      <a:pt x="0" y="20"/>
                    </a:lnTo>
                    <a:lnTo>
                      <a:pt x="19" y="20"/>
                    </a:lnTo>
                    <a:lnTo>
                      <a:pt x="2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grpSp>
          <p:nvGrpSpPr>
            <p:cNvPr id="282" name="グループ化 525"/>
            <p:cNvGrpSpPr/>
            <p:nvPr/>
          </p:nvGrpSpPr>
          <p:grpSpPr>
            <a:xfrm>
              <a:off x="4374556" y="4066601"/>
              <a:ext cx="505342" cy="505342"/>
              <a:chOff x="3784104" y="1923678"/>
              <a:chExt cx="381000" cy="381000"/>
            </a:xfrm>
            <a:solidFill>
              <a:srgbClr val="F18F60"/>
            </a:solidFill>
          </p:grpSpPr>
          <p:sp>
            <p:nvSpPr>
              <p:cNvPr id="283"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284"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grpSp>
      </p:grpSp>
      <p:sp>
        <p:nvSpPr>
          <p:cNvPr id="285" name="Freeform 330"/>
          <p:cNvSpPr>
            <a:spLocks noEditPoints="1"/>
          </p:cNvSpPr>
          <p:nvPr/>
        </p:nvSpPr>
        <p:spPr bwMode="auto">
          <a:xfrm>
            <a:off x="4950866" y="4259803"/>
            <a:ext cx="159812" cy="264786"/>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F18F6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287" name="Freeform 204"/>
          <p:cNvSpPr>
            <a:spLocks noEditPoints="1"/>
          </p:cNvSpPr>
          <p:nvPr/>
        </p:nvSpPr>
        <p:spPr bwMode="auto">
          <a:xfrm>
            <a:off x="5419060" y="4182101"/>
            <a:ext cx="294878" cy="323574"/>
          </a:xfrm>
          <a:custGeom>
            <a:avLst/>
            <a:gdLst/>
            <a:ahLst/>
            <a:cxnLst>
              <a:cxn ang="0">
                <a:pos x="0" y="240"/>
              </a:cxn>
              <a:cxn ang="0">
                <a:pos x="176" y="240"/>
              </a:cxn>
              <a:cxn ang="0">
                <a:pos x="176" y="0"/>
              </a:cxn>
              <a:cxn ang="0">
                <a:pos x="0" y="0"/>
              </a:cxn>
              <a:cxn ang="0">
                <a:pos x="0" y="240"/>
              </a:cxn>
              <a:cxn ang="0">
                <a:pos x="56" y="224"/>
              </a:cxn>
              <a:cxn ang="0">
                <a:pos x="24" y="224"/>
              </a:cxn>
              <a:cxn ang="0">
                <a:pos x="24" y="192"/>
              </a:cxn>
              <a:cxn ang="0">
                <a:pos x="56" y="192"/>
              </a:cxn>
              <a:cxn ang="0">
                <a:pos x="56" y="224"/>
              </a:cxn>
              <a:cxn ang="0">
                <a:pos x="56" y="176"/>
              </a:cxn>
              <a:cxn ang="0">
                <a:pos x="24" y="176"/>
              </a:cxn>
              <a:cxn ang="0">
                <a:pos x="24" y="144"/>
              </a:cxn>
              <a:cxn ang="0">
                <a:pos x="56" y="144"/>
              </a:cxn>
              <a:cxn ang="0">
                <a:pos x="56" y="176"/>
              </a:cxn>
              <a:cxn ang="0">
                <a:pos x="56" y="128"/>
              </a:cxn>
              <a:cxn ang="0">
                <a:pos x="24" y="128"/>
              </a:cxn>
              <a:cxn ang="0">
                <a:pos x="24" y="96"/>
              </a:cxn>
              <a:cxn ang="0">
                <a:pos x="56" y="96"/>
              </a:cxn>
              <a:cxn ang="0">
                <a:pos x="56" y="128"/>
              </a:cxn>
              <a:cxn ang="0">
                <a:pos x="104" y="224"/>
              </a:cxn>
              <a:cxn ang="0">
                <a:pos x="72" y="224"/>
              </a:cxn>
              <a:cxn ang="0">
                <a:pos x="72" y="192"/>
              </a:cxn>
              <a:cxn ang="0">
                <a:pos x="104" y="192"/>
              </a:cxn>
              <a:cxn ang="0">
                <a:pos x="104" y="224"/>
              </a:cxn>
              <a:cxn ang="0">
                <a:pos x="104" y="176"/>
              </a:cxn>
              <a:cxn ang="0">
                <a:pos x="72" y="176"/>
              </a:cxn>
              <a:cxn ang="0">
                <a:pos x="72" y="144"/>
              </a:cxn>
              <a:cxn ang="0">
                <a:pos x="104" y="144"/>
              </a:cxn>
              <a:cxn ang="0">
                <a:pos x="104" y="176"/>
              </a:cxn>
              <a:cxn ang="0">
                <a:pos x="104" y="128"/>
              </a:cxn>
              <a:cxn ang="0">
                <a:pos x="72" y="128"/>
              </a:cxn>
              <a:cxn ang="0">
                <a:pos x="72" y="96"/>
              </a:cxn>
              <a:cxn ang="0">
                <a:pos x="104" y="96"/>
              </a:cxn>
              <a:cxn ang="0">
                <a:pos x="104" y="128"/>
              </a:cxn>
              <a:cxn ang="0">
                <a:pos x="152" y="224"/>
              </a:cxn>
              <a:cxn ang="0">
                <a:pos x="120" y="224"/>
              </a:cxn>
              <a:cxn ang="0">
                <a:pos x="120" y="192"/>
              </a:cxn>
              <a:cxn ang="0">
                <a:pos x="152" y="192"/>
              </a:cxn>
              <a:cxn ang="0">
                <a:pos x="152" y="224"/>
              </a:cxn>
              <a:cxn ang="0">
                <a:pos x="152" y="176"/>
              </a:cxn>
              <a:cxn ang="0">
                <a:pos x="120" y="176"/>
              </a:cxn>
              <a:cxn ang="0">
                <a:pos x="120" y="144"/>
              </a:cxn>
              <a:cxn ang="0">
                <a:pos x="152" y="144"/>
              </a:cxn>
              <a:cxn ang="0">
                <a:pos x="152" y="176"/>
              </a:cxn>
              <a:cxn ang="0">
                <a:pos x="152" y="128"/>
              </a:cxn>
              <a:cxn ang="0">
                <a:pos x="120" y="128"/>
              </a:cxn>
              <a:cxn ang="0">
                <a:pos x="120" y="96"/>
              </a:cxn>
              <a:cxn ang="0">
                <a:pos x="152" y="96"/>
              </a:cxn>
              <a:cxn ang="0">
                <a:pos x="152" y="128"/>
              </a:cxn>
              <a:cxn ang="0">
                <a:pos x="152" y="72"/>
              </a:cxn>
              <a:cxn ang="0">
                <a:pos x="24" y="72"/>
              </a:cxn>
              <a:cxn ang="0">
                <a:pos x="24" y="24"/>
              </a:cxn>
              <a:cxn ang="0">
                <a:pos x="152" y="24"/>
              </a:cxn>
              <a:cxn ang="0">
                <a:pos x="152" y="72"/>
              </a:cxn>
            </a:cxnLst>
            <a:rect l="0" t="0" r="r" b="b"/>
            <a:pathLst>
              <a:path w="176" h="240">
                <a:moveTo>
                  <a:pt x="0" y="240"/>
                </a:moveTo>
                <a:lnTo>
                  <a:pt x="176" y="240"/>
                </a:lnTo>
                <a:lnTo>
                  <a:pt x="176" y="0"/>
                </a:lnTo>
                <a:lnTo>
                  <a:pt x="0" y="0"/>
                </a:lnTo>
                <a:lnTo>
                  <a:pt x="0" y="240"/>
                </a:lnTo>
                <a:close/>
                <a:moveTo>
                  <a:pt x="56" y="224"/>
                </a:moveTo>
                <a:lnTo>
                  <a:pt x="24" y="224"/>
                </a:lnTo>
                <a:lnTo>
                  <a:pt x="24" y="192"/>
                </a:lnTo>
                <a:lnTo>
                  <a:pt x="56" y="192"/>
                </a:lnTo>
                <a:lnTo>
                  <a:pt x="56" y="224"/>
                </a:lnTo>
                <a:close/>
                <a:moveTo>
                  <a:pt x="56" y="176"/>
                </a:moveTo>
                <a:lnTo>
                  <a:pt x="24" y="176"/>
                </a:lnTo>
                <a:lnTo>
                  <a:pt x="24" y="144"/>
                </a:lnTo>
                <a:lnTo>
                  <a:pt x="56" y="144"/>
                </a:lnTo>
                <a:lnTo>
                  <a:pt x="56" y="176"/>
                </a:lnTo>
                <a:close/>
                <a:moveTo>
                  <a:pt x="56" y="128"/>
                </a:moveTo>
                <a:lnTo>
                  <a:pt x="24" y="128"/>
                </a:lnTo>
                <a:lnTo>
                  <a:pt x="24" y="96"/>
                </a:lnTo>
                <a:lnTo>
                  <a:pt x="56" y="96"/>
                </a:lnTo>
                <a:lnTo>
                  <a:pt x="56" y="128"/>
                </a:lnTo>
                <a:close/>
                <a:moveTo>
                  <a:pt x="104" y="224"/>
                </a:moveTo>
                <a:lnTo>
                  <a:pt x="72" y="224"/>
                </a:lnTo>
                <a:lnTo>
                  <a:pt x="72" y="192"/>
                </a:lnTo>
                <a:lnTo>
                  <a:pt x="104" y="192"/>
                </a:lnTo>
                <a:lnTo>
                  <a:pt x="104" y="224"/>
                </a:lnTo>
                <a:close/>
                <a:moveTo>
                  <a:pt x="104" y="176"/>
                </a:moveTo>
                <a:lnTo>
                  <a:pt x="72" y="176"/>
                </a:lnTo>
                <a:lnTo>
                  <a:pt x="72" y="144"/>
                </a:lnTo>
                <a:lnTo>
                  <a:pt x="104" y="144"/>
                </a:lnTo>
                <a:lnTo>
                  <a:pt x="104" y="176"/>
                </a:lnTo>
                <a:close/>
                <a:moveTo>
                  <a:pt x="104" y="128"/>
                </a:moveTo>
                <a:lnTo>
                  <a:pt x="72" y="128"/>
                </a:lnTo>
                <a:lnTo>
                  <a:pt x="72" y="96"/>
                </a:lnTo>
                <a:lnTo>
                  <a:pt x="104" y="96"/>
                </a:lnTo>
                <a:lnTo>
                  <a:pt x="104" y="128"/>
                </a:lnTo>
                <a:close/>
                <a:moveTo>
                  <a:pt x="152" y="224"/>
                </a:moveTo>
                <a:lnTo>
                  <a:pt x="120" y="224"/>
                </a:lnTo>
                <a:lnTo>
                  <a:pt x="120" y="192"/>
                </a:lnTo>
                <a:lnTo>
                  <a:pt x="152" y="192"/>
                </a:lnTo>
                <a:lnTo>
                  <a:pt x="152" y="224"/>
                </a:lnTo>
                <a:close/>
                <a:moveTo>
                  <a:pt x="152" y="176"/>
                </a:moveTo>
                <a:lnTo>
                  <a:pt x="120" y="176"/>
                </a:lnTo>
                <a:lnTo>
                  <a:pt x="120" y="144"/>
                </a:lnTo>
                <a:lnTo>
                  <a:pt x="152" y="144"/>
                </a:lnTo>
                <a:lnTo>
                  <a:pt x="152" y="176"/>
                </a:lnTo>
                <a:close/>
                <a:moveTo>
                  <a:pt x="152" y="128"/>
                </a:moveTo>
                <a:lnTo>
                  <a:pt x="120" y="128"/>
                </a:lnTo>
                <a:lnTo>
                  <a:pt x="120" y="96"/>
                </a:lnTo>
                <a:lnTo>
                  <a:pt x="152" y="96"/>
                </a:lnTo>
                <a:lnTo>
                  <a:pt x="152" y="128"/>
                </a:lnTo>
                <a:close/>
                <a:moveTo>
                  <a:pt x="152" y="72"/>
                </a:moveTo>
                <a:lnTo>
                  <a:pt x="24" y="72"/>
                </a:lnTo>
                <a:lnTo>
                  <a:pt x="24" y="24"/>
                </a:lnTo>
                <a:lnTo>
                  <a:pt x="152" y="24"/>
                </a:lnTo>
                <a:lnTo>
                  <a:pt x="152" y="72"/>
                </a:lnTo>
                <a:close/>
              </a:path>
            </a:pathLst>
          </a:custGeom>
          <a:solidFill>
            <a:srgbClr val="F18F60"/>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endParaRPr>
          </a:p>
        </p:txBody>
      </p:sp>
    </p:spTree>
    <p:extLst>
      <p:ext uri="{BB962C8B-B14F-4D97-AF65-F5344CB8AC3E}">
        <p14:creationId xmlns:p14="http://schemas.microsoft.com/office/powerpoint/2010/main" val="8542563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39</a:t>
            </a:fld>
            <a:endParaRPr kumimoji="1" lang="ja-JP" altLang="en-US" dirty="0"/>
          </a:p>
        </p:txBody>
      </p:sp>
      <p:sp>
        <p:nvSpPr>
          <p:cNvPr id="3" name="フッター プレースホルダー 2"/>
          <p:cNvSpPr>
            <a:spLocks noGrp="1"/>
          </p:cNvSpPr>
          <p:nvPr>
            <p:ph type="ftr" sz="quarter" idx="3"/>
          </p:nvPr>
        </p:nvSpPr>
        <p:spPr/>
        <p:txBody>
          <a:bodyPr/>
          <a:lstStyle/>
          <a:p>
            <a:r>
              <a:rPr lang="en-US" altLang="ja-JP" dirty="0"/>
              <a:t>©Canon IT Solutions Inc.  All rights reserved.</a:t>
            </a:r>
            <a:endParaRPr lang="ja-JP" altLang="en-US" dirty="0"/>
          </a:p>
        </p:txBody>
      </p:sp>
      <p:sp>
        <p:nvSpPr>
          <p:cNvPr id="4" name="テキスト プレースホルダー 3"/>
          <p:cNvSpPr>
            <a:spLocks noGrp="1"/>
          </p:cNvSpPr>
          <p:nvPr>
            <p:ph type="body" sz="quarter" idx="16"/>
          </p:nvPr>
        </p:nvSpPr>
        <p:spPr/>
        <p:txBody>
          <a:bodyPr/>
          <a:lstStyle/>
          <a:p>
            <a:r>
              <a:rPr kumimoji="1" lang="ja-JP" altLang="en-US" dirty="0"/>
              <a:t>人事管理（</a:t>
            </a:r>
            <a:r>
              <a:rPr kumimoji="1" lang="en-US" altLang="ja-JP" dirty="0"/>
              <a:t>NXPR</a:t>
            </a:r>
            <a:r>
              <a:rPr kumimoji="1" lang="ja-JP" altLang="en-US" dirty="0"/>
              <a:t>）からのマスタ連携 </a:t>
            </a:r>
            <a:r>
              <a:rPr lang="en-US" altLang="ja-JP" dirty="0"/>
              <a:t>–</a:t>
            </a:r>
            <a:r>
              <a:rPr lang="ja-JP" altLang="en-US" dirty="0"/>
              <a:t>社員情報</a:t>
            </a:r>
            <a:r>
              <a:rPr lang="en-US" altLang="ja-JP" dirty="0"/>
              <a:t>-</a:t>
            </a:r>
            <a:endParaRPr kumimoji="1" lang="ja-JP" altLang="en-US" dirty="0"/>
          </a:p>
        </p:txBody>
      </p:sp>
      <p:sp>
        <p:nvSpPr>
          <p:cNvPr id="19" name="テキスト プレースホルダー 5"/>
          <p:cNvSpPr>
            <a:spLocks noGrp="1"/>
          </p:cNvSpPr>
          <p:nvPr>
            <p:ph type="body" sz="quarter" idx="17"/>
          </p:nvPr>
        </p:nvSpPr>
        <p:spPr/>
        <p:txBody>
          <a:bodyPr/>
          <a:lstStyle/>
          <a:p>
            <a:r>
              <a:rPr lang="ja-JP" altLang="en-US" b="1" dirty="0"/>
              <a:t>①汎用社員検索機能を利用</a:t>
            </a:r>
          </a:p>
        </p:txBody>
      </p:sp>
      <p:sp>
        <p:nvSpPr>
          <p:cNvPr id="6" name="タイトル 5"/>
          <p:cNvSpPr>
            <a:spLocks noGrp="1"/>
          </p:cNvSpPr>
          <p:nvPr>
            <p:ph type="title"/>
          </p:nvPr>
        </p:nvSpPr>
        <p:spPr/>
        <p:txBody>
          <a:bodyPr/>
          <a:lstStyle/>
          <a:p>
            <a:r>
              <a:rPr lang="ja-JP" altLang="en-US" dirty="0"/>
              <a:t>他社勤怠管理システムとのデータ連携について</a:t>
            </a:r>
            <a:endParaRPr kumimoji="1" lang="ja-JP" altLang="en-US" dirty="0"/>
          </a:p>
        </p:txBody>
      </p:sp>
      <p:sp>
        <p:nvSpPr>
          <p:cNvPr id="7" name="コンテンツ プレースホルダ 6"/>
          <p:cNvSpPr txBox="1">
            <a:spLocks/>
          </p:cNvSpPr>
          <p:nvPr/>
        </p:nvSpPr>
        <p:spPr>
          <a:xfrm>
            <a:off x="989906" y="1203424"/>
            <a:ext cx="5796188" cy="1116298"/>
          </a:xfrm>
          <a:prstGeom prst="rect">
            <a:avLst/>
          </a:prstGeom>
        </p:spPr>
        <p:txBody>
          <a:bodyPr vert="horz" lIns="0" tIns="0" rIns="0" bIns="0" rtlCol="0">
            <a:noAutofit/>
          </a:bodyPr>
          <a:lstStyle/>
          <a:p>
            <a:pPr marL="216000" marR="0" lvl="0" indent="-216000" algn="l" defTabSz="914400" rtl="0" eaLnBrk="1" fontAlgn="ctr" latinLnBrk="0" hangingPunct="1">
              <a:lnSpc>
                <a:spcPct val="100000"/>
              </a:lnSpc>
              <a:spcBef>
                <a:spcPts val="300"/>
              </a:spcBef>
              <a:spcAft>
                <a:spcPts val="0"/>
              </a:spcAft>
              <a:buClr>
                <a:srgbClr val="0065AE">
                  <a:lumMod val="20000"/>
                  <a:lumOff val="80000"/>
                </a:srgbClr>
              </a:buClr>
              <a:buSzPct val="75000"/>
              <a:buFontTx/>
              <a:buNone/>
              <a:tabLst/>
              <a:defRPr/>
            </a:pPr>
            <a:r>
              <a:rPr kumimoji="1" lang="ja-JP" altLang="en-US" sz="1400" b="1" i="0" u="none" strike="noStrike" kern="1200" cap="none" spc="0" normalizeH="0" baseline="0" noProof="0" dirty="0">
                <a:ln>
                  <a:noFill/>
                </a:ln>
                <a:solidFill>
                  <a:srgbClr val="008CCF"/>
                </a:solidFill>
                <a:effectLst/>
                <a:uLnTx/>
                <a:uFillTx/>
                <a:latin typeface="メイリオ" pitchFamily="50" charset="-128"/>
                <a:ea typeface="メイリオ" pitchFamily="50" charset="-128"/>
                <a:cs typeface="メイリオ" pitchFamily="50" charset="-128"/>
              </a:rPr>
              <a:t>人事システムで保持している全ての人事管理項目の検索が可能</a:t>
            </a:r>
            <a:endParaRPr kumimoji="1" lang="en-US" altLang="ja-JP" sz="1400" b="1" i="0" u="none" strike="noStrike" kern="1200" cap="none" spc="0" normalizeH="0" baseline="0" noProof="0" dirty="0">
              <a:ln>
                <a:noFill/>
              </a:ln>
              <a:solidFill>
                <a:srgbClr val="008CCF"/>
              </a:solidFill>
              <a:effectLst/>
              <a:uLnTx/>
              <a:uFillTx/>
              <a:latin typeface="メイリオ" pitchFamily="50" charset="-128"/>
              <a:ea typeface="メイリオ" pitchFamily="50" charset="-128"/>
              <a:cs typeface="メイリオ" pitchFamily="50" charset="-128"/>
            </a:endParaRPr>
          </a:p>
          <a:p>
            <a:pPr marL="216000" marR="0" lvl="0" indent="-216000" algn="l" defTabSz="914400" rtl="0" eaLnBrk="1" fontAlgn="ctr" latinLnBrk="0" hangingPunct="1">
              <a:lnSpc>
                <a:spcPct val="100000"/>
              </a:lnSpc>
              <a:spcBef>
                <a:spcPts val="300"/>
              </a:spcBef>
              <a:spcAft>
                <a:spcPts val="0"/>
              </a:spcAft>
              <a:buClr>
                <a:srgbClr val="0065AE">
                  <a:lumMod val="20000"/>
                  <a:lumOff val="80000"/>
                </a:srgbClr>
              </a:buClr>
              <a:buSzPct val="75000"/>
              <a:buFont typeface="Wingdings" pitchFamily="2" charset="2"/>
              <a:buChar char="l"/>
              <a:tabLst/>
              <a:defRPr/>
            </a:pPr>
            <a:r>
              <a:rPr kumimoji="1" lang="ja-JP" altLang="en-US" sz="12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グループ全体にまたがった個人情報の検索と抽出を行えます</a:t>
            </a:r>
            <a:endParaRPr kumimoji="1" lang="en-US" altLang="ja-JP" sz="12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endParaRPr>
          </a:p>
          <a:p>
            <a:pPr marL="216000" marR="0" lvl="0" indent="-216000" algn="l" defTabSz="914400" rtl="0" eaLnBrk="1" fontAlgn="ctr" latinLnBrk="0" hangingPunct="1">
              <a:lnSpc>
                <a:spcPct val="100000"/>
              </a:lnSpc>
              <a:spcBef>
                <a:spcPts val="300"/>
              </a:spcBef>
              <a:spcAft>
                <a:spcPts val="0"/>
              </a:spcAft>
              <a:buClr>
                <a:srgbClr val="0065AE">
                  <a:lumMod val="20000"/>
                  <a:lumOff val="80000"/>
                </a:srgbClr>
              </a:buClr>
              <a:buSzPct val="75000"/>
              <a:buFont typeface="Wingdings" pitchFamily="2" charset="2"/>
              <a:buChar char="l"/>
              <a:tabLst/>
              <a:defRPr/>
            </a:pPr>
            <a:r>
              <a:rPr kumimoji="1" lang="ja-JP" altLang="en-US" sz="12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検索は任意の基準日時点での情報を抽出し、</a:t>
            </a:r>
            <a:r>
              <a:rPr kumimoji="1" lang="en-US" altLang="ja-JP" sz="12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Excel</a:t>
            </a:r>
            <a:r>
              <a:rPr kumimoji="1" lang="ja-JP" altLang="en-US" sz="12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に出力します</a:t>
            </a:r>
          </a:p>
          <a:p>
            <a:pPr marL="216000" marR="0" lvl="0" indent="-216000" algn="l" defTabSz="914400" rtl="0" eaLnBrk="1" fontAlgn="ctr" latinLnBrk="0" hangingPunct="1">
              <a:lnSpc>
                <a:spcPct val="100000"/>
              </a:lnSpc>
              <a:spcBef>
                <a:spcPts val="300"/>
              </a:spcBef>
              <a:spcAft>
                <a:spcPts val="0"/>
              </a:spcAft>
              <a:buClr>
                <a:srgbClr val="0065AE">
                  <a:lumMod val="20000"/>
                  <a:lumOff val="80000"/>
                </a:srgbClr>
              </a:buClr>
              <a:buSzPct val="75000"/>
              <a:buFont typeface="Wingdings" pitchFamily="2" charset="2"/>
              <a:buChar char="l"/>
              <a:tabLst/>
              <a:defRPr/>
            </a:pPr>
            <a:r>
              <a:rPr kumimoji="1" lang="ja-JP" altLang="en-US" sz="12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異動履歴検索や集計検索も用意し、幅広く情報の抽出が可能です</a:t>
            </a:r>
            <a:endParaRPr kumimoji="1" lang="en-US" altLang="ja-JP" sz="12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endParaRPr>
          </a:p>
        </p:txBody>
      </p:sp>
      <p:sp>
        <p:nvSpPr>
          <p:cNvPr id="8" name="右矢印 7"/>
          <p:cNvSpPr/>
          <p:nvPr/>
        </p:nvSpPr>
        <p:spPr>
          <a:xfrm>
            <a:off x="4232281" y="3059491"/>
            <a:ext cx="504056" cy="504056"/>
          </a:xfrm>
          <a:prstGeom prst="rightArrow">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9" name="右矢印 8"/>
          <p:cNvSpPr/>
          <p:nvPr/>
        </p:nvSpPr>
        <p:spPr>
          <a:xfrm>
            <a:off x="7308304" y="3059491"/>
            <a:ext cx="504056" cy="504056"/>
          </a:xfrm>
          <a:prstGeom prst="rightArrow">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10" name="Freeform 418"/>
          <p:cNvSpPr>
            <a:spLocks noEditPoints="1"/>
          </p:cNvSpPr>
          <p:nvPr/>
        </p:nvSpPr>
        <p:spPr bwMode="auto">
          <a:xfrm>
            <a:off x="8037341" y="3061943"/>
            <a:ext cx="662870" cy="563478"/>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rgbClr val="EE5500"/>
              </a:solidFill>
              <a:effectLst/>
              <a:uLnTx/>
              <a:uFillTx/>
              <a:latin typeface="メイリオ"/>
              <a:ea typeface="メイリオ"/>
              <a:cs typeface="+mn-cs"/>
            </a:endParaRPr>
          </a:p>
        </p:txBody>
      </p:sp>
      <p:sp>
        <p:nvSpPr>
          <p:cNvPr id="11" name="テキスト ボックス 10"/>
          <p:cNvSpPr txBox="1"/>
          <p:nvPr/>
        </p:nvSpPr>
        <p:spPr>
          <a:xfrm>
            <a:off x="7992380" y="3554929"/>
            <a:ext cx="720080" cy="360040"/>
          </a:xfrm>
          <a:prstGeom prst="rect">
            <a:avLst/>
          </a:prstGeom>
        </p:spPr>
        <p:txBody>
          <a:bodyPr wrap="none" lIns="0" tIns="0" rIns="0" bIns="0" rtlCol="0" anchor="t" anchorCtr="0">
            <a:normAutofit/>
          </a:bodyPr>
          <a:lstStyle/>
          <a:p>
            <a:pPr marL="0" marR="0" lvl="0" indent="0" algn="ctr" defTabSz="914400" rtl="0" eaLnBrk="1" fontAlgn="auto" latinLnBrk="0" hangingPunct="1">
              <a:lnSpc>
                <a:spcPts val="2800"/>
              </a:lnSpc>
              <a:spcBef>
                <a:spcPct val="0"/>
              </a:spcBef>
              <a:spcAft>
                <a:spcPts val="0"/>
              </a:spcAft>
              <a:buClrTx/>
              <a:buSzTx/>
              <a:buFontTx/>
              <a:buNone/>
              <a:tabLst/>
              <a:defRPr/>
            </a:pPr>
            <a:r>
              <a:rPr kumimoji="1" lang="en-US" altLang="ja-JP" sz="1200" b="1" i="0" u="none" strike="noStrike" kern="1200" cap="none" spc="0" normalizeH="0" baseline="0" noProof="0" dirty="0">
                <a:ln>
                  <a:noFill/>
                </a:ln>
                <a:solidFill>
                  <a:srgbClr val="008CCF"/>
                </a:solidFill>
                <a:effectLst/>
                <a:uLnTx/>
                <a:uFillTx/>
                <a:latin typeface="メイリオ" pitchFamily="50" charset="-128"/>
                <a:ea typeface="メイリオ" pitchFamily="50" charset="-128"/>
                <a:cs typeface="+mn-cs"/>
              </a:rPr>
              <a:t>Excel/CSV/PDF</a:t>
            </a:r>
            <a:endParaRPr kumimoji="1" lang="ja-JP" altLang="en-US" sz="1200" b="1" i="0" u="none" strike="noStrike" kern="1200" cap="none" spc="0" normalizeH="0" baseline="0" noProof="0" dirty="0">
              <a:ln>
                <a:noFill/>
              </a:ln>
              <a:solidFill>
                <a:srgbClr val="008CCF"/>
              </a:solidFill>
              <a:effectLst/>
              <a:uLnTx/>
              <a:uFillTx/>
              <a:latin typeface="メイリオ" pitchFamily="50" charset="-128"/>
              <a:ea typeface="メイリオ" pitchFamily="50" charset="-128"/>
              <a:cs typeface="+mn-cs"/>
            </a:endParaRPr>
          </a:p>
        </p:txBody>
      </p:sp>
      <p:sp>
        <p:nvSpPr>
          <p:cNvPr id="12" name="フローチャート : 磁気ディスク 32"/>
          <p:cNvSpPr/>
          <p:nvPr/>
        </p:nvSpPr>
        <p:spPr>
          <a:xfrm>
            <a:off x="7166974" y="4407955"/>
            <a:ext cx="870367" cy="468051"/>
          </a:xfrm>
          <a:prstGeom prst="flowChartMagneticDisk">
            <a:avLst/>
          </a:prstGeom>
          <a:ln/>
        </p:spPr>
        <p:style>
          <a:lnRef idx="2">
            <a:schemeClr val="accent2"/>
          </a:lnRef>
          <a:fillRef idx="1">
            <a:schemeClr val="lt1"/>
          </a:fillRef>
          <a:effectRef idx="0">
            <a:schemeClr val="accent2"/>
          </a:effectRef>
          <a:fontRef idx="minor">
            <a:schemeClr val="dk1"/>
          </a:fontRef>
        </p:style>
        <p:txBody>
          <a:bodyPr wrap="none"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1"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Tahoma" pitchFamily="34" charset="0"/>
              </a:rPr>
              <a:t>給与管理</a:t>
            </a:r>
          </a:p>
        </p:txBody>
      </p:sp>
      <p:sp>
        <p:nvSpPr>
          <p:cNvPr id="13" name="フローチャート : 磁気ディスク 33"/>
          <p:cNvSpPr/>
          <p:nvPr/>
        </p:nvSpPr>
        <p:spPr>
          <a:xfrm>
            <a:off x="4574686" y="4407955"/>
            <a:ext cx="908923" cy="468051"/>
          </a:xfrm>
          <a:prstGeom prst="flowChartMagneticDisk">
            <a:avLst/>
          </a:prstGeom>
          <a:ln/>
        </p:spPr>
        <p:style>
          <a:lnRef idx="2">
            <a:schemeClr val="accent5"/>
          </a:lnRef>
          <a:fillRef idx="1">
            <a:schemeClr val="lt1"/>
          </a:fillRef>
          <a:effectRef idx="0">
            <a:schemeClr val="accent5"/>
          </a:effectRef>
          <a:fontRef idx="minor">
            <a:schemeClr val="dk1"/>
          </a:fontRef>
        </p:style>
        <p:txBody>
          <a:bodyPr wrap="none" rtlCol="0" anchor="ctr"/>
          <a:lstStyle/>
          <a:p>
            <a:pPr marL="0" marR="0" lvl="0" indent="0" algn="ctr" defTabSz="914400" rtl="0" eaLnBrk="1" fontAlgn="auto" latinLnBrk="0" hangingPunct="1">
              <a:lnSpc>
                <a:spcPct val="100000"/>
              </a:lnSpc>
              <a:spcBef>
                <a:spcPts val="400"/>
              </a:spcBef>
              <a:spcAft>
                <a:spcPts val="0"/>
              </a:spcAft>
              <a:buClrTx/>
              <a:buSzTx/>
              <a:buFontTx/>
              <a:buNone/>
              <a:tabLst/>
              <a:defRPr/>
            </a:pPr>
            <a:r>
              <a:rPr kumimoji="1" lang="ja-JP" altLang="en-US" sz="1000" b="1"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Tahoma" pitchFamily="34" charset="0"/>
              </a:rPr>
              <a:t>勤怠管理</a:t>
            </a:r>
            <a:endParaRPr kumimoji="1" lang="ja-JP" altLang="en-US" sz="1100" b="1"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Tahoma" pitchFamily="34" charset="0"/>
            </a:endParaRPr>
          </a:p>
        </p:txBody>
      </p:sp>
      <p:cxnSp>
        <p:nvCxnSpPr>
          <p:cNvPr id="14" name="直線矢印コネクタ 13"/>
          <p:cNvCxnSpPr/>
          <p:nvPr/>
        </p:nvCxnSpPr>
        <p:spPr>
          <a:xfrm flipH="1">
            <a:off x="6682671" y="4754755"/>
            <a:ext cx="385852" cy="4223"/>
          </a:xfrm>
          <a:prstGeom prst="straightConnector1">
            <a:avLst/>
          </a:prstGeom>
          <a:ln>
            <a:solidFill>
              <a:schemeClr val="accent2"/>
            </a:solidFill>
            <a:tailEnd type="arrow"/>
          </a:ln>
          <a:effectLst/>
        </p:spPr>
        <p:style>
          <a:lnRef idx="2">
            <a:schemeClr val="accent1"/>
          </a:lnRef>
          <a:fillRef idx="0">
            <a:schemeClr val="accent1"/>
          </a:fillRef>
          <a:effectRef idx="1">
            <a:schemeClr val="accent1"/>
          </a:effectRef>
          <a:fontRef idx="minor">
            <a:schemeClr val="tx1"/>
          </a:fontRef>
        </p:style>
      </p:cxnSp>
      <p:sp>
        <p:nvSpPr>
          <p:cNvPr id="15" name="Freeform 418"/>
          <p:cNvSpPr>
            <a:spLocks noEditPoints="1"/>
          </p:cNvSpPr>
          <p:nvPr/>
        </p:nvSpPr>
        <p:spPr bwMode="auto">
          <a:xfrm>
            <a:off x="6066363" y="4542984"/>
            <a:ext cx="517857" cy="333022"/>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rgbClr val="EE5500"/>
              </a:solidFill>
              <a:effectLst/>
              <a:uLnTx/>
              <a:uFillTx/>
              <a:latin typeface="メイリオ"/>
              <a:ea typeface="メイリオ"/>
              <a:cs typeface="+mn-cs"/>
            </a:endParaRPr>
          </a:p>
        </p:txBody>
      </p:sp>
      <p:pic>
        <p:nvPicPr>
          <p:cNvPr id="17" name="図 16"/>
          <p:cNvPicPr>
            <a:picLocks noChangeAspect="1"/>
          </p:cNvPicPr>
          <p:nvPr/>
        </p:nvPicPr>
        <p:blipFill>
          <a:blip r:embed="rId3"/>
          <a:stretch>
            <a:fillRect/>
          </a:stretch>
        </p:blipFill>
        <p:spPr>
          <a:xfrm>
            <a:off x="143508" y="2228947"/>
            <a:ext cx="3987713" cy="2191052"/>
          </a:xfrm>
          <a:prstGeom prst="rect">
            <a:avLst/>
          </a:prstGeom>
          <a:ln>
            <a:solidFill>
              <a:schemeClr val="bg1">
                <a:lumMod val="65000"/>
              </a:schemeClr>
            </a:solidFill>
          </a:ln>
        </p:spPr>
      </p:pic>
      <p:pic>
        <p:nvPicPr>
          <p:cNvPr id="18" name="図 17"/>
          <p:cNvPicPr>
            <a:picLocks noChangeAspect="1"/>
          </p:cNvPicPr>
          <p:nvPr/>
        </p:nvPicPr>
        <p:blipFill>
          <a:blip r:embed="rId4"/>
          <a:stretch>
            <a:fillRect/>
          </a:stretch>
        </p:blipFill>
        <p:spPr>
          <a:xfrm>
            <a:off x="4834188" y="2513207"/>
            <a:ext cx="2376264" cy="1596625"/>
          </a:xfrm>
          <a:prstGeom prst="rect">
            <a:avLst/>
          </a:prstGeom>
          <a:ln>
            <a:solidFill>
              <a:schemeClr val="bg1">
                <a:lumMod val="65000"/>
              </a:schemeClr>
            </a:solidFill>
          </a:ln>
        </p:spPr>
      </p:pic>
      <p:cxnSp>
        <p:nvCxnSpPr>
          <p:cNvPr id="21" name="直線矢印コネクタ 20"/>
          <p:cNvCxnSpPr/>
          <p:nvPr/>
        </p:nvCxnSpPr>
        <p:spPr>
          <a:xfrm flipH="1">
            <a:off x="5582060" y="4754755"/>
            <a:ext cx="385852" cy="4223"/>
          </a:xfrm>
          <a:prstGeom prst="straightConnector1">
            <a:avLst/>
          </a:prstGeom>
          <a:ln>
            <a:solidFill>
              <a:schemeClr val="accent2"/>
            </a:solidFill>
            <a:tailEnd type="arrow"/>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405385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40</a:t>
            </a:fld>
            <a:endParaRPr kumimoji="1" lang="ja-JP" altLang="en-US" dirty="0"/>
          </a:p>
        </p:txBody>
      </p:sp>
      <p:sp>
        <p:nvSpPr>
          <p:cNvPr id="3" name="フッター プレースホルダー 2"/>
          <p:cNvSpPr>
            <a:spLocks noGrp="1"/>
          </p:cNvSpPr>
          <p:nvPr>
            <p:ph type="ftr" sz="quarter" idx="3"/>
          </p:nvPr>
        </p:nvSpPr>
        <p:spPr/>
        <p:txBody>
          <a:bodyPr/>
          <a:lstStyle/>
          <a:p>
            <a:r>
              <a:rPr lang="en-US" altLang="ja-JP" dirty="0"/>
              <a:t>©Canon IT Solutions Inc.  All rights reserved.</a:t>
            </a:r>
            <a:endParaRPr lang="ja-JP" altLang="en-US" dirty="0"/>
          </a:p>
        </p:txBody>
      </p:sp>
      <p:sp>
        <p:nvSpPr>
          <p:cNvPr id="4" name="テキスト プレースホルダー 3"/>
          <p:cNvSpPr>
            <a:spLocks noGrp="1"/>
          </p:cNvSpPr>
          <p:nvPr>
            <p:ph type="body" sz="quarter" idx="16"/>
          </p:nvPr>
        </p:nvSpPr>
        <p:spPr/>
        <p:txBody>
          <a:bodyPr/>
          <a:lstStyle/>
          <a:p>
            <a:r>
              <a:rPr kumimoji="1" lang="ja-JP" altLang="en-US" dirty="0"/>
              <a:t>人事管理（</a:t>
            </a:r>
            <a:r>
              <a:rPr kumimoji="1" lang="en-US" altLang="ja-JP" dirty="0"/>
              <a:t>NXHR</a:t>
            </a:r>
            <a:r>
              <a:rPr kumimoji="1" lang="ja-JP" altLang="en-US" dirty="0"/>
              <a:t>）からのマスタ連携　</a:t>
            </a:r>
            <a:r>
              <a:rPr kumimoji="1" lang="en-US" altLang="ja-JP" dirty="0"/>
              <a:t>–</a:t>
            </a:r>
            <a:r>
              <a:rPr kumimoji="1" lang="ja-JP" altLang="en-US" dirty="0"/>
              <a:t>組織コード等</a:t>
            </a:r>
            <a:r>
              <a:rPr kumimoji="1" lang="en-US" altLang="ja-JP" dirty="0"/>
              <a:t>-</a:t>
            </a:r>
            <a:endParaRPr kumimoji="1" lang="ja-JP" altLang="en-US" dirty="0"/>
          </a:p>
        </p:txBody>
      </p:sp>
      <p:sp>
        <p:nvSpPr>
          <p:cNvPr id="5" name="テキスト プレースホルダー 4"/>
          <p:cNvSpPr>
            <a:spLocks noGrp="1"/>
          </p:cNvSpPr>
          <p:nvPr>
            <p:ph type="body" sz="quarter" idx="17"/>
          </p:nvPr>
        </p:nvSpPr>
        <p:spPr/>
        <p:txBody>
          <a:bodyPr/>
          <a:lstStyle/>
          <a:p>
            <a:r>
              <a:rPr kumimoji="1" lang="ja-JP" altLang="en-US" b="1" dirty="0"/>
              <a:t>②データ入出力機能を利用</a:t>
            </a:r>
          </a:p>
        </p:txBody>
      </p:sp>
      <p:sp>
        <p:nvSpPr>
          <p:cNvPr id="6" name="タイトル 5"/>
          <p:cNvSpPr>
            <a:spLocks noGrp="1"/>
          </p:cNvSpPr>
          <p:nvPr>
            <p:ph type="title"/>
          </p:nvPr>
        </p:nvSpPr>
        <p:spPr/>
        <p:txBody>
          <a:bodyPr/>
          <a:lstStyle/>
          <a:p>
            <a:r>
              <a:rPr kumimoji="1" lang="ja-JP" altLang="en-US" dirty="0"/>
              <a:t>他社勤怠管理システムとのデータ連携について</a:t>
            </a:r>
          </a:p>
        </p:txBody>
      </p:sp>
      <p:sp>
        <p:nvSpPr>
          <p:cNvPr id="7" name="コンテンツ プレースホルダ 6"/>
          <p:cNvSpPr txBox="1">
            <a:spLocks/>
          </p:cNvSpPr>
          <p:nvPr/>
        </p:nvSpPr>
        <p:spPr>
          <a:xfrm>
            <a:off x="863588" y="1203424"/>
            <a:ext cx="7812868" cy="1116298"/>
          </a:xfrm>
          <a:prstGeom prst="rect">
            <a:avLst/>
          </a:prstGeom>
        </p:spPr>
        <p:txBody>
          <a:bodyPr vert="horz" lIns="0" tIns="0" rIns="0" bIns="0" rtlCol="0">
            <a:noAutofit/>
          </a:bodyPr>
          <a:lstStyle/>
          <a:p>
            <a:pPr marL="216000" marR="0" lvl="0" indent="-216000" algn="l" defTabSz="914400" rtl="0" eaLnBrk="1" fontAlgn="ctr" latinLnBrk="0" hangingPunct="1">
              <a:lnSpc>
                <a:spcPct val="100000"/>
              </a:lnSpc>
              <a:spcBef>
                <a:spcPts val="300"/>
              </a:spcBef>
              <a:spcAft>
                <a:spcPts val="0"/>
              </a:spcAft>
              <a:buClr>
                <a:srgbClr val="0065AE">
                  <a:lumMod val="20000"/>
                  <a:lumOff val="80000"/>
                </a:srgbClr>
              </a:buClr>
              <a:buSzPct val="75000"/>
              <a:buFontTx/>
              <a:buNone/>
              <a:tabLst/>
              <a:defRPr/>
            </a:pPr>
            <a:r>
              <a:rPr kumimoji="1" lang="ja-JP" altLang="en-US" sz="1400" b="1" i="0" u="none" strike="noStrike" kern="1200" cap="none" spc="0" normalizeH="0" baseline="0" noProof="0" dirty="0">
                <a:ln>
                  <a:noFill/>
                </a:ln>
                <a:solidFill>
                  <a:srgbClr val="008CCF"/>
                </a:solidFill>
                <a:effectLst/>
                <a:uLnTx/>
                <a:uFillTx/>
                <a:latin typeface="メイリオ" pitchFamily="50" charset="-128"/>
                <a:ea typeface="メイリオ" pitchFamily="50" charset="-128"/>
                <a:cs typeface="メイリオ" pitchFamily="50" charset="-128"/>
              </a:rPr>
              <a:t>出力・取込フォーマットを柔軟に定義できるデータ入出力機能</a:t>
            </a:r>
            <a:endParaRPr kumimoji="1" lang="en-US" altLang="ja-JP" sz="1400" b="1" i="0" u="none" strike="noStrike" kern="1200" cap="none" spc="0" normalizeH="0" baseline="0" noProof="0" dirty="0">
              <a:ln>
                <a:noFill/>
              </a:ln>
              <a:solidFill>
                <a:srgbClr val="008CCF"/>
              </a:solidFill>
              <a:effectLst/>
              <a:uLnTx/>
              <a:uFillTx/>
              <a:latin typeface="メイリオ" pitchFamily="50" charset="-128"/>
              <a:ea typeface="メイリオ" pitchFamily="50" charset="-128"/>
              <a:cs typeface="メイリオ" pitchFamily="50" charset="-128"/>
            </a:endParaRPr>
          </a:p>
          <a:p>
            <a:pPr marL="216000" marR="0" lvl="0" indent="-216000" algn="l" defTabSz="914400" rtl="0" eaLnBrk="1" fontAlgn="ctr" latinLnBrk="0" hangingPunct="1">
              <a:lnSpc>
                <a:spcPct val="100000"/>
              </a:lnSpc>
              <a:spcBef>
                <a:spcPts val="300"/>
              </a:spcBef>
              <a:spcAft>
                <a:spcPts val="0"/>
              </a:spcAft>
              <a:buClr>
                <a:srgbClr val="0065AE">
                  <a:lumMod val="20000"/>
                  <a:lumOff val="80000"/>
                </a:srgbClr>
              </a:buClr>
              <a:buSzPct val="75000"/>
              <a:buFont typeface="Wingdings" pitchFamily="2" charset="2"/>
              <a:buChar char="l"/>
              <a:tabLst/>
              <a:defRPr/>
            </a:pPr>
            <a:r>
              <a:rPr kumimoji="1" lang="ja-JP" altLang="en-US" sz="12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人事管理・給与管理のデータを、他システム連携用にレイアウト設定し抽出や取込を行うことが可能</a:t>
            </a:r>
            <a:endParaRPr kumimoji="1" lang="en-US" altLang="ja-JP" sz="12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endParaRPr>
          </a:p>
          <a:p>
            <a:pPr marL="216000" marR="0" lvl="0" indent="-216000" algn="l" defTabSz="914400" rtl="0" eaLnBrk="1" fontAlgn="ctr" latinLnBrk="0" hangingPunct="1">
              <a:lnSpc>
                <a:spcPct val="100000"/>
              </a:lnSpc>
              <a:spcBef>
                <a:spcPts val="300"/>
              </a:spcBef>
              <a:spcAft>
                <a:spcPts val="0"/>
              </a:spcAft>
              <a:buClr>
                <a:srgbClr val="0065AE">
                  <a:lumMod val="20000"/>
                  <a:lumOff val="80000"/>
                </a:srgbClr>
              </a:buClr>
              <a:buSzPct val="75000"/>
              <a:buFont typeface="Wingdings" pitchFamily="2" charset="2"/>
              <a:buChar char="l"/>
              <a:tabLst/>
              <a:defRPr/>
            </a:pPr>
            <a:r>
              <a:rPr kumimoji="1" lang="ja-JP" altLang="en-US" sz="12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他システム間のデータ連動処理を大幅に軽減します</a:t>
            </a:r>
            <a:endParaRPr kumimoji="1" lang="en-US" altLang="ja-JP" sz="12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endParaRPr>
          </a:p>
          <a:p>
            <a:pPr marL="216000" marR="0" lvl="0" indent="-216000" algn="l" defTabSz="914400" rtl="0" eaLnBrk="1" fontAlgn="ctr" latinLnBrk="0" hangingPunct="1">
              <a:lnSpc>
                <a:spcPct val="100000"/>
              </a:lnSpc>
              <a:spcBef>
                <a:spcPts val="300"/>
              </a:spcBef>
              <a:spcAft>
                <a:spcPts val="0"/>
              </a:spcAft>
              <a:buClr>
                <a:srgbClr val="0065AE">
                  <a:lumMod val="20000"/>
                  <a:lumOff val="80000"/>
                </a:srgbClr>
              </a:buClr>
              <a:buSzPct val="75000"/>
              <a:buFont typeface="Wingdings" pitchFamily="2" charset="2"/>
              <a:buChar char="l"/>
              <a:tabLst/>
              <a:defRPr/>
            </a:pPr>
            <a:r>
              <a:rPr kumimoji="1" lang="ja-JP" altLang="en-US" sz="12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項目単位の更新、抽出条件設定、初期値設定も柔軟に対応</a:t>
            </a:r>
          </a:p>
          <a:p>
            <a:pPr marL="216000" marR="0" lvl="0" indent="-216000" algn="l" defTabSz="914400" rtl="0" eaLnBrk="1" fontAlgn="ctr" latinLnBrk="0" hangingPunct="1">
              <a:lnSpc>
                <a:spcPct val="100000"/>
              </a:lnSpc>
              <a:spcBef>
                <a:spcPts val="300"/>
              </a:spcBef>
              <a:spcAft>
                <a:spcPts val="0"/>
              </a:spcAft>
              <a:buClr>
                <a:srgbClr val="0065AE">
                  <a:lumMod val="20000"/>
                  <a:lumOff val="80000"/>
                </a:srgbClr>
              </a:buClr>
              <a:buSzPct val="75000"/>
              <a:buFont typeface="Wingdings" pitchFamily="2" charset="2"/>
              <a:buChar char="l"/>
              <a:tabLst/>
              <a:defRPr/>
            </a:pPr>
            <a:r>
              <a:rPr kumimoji="1" lang="ja-JP" altLang="en-US" sz="12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システム内に保持している情報を簡易に</a:t>
            </a:r>
            <a:r>
              <a:rPr kumimoji="1" lang="en-US" altLang="ja-JP" sz="12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Excel</a:t>
            </a:r>
            <a:r>
              <a:rPr kumimoji="1" lang="ja-JP" altLang="en-US" sz="1200" b="0" i="0" u="none" strike="noStrike" kern="1200" cap="none" spc="0" normalizeH="0" baseline="0" noProof="0" dirty="0" err="1">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a:t>
            </a:r>
            <a:r>
              <a:rPr kumimoji="1" lang="en-US" altLang="ja-JP" sz="12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CSV</a:t>
            </a:r>
            <a:r>
              <a:rPr kumimoji="1" lang="ja-JP" altLang="en-US" sz="1200" b="0" i="0" u="none" strike="noStrike" kern="1200" cap="none" spc="0" normalizeH="0" baseline="0" noProof="0" dirty="0" err="1">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a:t>
            </a:r>
            <a:r>
              <a:rPr kumimoji="1" lang="en-US" altLang="ja-JP" sz="12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TXT</a:t>
            </a:r>
            <a:r>
              <a:rPr kumimoji="1" lang="ja-JP" altLang="en-US" sz="12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出力</a:t>
            </a:r>
            <a:endParaRPr kumimoji="1" lang="en-US" altLang="ja-JP" sz="12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endParaRPr>
          </a:p>
        </p:txBody>
      </p:sp>
      <p:pic>
        <p:nvPicPr>
          <p:cNvPr id="8" name="図 7"/>
          <p:cNvPicPr>
            <a:picLocks noChangeAspect="1"/>
          </p:cNvPicPr>
          <p:nvPr/>
        </p:nvPicPr>
        <p:blipFill>
          <a:blip r:embed="rId3"/>
          <a:stretch>
            <a:fillRect/>
          </a:stretch>
        </p:blipFill>
        <p:spPr>
          <a:xfrm>
            <a:off x="387012" y="2400378"/>
            <a:ext cx="4554727" cy="2475628"/>
          </a:xfrm>
          <a:prstGeom prst="rect">
            <a:avLst/>
          </a:prstGeom>
          <a:ln w="12700">
            <a:solidFill>
              <a:schemeClr val="bg1">
                <a:lumMod val="65000"/>
              </a:schemeClr>
            </a:solidFill>
          </a:ln>
        </p:spPr>
      </p:pic>
      <p:sp>
        <p:nvSpPr>
          <p:cNvPr id="9" name="Rectangle 3"/>
          <p:cNvSpPr>
            <a:spLocks noChangeArrowheads="1"/>
          </p:cNvSpPr>
          <p:nvPr/>
        </p:nvSpPr>
        <p:spPr bwMode="auto">
          <a:xfrm>
            <a:off x="4995501" y="2400379"/>
            <a:ext cx="3788499" cy="2469724"/>
          </a:xfrm>
          <a:prstGeom prst="rect">
            <a:avLst/>
          </a:prstGeom>
          <a:ln w="12700">
            <a:headEnd/>
            <a:tailEnd/>
          </a:ln>
        </p:spPr>
        <p:style>
          <a:lnRef idx="2">
            <a:schemeClr val="accent1"/>
          </a:lnRef>
          <a:fillRef idx="1">
            <a:schemeClr val="lt1"/>
          </a:fillRef>
          <a:effectRef idx="0">
            <a:schemeClr val="accent1"/>
          </a:effectRef>
          <a:fontRef idx="minor">
            <a:schemeClr val="dk1"/>
          </a:fontRef>
        </p:style>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ja-JP" sz="2800" b="1"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endParaRPr>
          </a:p>
        </p:txBody>
      </p:sp>
      <p:sp>
        <p:nvSpPr>
          <p:cNvPr id="10" name="Text Box 19"/>
          <p:cNvSpPr txBox="1">
            <a:spLocks noChangeArrowheads="1"/>
          </p:cNvSpPr>
          <p:nvPr/>
        </p:nvSpPr>
        <p:spPr bwMode="auto">
          <a:xfrm>
            <a:off x="5148064" y="4510062"/>
            <a:ext cx="1907704" cy="338554"/>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a:t>
            </a:r>
            <a:r>
              <a:rPr kumimoji="1" lang="ja-JP" altLang="en-US" sz="8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他システムは一例</a:t>
            </a:r>
            <a:endParaRPr kumimoji="1" lang="en-US" altLang="ja-JP" sz="8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a:t>
            </a:r>
            <a:r>
              <a:rPr kumimoji="1" lang="ja-JP" altLang="en-US" sz="8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メイリオ" pitchFamily="50" charset="-128"/>
              </a:rPr>
              <a:t>一括取込・一括抽出も可能</a:t>
            </a:r>
          </a:p>
        </p:txBody>
      </p:sp>
      <p:sp>
        <p:nvSpPr>
          <p:cNvPr id="11" name="Rectangle 23"/>
          <p:cNvSpPr>
            <a:spLocks noChangeArrowheads="1"/>
          </p:cNvSpPr>
          <p:nvPr/>
        </p:nvSpPr>
        <p:spPr bwMode="auto">
          <a:xfrm>
            <a:off x="5805373" y="2249541"/>
            <a:ext cx="1871210" cy="280301"/>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1" lang="ja-JP" altLang="en-US" sz="1050" b="1" i="0" u="none" strike="noStrike" kern="1200" cap="none" spc="0" normalizeH="0" baseline="0" noProof="0" dirty="0">
                <a:ln>
                  <a:noFill/>
                </a:ln>
                <a:solidFill>
                  <a:prstClr val="white"/>
                </a:solidFill>
                <a:effectLst/>
                <a:uLnTx/>
                <a:uFillTx/>
                <a:latin typeface="メイリオ" pitchFamily="50" charset="-128"/>
                <a:ea typeface="メイリオ" pitchFamily="50" charset="-128"/>
                <a:cs typeface="メイリオ" pitchFamily="50" charset="-128"/>
              </a:rPr>
              <a:t>システム間連携イメージ</a:t>
            </a:r>
          </a:p>
        </p:txBody>
      </p:sp>
      <p:sp>
        <p:nvSpPr>
          <p:cNvPr id="12" name="フローチャート : 磁気ディスク 14"/>
          <p:cNvSpPr/>
          <p:nvPr/>
        </p:nvSpPr>
        <p:spPr>
          <a:xfrm>
            <a:off x="5148064" y="3645966"/>
            <a:ext cx="792088" cy="380006"/>
          </a:xfrm>
          <a:prstGeom prst="flowChartMagneticDisk">
            <a:avLst/>
          </a:prstGeom>
          <a:ln/>
        </p:spPr>
        <p:style>
          <a:lnRef idx="2">
            <a:schemeClr val="accent2"/>
          </a:lnRef>
          <a:fillRef idx="1">
            <a:schemeClr val="lt1"/>
          </a:fillRef>
          <a:effectRef idx="0">
            <a:schemeClr val="accent2"/>
          </a:effectRef>
          <a:fontRef idx="minor">
            <a:schemeClr val="dk1"/>
          </a:fontRef>
        </p:style>
        <p:txBody>
          <a:bodyPr wrap="none"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Tahoma" pitchFamily="34" charset="0"/>
              </a:rPr>
              <a:t>給与管理</a:t>
            </a:r>
          </a:p>
        </p:txBody>
      </p:sp>
      <p:sp>
        <p:nvSpPr>
          <p:cNvPr id="13" name="フローチャート : 磁気ディスク 15"/>
          <p:cNvSpPr/>
          <p:nvPr/>
        </p:nvSpPr>
        <p:spPr>
          <a:xfrm>
            <a:off x="5148064" y="3193952"/>
            <a:ext cx="792088" cy="380006"/>
          </a:xfrm>
          <a:prstGeom prst="flowChartMagneticDisk">
            <a:avLst/>
          </a:prstGeom>
          <a:ln/>
        </p:spPr>
        <p:style>
          <a:lnRef idx="2">
            <a:schemeClr val="accent2"/>
          </a:lnRef>
          <a:fillRef idx="1">
            <a:schemeClr val="lt1"/>
          </a:fillRef>
          <a:effectRef idx="0">
            <a:schemeClr val="accent2"/>
          </a:effectRef>
          <a:fontRef idx="minor">
            <a:schemeClr val="dk1"/>
          </a:fontRef>
        </p:style>
        <p:txBody>
          <a:bodyPr wrap="none"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Tahoma" pitchFamily="34" charset="0"/>
              </a:rPr>
              <a:t>人事管理</a:t>
            </a:r>
          </a:p>
        </p:txBody>
      </p:sp>
      <p:sp>
        <p:nvSpPr>
          <p:cNvPr id="14" name="上下矢印 13"/>
          <p:cNvSpPr/>
          <p:nvPr/>
        </p:nvSpPr>
        <p:spPr>
          <a:xfrm rot="16200000">
            <a:off x="6050139" y="3368498"/>
            <a:ext cx="307080" cy="383038"/>
          </a:xfrm>
          <a:prstGeom prst="upDownArrow">
            <a:avLst>
              <a:gd name="adj1" fmla="val 45297"/>
              <a:gd name="adj2" fmla="val 3353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15" name="上下矢印 14"/>
          <p:cNvSpPr/>
          <p:nvPr/>
        </p:nvSpPr>
        <p:spPr>
          <a:xfrm rot="16200000">
            <a:off x="7395293" y="3368498"/>
            <a:ext cx="307080" cy="383038"/>
          </a:xfrm>
          <a:prstGeom prst="upDownArrow">
            <a:avLst>
              <a:gd name="adj1" fmla="val 45297"/>
              <a:gd name="adj2" fmla="val 33539"/>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16" name="フローチャート : 磁気ディスク 18"/>
          <p:cNvSpPr/>
          <p:nvPr/>
        </p:nvSpPr>
        <p:spPr>
          <a:xfrm>
            <a:off x="7884368" y="3682775"/>
            <a:ext cx="792088" cy="322022"/>
          </a:xfrm>
          <a:prstGeom prst="flowChartMagneticDisk">
            <a:avLst/>
          </a:prstGeom>
          <a:ln/>
        </p:spPr>
        <p:style>
          <a:lnRef idx="2">
            <a:schemeClr val="accent5"/>
          </a:lnRef>
          <a:fillRef idx="1">
            <a:schemeClr val="lt1"/>
          </a:fillRef>
          <a:effectRef idx="0">
            <a:schemeClr val="accent5"/>
          </a:effectRef>
          <a:fontRef idx="minor">
            <a:schemeClr val="dk1"/>
          </a:fontRef>
        </p:style>
        <p:txBody>
          <a:bodyPr wrap="none"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Tahoma" pitchFamily="34" charset="0"/>
              </a:rPr>
              <a:t>明細配信</a:t>
            </a:r>
          </a:p>
        </p:txBody>
      </p:sp>
      <p:sp>
        <p:nvSpPr>
          <p:cNvPr id="17" name="フローチャート : 磁気ディスク 19"/>
          <p:cNvSpPr/>
          <p:nvPr/>
        </p:nvSpPr>
        <p:spPr>
          <a:xfrm>
            <a:off x="7884368" y="2496857"/>
            <a:ext cx="792088" cy="321017"/>
          </a:xfrm>
          <a:prstGeom prst="flowChartMagneticDisk">
            <a:avLst/>
          </a:prstGeom>
          <a:ln/>
        </p:spPr>
        <p:style>
          <a:lnRef idx="2">
            <a:schemeClr val="accent5"/>
          </a:lnRef>
          <a:fillRef idx="1">
            <a:schemeClr val="lt1"/>
          </a:fillRef>
          <a:effectRef idx="0">
            <a:schemeClr val="accent5"/>
          </a:effectRef>
          <a:fontRef idx="minor">
            <a:schemeClr val="dk1"/>
          </a:fontRef>
        </p:style>
        <p:txBody>
          <a:bodyPr wrap="none"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Tahoma" pitchFamily="34" charset="0"/>
              </a:rPr>
              <a:t>勤怠管理</a:t>
            </a:r>
          </a:p>
        </p:txBody>
      </p:sp>
      <p:sp>
        <p:nvSpPr>
          <p:cNvPr id="18" name="フローチャート : 磁気ディスク 20"/>
          <p:cNvSpPr/>
          <p:nvPr/>
        </p:nvSpPr>
        <p:spPr>
          <a:xfrm>
            <a:off x="7884368" y="2891493"/>
            <a:ext cx="792088" cy="322022"/>
          </a:xfrm>
          <a:prstGeom prst="flowChartMagneticDisk">
            <a:avLst/>
          </a:prstGeom>
          <a:ln/>
        </p:spPr>
        <p:style>
          <a:lnRef idx="2">
            <a:schemeClr val="accent5"/>
          </a:lnRef>
          <a:fillRef idx="1">
            <a:schemeClr val="lt1"/>
          </a:fillRef>
          <a:effectRef idx="0">
            <a:schemeClr val="accent5"/>
          </a:effectRef>
          <a:fontRef idx="minor">
            <a:schemeClr val="dk1"/>
          </a:fontRef>
        </p:style>
        <p:txBody>
          <a:bodyPr wrap="none"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Tahoma" pitchFamily="34" charset="0"/>
              </a:rPr>
              <a:t>ID</a:t>
            </a:r>
            <a:r>
              <a:rPr kumimoji="1" lang="ja-JP" altLang="en-US" sz="10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Tahoma" pitchFamily="34" charset="0"/>
              </a:rPr>
              <a:t>管理</a:t>
            </a:r>
          </a:p>
        </p:txBody>
      </p:sp>
      <p:sp>
        <p:nvSpPr>
          <p:cNvPr id="19" name="フローチャート : 磁気ディスク 21"/>
          <p:cNvSpPr/>
          <p:nvPr/>
        </p:nvSpPr>
        <p:spPr>
          <a:xfrm>
            <a:off x="7884368" y="4078416"/>
            <a:ext cx="792088" cy="322022"/>
          </a:xfrm>
          <a:prstGeom prst="flowChartMagneticDisk">
            <a:avLst/>
          </a:prstGeom>
          <a:ln/>
        </p:spPr>
        <p:style>
          <a:lnRef idx="2">
            <a:schemeClr val="accent5"/>
          </a:lnRef>
          <a:fillRef idx="1">
            <a:schemeClr val="lt1"/>
          </a:fillRef>
          <a:effectRef idx="0">
            <a:schemeClr val="accent5"/>
          </a:effectRef>
          <a:fontRef idx="minor">
            <a:schemeClr val="dk1"/>
          </a:fontRef>
        </p:style>
        <p:txBody>
          <a:bodyPr wrap="none"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Tahoma" pitchFamily="34" charset="0"/>
              </a:rPr>
              <a:t>通勤交通費管理</a:t>
            </a:r>
          </a:p>
        </p:txBody>
      </p:sp>
      <p:sp>
        <p:nvSpPr>
          <p:cNvPr id="20" name="フローチャート : 磁気ディスク 22"/>
          <p:cNvSpPr/>
          <p:nvPr/>
        </p:nvSpPr>
        <p:spPr>
          <a:xfrm>
            <a:off x="7884368" y="4474058"/>
            <a:ext cx="792088" cy="322022"/>
          </a:xfrm>
          <a:prstGeom prst="flowChartMagneticDisk">
            <a:avLst/>
          </a:prstGeom>
          <a:ln/>
        </p:spPr>
        <p:style>
          <a:lnRef idx="2">
            <a:schemeClr val="accent5"/>
          </a:lnRef>
          <a:fillRef idx="1">
            <a:schemeClr val="lt1"/>
          </a:fillRef>
          <a:effectRef idx="0">
            <a:schemeClr val="accent5"/>
          </a:effectRef>
          <a:fontRef idx="minor">
            <a:schemeClr val="dk1"/>
          </a:fontRef>
        </p:style>
        <p:txBody>
          <a:bodyPr wrap="none"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Tahoma" pitchFamily="34" charset="0"/>
              </a:rPr>
              <a:t>目標管理</a:t>
            </a:r>
          </a:p>
        </p:txBody>
      </p:sp>
      <p:sp>
        <p:nvSpPr>
          <p:cNvPr id="21" name="フローチャート : 磁気ディスク 23"/>
          <p:cNvSpPr/>
          <p:nvPr/>
        </p:nvSpPr>
        <p:spPr>
          <a:xfrm>
            <a:off x="7884368" y="3287134"/>
            <a:ext cx="792088" cy="322022"/>
          </a:xfrm>
          <a:prstGeom prst="flowChartMagneticDisk">
            <a:avLst/>
          </a:prstGeom>
          <a:ln/>
        </p:spPr>
        <p:style>
          <a:lnRef idx="2">
            <a:schemeClr val="accent5"/>
          </a:lnRef>
          <a:fillRef idx="1">
            <a:schemeClr val="lt1"/>
          </a:fillRef>
          <a:effectRef idx="0">
            <a:schemeClr val="accent5"/>
          </a:effectRef>
          <a:fontRef idx="minor">
            <a:schemeClr val="dk1"/>
          </a:fontRef>
        </p:style>
        <p:txBody>
          <a:bodyPr wrap="none"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lumMod val="75000"/>
                    <a:lumOff val="25000"/>
                  </a:prstClr>
                </a:solidFill>
                <a:effectLst/>
                <a:uLnTx/>
                <a:uFillTx/>
                <a:latin typeface="メイリオ" pitchFamily="50" charset="-128"/>
                <a:ea typeface="メイリオ" pitchFamily="50" charset="-128"/>
                <a:cs typeface="Tahoma" pitchFamily="34" charset="0"/>
              </a:rPr>
              <a:t>人事考課</a:t>
            </a:r>
          </a:p>
        </p:txBody>
      </p:sp>
      <p:sp>
        <p:nvSpPr>
          <p:cNvPr id="22" name="Freeform 418"/>
          <p:cNvSpPr>
            <a:spLocks noEditPoints="1"/>
          </p:cNvSpPr>
          <p:nvPr/>
        </p:nvSpPr>
        <p:spPr bwMode="auto">
          <a:xfrm>
            <a:off x="6615238" y="3384457"/>
            <a:ext cx="522036" cy="351118"/>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rgbClr val="EE5500"/>
              </a:solidFill>
              <a:effectLst/>
              <a:uLnTx/>
              <a:uFillTx/>
              <a:latin typeface="メイリオ"/>
              <a:ea typeface="メイリオ"/>
              <a:cs typeface="+mn-cs"/>
            </a:endParaRPr>
          </a:p>
        </p:txBody>
      </p:sp>
      <p:sp>
        <p:nvSpPr>
          <p:cNvPr id="23" name="テキスト ボックス 22"/>
          <p:cNvSpPr txBox="1"/>
          <p:nvPr/>
        </p:nvSpPr>
        <p:spPr>
          <a:xfrm>
            <a:off x="6408204" y="3600481"/>
            <a:ext cx="936104" cy="333517"/>
          </a:xfrm>
          <a:prstGeom prst="rect">
            <a:avLst/>
          </a:prstGeom>
        </p:spPr>
        <p:txBody>
          <a:bodyPr wrap="none" lIns="0" tIns="0" rIns="0" bIns="0" rtlCol="0" anchor="t" anchorCtr="0">
            <a:noAutofit/>
          </a:bodyPr>
          <a:lstStyle/>
          <a:p>
            <a:pPr marL="0" marR="0" lvl="0" indent="0" algn="ctr" defTabSz="914400" rtl="0" eaLnBrk="1" fontAlgn="auto" latinLnBrk="0" hangingPunct="1">
              <a:lnSpc>
                <a:spcPts val="2800"/>
              </a:lnSpc>
              <a:spcBef>
                <a:spcPct val="0"/>
              </a:spcBef>
              <a:spcAft>
                <a:spcPts val="0"/>
              </a:spcAft>
              <a:buClrTx/>
              <a:buSzTx/>
              <a:buFontTx/>
              <a:buNone/>
              <a:tabLst/>
              <a:defRPr/>
            </a:pPr>
            <a:r>
              <a:rPr kumimoji="1" lang="en-US" altLang="ja-JP" sz="900" b="1" i="0" u="none" strike="noStrike" kern="1200" cap="none" spc="0" normalizeH="0" baseline="0" noProof="0" dirty="0">
                <a:ln>
                  <a:noFill/>
                </a:ln>
                <a:solidFill>
                  <a:srgbClr val="008CCF"/>
                </a:solidFill>
                <a:effectLst/>
                <a:uLnTx/>
                <a:uFillTx/>
                <a:latin typeface="メイリオ" pitchFamily="50" charset="-128"/>
                <a:ea typeface="メイリオ" pitchFamily="50" charset="-128"/>
                <a:cs typeface="+mn-cs"/>
              </a:rPr>
              <a:t>Excel/CSV/TXT</a:t>
            </a:r>
            <a:endParaRPr kumimoji="1" lang="ja-JP" altLang="en-US" sz="900" b="1" i="0" u="none" strike="noStrike" kern="1200" cap="none" spc="0" normalizeH="0" baseline="0" noProof="0" dirty="0">
              <a:ln>
                <a:noFill/>
              </a:ln>
              <a:solidFill>
                <a:srgbClr val="008CCF"/>
              </a:solidFill>
              <a:effectLst/>
              <a:uLnTx/>
              <a:uFillTx/>
              <a:latin typeface="メイリオ" pitchFamily="50" charset="-128"/>
              <a:ea typeface="メイリオ" pitchFamily="50" charset="-128"/>
              <a:cs typeface="+mn-cs"/>
            </a:endParaRPr>
          </a:p>
        </p:txBody>
      </p:sp>
      <p:sp>
        <p:nvSpPr>
          <p:cNvPr id="24" name="角丸四角形 23"/>
          <p:cNvSpPr/>
          <p:nvPr/>
        </p:nvSpPr>
        <p:spPr>
          <a:xfrm>
            <a:off x="400096" y="4397900"/>
            <a:ext cx="4531944" cy="472202"/>
          </a:xfrm>
          <a:prstGeom prst="roundRect">
            <a:avLst/>
          </a:prstGeom>
          <a:ln/>
        </p:spPr>
        <p:style>
          <a:lnRef idx="2">
            <a:schemeClr val="accent2">
              <a:shade val="50000"/>
            </a:schemeClr>
          </a:lnRef>
          <a:fillRef idx="1">
            <a:schemeClr val="accent2"/>
          </a:fillRef>
          <a:effectRef idx="0">
            <a:schemeClr val="accent2"/>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1" i="0" u="none" strike="noStrike" kern="1200" cap="none" spc="0" normalizeH="0" baseline="0" noProof="0" dirty="0">
              <a:ln>
                <a:noFill/>
              </a:ln>
              <a:solidFill>
                <a:prstClr val="white"/>
              </a:solidFill>
              <a:effectLst/>
              <a:uLnTx/>
              <a:uFillTx/>
              <a:latin typeface="メイリオ" pitchFamily="50" charset="-128"/>
              <a:ea typeface="メイリオ" pitchFamily="50" charset="-128"/>
              <a:cs typeface="メイリオ" pitchFamily="50" charset="-128"/>
            </a:endParaRPr>
          </a:p>
        </p:txBody>
      </p:sp>
      <p:sp>
        <p:nvSpPr>
          <p:cNvPr id="25" name="正方形/長方形 31"/>
          <p:cNvSpPr>
            <a:spLocks noChangeArrowheads="1"/>
          </p:cNvSpPr>
          <p:nvPr/>
        </p:nvSpPr>
        <p:spPr bwMode="auto">
          <a:xfrm>
            <a:off x="553957" y="4488303"/>
            <a:ext cx="4247779" cy="307777"/>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メイリオ" pitchFamily="50" charset="-128"/>
                <a:ea typeface="メイリオ" pitchFamily="50" charset="-128"/>
                <a:cs typeface="メイリオ" pitchFamily="50" charset="-128"/>
              </a:rPr>
              <a:t>“出力</a:t>
            </a:r>
            <a:r>
              <a:rPr kumimoji="1" lang="en-US" altLang="ja-JP" sz="1400" b="1" i="0" u="none" strike="noStrike" kern="1200" cap="none" spc="0" normalizeH="0" baseline="0" noProof="0" dirty="0">
                <a:ln>
                  <a:noFill/>
                </a:ln>
                <a:solidFill>
                  <a:prstClr val="white"/>
                </a:solidFill>
                <a:effectLst/>
                <a:uLnTx/>
                <a:uFillTx/>
                <a:latin typeface="メイリオ" pitchFamily="50" charset="-128"/>
                <a:ea typeface="メイリオ" pitchFamily="50" charset="-128"/>
                <a:cs typeface="メイリオ" pitchFamily="50" charset="-128"/>
              </a:rPr>
              <a:t>/</a:t>
            </a:r>
            <a:r>
              <a:rPr kumimoji="1" lang="ja-JP" altLang="en-US" sz="1400" b="1" i="0" u="none" strike="noStrike" kern="1200" cap="none" spc="0" normalizeH="0" baseline="0" noProof="0" dirty="0">
                <a:ln>
                  <a:noFill/>
                </a:ln>
                <a:solidFill>
                  <a:prstClr val="white"/>
                </a:solidFill>
                <a:effectLst/>
                <a:uLnTx/>
                <a:uFillTx/>
                <a:latin typeface="メイリオ" pitchFamily="50" charset="-128"/>
                <a:ea typeface="メイリオ" pitchFamily="50" charset="-128"/>
                <a:cs typeface="メイリオ" pitchFamily="50" charset="-128"/>
              </a:rPr>
              <a:t>取込フォーマットを自由に定義”</a:t>
            </a:r>
          </a:p>
        </p:txBody>
      </p:sp>
    </p:spTree>
    <p:extLst>
      <p:ext uri="{BB962C8B-B14F-4D97-AF65-F5344CB8AC3E}">
        <p14:creationId xmlns:p14="http://schemas.microsoft.com/office/powerpoint/2010/main" val="17227916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0"/>
          </p:nvPr>
        </p:nvSpPr>
        <p:spPr/>
        <p:txBody>
          <a:bodyPr/>
          <a:lstStyle/>
          <a:p>
            <a:fld id="{78AE49ED-73EF-499C-8307-28EB0E7CF529}" type="slidenum">
              <a:rPr lang="ja-JP" altLang="en-US" smtClean="0"/>
              <a:pPr/>
              <a:t>41</a:t>
            </a:fld>
            <a:endParaRPr lang="ja-JP" altLang="en-US" dirty="0"/>
          </a:p>
        </p:txBody>
      </p:sp>
      <p:sp>
        <p:nvSpPr>
          <p:cNvPr id="3" name="タイトル 2"/>
          <p:cNvSpPr>
            <a:spLocks noGrp="1"/>
          </p:cNvSpPr>
          <p:nvPr>
            <p:ph type="title"/>
          </p:nvPr>
        </p:nvSpPr>
        <p:spPr/>
        <p:txBody>
          <a:bodyPr/>
          <a:lstStyle/>
          <a:p>
            <a:r>
              <a:rPr lang="en-US" altLang="ja-JP" b="0" dirty="0">
                <a:solidFill>
                  <a:srgbClr val="FABE00"/>
                </a:solidFill>
              </a:rPr>
              <a:t>05</a:t>
            </a:r>
            <a:br>
              <a:rPr lang="en-US" altLang="ja-JP" b="0" dirty="0">
                <a:solidFill>
                  <a:srgbClr val="FABE00"/>
                </a:solidFill>
              </a:rPr>
            </a:br>
            <a:r>
              <a:rPr lang="ja-JP" altLang="en-US" dirty="0">
                <a:solidFill>
                  <a:srgbClr val="EE7B48"/>
                </a:solidFill>
              </a:rPr>
              <a:t>マイナンバー対応</a:t>
            </a:r>
            <a:r>
              <a:rPr lang="ja-JP" altLang="en-US" dirty="0"/>
              <a:t>について</a:t>
            </a:r>
            <a:br>
              <a:rPr lang="en-US" altLang="ja-JP" dirty="0"/>
            </a:br>
            <a:r>
              <a:rPr lang="ja-JP" altLang="en-US" dirty="0"/>
              <a:t>（人事・給与共通）</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5885825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42</a:t>
            </a:fld>
            <a:endParaRPr kumimoji="1" lang="ja-JP" altLang="en-US" dirty="0"/>
          </a:p>
        </p:txBody>
      </p:sp>
      <p:sp>
        <p:nvSpPr>
          <p:cNvPr id="3" name="タイトル 2"/>
          <p:cNvSpPr>
            <a:spLocks noGrp="1"/>
          </p:cNvSpPr>
          <p:nvPr>
            <p:ph type="title"/>
          </p:nvPr>
        </p:nvSpPr>
        <p:spPr/>
        <p:txBody>
          <a:bodyPr/>
          <a:lstStyle/>
          <a:p>
            <a:r>
              <a:rPr lang="ja-JP" altLang="en-US" dirty="0"/>
              <a:t>人事・給与管理（マイナンバー管理）</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テキスト プレースホルダー 4"/>
          <p:cNvSpPr>
            <a:spLocks noGrp="1"/>
          </p:cNvSpPr>
          <p:nvPr>
            <p:ph type="body" sz="quarter" idx="16"/>
          </p:nvPr>
        </p:nvSpPr>
        <p:spPr/>
        <p:txBody>
          <a:bodyPr/>
          <a:lstStyle/>
          <a:p>
            <a:r>
              <a:rPr kumimoji="1" lang="ja-JP" altLang="en-US" dirty="0"/>
              <a:t>マイナンバーの取得から破棄までを一元管理</a:t>
            </a:r>
          </a:p>
        </p:txBody>
      </p:sp>
      <p:sp>
        <p:nvSpPr>
          <p:cNvPr id="6" name="テキスト プレースホルダー 5"/>
          <p:cNvSpPr>
            <a:spLocks noGrp="1"/>
          </p:cNvSpPr>
          <p:nvPr>
            <p:ph type="body" sz="quarter" idx="17"/>
          </p:nvPr>
        </p:nvSpPr>
        <p:spPr/>
        <p:txBody>
          <a:bodyPr/>
          <a:lstStyle/>
          <a:p>
            <a:r>
              <a:rPr kumimoji="1" lang="en-US" altLang="ja-JP" dirty="0"/>
              <a:t>Web</a:t>
            </a:r>
            <a:r>
              <a:rPr kumimoji="1" lang="ja-JP" altLang="en-US" dirty="0"/>
              <a:t>アプリケーション（人事諸届・照会）を利用してマイナンバー情報を収集し、暗号化された</a:t>
            </a:r>
            <a:r>
              <a:rPr kumimoji="1" lang="en-US" altLang="ja-JP" dirty="0"/>
              <a:t>DB</a:t>
            </a:r>
            <a:r>
              <a:rPr kumimoji="1" lang="ja-JP" altLang="en-US" dirty="0"/>
              <a:t>で管理します。退職者のマイナンバーの有効期限を一括設定することも可能です</a:t>
            </a:r>
          </a:p>
        </p:txBody>
      </p:sp>
      <p:sp>
        <p:nvSpPr>
          <p:cNvPr id="7" name="角丸四角形 6"/>
          <p:cNvSpPr/>
          <p:nvPr/>
        </p:nvSpPr>
        <p:spPr>
          <a:xfrm>
            <a:off x="6012160" y="2723966"/>
            <a:ext cx="2916324" cy="993684"/>
          </a:xfrm>
          <a:prstGeom prst="roundRect">
            <a:avLst>
              <a:gd name="adj" fmla="val 472"/>
            </a:avLst>
          </a:prstGeom>
          <a:solidFill>
            <a:srgbClr val="FFFFFF"/>
          </a:solidFill>
          <a:ln w="25400" cap="flat" cmpd="sng" algn="ctr">
            <a:solidFill>
              <a:srgbClr val="54C2F0"/>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rgbClr val="FFFFFF"/>
              </a:solidFill>
              <a:effectLst/>
              <a:uLnTx/>
              <a:uFillTx/>
              <a:latin typeface="メイリオ"/>
              <a:ea typeface="メイリオ"/>
              <a:cs typeface="+mn-cs"/>
            </a:endParaRPr>
          </a:p>
        </p:txBody>
      </p:sp>
      <p:sp>
        <p:nvSpPr>
          <p:cNvPr id="8" name="角丸四角形 7"/>
          <p:cNvSpPr/>
          <p:nvPr/>
        </p:nvSpPr>
        <p:spPr>
          <a:xfrm>
            <a:off x="179515" y="1624204"/>
            <a:ext cx="2664293" cy="3179793"/>
          </a:xfrm>
          <a:prstGeom prst="roundRect">
            <a:avLst>
              <a:gd name="adj" fmla="val 472"/>
            </a:avLst>
          </a:prstGeom>
          <a:solidFill>
            <a:srgbClr val="FFFFFF"/>
          </a:solidFill>
          <a:ln w="25400" cap="flat" cmpd="sng" algn="ctr">
            <a:solidFill>
              <a:srgbClr val="FF8585"/>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rgbClr val="FFFFFF"/>
              </a:solidFill>
              <a:effectLst/>
              <a:uLnTx/>
              <a:uFillTx/>
              <a:latin typeface="メイリオ"/>
              <a:ea typeface="メイリオ"/>
              <a:cs typeface="+mn-cs"/>
            </a:endParaRPr>
          </a:p>
        </p:txBody>
      </p:sp>
      <p:sp>
        <p:nvSpPr>
          <p:cNvPr id="9" name="角丸四角形 8"/>
          <p:cNvSpPr/>
          <p:nvPr/>
        </p:nvSpPr>
        <p:spPr>
          <a:xfrm>
            <a:off x="179512" y="1624205"/>
            <a:ext cx="2664295" cy="271056"/>
          </a:xfrm>
          <a:prstGeom prst="roundRect">
            <a:avLst>
              <a:gd name="adj" fmla="val 0"/>
            </a:avLst>
          </a:prstGeom>
          <a:solidFill>
            <a:srgbClr val="FF8585"/>
          </a:solidFill>
          <a:ln w="25400" cap="flat" cmpd="sng" algn="ctr">
            <a:noFill/>
            <a:prstDash val="solid"/>
          </a:ln>
          <a:effectLst/>
        </p:spPr>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FFFFFF"/>
                </a:solidFill>
                <a:effectLst/>
                <a:uLnTx/>
                <a:uFillTx/>
                <a:latin typeface="メイリオ"/>
                <a:ea typeface="メイリオ"/>
                <a:cs typeface="+mn-cs"/>
              </a:rPr>
              <a:t>取　得</a:t>
            </a:r>
          </a:p>
        </p:txBody>
      </p:sp>
      <p:sp>
        <p:nvSpPr>
          <p:cNvPr id="10" name="Freeform 305"/>
          <p:cNvSpPr>
            <a:spLocks noEditPoints="1"/>
          </p:cNvSpPr>
          <p:nvPr/>
        </p:nvSpPr>
        <p:spPr bwMode="auto">
          <a:xfrm>
            <a:off x="251520" y="3903898"/>
            <a:ext cx="399963" cy="366061"/>
          </a:xfrm>
          <a:custGeom>
            <a:avLst/>
            <a:gdLst>
              <a:gd name="T0" fmla="*/ 600 w 853"/>
              <a:gd name="T1" fmla="*/ 532 h 854"/>
              <a:gd name="T2" fmla="*/ 600 w 853"/>
              <a:gd name="T3" fmla="*/ 771 h 854"/>
              <a:gd name="T4" fmla="*/ 83 w 853"/>
              <a:gd name="T5" fmla="*/ 771 h 854"/>
              <a:gd name="T6" fmla="*/ 83 w 853"/>
              <a:gd name="T7" fmla="*/ 254 h 854"/>
              <a:gd name="T8" fmla="*/ 321 w 853"/>
              <a:gd name="T9" fmla="*/ 254 h 854"/>
              <a:gd name="T10" fmla="*/ 405 w 853"/>
              <a:gd name="T11" fmla="*/ 171 h 854"/>
              <a:gd name="T12" fmla="*/ 0 w 853"/>
              <a:gd name="T13" fmla="*/ 171 h 854"/>
              <a:gd name="T14" fmla="*/ 0 w 853"/>
              <a:gd name="T15" fmla="*/ 854 h 854"/>
              <a:gd name="T16" fmla="*/ 683 w 853"/>
              <a:gd name="T17" fmla="*/ 854 h 854"/>
              <a:gd name="T18" fmla="*/ 683 w 853"/>
              <a:gd name="T19" fmla="*/ 449 h 854"/>
              <a:gd name="T20" fmla="*/ 600 w 853"/>
              <a:gd name="T21" fmla="*/ 532 h 854"/>
              <a:gd name="T22" fmla="*/ 253 w 853"/>
              <a:gd name="T23" fmla="*/ 597 h 854"/>
              <a:gd name="T24" fmla="*/ 460 w 853"/>
              <a:gd name="T25" fmla="*/ 550 h 854"/>
              <a:gd name="T26" fmla="*/ 304 w 853"/>
              <a:gd name="T27" fmla="*/ 393 h 854"/>
              <a:gd name="T28" fmla="*/ 253 w 853"/>
              <a:gd name="T29" fmla="*/ 597 h 854"/>
              <a:gd name="T30" fmla="*/ 693 w 853"/>
              <a:gd name="T31" fmla="*/ 0 h 854"/>
              <a:gd name="T32" fmla="*/ 348 w 853"/>
              <a:gd name="T33" fmla="*/ 345 h 854"/>
              <a:gd name="T34" fmla="*/ 509 w 853"/>
              <a:gd name="T35" fmla="*/ 506 h 854"/>
              <a:gd name="T36" fmla="*/ 853 w 853"/>
              <a:gd name="T37" fmla="*/ 161 h 854"/>
              <a:gd name="T38" fmla="*/ 693 w 853"/>
              <a:gd name="T39" fmla="*/ 0 h 8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3" h="854">
                <a:moveTo>
                  <a:pt x="600" y="532"/>
                </a:moveTo>
                <a:lnTo>
                  <a:pt x="600" y="771"/>
                </a:lnTo>
                <a:lnTo>
                  <a:pt x="83" y="771"/>
                </a:lnTo>
                <a:lnTo>
                  <a:pt x="83" y="254"/>
                </a:lnTo>
                <a:lnTo>
                  <a:pt x="321" y="254"/>
                </a:lnTo>
                <a:lnTo>
                  <a:pt x="405" y="171"/>
                </a:lnTo>
                <a:lnTo>
                  <a:pt x="0" y="171"/>
                </a:lnTo>
                <a:lnTo>
                  <a:pt x="0" y="854"/>
                </a:lnTo>
                <a:lnTo>
                  <a:pt x="683" y="854"/>
                </a:lnTo>
                <a:lnTo>
                  <a:pt x="683" y="449"/>
                </a:lnTo>
                <a:lnTo>
                  <a:pt x="600" y="532"/>
                </a:lnTo>
                <a:close/>
                <a:moveTo>
                  <a:pt x="253" y="597"/>
                </a:moveTo>
                <a:lnTo>
                  <a:pt x="460" y="550"/>
                </a:lnTo>
                <a:lnTo>
                  <a:pt x="304" y="393"/>
                </a:lnTo>
                <a:lnTo>
                  <a:pt x="253" y="597"/>
                </a:lnTo>
                <a:close/>
                <a:moveTo>
                  <a:pt x="693" y="0"/>
                </a:moveTo>
                <a:lnTo>
                  <a:pt x="348" y="345"/>
                </a:lnTo>
                <a:lnTo>
                  <a:pt x="509" y="506"/>
                </a:lnTo>
                <a:lnTo>
                  <a:pt x="853" y="161"/>
                </a:lnTo>
                <a:lnTo>
                  <a:pt x="693" y="0"/>
                </a:lnTo>
                <a:close/>
              </a:path>
            </a:pathLst>
          </a:custGeom>
          <a:solidFill>
            <a:srgbClr val="FF8585"/>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grpSp>
        <p:nvGrpSpPr>
          <p:cNvPr id="11" name="グループ化 525"/>
          <p:cNvGrpSpPr/>
          <p:nvPr/>
        </p:nvGrpSpPr>
        <p:grpSpPr>
          <a:xfrm>
            <a:off x="251520" y="1970898"/>
            <a:ext cx="372017" cy="337383"/>
            <a:chOff x="3784104" y="1923678"/>
            <a:chExt cx="381000" cy="381000"/>
          </a:xfrm>
          <a:solidFill>
            <a:srgbClr val="54C2F0"/>
          </a:solidFill>
        </p:grpSpPr>
        <p:sp>
          <p:nvSpPr>
            <p:cNvPr id="12"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13"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grpSp>
      <p:sp>
        <p:nvSpPr>
          <p:cNvPr id="14" name="Freeform 418"/>
          <p:cNvSpPr>
            <a:spLocks noEditPoints="1"/>
          </p:cNvSpPr>
          <p:nvPr/>
        </p:nvSpPr>
        <p:spPr bwMode="auto">
          <a:xfrm>
            <a:off x="251520" y="2967794"/>
            <a:ext cx="358241" cy="269290"/>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rgbClr val="FF8585"/>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15" name="テキスト ボックス 14"/>
          <p:cNvSpPr txBox="1"/>
          <p:nvPr/>
        </p:nvSpPr>
        <p:spPr bwMode="black">
          <a:xfrm>
            <a:off x="812652" y="2990369"/>
            <a:ext cx="1542089" cy="215444"/>
          </a:xfrm>
          <a:prstGeom prst="rect">
            <a:avLst/>
          </a:prstGeom>
        </p:spPr>
        <p:txBody>
          <a:bodyPr wrap="none" lIns="0" tIns="0" rIns="0" bIns="0" rtlCol="0" anchor="t" anchorCtr="0">
            <a:sp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CSV</a:t>
            </a:r>
            <a:r>
              <a:rPr kumimoji="0" lang="ja-JP" altLang="en-US" sz="1400" b="1"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 </a:t>
            </a:r>
            <a:r>
              <a:rPr kumimoji="0" lang="en-US" altLang="ja-JP" sz="1400" b="1"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a:t>
            </a:r>
            <a:r>
              <a:rPr kumimoji="0" lang="ja-JP" altLang="en-US" sz="1400" b="1"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 画像データ</a:t>
            </a:r>
            <a:endParaRPr kumimoji="0" lang="en-US" altLang="ja-JP" sz="1400" b="1"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endParaRPr>
          </a:p>
        </p:txBody>
      </p:sp>
      <p:sp>
        <p:nvSpPr>
          <p:cNvPr id="16" name="テキスト ボックス 15"/>
          <p:cNvSpPr txBox="1"/>
          <p:nvPr/>
        </p:nvSpPr>
        <p:spPr bwMode="black">
          <a:xfrm>
            <a:off x="795810" y="4011910"/>
            <a:ext cx="985847" cy="215444"/>
          </a:xfrm>
          <a:prstGeom prst="rect">
            <a:avLst/>
          </a:prstGeom>
        </p:spPr>
        <p:txBody>
          <a:bodyPr wrap="none" lIns="0" tIns="0" rIns="0" bIns="0" rtlCol="0" anchor="t" anchorCtr="0">
            <a:sp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紙 </a:t>
            </a:r>
            <a:r>
              <a:rPr kumimoji="0" lang="en-US" altLang="ja-JP" sz="1400" b="1"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a:t>
            </a:r>
            <a:r>
              <a:rPr kumimoji="0" lang="ja-JP" altLang="en-US" sz="1400" b="1"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 コピー</a:t>
            </a:r>
            <a:endParaRPr kumimoji="0" lang="en-US" altLang="ja-JP" sz="1400" b="1"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endParaRPr>
          </a:p>
        </p:txBody>
      </p:sp>
      <p:sp>
        <p:nvSpPr>
          <p:cNvPr id="17" name="テキスト ボックス 16"/>
          <p:cNvSpPr txBox="1"/>
          <p:nvPr/>
        </p:nvSpPr>
        <p:spPr bwMode="black">
          <a:xfrm>
            <a:off x="809049" y="1984245"/>
            <a:ext cx="1825821" cy="215444"/>
          </a:xfrm>
          <a:prstGeom prst="rect">
            <a:avLst/>
          </a:prstGeom>
        </p:spPr>
        <p:txBody>
          <a:bodyPr wrap="none" lIns="0" tIns="0" rIns="0" bIns="0" rtlCol="0" anchor="t" anchorCtr="0">
            <a:sp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Web+</a:t>
            </a:r>
            <a:r>
              <a:rPr kumimoji="0" lang="ja-JP" altLang="en-US" sz="1400" b="1"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画像データ添付</a:t>
            </a:r>
            <a:endParaRPr kumimoji="0" lang="en-US" altLang="ja-JP" sz="1400" b="1"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endParaRPr>
          </a:p>
        </p:txBody>
      </p:sp>
      <p:sp>
        <p:nvSpPr>
          <p:cNvPr id="18" name="角丸四角形 17"/>
          <p:cNvSpPr/>
          <p:nvPr/>
        </p:nvSpPr>
        <p:spPr>
          <a:xfrm>
            <a:off x="2987824" y="1624204"/>
            <a:ext cx="2880320" cy="3179793"/>
          </a:xfrm>
          <a:prstGeom prst="roundRect">
            <a:avLst>
              <a:gd name="adj" fmla="val 472"/>
            </a:avLst>
          </a:prstGeom>
          <a:solidFill>
            <a:srgbClr val="FFFFFF"/>
          </a:solidFill>
          <a:ln w="25400" cap="flat" cmpd="sng" algn="ctr">
            <a:solidFill>
              <a:srgbClr val="54C2F0"/>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rgbClr val="FFFFFF"/>
              </a:solidFill>
              <a:effectLst/>
              <a:uLnTx/>
              <a:uFillTx/>
              <a:latin typeface="メイリオ"/>
              <a:ea typeface="メイリオ"/>
              <a:cs typeface="+mn-cs"/>
            </a:endParaRPr>
          </a:p>
        </p:txBody>
      </p:sp>
      <p:sp>
        <p:nvSpPr>
          <p:cNvPr id="19" name="角丸四角形 18"/>
          <p:cNvSpPr/>
          <p:nvPr/>
        </p:nvSpPr>
        <p:spPr>
          <a:xfrm>
            <a:off x="2987824" y="1624205"/>
            <a:ext cx="2880320" cy="271056"/>
          </a:xfrm>
          <a:prstGeom prst="roundRect">
            <a:avLst>
              <a:gd name="adj" fmla="val 0"/>
            </a:avLst>
          </a:prstGeom>
          <a:solidFill>
            <a:srgbClr val="54C2F0"/>
          </a:solidFill>
          <a:ln w="25400" cap="flat" cmpd="sng" algn="ctr">
            <a:noFill/>
            <a:prstDash val="solid"/>
          </a:ln>
          <a:effectLst/>
        </p:spPr>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FFFFFF"/>
                </a:solidFill>
                <a:effectLst/>
                <a:uLnTx/>
                <a:uFillTx/>
                <a:latin typeface="メイリオ"/>
                <a:ea typeface="メイリオ"/>
                <a:cs typeface="+mn-cs"/>
              </a:rPr>
              <a:t>管　理</a:t>
            </a:r>
          </a:p>
        </p:txBody>
      </p:sp>
      <p:sp>
        <p:nvSpPr>
          <p:cNvPr id="20" name="Freeform 364"/>
          <p:cNvSpPr>
            <a:spLocks noEditPoints="1"/>
          </p:cNvSpPr>
          <p:nvPr/>
        </p:nvSpPr>
        <p:spPr bwMode="auto">
          <a:xfrm>
            <a:off x="3917193" y="3429842"/>
            <a:ext cx="654715" cy="626477"/>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21" name="テキスト ボックス 20"/>
          <p:cNvSpPr txBox="1"/>
          <p:nvPr/>
        </p:nvSpPr>
        <p:spPr bwMode="black">
          <a:xfrm>
            <a:off x="4162067" y="4122125"/>
            <a:ext cx="626007" cy="213821"/>
          </a:xfrm>
          <a:prstGeom prst="rect">
            <a:avLst/>
          </a:prstGeom>
        </p:spPr>
        <p:txBody>
          <a:bodyPr wrap="none" lIns="0" tIns="0" rIns="0" bIns="0" rtlCol="0" anchor="t" anchorCtr="0">
            <a:no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00A3EC"/>
                </a:solidFill>
                <a:effectLst/>
                <a:uLnTx/>
                <a:uFill>
                  <a:solidFill>
                    <a:srgbClr val="FFC000"/>
                  </a:solidFill>
                </a:uFill>
                <a:latin typeface="メイリオ" pitchFamily="50" charset="-128"/>
                <a:ea typeface="メイリオ" pitchFamily="50" charset="-128"/>
                <a:cs typeface="メイリオ" pitchFamily="50" charset="-128"/>
              </a:rPr>
              <a:t>マイナンバー</a:t>
            </a:r>
            <a:endParaRPr kumimoji="0" lang="en-US" altLang="ja-JP" sz="1400" b="1" i="0" u="none" strike="noStrike" kern="0" cap="none" spc="0" normalizeH="0" baseline="0" noProof="0" dirty="0">
              <a:ln>
                <a:noFill/>
              </a:ln>
              <a:solidFill>
                <a:srgbClr val="00A3EC"/>
              </a:solidFill>
              <a:effectLst/>
              <a:uLnTx/>
              <a:uFill>
                <a:solidFill>
                  <a:srgbClr val="FFC000"/>
                </a:solidFill>
              </a:uFill>
              <a:latin typeface="メイリオ" pitchFamily="50" charset="-128"/>
              <a:ea typeface="メイリオ" pitchFamily="50" charset="-128"/>
              <a:cs typeface="メイリオ" pitchFamily="50" charset="-128"/>
            </a:endParaRPr>
          </a:p>
        </p:txBody>
      </p:sp>
      <p:sp>
        <p:nvSpPr>
          <p:cNvPr id="22" name="テキスト ボックス 21"/>
          <p:cNvSpPr txBox="1"/>
          <p:nvPr/>
        </p:nvSpPr>
        <p:spPr bwMode="black">
          <a:xfrm>
            <a:off x="4596068" y="3870097"/>
            <a:ext cx="626007" cy="213821"/>
          </a:xfrm>
          <a:prstGeom prst="rect">
            <a:avLst/>
          </a:prstGeom>
        </p:spPr>
        <p:txBody>
          <a:bodyPr wrap="none" lIns="0" tIns="0" rIns="0" bIns="0" rtlCol="0" anchor="t" anchorCtr="0">
            <a:no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dirty="0">
                <a:ln>
                  <a:noFill/>
                </a:ln>
                <a:solidFill>
                  <a:srgbClr val="00A3EC"/>
                </a:solidFill>
                <a:effectLst/>
                <a:uLnTx/>
                <a:uFill>
                  <a:solidFill>
                    <a:srgbClr val="FFC000"/>
                  </a:solidFill>
                </a:uFill>
                <a:latin typeface="メイリオ" pitchFamily="50" charset="-128"/>
                <a:ea typeface="メイリオ" pitchFamily="50" charset="-128"/>
                <a:cs typeface="メイリオ" pitchFamily="50" charset="-128"/>
              </a:rPr>
              <a:t>暗号化</a:t>
            </a:r>
            <a:endParaRPr kumimoji="0" lang="en-US" altLang="ja-JP" sz="1100" b="1" i="0" u="none" strike="noStrike" kern="0" cap="none" spc="0" normalizeH="0" baseline="0" noProof="0" dirty="0">
              <a:ln>
                <a:noFill/>
              </a:ln>
              <a:solidFill>
                <a:srgbClr val="00A3EC"/>
              </a:solidFill>
              <a:effectLst/>
              <a:uLnTx/>
              <a:uFill>
                <a:solidFill>
                  <a:srgbClr val="FFC000"/>
                </a:solidFill>
              </a:uFill>
              <a:latin typeface="メイリオ" pitchFamily="50" charset="-128"/>
              <a:ea typeface="メイリオ" pitchFamily="50" charset="-128"/>
              <a:cs typeface="メイリオ" pitchFamily="50" charset="-128"/>
            </a:endParaRPr>
          </a:p>
        </p:txBody>
      </p:sp>
      <p:sp>
        <p:nvSpPr>
          <p:cNvPr id="23" name="角丸四角形 22"/>
          <p:cNvSpPr/>
          <p:nvPr/>
        </p:nvSpPr>
        <p:spPr>
          <a:xfrm>
            <a:off x="6012157" y="1624205"/>
            <a:ext cx="2916324" cy="993684"/>
          </a:xfrm>
          <a:prstGeom prst="roundRect">
            <a:avLst>
              <a:gd name="adj" fmla="val 472"/>
            </a:avLst>
          </a:prstGeom>
          <a:solidFill>
            <a:srgbClr val="FFFFFF"/>
          </a:solidFill>
          <a:ln w="25400" cap="flat" cmpd="sng" algn="ctr">
            <a:solidFill>
              <a:srgbClr val="54C2F0"/>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rgbClr val="FFFFFF"/>
              </a:solidFill>
              <a:effectLst/>
              <a:uLnTx/>
              <a:uFillTx/>
              <a:latin typeface="メイリオ"/>
              <a:ea typeface="メイリオ"/>
              <a:cs typeface="+mn-cs"/>
            </a:endParaRPr>
          </a:p>
        </p:txBody>
      </p:sp>
      <p:sp>
        <p:nvSpPr>
          <p:cNvPr id="24" name="角丸四角形 23"/>
          <p:cNvSpPr/>
          <p:nvPr/>
        </p:nvSpPr>
        <p:spPr>
          <a:xfrm>
            <a:off x="6012152" y="1624205"/>
            <a:ext cx="2916332" cy="271056"/>
          </a:xfrm>
          <a:prstGeom prst="roundRect">
            <a:avLst>
              <a:gd name="adj" fmla="val 0"/>
            </a:avLst>
          </a:prstGeom>
          <a:solidFill>
            <a:srgbClr val="54C2F0"/>
          </a:solidFill>
          <a:ln w="25400" cap="flat" cmpd="sng" algn="ctr">
            <a:noFill/>
            <a:prstDash val="solid"/>
          </a:ln>
          <a:effectLst/>
        </p:spPr>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FFFFFF"/>
                </a:solidFill>
                <a:effectLst/>
                <a:uLnTx/>
                <a:uFillTx/>
                <a:latin typeface="メイリオ"/>
                <a:ea typeface="メイリオ"/>
                <a:cs typeface="+mn-cs"/>
              </a:rPr>
              <a:t>通　知</a:t>
            </a:r>
          </a:p>
        </p:txBody>
      </p:sp>
      <p:sp>
        <p:nvSpPr>
          <p:cNvPr id="25" name="角丸四角形 24"/>
          <p:cNvSpPr/>
          <p:nvPr/>
        </p:nvSpPr>
        <p:spPr>
          <a:xfrm>
            <a:off x="6020918" y="3823727"/>
            <a:ext cx="2916324" cy="980270"/>
          </a:xfrm>
          <a:prstGeom prst="roundRect">
            <a:avLst>
              <a:gd name="adj" fmla="val 472"/>
            </a:avLst>
          </a:prstGeom>
          <a:solidFill>
            <a:srgbClr val="FFFFFF"/>
          </a:solidFill>
          <a:ln w="25400" cap="flat" cmpd="sng" algn="ctr">
            <a:solidFill>
              <a:srgbClr val="54C2F0"/>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rgbClr val="FFFFFF"/>
              </a:solidFill>
              <a:effectLst/>
              <a:uLnTx/>
              <a:uFillTx/>
              <a:latin typeface="メイリオ"/>
              <a:ea typeface="メイリオ"/>
              <a:cs typeface="+mn-cs"/>
            </a:endParaRPr>
          </a:p>
        </p:txBody>
      </p:sp>
      <p:sp>
        <p:nvSpPr>
          <p:cNvPr id="26" name="角丸四角形 25"/>
          <p:cNvSpPr/>
          <p:nvPr/>
        </p:nvSpPr>
        <p:spPr>
          <a:xfrm>
            <a:off x="6021079" y="3823727"/>
            <a:ext cx="2916003" cy="271056"/>
          </a:xfrm>
          <a:prstGeom prst="roundRect">
            <a:avLst>
              <a:gd name="adj" fmla="val 0"/>
            </a:avLst>
          </a:prstGeom>
          <a:solidFill>
            <a:srgbClr val="54C2F0"/>
          </a:solidFill>
          <a:ln w="25400" cap="flat" cmpd="sng" algn="ctr">
            <a:noFill/>
            <a:prstDash val="solid"/>
          </a:ln>
          <a:effectLst/>
        </p:spPr>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FFFFFF"/>
                </a:solidFill>
                <a:effectLst/>
                <a:uLnTx/>
                <a:uFillTx/>
                <a:latin typeface="メイリオ"/>
                <a:ea typeface="メイリオ"/>
                <a:cs typeface="+mn-cs"/>
              </a:rPr>
              <a:t>破　棄</a:t>
            </a:r>
          </a:p>
        </p:txBody>
      </p:sp>
      <p:grpSp>
        <p:nvGrpSpPr>
          <p:cNvPr id="27" name="グループ化 93"/>
          <p:cNvGrpSpPr/>
          <p:nvPr/>
        </p:nvGrpSpPr>
        <p:grpSpPr>
          <a:xfrm>
            <a:off x="8037335" y="4144962"/>
            <a:ext cx="352262" cy="438835"/>
            <a:chOff x="5392768" y="3867148"/>
            <a:chExt cx="534112" cy="657410"/>
          </a:xfrm>
        </p:grpSpPr>
        <p:sp>
          <p:nvSpPr>
            <p:cNvPr id="28" name="台形 27"/>
            <p:cNvSpPr/>
            <p:nvPr/>
          </p:nvSpPr>
          <p:spPr>
            <a:xfrm rot="10800000">
              <a:off x="5392768" y="4052119"/>
              <a:ext cx="534112" cy="472439"/>
            </a:xfrm>
            <a:prstGeom prst="trapezoid">
              <a:avLst/>
            </a:prstGeom>
            <a:solidFill>
              <a:srgbClr val="FFFFFF"/>
            </a:solidFill>
            <a:ln w="41275" cap="flat" cmpd="sng" algn="ctr">
              <a:solidFill>
                <a:srgbClr val="54C2F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dirty="0">
                <a:ln>
                  <a:noFill/>
                </a:ln>
                <a:solidFill>
                  <a:srgbClr val="FFFFFF"/>
                </a:solidFill>
                <a:effectLst/>
                <a:uLnTx/>
                <a:uFillTx/>
                <a:latin typeface="メイリオ"/>
                <a:ea typeface="メイリオ"/>
                <a:cs typeface="+mn-cs"/>
              </a:endParaRPr>
            </a:p>
          </p:txBody>
        </p:sp>
        <p:cxnSp>
          <p:nvCxnSpPr>
            <p:cNvPr id="29" name="直線コネクタ 28"/>
            <p:cNvCxnSpPr/>
            <p:nvPr/>
          </p:nvCxnSpPr>
          <p:spPr>
            <a:xfrm>
              <a:off x="5659629" y="4101920"/>
              <a:ext cx="0" cy="337424"/>
            </a:xfrm>
            <a:prstGeom prst="line">
              <a:avLst/>
            </a:prstGeom>
            <a:noFill/>
            <a:ln w="28575" cap="flat" cmpd="sng" algn="ctr">
              <a:solidFill>
                <a:srgbClr val="54C2F0"/>
              </a:solidFill>
              <a:prstDash val="solid"/>
            </a:ln>
            <a:effectLst/>
          </p:spPr>
        </p:cxnSp>
        <p:cxnSp>
          <p:nvCxnSpPr>
            <p:cNvPr id="30" name="直線コネクタ 29"/>
            <p:cNvCxnSpPr/>
            <p:nvPr/>
          </p:nvCxnSpPr>
          <p:spPr>
            <a:xfrm>
              <a:off x="5733498" y="4101920"/>
              <a:ext cx="0" cy="337424"/>
            </a:xfrm>
            <a:prstGeom prst="line">
              <a:avLst/>
            </a:prstGeom>
            <a:noFill/>
            <a:ln w="28575" cap="flat" cmpd="sng" algn="ctr">
              <a:solidFill>
                <a:srgbClr val="54C2F0"/>
              </a:solidFill>
              <a:prstDash val="solid"/>
            </a:ln>
            <a:effectLst/>
          </p:spPr>
        </p:cxnSp>
        <p:cxnSp>
          <p:nvCxnSpPr>
            <p:cNvPr id="31" name="直線コネクタ 30"/>
            <p:cNvCxnSpPr/>
            <p:nvPr/>
          </p:nvCxnSpPr>
          <p:spPr>
            <a:xfrm>
              <a:off x="5585760" y="4101920"/>
              <a:ext cx="0" cy="337424"/>
            </a:xfrm>
            <a:prstGeom prst="line">
              <a:avLst/>
            </a:prstGeom>
            <a:noFill/>
            <a:ln w="28575" cap="flat" cmpd="sng" algn="ctr">
              <a:solidFill>
                <a:srgbClr val="54C2F0"/>
              </a:solidFill>
              <a:prstDash val="solid"/>
            </a:ln>
            <a:effectLst/>
          </p:spPr>
        </p:cxnSp>
        <p:cxnSp>
          <p:nvCxnSpPr>
            <p:cNvPr id="32" name="直線コネクタ 31"/>
            <p:cNvCxnSpPr/>
            <p:nvPr/>
          </p:nvCxnSpPr>
          <p:spPr>
            <a:xfrm flipH="1">
              <a:off x="5393126" y="3973820"/>
              <a:ext cx="533414" cy="2"/>
            </a:xfrm>
            <a:prstGeom prst="line">
              <a:avLst/>
            </a:prstGeom>
            <a:noFill/>
            <a:ln w="41275" cap="flat" cmpd="sng" algn="ctr">
              <a:solidFill>
                <a:srgbClr val="54C2F0"/>
              </a:solidFill>
              <a:prstDash val="solid"/>
            </a:ln>
            <a:effectLst/>
          </p:spPr>
        </p:cxnSp>
        <p:sp>
          <p:nvSpPr>
            <p:cNvPr id="33" name="円/楕円 126"/>
            <p:cNvSpPr/>
            <p:nvPr/>
          </p:nvSpPr>
          <p:spPr>
            <a:xfrm>
              <a:off x="5599232" y="3867148"/>
              <a:ext cx="116956" cy="98231"/>
            </a:xfrm>
            <a:prstGeom prst="ellipse">
              <a:avLst/>
            </a:prstGeom>
            <a:solidFill>
              <a:srgbClr val="54C2F0"/>
            </a:solidFill>
            <a:ln w="25400" cap="flat" cmpd="sng" algn="ctr">
              <a:solidFill>
                <a:srgbClr val="54C2F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dirty="0">
                <a:ln>
                  <a:noFill/>
                </a:ln>
                <a:solidFill>
                  <a:srgbClr val="FFFFFF"/>
                </a:solidFill>
                <a:effectLst/>
                <a:uLnTx/>
                <a:uFillTx/>
                <a:latin typeface="メイリオ"/>
                <a:ea typeface="メイリオ"/>
                <a:cs typeface="+mn-cs"/>
              </a:endParaRPr>
            </a:p>
          </p:txBody>
        </p:sp>
      </p:grpSp>
      <p:sp>
        <p:nvSpPr>
          <p:cNvPr id="34" name="テキスト ボックス 33"/>
          <p:cNvSpPr txBox="1"/>
          <p:nvPr/>
        </p:nvSpPr>
        <p:spPr bwMode="black">
          <a:xfrm>
            <a:off x="7906433" y="4626181"/>
            <a:ext cx="626007" cy="213821"/>
          </a:xfrm>
          <a:prstGeom prst="rect">
            <a:avLst/>
          </a:prstGeom>
        </p:spPr>
        <p:txBody>
          <a:bodyPr wrap="none" lIns="0" tIns="0" rIns="0" bIns="0" rtlCol="0" anchor="t" anchorCtr="0">
            <a:no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削除</a:t>
            </a:r>
            <a:endParaRPr kumimoji="0" lang="en-US" altLang="ja-JP"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endParaRPr>
          </a:p>
        </p:txBody>
      </p:sp>
      <p:sp>
        <p:nvSpPr>
          <p:cNvPr id="35" name="Freeform 382"/>
          <p:cNvSpPr>
            <a:spLocks noEditPoints="1"/>
          </p:cNvSpPr>
          <p:nvPr/>
        </p:nvSpPr>
        <p:spPr bwMode="auto">
          <a:xfrm>
            <a:off x="6801616" y="4168934"/>
            <a:ext cx="339922" cy="311322"/>
          </a:xfrm>
          <a:custGeom>
            <a:avLst/>
            <a:gdLst>
              <a:gd name="T0" fmla="*/ 378 w 877"/>
              <a:gd name="T1" fmla="*/ 522 h 876"/>
              <a:gd name="T2" fmla="*/ 456 w 877"/>
              <a:gd name="T3" fmla="*/ 96 h 876"/>
              <a:gd name="T4" fmla="*/ 540 w 877"/>
              <a:gd name="T5" fmla="*/ 112 h 876"/>
              <a:gd name="T6" fmla="*/ 616 w 877"/>
              <a:gd name="T7" fmla="*/ 145 h 876"/>
              <a:gd name="T8" fmla="*/ 680 w 877"/>
              <a:gd name="T9" fmla="*/ 196 h 876"/>
              <a:gd name="T10" fmla="*/ 732 w 877"/>
              <a:gd name="T11" fmla="*/ 260 h 876"/>
              <a:gd name="T12" fmla="*/ 765 w 877"/>
              <a:gd name="T13" fmla="*/ 336 h 876"/>
              <a:gd name="T14" fmla="*/ 781 w 877"/>
              <a:gd name="T15" fmla="*/ 420 h 876"/>
              <a:gd name="T16" fmla="*/ 777 w 877"/>
              <a:gd name="T17" fmla="*/ 491 h 876"/>
              <a:gd name="T18" fmla="*/ 754 w 877"/>
              <a:gd name="T19" fmla="*/ 571 h 876"/>
              <a:gd name="T20" fmla="*/ 712 w 877"/>
              <a:gd name="T21" fmla="*/ 643 h 876"/>
              <a:gd name="T22" fmla="*/ 656 w 877"/>
              <a:gd name="T23" fmla="*/ 702 h 876"/>
              <a:gd name="T24" fmla="*/ 586 w 877"/>
              <a:gd name="T25" fmla="*/ 746 h 876"/>
              <a:gd name="T26" fmla="*/ 507 w 877"/>
              <a:gd name="T27" fmla="*/ 774 h 876"/>
              <a:gd name="T28" fmla="*/ 439 w 877"/>
              <a:gd name="T29" fmla="*/ 781 h 876"/>
              <a:gd name="T30" fmla="*/ 352 w 877"/>
              <a:gd name="T31" fmla="*/ 770 h 876"/>
              <a:gd name="T32" fmla="*/ 274 w 877"/>
              <a:gd name="T33" fmla="*/ 739 h 876"/>
              <a:gd name="T34" fmla="*/ 208 w 877"/>
              <a:gd name="T35" fmla="*/ 691 h 876"/>
              <a:gd name="T36" fmla="*/ 154 w 877"/>
              <a:gd name="T37" fmla="*/ 630 h 876"/>
              <a:gd name="T38" fmla="*/ 116 w 877"/>
              <a:gd name="T39" fmla="*/ 556 h 876"/>
              <a:gd name="T40" fmla="*/ 98 w 877"/>
              <a:gd name="T41" fmla="*/ 473 h 876"/>
              <a:gd name="T42" fmla="*/ 98 w 877"/>
              <a:gd name="T43" fmla="*/ 403 h 876"/>
              <a:gd name="T44" fmla="*/ 116 w 877"/>
              <a:gd name="T45" fmla="*/ 320 h 876"/>
              <a:gd name="T46" fmla="*/ 154 w 877"/>
              <a:gd name="T47" fmla="*/ 247 h 876"/>
              <a:gd name="T48" fmla="*/ 208 w 877"/>
              <a:gd name="T49" fmla="*/ 185 h 876"/>
              <a:gd name="T50" fmla="*/ 274 w 877"/>
              <a:gd name="T51" fmla="*/ 137 h 876"/>
              <a:gd name="T52" fmla="*/ 352 w 877"/>
              <a:gd name="T53" fmla="*/ 107 h 876"/>
              <a:gd name="T54" fmla="*/ 439 w 877"/>
              <a:gd name="T55" fmla="*/ 96 h 876"/>
              <a:gd name="T56" fmla="*/ 6 w 877"/>
              <a:gd name="T57" fmla="*/ 505 h 876"/>
              <a:gd name="T58" fmla="*/ 34 w 877"/>
              <a:gd name="T59" fmla="*/ 608 h 876"/>
              <a:gd name="T60" fmla="*/ 87 w 877"/>
              <a:gd name="T61" fmla="*/ 701 h 876"/>
              <a:gd name="T62" fmla="*/ 159 w 877"/>
              <a:gd name="T63" fmla="*/ 776 h 876"/>
              <a:gd name="T64" fmla="*/ 248 w 877"/>
              <a:gd name="T65" fmla="*/ 833 h 876"/>
              <a:gd name="T66" fmla="*/ 350 w 877"/>
              <a:gd name="T67" fmla="*/ 868 h 876"/>
              <a:gd name="T68" fmla="*/ 439 w 877"/>
              <a:gd name="T69" fmla="*/ 876 h 876"/>
              <a:gd name="T70" fmla="*/ 548 w 877"/>
              <a:gd name="T71" fmla="*/ 863 h 876"/>
              <a:gd name="T72" fmla="*/ 648 w 877"/>
              <a:gd name="T73" fmla="*/ 823 h 876"/>
              <a:gd name="T74" fmla="*/ 733 w 877"/>
              <a:gd name="T75" fmla="*/ 762 h 876"/>
              <a:gd name="T76" fmla="*/ 801 w 877"/>
              <a:gd name="T77" fmla="*/ 683 h 876"/>
              <a:gd name="T78" fmla="*/ 849 w 877"/>
              <a:gd name="T79" fmla="*/ 589 h 876"/>
              <a:gd name="T80" fmla="*/ 874 w 877"/>
              <a:gd name="T81" fmla="*/ 484 h 876"/>
              <a:gd name="T82" fmla="*/ 874 w 877"/>
              <a:gd name="T83" fmla="*/ 394 h 876"/>
              <a:gd name="T84" fmla="*/ 849 w 877"/>
              <a:gd name="T85" fmla="*/ 288 h 876"/>
              <a:gd name="T86" fmla="*/ 801 w 877"/>
              <a:gd name="T87" fmla="*/ 193 h 876"/>
              <a:gd name="T88" fmla="*/ 733 w 877"/>
              <a:gd name="T89" fmla="*/ 114 h 876"/>
              <a:gd name="T90" fmla="*/ 648 w 877"/>
              <a:gd name="T91" fmla="*/ 53 h 876"/>
              <a:gd name="T92" fmla="*/ 548 w 877"/>
              <a:gd name="T93" fmla="*/ 14 h 876"/>
              <a:gd name="T94" fmla="*/ 439 w 877"/>
              <a:gd name="T95" fmla="*/ 0 h 876"/>
              <a:gd name="T96" fmla="*/ 350 w 877"/>
              <a:gd name="T97" fmla="*/ 8 h 876"/>
              <a:gd name="T98" fmla="*/ 248 w 877"/>
              <a:gd name="T99" fmla="*/ 43 h 876"/>
              <a:gd name="T100" fmla="*/ 159 w 877"/>
              <a:gd name="T101" fmla="*/ 100 h 876"/>
              <a:gd name="T102" fmla="*/ 87 w 877"/>
              <a:gd name="T103" fmla="*/ 176 h 876"/>
              <a:gd name="T104" fmla="*/ 34 w 877"/>
              <a:gd name="T105" fmla="*/ 268 h 876"/>
              <a:gd name="T106" fmla="*/ 6 w 877"/>
              <a:gd name="T107" fmla="*/ 372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77" h="876">
                <a:moveTo>
                  <a:pt x="674" y="426"/>
                </a:moveTo>
                <a:lnTo>
                  <a:pt x="474" y="426"/>
                </a:lnTo>
                <a:lnTo>
                  <a:pt x="474" y="196"/>
                </a:lnTo>
                <a:lnTo>
                  <a:pt x="378" y="196"/>
                </a:lnTo>
                <a:lnTo>
                  <a:pt x="378" y="522"/>
                </a:lnTo>
                <a:lnTo>
                  <a:pt x="674" y="522"/>
                </a:lnTo>
                <a:lnTo>
                  <a:pt x="674" y="426"/>
                </a:lnTo>
                <a:close/>
                <a:moveTo>
                  <a:pt x="439" y="96"/>
                </a:moveTo>
                <a:lnTo>
                  <a:pt x="439" y="96"/>
                </a:lnTo>
                <a:lnTo>
                  <a:pt x="456" y="96"/>
                </a:lnTo>
                <a:lnTo>
                  <a:pt x="474" y="97"/>
                </a:lnTo>
                <a:lnTo>
                  <a:pt x="490" y="100"/>
                </a:lnTo>
                <a:lnTo>
                  <a:pt x="507" y="102"/>
                </a:lnTo>
                <a:lnTo>
                  <a:pt x="524" y="107"/>
                </a:lnTo>
                <a:lnTo>
                  <a:pt x="540" y="112"/>
                </a:lnTo>
                <a:lnTo>
                  <a:pt x="556" y="116"/>
                </a:lnTo>
                <a:lnTo>
                  <a:pt x="572" y="122"/>
                </a:lnTo>
                <a:lnTo>
                  <a:pt x="586" y="130"/>
                </a:lnTo>
                <a:lnTo>
                  <a:pt x="602" y="137"/>
                </a:lnTo>
                <a:lnTo>
                  <a:pt x="616" y="145"/>
                </a:lnTo>
                <a:lnTo>
                  <a:pt x="630" y="154"/>
                </a:lnTo>
                <a:lnTo>
                  <a:pt x="643" y="163"/>
                </a:lnTo>
                <a:lnTo>
                  <a:pt x="656" y="174"/>
                </a:lnTo>
                <a:lnTo>
                  <a:pt x="668" y="185"/>
                </a:lnTo>
                <a:lnTo>
                  <a:pt x="680" y="196"/>
                </a:lnTo>
                <a:lnTo>
                  <a:pt x="692" y="208"/>
                </a:lnTo>
                <a:lnTo>
                  <a:pt x="703" y="221"/>
                </a:lnTo>
                <a:lnTo>
                  <a:pt x="712" y="233"/>
                </a:lnTo>
                <a:lnTo>
                  <a:pt x="722" y="246"/>
                </a:lnTo>
                <a:lnTo>
                  <a:pt x="732" y="260"/>
                </a:lnTo>
                <a:lnTo>
                  <a:pt x="740" y="275"/>
                </a:lnTo>
                <a:lnTo>
                  <a:pt x="747" y="289"/>
                </a:lnTo>
                <a:lnTo>
                  <a:pt x="754" y="305"/>
                </a:lnTo>
                <a:lnTo>
                  <a:pt x="760" y="320"/>
                </a:lnTo>
                <a:lnTo>
                  <a:pt x="765" y="336"/>
                </a:lnTo>
                <a:lnTo>
                  <a:pt x="770" y="353"/>
                </a:lnTo>
                <a:lnTo>
                  <a:pt x="774" y="370"/>
                </a:lnTo>
                <a:lnTo>
                  <a:pt x="777" y="386"/>
                </a:lnTo>
                <a:lnTo>
                  <a:pt x="778" y="403"/>
                </a:lnTo>
                <a:lnTo>
                  <a:pt x="781" y="420"/>
                </a:lnTo>
                <a:lnTo>
                  <a:pt x="781" y="438"/>
                </a:lnTo>
                <a:lnTo>
                  <a:pt x="781" y="438"/>
                </a:lnTo>
                <a:lnTo>
                  <a:pt x="781" y="456"/>
                </a:lnTo>
                <a:lnTo>
                  <a:pt x="778" y="473"/>
                </a:lnTo>
                <a:lnTo>
                  <a:pt x="777" y="491"/>
                </a:lnTo>
                <a:lnTo>
                  <a:pt x="774" y="508"/>
                </a:lnTo>
                <a:lnTo>
                  <a:pt x="770" y="524"/>
                </a:lnTo>
                <a:lnTo>
                  <a:pt x="765" y="540"/>
                </a:lnTo>
                <a:lnTo>
                  <a:pt x="760" y="556"/>
                </a:lnTo>
                <a:lnTo>
                  <a:pt x="754" y="571"/>
                </a:lnTo>
                <a:lnTo>
                  <a:pt x="747" y="587"/>
                </a:lnTo>
                <a:lnTo>
                  <a:pt x="740" y="601"/>
                </a:lnTo>
                <a:lnTo>
                  <a:pt x="732" y="616"/>
                </a:lnTo>
                <a:lnTo>
                  <a:pt x="722" y="630"/>
                </a:lnTo>
                <a:lnTo>
                  <a:pt x="712" y="643"/>
                </a:lnTo>
                <a:lnTo>
                  <a:pt x="703" y="656"/>
                </a:lnTo>
                <a:lnTo>
                  <a:pt x="692" y="668"/>
                </a:lnTo>
                <a:lnTo>
                  <a:pt x="680" y="680"/>
                </a:lnTo>
                <a:lnTo>
                  <a:pt x="668" y="691"/>
                </a:lnTo>
                <a:lnTo>
                  <a:pt x="656" y="702"/>
                </a:lnTo>
                <a:lnTo>
                  <a:pt x="643" y="713"/>
                </a:lnTo>
                <a:lnTo>
                  <a:pt x="630" y="722"/>
                </a:lnTo>
                <a:lnTo>
                  <a:pt x="616" y="731"/>
                </a:lnTo>
                <a:lnTo>
                  <a:pt x="602" y="739"/>
                </a:lnTo>
                <a:lnTo>
                  <a:pt x="586" y="746"/>
                </a:lnTo>
                <a:lnTo>
                  <a:pt x="572" y="754"/>
                </a:lnTo>
                <a:lnTo>
                  <a:pt x="556" y="760"/>
                </a:lnTo>
                <a:lnTo>
                  <a:pt x="540" y="766"/>
                </a:lnTo>
                <a:lnTo>
                  <a:pt x="524" y="770"/>
                </a:lnTo>
                <a:lnTo>
                  <a:pt x="507" y="774"/>
                </a:lnTo>
                <a:lnTo>
                  <a:pt x="490" y="776"/>
                </a:lnTo>
                <a:lnTo>
                  <a:pt x="474" y="779"/>
                </a:lnTo>
                <a:lnTo>
                  <a:pt x="456" y="780"/>
                </a:lnTo>
                <a:lnTo>
                  <a:pt x="439" y="781"/>
                </a:lnTo>
                <a:lnTo>
                  <a:pt x="439" y="781"/>
                </a:lnTo>
                <a:lnTo>
                  <a:pt x="421" y="780"/>
                </a:lnTo>
                <a:lnTo>
                  <a:pt x="403" y="779"/>
                </a:lnTo>
                <a:lnTo>
                  <a:pt x="386" y="776"/>
                </a:lnTo>
                <a:lnTo>
                  <a:pt x="369" y="774"/>
                </a:lnTo>
                <a:lnTo>
                  <a:pt x="352" y="770"/>
                </a:lnTo>
                <a:lnTo>
                  <a:pt x="337" y="766"/>
                </a:lnTo>
                <a:lnTo>
                  <a:pt x="320" y="760"/>
                </a:lnTo>
                <a:lnTo>
                  <a:pt x="304" y="754"/>
                </a:lnTo>
                <a:lnTo>
                  <a:pt x="290" y="746"/>
                </a:lnTo>
                <a:lnTo>
                  <a:pt x="274" y="739"/>
                </a:lnTo>
                <a:lnTo>
                  <a:pt x="261" y="731"/>
                </a:lnTo>
                <a:lnTo>
                  <a:pt x="247" y="722"/>
                </a:lnTo>
                <a:lnTo>
                  <a:pt x="234" y="713"/>
                </a:lnTo>
                <a:lnTo>
                  <a:pt x="220" y="702"/>
                </a:lnTo>
                <a:lnTo>
                  <a:pt x="208" y="691"/>
                </a:lnTo>
                <a:lnTo>
                  <a:pt x="196" y="680"/>
                </a:lnTo>
                <a:lnTo>
                  <a:pt x="184" y="668"/>
                </a:lnTo>
                <a:lnTo>
                  <a:pt x="174" y="656"/>
                </a:lnTo>
                <a:lnTo>
                  <a:pt x="164" y="643"/>
                </a:lnTo>
                <a:lnTo>
                  <a:pt x="154" y="630"/>
                </a:lnTo>
                <a:lnTo>
                  <a:pt x="145" y="616"/>
                </a:lnTo>
                <a:lnTo>
                  <a:pt x="138" y="601"/>
                </a:lnTo>
                <a:lnTo>
                  <a:pt x="129" y="587"/>
                </a:lnTo>
                <a:lnTo>
                  <a:pt x="123" y="571"/>
                </a:lnTo>
                <a:lnTo>
                  <a:pt x="116" y="556"/>
                </a:lnTo>
                <a:lnTo>
                  <a:pt x="111" y="540"/>
                </a:lnTo>
                <a:lnTo>
                  <a:pt x="106" y="524"/>
                </a:lnTo>
                <a:lnTo>
                  <a:pt x="103" y="508"/>
                </a:lnTo>
                <a:lnTo>
                  <a:pt x="99" y="491"/>
                </a:lnTo>
                <a:lnTo>
                  <a:pt x="98" y="473"/>
                </a:lnTo>
                <a:lnTo>
                  <a:pt x="97" y="456"/>
                </a:lnTo>
                <a:lnTo>
                  <a:pt x="96" y="438"/>
                </a:lnTo>
                <a:lnTo>
                  <a:pt x="96" y="438"/>
                </a:lnTo>
                <a:lnTo>
                  <a:pt x="97" y="420"/>
                </a:lnTo>
                <a:lnTo>
                  <a:pt x="98" y="403"/>
                </a:lnTo>
                <a:lnTo>
                  <a:pt x="99" y="386"/>
                </a:lnTo>
                <a:lnTo>
                  <a:pt x="103" y="370"/>
                </a:lnTo>
                <a:lnTo>
                  <a:pt x="106" y="353"/>
                </a:lnTo>
                <a:lnTo>
                  <a:pt x="111" y="336"/>
                </a:lnTo>
                <a:lnTo>
                  <a:pt x="116" y="320"/>
                </a:lnTo>
                <a:lnTo>
                  <a:pt x="123" y="305"/>
                </a:lnTo>
                <a:lnTo>
                  <a:pt x="129" y="289"/>
                </a:lnTo>
                <a:lnTo>
                  <a:pt x="138" y="275"/>
                </a:lnTo>
                <a:lnTo>
                  <a:pt x="145" y="260"/>
                </a:lnTo>
                <a:lnTo>
                  <a:pt x="154" y="247"/>
                </a:lnTo>
                <a:lnTo>
                  <a:pt x="164" y="233"/>
                </a:lnTo>
                <a:lnTo>
                  <a:pt x="174" y="221"/>
                </a:lnTo>
                <a:lnTo>
                  <a:pt x="184" y="208"/>
                </a:lnTo>
                <a:lnTo>
                  <a:pt x="196" y="196"/>
                </a:lnTo>
                <a:lnTo>
                  <a:pt x="208" y="185"/>
                </a:lnTo>
                <a:lnTo>
                  <a:pt x="220" y="174"/>
                </a:lnTo>
                <a:lnTo>
                  <a:pt x="234" y="163"/>
                </a:lnTo>
                <a:lnTo>
                  <a:pt x="247" y="154"/>
                </a:lnTo>
                <a:lnTo>
                  <a:pt x="260" y="145"/>
                </a:lnTo>
                <a:lnTo>
                  <a:pt x="274" y="137"/>
                </a:lnTo>
                <a:lnTo>
                  <a:pt x="290" y="130"/>
                </a:lnTo>
                <a:lnTo>
                  <a:pt x="304" y="122"/>
                </a:lnTo>
                <a:lnTo>
                  <a:pt x="320" y="116"/>
                </a:lnTo>
                <a:lnTo>
                  <a:pt x="337" y="112"/>
                </a:lnTo>
                <a:lnTo>
                  <a:pt x="352" y="107"/>
                </a:lnTo>
                <a:lnTo>
                  <a:pt x="369" y="103"/>
                </a:lnTo>
                <a:lnTo>
                  <a:pt x="386" y="100"/>
                </a:lnTo>
                <a:lnTo>
                  <a:pt x="403" y="97"/>
                </a:lnTo>
                <a:lnTo>
                  <a:pt x="421" y="96"/>
                </a:lnTo>
                <a:lnTo>
                  <a:pt x="439" y="96"/>
                </a:lnTo>
                <a:close/>
                <a:moveTo>
                  <a:pt x="0" y="438"/>
                </a:moveTo>
                <a:lnTo>
                  <a:pt x="0" y="438"/>
                </a:lnTo>
                <a:lnTo>
                  <a:pt x="1" y="461"/>
                </a:lnTo>
                <a:lnTo>
                  <a:pt x="2" y="484"/>
                </a:lnTo>
                <a:lnTo>
                  <a:pt x="6" y="505"/>
                </a:lnTo>
                <a:lnTo>
                  <a:pt x="9" y="527"/>
                </a:lnTo>
                <a:lnTo>
                  <a:pt x="14" y="547"/>
                </a:lnTo>
                <a:lnTo>
                  <a:pt x="20" y="569"/>
                </a:lnTo>
                <a:lnTo>
                  <a:pt x="27" y="589"/>
                </a:lnTo>
                <a:lnTo>
                  <a:pt x="34" y="608"/>
                </a:lnTo>
                <a:lnTo>
                  <a:pt x="43" y="628"/>
                </a:lnTo>
                <a:lnTo>
                  <a:pt x="52" y="647"/>
                </a:lnTo>
                <a:lnTo>
                  <a:pt x="63" y="665"/>
                </a:lnTo>
                <a:lnTo>
                  <a:pt x="75" y="683"/>
                </a:lnTo>
                <a:lnTo>
                  <a:pt x="87" y="701"/>
                </a:lnTo>
                <a:lnTo>
                  <a:pt x="100" y="716"/>
                </a:lnTo>
                <a:lnTo>
                  <a:pt x="114" y="733"/>
                </a:lnTo>
                <a:lnTo>
                  <a:pt x="128" y="748"/>
                </a:lnTo>
                <a:lnTo>
                  <a:pt x="144" y="762"/>
                </a:lnTo>
                <a:lnTo>
                  <a:pt x="159" y="776"/>
                </a:lnTo>
                <a:lnTo>
                  <a:pt x="176" y="790"/>
                </a:lnTo>
                <a:lnTo>
                  <a:pt x="193" y="802"/>
                </a:lnTo>
                <a:lnTo>
                  <a:pt x="211" y="812"/>
                </a:lnTo>
                <a:lnTo>
                  <a:pt x="230" y="823"/>
                </a:lnTo>
                <a:lnTo>
                  <a:pt x="248" y="833"/>
                </a:lnTo>
                <a:lnTo>
                  <a:pt x="267" y="842"/>
                </a:lnTo>
                <a:lnTo>
                  <a:pt x="288" y="850"/>
                </a:lnTo>
                <a:lnTo>
                  <a:pt x="308" y="857"/>
                </a:lnTo>
                <a:lnTo>
                  <a:pt x="328" y="863"/>
                </a:lnTo>
                <a:lnTo>
                  <a:pt x="350" y="868"/>
                </a:lnTo>
                <a:lnTo>
                  <a:pt x="372" y="871"/>
                </a:lnTo>
                <a:lnTo>
                  <a:pt x="393" y="874"/>
                </a:lnTo>
                <a:lnTo>
                  <a:pt x="416" y="876"/>
                </a:lnTo>
                <a:lnTo>
                  <a:pt x="439" y="876"/>
                </a:lnTo>
                <a:lnTo>
                  <a:pt x="439" y="876"/>
                </a:lnTo>
                <a:lnTo>
                  <a:pt x="460" y="876"/>
                </a:lnTo>
                <a:lnTo>
                  <a:pt x="483" y="874"/>
                </a:lnTo>
                <a:lnTo>
                  <a:pt x="505" y="871"/>
                </a:lnTo>
                <a:lnTo>
                  <a:pt x="526" y="868"/>
                </a:lnTo>
                <a:lnTo>
                  <a:pt x="548" y="863"/>
                </a:lnTo>
                <a:lnTo>
                  <a:pt x="568" y="857"/>
                </a:lnTo>
                <a:lnTo>
                  <a:pt x="589" y="850"/>
                </a:lnTo>
                <a:lnTo>
                  <a:pt x="609" y="842"/>
                </a:lnTo>
                <a:lnTo>
                  <a:pt x="628" y="833"/>
                </a:lnTo>
                <a:lnTo>
                  <a:pt x="648" y="823"/>
                </a:lnTo>
                <a:lnTo>
                  <a:pt x="666" y="812"/>
                </a:lnTo>
                <a:lnTo>
                  <a:pt x="684" y="802"/>
                </a:lnTo>
                <a:lnTo>
                  <a:pt x="700" y="790"/>
                </a:lnTo>
                <a:lnTo>
                  <a:pt x="717" y="776"/>
                </a:lnTo>
                <a:lnTo>
                  <a:pt x="733" y="762"/>
                </a:lnTo>
                <a:lnTo>
                  <a:pt x="748" y="748"/>
                </a:lnTo>
                <a:lnTo>
                  <a:pt x="763" y="733"/>
                </a:lnTo>
                <a:lnTo>
                  <a:pt x="776" y="716"/>
                </a:lnTo>
                <a:lnTo>
                  <a:pt x="789" y="701"/>
                </a:lnTo>
                <a:lnTo>
                  <a:pt x="801" y="683"/>
                </a:lnTo>
                <a:lnTo>
                  <a:pt x="813" y="665"/>
                </a:lnTo>
                <a:lnTo>
                  <a:pt x="824" y="647"/>
                </a:lnTo>
                <a:lnTo>
                  <a:pt x="834" y="628"/>
                </a:lnTo>
                <a:lnTo>
                  <a:pt x="842" y="608"/>
                </a:lnTo>
                <a:lnTo>
                  <a:pt x="849" y="589"/>
                </a:lnTo>
                <a:lnTo>
                  <a:pt x="856" y="569"/>
                </a:lnTo>
                <a:lnTo>
                  <a:pt x="862" y="547"/>
                </a:lnTo>
                <a:lnTo>
                  <a:pt x="867" y="527"/>
                </a:lnTo>
                <a:lnTo>
                  <a:pt x="871" y="505"/>
                </a:lnTo>
                <a:lnTo>
                  <a:pt x="874" y="484"/>
                </a:lnTo>
                <a:lnTo>
                  <a:pt x="876" y="461"/>
                </a:lnTo>
                <a:lnTo>
                  <a:pt x="877" y="438"/>
                </a:lnTo>
                <a:lnTo>
                  <a:pt x="877" y="438"/>
                </a:lnTo>
                <a:lnTo>
                  <a:pt x="876" y="415"/>
                </a:lnTo>
                <a:lnTo>
                  <a:pt x="874" y="394"/>
                </a:lnTo>
                <a:lnTo>
                  <a:pt x="871" y="372"/>
                </a:lnTo>
                <a:lnTo>
                  <a:pt x="867" y="350"/>
                </a:lnTo>
                <a:lnTo>
                  <a:pt x="862" y="329"/>
                </a:lnTo>
                <a:lnTo>
                  <a:pt x="856" y="308"/>
                </a:lnTo>
                <a:lnTo>
                  <a:pt x="849" y="288"/>
                </a:lnTo>
                <a:lnTo>
                  <a:pt x="842" y="268"/>
                </a:lnTo>
                <a:lnTo>
                  <a:pt x="834" y="248"/>
                </a:lnTo>
                <a:lnTo>
                  <a:pt x="824" y="229"/>
                </a:lnTo>
                <a:lnTo>
                  <a:pt x="813" y="211"/>
                </a:lnTo>
                <a:lnTo>
                  <a:pt x="801" y="193"/>
                </a:lnTo>
                <a:lnTo>
                  <a:pt x="789" y="176"/>
                </a:lnTo>
                <a:lnTo>
                  <a:pt x="776" y="160"/>
                </a:lnTo>
                <a:lnTo>
                  <a:pt x="763" y="144"/>
                </a:lnTo>
                <a:lnTo>
                  <a:pt x="748" y="128"/>
                </a:lnTo>
                <a:lnTo>
                  <a:pt x="733" y="114"/>
                </a:lnTo>
                <a:lnTo>
                  <a:pt x="717" y="100"/>
                </a:lnTo>
                <a:lnTo>
                  <a:pt x="700" y="88"/>
                </a:lnTo>
                <a:lnTo>
                  <a:pt x="684" y="74"/>
                </a:lnTo>
                <a:lnTo>
                  <a:pt x="666" y="64"/>
                </a:lnTo>
                <a:lnTo>
                  <a:pt x="648" y="53"/>
                </a:lnTo>
                <a:lnTo>
                  <a:pt x="628" y="43"/>
                </a:lnTo>
                <a:lnTo>
                  <a:pt x="609" y="35"/>
                </a:lnTo>
                <a:lnTo>
                  <a:pt x="589" y="26"/>
                </a:lnTo>
                <a:lnTo>
                  <a:pt x="568" y="19"/>
                </a:lnTo>
                <a:lnTo>
                  <a:pt x="548" y="14"/>
                </a:lnTo>
                <a:lnTo>
                  <a:pt x="526" y="8"/>
                </a:lnTo>
                <a:lnTo>
                  <a:pt x="505" y="5"/>
                </a:lnTo>
                <a:lnTo>
                  <a:pt x="483" y="2"/>
                </a:lnTo>
                <a:lnTo>
                  <a:pt x="460" y="1"/>
                </a:lnTo>
                <a:lnTo>
                  <a:pt x="439" y="0"/>
                </a:lnTo>
                <a:lnTo>
                  <a:pt x="439" y="0"/>
                </a:lnTo>
                <a:lnTo>
                  <a:pt x="416" y="1"/>
                </a:lnTo>
                <a:lnTo>
                  <a:pt x="393" y="2"/>
                </a:lnTo>
                <a:lnTo>
                  <a:pt x="372" y="5"/>
                </a:lnTo>
                <a:lnTo>
                  <a:pt x="350" y="8"/>
                </a:lnTo>
                <a:lnTo>
                  <a:pt x="328" y="14"/>
                </a:lnTo>
                <a:lnTo>
                  <a:pt x="308" y="19"/>
                </a:lnTo>
                <a:lnTo>
                  <a:pt x="288" y="26"/>
                </a:lnTo>
                <a:lnTo>
                  <a:pt x="267" y="35"/>
                </a:lnTo>
                <a:lnTo>
                  <a:pt x="248" y="43"/>
                </a:lnTo>
                <a:lnTo>
                  <a:pt x="230" y="53"/>
                </a:lnTo>
                <a:lnTo>
                  <a:pt x="211" y="64"/>
                </a:lnTo>
                <a:lnTo>
                  <a:pt x="193" y="74"/>
                </a:lnTo>
                <a:lnTo>
                  <a:pt x="176" y="88"/>
                </a:lnTo>
                <a:lnTo>
                  <a:pt x="159" y="100"/>
                </a:lnTo>
                <a:lnTo>
                  <a:pt x="144" y="114"/>
                </a:lnTo>
                <a:lnTo>
                  <a:pt x="128" y="128"/>
                </a:lnTo>
                <a:lnTo>
                  <a:pt x="114" y="144"/>
                </a:lnTo>
                <a:lnTo>
                  <a:pt x="100" y="160"/>
                </a:lnTo>
                <a:lnTo>
                  <a:pt x="87" y="176"/>
                </a:lnTo>
                <a:lnTo>
                  <a:pt x="75" y="193"/>
                </a:lnTo>
                <a:lnTo>
                  <a:pt x="63" y="211"/>
                </a:lnTo>
                <a:lnTo>
                  <a:pt x="52" y="229"/>
                </a:lnTo>
                <a:lnTo>
                  <a:pt x="43" y="248"/>
                </a:lnTo>
                <a:lnTo>
                  <a:pt x="34" y="268"/>
                </a:lnTo>
                <a:lnTo>
                  <a:pt x="27" y="288"/>
                </a:lnTo>
                <a:lnTo>
                  <a:pt x="20" y="308"/>
                </a:lnTo>
                <a:lnTo>
                  <a:pt x="14" y="329"/>
                </a:lnTo>
                <a:lnTo>
                  <a:pt x="9" y="350"/>
                </a:lnTo>
                <a:lnTo>
                  <a:pt x="6" y="372"/>
                </a:lnTo>
                <a:lnTo>
                  <a:pt x="2" y="394"/>
                </a:lnTo>
                <a:lnTo>
                  <a:pt x="1" y="415"/>
                </a:lnTo>
                <a:lnTo>
                  <a:pt x="0" y="438"/>
                </a:lnTo>
                <a:lnTo>
                  <a:pt x="0" y="438"/>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36" name="テキスト ボックス 35"/>
          <p:cNvSpPr txBox="1"/>
          <p:nvPr/>
        </p:nvSpPr>
        <p:spPr bwMode="black">
          <a:xfrm>
            <a:off x="7223589" y="4184347"/>
            <a:ext cx="626007" cy="213821"/>
          </a:xfrm>
          <a:prstGeom prst="rect">
            <a:avLst/>
          </a:prstGeom>
        </p:spPr>
        <p:txBody>
          <a:bodyPr wrap="none" lIns="0" tIns="0" rIns="0" bIns="0" rtlCol="0" anchor="t" anchorCtr="0">
            <a:no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有効期限</a:t>
            </a:r>
            <a:endParaRPr kumimoji="0" lang="en-US" altLang="ja-JP"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endParaRPr>
          </a:p>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一括設定</a:t>
            </a:r>
            <a:endParaRPr kumimoji="0" lang="en-US" altLang="ja-JP"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endParaRPr>
          </a:p>
        </p:txBody>
      </p:sp>
      <p:sp>
        <p:nvSpPr>
          <p:cNvPr id="37" name="Freeform 438"/>
          <p:cNvSpPr>
            <a:spLocks noEditPoints="1"/>
          </p:cNvSpPr>
          <p:nvPr/>
        </p:nvSpPr>
        <p:spPr bwMode="auto">
          <a:xfrm>
            <a:off x="4744226" y="3414033"/>
            <a:ext cx="273509" cy="415355"/>
          </a:xfrm>
          <a:custGeom>
            <a:avLst/>
            <a:gdLst>
              <a:gd name="T0" fmla="*/ 196 w 662"/>
              <a:gd name="T1" fmla="*/ 247 h 922"/>
              <a:gd name="T2" fmla="*/ 198 w 662"/>
              <a:gd name="T3" fmla="*/ 220 h 922"/>
              <a:gd name="T4" fmla="*/ 207 w 662"/>
              <a:gd name="T5" fmla="*/ 194 h 922"/>
              <a:gd name="T6" fmla="*/ 219 w 662"/>
              <a:gd name="T7" fmla="*/ 172 h 922"/>
              <a:gd name="T8" fmla="*/ 235 w 662"/>
              <a:gd name="T9" fmla="*/ 151 h 922"/>
              <a:gd name="T10" fmla="*/ 256 w 662"/>
              <a:gd name="T11" fmla="*/ 134 h 922"/>
              <a:gd name="T12" fmla="*/ 279 w 662"/>
              <a:gd name="T13" fmla="*/ 122 h 922"/>
              <a:gd name="T14" fmla="*/ 304 w 662"/>
              <a:gd name="T15" fmla="*/ 114 h 922"/>
              <a:gd name="T16" fmla="*/ 331 w 662"/>
              <a:gd name="T17" fmla="*/ 112 h 922"/>
              <a:gd name="T18" fmla="*/ 344 w 662"/>
              <a:gd name="T19" fmla="*/ 112 h 922"/>
              <a:gd name="T20" fmla="*/ 372 w 662"/>
              <a:gd name="T21" fmla="*/ 118 h 922"/>
              <a:gd name="T22" fmla="*/ 396 w 662"/>
              <a:gd name="T23" fmla="*/ 128 h 922"/>
              <a:gd name="T24" fmla="*/ 418 w 662"/>
              <a:gd name="T25" fmla="*/ 143 h 922"/>
              <a:gd name="T26" fmla="*/ 436 w 662"/>
              <a:gd name="T27" fmla="*/ 161 h 922"/>
              <a:gd name="T28" fmla="*/ 450 w 662"/>
              <a:gd name="T29" fmla="*/ 182 h 922"/>
              <a:gd name="T30" fmla="*/ 461 w 662"/>
              <a:gd name="T31" fmla="*/ 206 h 922"/>
              <a:gd name="T32" fmla="*/ 467 w 662"/>
              <a:gd name="T33" fmla="*/ 233 h 922"/>
              <a:gd name="T34" fmla="*/ 467 w 662"/>
              <a:gd name="T35" fmla="*/ 388 h 922"/>
              <a:gd name="T36" fmla="*/ 578 w 662"/>
              <a:gd name="T37" fmla="*/ 247 h 922"/>
              <a:gd name="T38" fmla="*/ 577 w 662"/>
              <a:gd name="T39" fmla="*/ 222 h 922"/>
              <a:gd name="T40" fmla="*/ 568 w 662"/>
              <a:gd name="T41" fmla="*/ 174 h 922"/>
              <a:gd name="T42" fmla="*/ 548 w 662"/>
              <a:gd name="T43" fmla="*/ 130 h 922"/>
              <a:gd name="T44" fmla="*/ 522 w 662"/>
              <a:gd name="T45" fmla="*/ 90 h 922"/>
              <a:gd name="T46" fmla="*/ 488 w 662"/>
              <a:gd name="T47" fmla="*/ 56 h 922"/>
              <a:gd name="T48" fmla="*/ 449 w 662"/>
              <a:gd name="T49" fmla="*/ 29 h 922"/>
              <a:gd name="T50" fmla="*/ 404 w 662"/>
              <a:gd name="T51" fmla="*/ 11 h 922"/>
              <a:gd name="T52" fmla="*/ 356 w 662"/>
              <a:gd name="T53" fmla="*/ 1 h 922"/>
              <a:gd name="T54" fmla="*/ 331 w 662"/>
              <a:gd name="T55" fmla="*/ 0 h 922"/>
              <a:gd name="T56" fmla="*/ 281 w 662"/>
              <a:gd name="T57" fmla="*/ 5 h 922"/>
              <a:gd name="T58" fmla="*/ 235 w 662"/>
              <a:gd name="T59" fmla="*/ 19 h 922"/>
              <a:gd name="T60" fmla="*/ 193 w 662"/>
              <a:gd name="T61" fmla="*/ 42 h 922"/>
              <a:gd name="T62" fmla="*/ 156 w 662"/>
              <a:gd name="T63" fmla="*/ 72 h 922"/>
              <a:gd name="T64" fmla="*/ 126 w 662"/>
              <a:gd name="T65" fmla="*/ 109 h 922"/>
              <a:gd name="T66" fmla="*/ 103 w 662"/>
              <a:gd name="T67" fmla="*/ 151 h 922"/>
              <a:gd name="T68" fmla="*/ 89 w 662"/>
              <a:gd name="T69" fmla="*/ 197 h 922"/>
              <a:gd name="T70" fmla="*/ 84 w 662"/>
              <a:gd name="T71" fmla="*/ 247 h 922"/>
              <a:gd name="T72" fmla="*/ 196 w 662"/>
              <a:gd name="T73" fmla="*/ 388 h 922"/>
              <a:gd name="T74" fmla="*/ 0 w 662"/>
              <a:gd name="T75" fmla="*/ 455 h 922"/>
              <a:gd name="T76" fmla="*/ 662 w 662"/>
              <a:gd name="T77" fmla="*/ 922 h 922"/>
              <a:gd name="T78" fmla="*/ 0 w 662"/>
              <a:gd name="T79" fmla="*/ 455 h 922"/>
              <a:gd name="T80" fmla="*/ 372 w 662"/>
              <a:gd name="T81" fmla="*/ 695 h 922"/>
              <a:gd name="T82" fmla="*/ 361 w 662"/>
              <a:gd name="T83" fmla="*/ 712 h 922"/>
              <a:gd name="T84" fmla="*/ 356 w 662"/>
              <a:gd name="T85" fmla="*/ 731 h 922"/>
              <a:gd name="T86" fmla="*/ 305 w 662"/>
              <a:gd name="T87" fmla="*/ 782 h 922"/>
              <a:gd name="T88" fmla="*/ 305 w 662"/>
              <a:gd name="T89" fmla="*/ 731 h 922"/>
              <a:gd name="T90" fmla="*/ 301 w 662"/>
              <a:gd name="T91" fmla="*/ 712 h 922"/>
              <a:gd name="T92" fmla="*/ 291 w 662"/>
              <a:gd name="T93" fmla="*/ 695 h 922"/>
              <a:gd name="T94" fmla="*/ 282 w 662"/>
              <a:gd name="T95" fmla="*/ 686 h 922"/>
              <a:gd name="T96" fmla="*/ 273 w 662"/>
              <a:gd name="T97" fmla="*/ 664 h 922"/>
              <a:gd name="T98" fmla="*/ 271 w 662"/>
              <a:gd name="T99" fmla="*/ 650 h 922"/>
              <a:gd name="T100" fmla="*/ 276 w 662"/>
              <a:gd name="T101" fmla="*/ 628 h 922"/>
              <a:gd name="T102" fmla="*/ 288 w 662"/>
              <a:gd name="T103" fmla="*/ 608 h 922"/>
              <a:gd name="T104" fmla="*/ 307 w 662"/>
              <a:gd name="T105" fmla="*/ 595 h 922"/>
              <a:gd name="T106" fmla="*/ 331 w 662"/>
              <a:gd name="T107" fmla="*/ 590 h 922"/>
              <a:gd name="T108" fmla="*/ 343 w 662"/>
              <a:gd name="T109" fmla="*/ 592 h 922"/>
              <a:gd name="T110" fmla="*/ 365 w 662"/>
              <a:gd name="T111" fmla="*/ 601 h 922"/>
              <a:gd name="T112" fmla="*/ 382 w 662"/>
              <a:gd name="T113" fmla="*/ 617 h 922"/>
              <a:gd name="T114" fmla="*/ 390 w 662"/>
              <a:gd name="T115" fmla="*/ 638 h 922"/>
              <a:gd name="T116" fmla="*/ 391 w 662"/>
              <a:gd name="T117" fmla="*/ 650 h 922"/>
              <a:gd name="T118" fmla="*/ 386 w 662"/>
              <a:gd name="T119" fmla="*/ 676 h 922"/>
              <a:gd name="T120" fmla="*/ 372 w 662"/>
              <a:gd name="T121" fmla="*/ 695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62" h="922">
                <a:moveTo>
                  <a:pt x="196" y="247"/>
                </a:moveTo>
                <a:lnTo>
                  <a:pt x="196" y="247"/>
                </a:lnTo>
                <a:lnTo>
                  <a:pt x="196" y="233"/>
                </a:lnTo>
                <a:lnTo>
                  <a:pt x="198" y="220"/>
                </a:lnTo>
                <a:lnTo>
                  <a:pt x="202" y="206"/>
                </a:lnTo>
                <a:lnTo>
                  <a:pt x="207" y="194"/>
                </a:lnTo>
                <a:lnTo>
                  <a:pt x="211" y="182"/>
                </a:lnTo>
                <a:lnTo>
                  <a:pt x="219" y="172"/>
                </a:lnTo>
                <a:lnTo>
                  <a:pt x="227" y="161"/>
                </a:lnTo>
                <a:lnTo>
                  <a:pt x="235" y="151"/>
                </a:lnTo>
                <a:lnTo>
                  <a:pt x="245" y="143"/>
                </a:lnTo>
                <a:lnTo>
                  <a:pt x="256" y="134"/>
                </a:lnTo>
                <a:lnTo>
                  <a:pt x="267" y="128"/>
                </a:lnTo>
                <a:lnTo>
                  <a:pt x="279" y="122"/>
                </a:lnTo>
                <a:lnTo>
                  <a:pt x="291" y="118"/>
                </a:lnTo>
                <a:lnTo>
                  <a:pt x="304" y="114"/>
                </a:lnTo>
                <a:lnTo>
                  <a:pt x="317" y="112"/>
                </a:lnTo>
                <a:lnTo>
                  <a:pt x="331" y="112"/>
                </a:lnTo>
                <a:lnTo>
                  <a:pt x="331" y="112"/>
                </a:lnTo>
                <a:lnTo>
                  <a:pt x="344" y="112"/>
                </a:lnTo>
                <a:lnTo>
                  <a:pt x="359" y="114"/>
                </a:lnTo>
                <a:lnTo>
                  <a:pt x="372" y="118"/>
                </a:lnTo>
                <a:lnTo>
                  <a:pt x="384" y="122"/>
                </a:lnTo>
                <a:lnTo>
                  <a:pt x="396" y="128"/>
                </a:lnTo>
                <a:lnTo>
                  <a:pt x="407" y="134"/>
                </a:lnTo>
                <a:lnTo>
                  <a:pt x="418" y="143"/>
                </a:lnTo>
                <a:lnTo>
                  <a:pt x="427" y="151"/>
                </a:lnTo>
                <a:lnTo>
                  <a:pt x="436" y="161"/>
                </a:lnTo>
                <a:lnTo>
                  <a:pt x="444" y="172"/>
                </a:lnTo>
                <a:lnTo>
                  <a:pt x="450" y="182"/>
                </a:lnTo>
                <a:lnTo>
                  <a:pt x="456" y="194"/>
                </a:lnTo>
                <a:lnTo>
                  <a:pt x="461" y="206"/>
                </a:lnTo>
                <a:lnTo>
                  <a:pt x="464" y="220"/>
                </a:lnTo>
                <a:lnTo>
                  <a:pt x="467" y="233"/>
                </a:lnTo>
                <a:lnTo>
                  <a:pt x="467" y="247"/>
                </a:lnTo>
                <a:lnTo>
                  <a:pt x="467" y="388"/>
                </a:lnTo>
                <a:lnTo>
                  <a:pt x="578" y="388"/>
                </a:lnTo>
                <a:lnTo>
                  <a:pt x="578" y="247"/>
                </a:lnTo>
                <a:lnTo>
                  <a:pt x="578" y="247"/>
                </a:lnTo>
                <a:lnTo>
                  <a:pt x="577" y="222"/>
                </a:lnTo>
                <a:lnTo>
                  <a:pt x="574" y="197"/>
                </a:lnTo>
                <a:lnTo>
                  <a:pt x="568" y="174"/>
                </a:lnTo>
                <a:lnTo>
                  <a:pt x="559" y="151"/>
                </a:lnTo>
                <a:lnTo>
                  <a:pt x="548" y="130"/>
                </a:lnTo>
                <a:lnTo>
                  <a:pt x="536" y="109"/>
                </a:lnTo>
                <a:lnTo>
                  <a:pt x="522" y="90"/>
                </a:lnTo>
                <a:lnTo>
                  <a:pt x="506" y="72"/>
                </a:lnTo>
                <a:lnTo>
                  <a:pt x="488" y="56"/>
                </a:lnTo>
                <a:lnTo>
                  <a:pt x="469" y="42"/>
                </a:lnTo>
                <a:lnTo>
                  <a:pt x="449" y="29"/>
                </a:lnTo>
                <a:lnTo>
                  <a:pt x="427" y="19"/>
                </a:lnTo>
                <a:lnTo>
                  <a:pt x="404" y="11"/>
                </a:lnTo>
                <a:lnTo>
                  <a:pt x="380" y="5"/>
                </a:lnTo>
                <a:lnTo>
                  <a:pt x="356" y="1"/>
                </a:lnTo>
                <a:lnTo>
                  <a:pt x="331" y="0"/>
                </a:lnTo>
                <a:lnTo>
                  <a:pt x="331" y="0"/>
                </a:lnTo>
                <a:lnTo>
                  <a:pt x="306" y="1"/>
                </a:lnTo>
                <a:lnTo>
                  <a:pt x="281" y="5"/>
                </a:lnTo>
                <a:lnTo>
                  <a:pt x="258" y="11"/>
                </a:lnTo>
                <a:lnTo>
                  <a:pt x="235" y="19"/>
                </a:lnTo>
                <a:lnTo>
                  <a:pt x="214" y="29"/>
                </a:lnTo>
                <a:lnTo>
                  <a:pt x="193" y="42"/>
                </a:lnTo>
                <a:lnTo>
                  <a:pt x="174" y="56"/>
                </a:lnTo>
                <a:lnTo>
                  <a:pt x="156" y="72"/>
                </a:lnTo>
                <a:lnTo>
                  <a:pt x="141" y="90"/>
                </a:lnTo>
                <a:lnTo>
                  <a:pt x="126" y="109"/>
                </a:lnTo>
                <a:lnTo>
                  <a:pt x="113" y="130"/>
                </a:lnTo>
                <a:lnTo>
                  <a:pt x="103" y="151"/>
                </a:lnTo>
                <a:lnTo>
                  <a:pt x="95" y="174"/>
                </a:lnTo>
                <a:lnTo>
                  <a:pt x="89" y="197"/>
                </a:lnTo>
                <a:lnTo>
                  <a:pt x="85" y="222"/>
                </a:lnTo>
                <a:lnTo>
                  <a:pt x="84" y="247"/>
                </a:lnTo>
                <a:lnTo>
                  <a:pt x="84" y="388"/>
                </a:lnTo>
                <a:lnTo>
                  <a:pt x="196" y="388"/>
                </a:lnTo>
                <a:lnTo>
                  <a:pt x="196" y="247"/>
                </a:lnTo>
                <a:close/>
                <a:moveTo>
                  <a:pt x="0" y="455"/>
                </a:moveTo>
                <a:lnTo>
                  <a:pt x="0" y="922"/>
                </a:lnTo>
                <a:lnTo>
                  <a:pt x="662" y="922"/>
                </a:lnTo>
                <a:lnTo>
                  <a:pt x="662" y="455"/>
                </a:lnTo>
                <a:lnTo>
                  <a:pt x="0" y="455"/>
                </a:lnTo>
                <a:close/>
                <a:moveTo>
                  <a:pt x="372" y="695"/>
                </a:moveTo>
                <a:lnTo>
                  <a:pt x="372" y="695"/>
                </a:lnTo>
                <a:lnTo>
                  <a:pt x="366" y="703"/>
                </a:lnTo>
                <a:lnTo>
                  <a:pt x="361" y="712"/>
                </a:lnTo>
                <a:lnTo>
                  <a:pt x="358" y="721"/>
                </a:lnTo>
                <a:lnTo>
                  <a:pt x="356" y="731"/>
                </a:lnTo>
                <a:lnTo>
                  <a:pt x="356" y="782"/>
                </a:lnTo>
                <a:lnTo>
                  <a:pt x="305" y="782"/>
                </a:lnTo>
                <a:lnTo>
                  <a:pt x="305" y="731"/>
                </a:lnTo>
                <a:lnTo>
                  <a:pt x="305" y="731"/>
                </a:lnTo>
                <a:lnTo>
                  <a:pt x="305" y="721"/>
                </a:lnTo>
                <a:lnTo>
                  <a:pt x="301" y="712"/>
                </a:lnTo>
                <a:lnTo>
                  <a:pt x="297" y="703"/>
                </a:lnTo>
                <a:lnTo>
                  <a:pt x="291" y="695"/>
                </a:lnTo>
                <a:lnTo>
                  <a:pt x="291" y="695"/>
                </a:lnTo>
                <a:lnTo>
                  <a:pt x="282" y="686"/>
                </a:lnTo>
                <a:lnTo>
                  <a:pt x="276" y="676"/>
                </a:lnTo>
                <a:lnTo>
                  <a:pt x="273" y="664"/>
                </a:lnTo>
                <a:lnTo>
                  <a:pt x="271" y="650"/>
                </a:lnTo>
                <a:lnTo>
                  <a:pt x="271" y="650"/>
                </a:lnTo>
                <a:lnTo>
                  <a:pt x="273" y="638"/>
                </a:lnTo>
                <a:lnTo>
                  <a:pt x="276" y="628"/>
                </a:lnTo>
                <a:lnTo>
                  <a:pt x="281" y="617"/>
                </a:lnTo>
                <a:lnTo>
                  <a:pt x="288" y="608"/>
                </a:lnTo>
                <a:lnTo>
                  <a:pt x="298" y="601"/>
                </a:lnTo>
                <a:lnTo>
                  <a:pt x="307" y="595"/>
                </a:lnTo>
                <a:lnTo>
                  <a:pt x="319" y="592"/>
                </a:lnTo>
                <a:lnTo>
                  <a:pt x="331" y="590"/>
                </a:lnTo>
                <a:lnTo>
                  <a:pt x="331" y="590"/>
                </a:lnTo>
                <a:lnTo>
                  <a:pt x="343" y="592"/>
                </a:lnTo>
                <a:lnTo>
                  <a:pt x="355" y="595"/>
                </a:lnTo>
                <a:lnTo>
                  <a:pt x="365" y="601"/>
                </a:lnTo>
                <a:lnTo>
                  <a:pt x="374" y="608"/>
                </a:lnTo>
                <a:lnTo>
                  <a:pt x="382" y="617"/>
                </a:lnTo>
                <a:lnTo>
                  <a:pt x="386" y="628"/>
                </a:lnTo>
                <a:lnTo>
                  <a:pt x="390" y="638"/>
                </a:lnTo>
                <a:lnTo>
                  <a:pt x="391" y="650"/>
                </a:lnTo>
                <a:lnTo>
                  <a:pt x="391" y="650"/>
                </a:lnTo>
                <a:lnTo>
                  <a:pt x="390" y="664"/>
                </a:lnTo>
                <a:lnTo>
                  <a:pt x="386" y="676"/>
                </a:lnTo>
                <a:lnTo>
                  <a:pt x="380" y="686"/>
                </a:lnTo>
                <a:lnTo>
                  <a:pt x="372" y="695"/>
                </a:lnTo>
                <a:lnTo>
                  <a:pt x="372" y="695"/>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38" name="テキスト ボックス 37"/>
          <p:cNvSpPr txBox="1"/>
          <p:nvPr/>
        </p:nvSpPr>
        <p:spPr bwMode="black">
          <a:xfrm>
            <a:off x="3325931" y="4429440"/>
            <a:ext cx="2304256" cy="338554"/>
          </a:xfrm>
          <a:prstGeom prst="rect">
            <a:avLst/>
          </a:prstGeom>
        </p:spPr>
        <p:txBody>
          <a:bodyPr wrap="square" lIns="0" tIns="0" rIns="0" bIns="0" rtlCol="0" anchor="t" anchorCtr="0">
            <a:sp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マイナンバーの関係する画面は</a:t>
            </a:r>
            <a:endParaRPr kumimoji="0" lang="en-US" altLang="ja-JP" sz="1100" b="1"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endParaRPr>
          </a:p>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管理者パスワードが必要</a:t>
            </a:r>
            <a:endParaRPr kumimoji="0" lang="en-US" altLang="ja-JP" sz="1100" b="1"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endParaRPr>
          </a:p>
        </p:txBody>
      </p:sp>
      <p:pic>
        <p:nvPicPr>
          <p:cNvPr id="39" name="Picture 1"/>
          <p:cNvPicPr>
            <a:picLocks noChangeAspect="1" noChangeArrowheads="1"/>
          </p:cNvPicPr>
          <p:nvPr/>
        </p:nvPicPr>
        <p:blipFill>
          <a:blip r:embed="rId3" cstate="email"/>
          <a:srcRect/>
          <a:stretch>
            <a:fillRect/>
          </a:stretch>
        </p:blipFill>
        <p:spPr bwMode="auto">
          <a:xfrm>
            <a:off x="1931507" y="4315032"/>
            <a:ext cx="624177" cy="389564"/>
          </a:xfrm>
          <a:prstGeom prst="rect">
            <a:avLst/>
          </a:prstGeom>
          <a:noFill/>
          <a:ln w="9525">
            <a:noFill/>
            <a:miter lim="800000"/>
            <a:headEnd/>
            <a:tailEnd/>
          </a:ln>
        </p:spPr>
      </p:pic>
      <p:pic>
        <p:nvPicPr>
          <p:cNvPr id="40" name="Picture 1"/>
          <p:cNvPicPr>
            <a:picLocks noChangeAspect="1" noChangeArrowheads="1"/>
          </p:cNvPicPr>
          <p:nvPr/>
        </p:nvPicPr>
        <p:blipFill>
          <a:blip r:embed="rId3" cstate="email"/>
          <a:srcRect/>
          <a:stretch>
            <a:fillRect/>
          </a:stretch>
        </p:blipFill>
        <p:spPr bwMode="auto">
          <a:xfrm>
            <a:off x="1931507" y="3369387"/>
            <a:ext cx="624177" cy="389564"/>
          </a:xfrm>
          <a:prstGeom prst="rect">
            <a:avLst/>
          </a:prstGeom>
          <a:noFill/>
          <a:ln w="9525">
            <a:noFill/>
            <a:miter lim="800000"/>
            <a:headEnd/>
            <a:tailEnd/>
          </a:ln>
        </p:spPr>
      </p:pic>
      <p:pic>
        <p:nvPicPr>
          <p:cNvPr id="41" name="Picture 1"/>
          <p:cNvPicPr>
            <a:picLocks noChangeAspect="1" noChangeArrowheads="1"/>
          </p:cNvPicPr>
          <p:nvPr/>
        </p:nvPicPr>
        <p:blipFill>
          <a:blip r:embed="rId3" cstate="email"/>
          <a:srcRect/>
          <a:stretch>
            <a:fillRect/>
          </a:stretch>
        </p:blipFill>
        <p:spPr bwMode="auto">
          <a:xfrm>
            <a:off x="1931507" y="2283718"/>
            <a:ext cx="624177" cy="389564"/>
          </a:xfrm>
          <a:prstGeom prst="rect">
            <a:avLst/>
          </a:prstGeom>
          <a:noFill/>
          <a:ln w="9525">
            <a:noFill/>
            <a:miter lim="800000"/>
            <a:headEnd/>
            <a:tailEnd/>
          </a:ln>
        </p:spPr>
      </p:pic>
      <p:sp>
        <p:nvSpPr>
          <p:cNvPr id="42" name="右矢印 41"/>
          <p:cNvSpPr/>
          <p:nvPr/>
        </p:nvSpPr>
        <p:spPr bwMode="gray">
          <a:xfrm>
            <a:off x="2730698" y="4078498"/>
            <a:ext cx="504056" cy="432048"/>
          </a:xfrm>
          <a:prstGeom prst="rightArrow">
            <a:avLst/>
          </a:prstGeom>
          <a:solidFill>
            <a:srgbClr val="54C2F0"/>
          </a:solidFill>
          <a:ln w="9525" cap="flat" cmpd="sng" algn="ctr">
            <a:noFill/>
            <a:prstDash val="solid"/>
            <a:headEnd/>
            <a:tailEnd/>
          </a:ln>
          <a:effectLst/>
        </p:spPr>
        <p:txBody>
          <a:bodyPr wrap="none"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dirty="0">
              <a:ln>
                <a:noFill/>
              </a:ln>
              <a:solidFill>
                <a:sysClr val="windowText" lastClr="000000">
                  <a:lumMod val="75000"/>
                  <a:lumOff val="25000"/>
                </a:sysClr>
              </a:solidFill>
              <a:effectLst/>
              <a:uLnTx/>
              <a:uFillTx/>
              <a:latin typeface="HGP創英角ｺﾞｼｯｸUB" pitchFamily="50" charset="-128"/>
              <a:ea typeface="HGP創英角ｺﾞｼｯｸUB" pitchFamily="50" charset="-128"/>
              <a:cs typeface="+mn-cs"/>
            </a:endParaRPr>
          </a:p>
        </p:txBody>
      </p:sp>
      <p:sp>
        <p:nvSpPr>
          <p:cNvPr id="43" name="右矢印 42"/>
          <p:cNvSpPr/>
          <p:nvPr/>
        </p:nvSpPr>
        <p:spPr bwMode="gray">
          <a:xfrm>
            <a:off x="2730698" y="3028361"/>
            <a:ext cx="504056" cy="432048"/>
          </a:xfrm>
          <a:prstGeom prst="rightArrow">
            <a:avLst/>
          </a:prstGeom>
          <a:solidFill>
            <a:srgbClr val="54C2F0"/>
          </a:solidFill>
          <a:ln w="9525" cap="flat" cmpd="sng" algn="ctr">
            <a:noFill/>
            <a:prstDash val="solid"/>
            <a:headEnd/>
            <a:tailEnd/>
          </a:ln>
          <a:effectLst/>
        </p:spPr>
        <p:txBody>
          <a:bodyPr wrap="none"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dirty="0">
              <a:ln>
                <a:noFill/>
              </a:ln>
              <a:solidFill>
                <a:sysClr val="windowText" lastClr="000000">
                  <a:lumMod val="75000"/>
                  <a:lumOff val="25000"/>
                </a:sysClr>
              </a:solidFill>
              <a:effectLst/>
              <a:uLnTx/>
              <a:uFillTx/>
              <a:latin typeface="HGP創英角ｺﾞｼｯｸUB" pitchFamily="50" charset="-128"/>
              <a:ea typeface="HGP創英角ｺﾞｼｯｸUB" pitchFamily="50" charset="-128"/>
              <a:cs typeface="+mn-cs"/>
            </a:endParaRPr>
          </a:p>
        </p:txBody>
      </p:sp>
      <p:sp>
        <p:nvSpPr>
          <p:cNvPr id="44" name="右矢印 43"/>
          <p:cNvSpPr/>
          <p:nvPr/>
        </p:nvSpPr>
        <p:spPr bwMode="gray">
          <a:xfrm>
            <a:off x="2730698" y="1983042"/>
            <a:ext cx="504056" cy="432048"/>
          </a:xfrm>
          <a:prstGeom prst="rightArrow">
            <a:avLst/>
          </a:prstGeom>
          <a:solidFill>
            <a:srgbClr val="54C2F0"/>
          </a:solidFill>
          <a:ln w="9525" cap="flat" cmpd="sng" algn="ctr">
            <a:noFill/>
            <a:prstDash val="solid"/>
            <a:headEnd/>
            <a:tailEnd/>
          </a:ln>
          <a:effectLst/>
        </p:spPr>
        <p:txBody>
          <a:bodyPr wrap="none"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dirty="0">
              <a:ln>
                <a:noFill/>
              </a:ln>
              <a:solidFill>
                <a:sysClr val="windowText" lastClr="000000">
                  <a:lumMod val="75000"/>
                  <a:lumOff val="25000"/>
                </a:sysClr>
              </a:solidFill>
              <a:effectLst/>
              <a:uLnTx/>
              <a:uFillTx/>
              <a:latin typeface="HGP創英角ｺﾞｼｯｸUB" pitchFamily="50" charset="-128"/>
              <a:ea typeface="HGP創英角ｺﾞｼｯｸUB" pitchFamily="50" charset="-128"/>
              <a:cs typeface="+mn-cs"/>
            </a:endParaRPr>
          </a:p>
        </p:txBody>
      </p:sp>
      <p:grpSp>
        <p:nvGrpSpPr>
          <p:cNvPr id="45" name="グループ化 525"/>
          <p:cNvGrpSpPr/>
          <p:nvPr/>
        </p:nvGrpSpPr>
        <p:grpSpPr>
          <a:xfrm>
            <a:off x="3488587" y="2321027"/>
            <a:ext cx="457944" cy="441378"/>
            <a:chOff x="3784104" y="1923678"/>
            <a:chExt cx="381000" cy="381000"/>
          </a:xfrm>
          <a:solidFill>
            <a:srgbClr val="54C2F0"/>
          </a:solidFill>
        </p:grpSpPr>
        <p:sp>
          <p:nvSpPr>
            <p:cNvPr id="46"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47"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grpSp>
      <p:sp>
        <p:nvSpPr>
          <p:cNvPr id="48" name="テキスト ボックス 47"/>
          <p:cNvSpPr txBox="1"/>
          <p:nvPr/>
        </p:nvSpPr>
        <p:spPr bwMode="black">
          <a:xfrm>
            <a:off x="3381339" y="2798517"/>
            <a:ext cx="732780" cy="169277"/>
          </a:xfrm>
          <a:prstGeom prst="rect">
            <a:avLst/>
          </a:prstGeom>
        </p:spPr>
        <p:txBody>
          <a:bodyPr wrap="square" lIns="0" tIns="0" rIns="0" bIns="0" rtlCol="0" anchor="t" anchorCtr="0">
            <a:sp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画面編集</a:t>
            </a:r>
            <a:endParaRPr kumimoji="0" lang="en-US" altLang="ja-JP"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endParaRPr>
          </a:p>
        </p:txBody>
      </p:sp>
      <p:sp>
        <p:nvSpPr>
          <p:cNvPr id="49" name="テキスト ボックス 48"/>
          <p:cNvSpPr txBox="1"/>
          <p:nvPr/>
        </p:nvSpPr>
        <p:spPr bwMode="black">
          <a:xfrm>
            <a:off x="4572000" y="2798517"/>
            <a:ext cx="1092820" cy="169277"/>
          </a:xfrm>
          <a:prstGeom prst="rect">
            <a:avLst/>
          </a:prstGeom>
        </p:spPr>
        <p:txBody>
          <a:bodyPr wrap="square" lIns="0" tIns="0" rIns="0" bIns="0" rtlCol="0" anchor="t" anchorCtr="0">
            <a:sp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チェックリスト</a:t>
            </a:r>
            <a:endParaRPr kumimoji="0" lang="en-US" altLang="ja-JP"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endParaRPr>
          </a:p>
        </p:txBody>
      </p:sp>
      <p:sp>
        <p:nvSpPr>
          <p:cNvPr id="50" name="Freeform 393"/>
          <p:cNvSpPr>
            <a:spLocks noEditPoints="1"/>
          </p:cNvSpPr>
          <p:nvPr/>
        </p:nvSpPr>
        <p:spPr bwMode="auto">
          <a:xfrm>
            <a:off x="4850366" y="2321027"/>
            <a:ext cx="374091" cy="446430"/>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51" name="右矢印 50"/>
          <p:cNvSpPr/>
          <p:nvPr/>
        </p:nvSpPr>
        <p:spPr bwMode="gray">
          <a:xfrm>
            <a:off x="5760132" y="4078498"/>
            <a:ext cx="504056" cy="432048"/>
          </a:xfrm>
          <a:prstGeom prst="rightArrow">
            <a:avLst/>
          </a:prstGeom>
          <a:solidFill>
            <a:srgbClr val="54C2F0"/>
          </a:solidFill>
          <a:ln w="9525" cap="flat" cmpd="sng" algn="ctr">
            <a:noFill/>
            <a:prstDash val="solid"/>
            <a:headEnd/>
            <a:tailEnd/>
          </a:ln>
          <a:effectLst/>
        </p:spPr>
        <p:txBody>
          <a:bodyPr wrap="none"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dirty="0">
              <a:ln>
                <a:noFill/>
              </a:ln>
              <a:solidFill>
                <a:sysClr val="windowText" lastClr="000000">
                  <a:lumMod val="75000"/>
                  <a:lumOff val="25000"/>
                </a:sysClr>
              </a:solidFill>
              <a:effectLst/>
              <a:uLnTx/>
              <a:uFillTx/>
              <a:latin typeface="HGP創英角ｺﾞｼｯｸUB" pitchFamily="50" charset="-128"/>
              <a:ea typeface="HGP創英角ｺﾞｼｯｸUB" pitchFamily="50" charset="-128"/>
              <a:cs typeface="+mn-cs"/>
            </a:endParaRPr>
          </a:p>
        </p:txBody>
      </p:sp>
      <p:sp>
        <p:nvSpPr>
          <p:cNvPr id="52" name="右矢印 51"/>
          <p:cNvSpPr/>
          <p:nvPr/>
        </p:nvSpPr>
        <p:spPr bwMode="gray">
          <a:xfrm>
            <a:off x="5760132" y="1983042"/>
            <a:ext cx="504056" cy="432048"/>
          </a:xfrm>
          <a:prstGeom prst="rightArrow">
            <a:avLst/>
          </a:prstGeom>
          <a:solidFill>
            <a:srgbClr val="54C2F0"/>
          </a:solidFill>
          <a:ln w="9525" cap="flat" cmpd="sng" algn="ctr">
            <a:noFill/>
            <a:prstDash val="solid"/>
            <a:headEnd/>
            <a:tailEnd/>
          </a:ln>
          <a:effectLst/>
        </p:spPr>
        <p:txBody>
          <a:bodyPr wrap="none"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dirty="0">
              <a:ln>
                <a:noFill/>
              </a:ln>
              <a:solidFill>
                <a:sysClr val="windowText" lastClr="000000">
                  <a:lumMod val="75000"/>
                  <a:lumOff val="25000"/>
                </a:sysClr>
              </a:solidFill>
              <a:effectLst/>
              <a:uLnTx/>
              <a:uFillTx/>
              <a:latin typeface="HGP創英角ｺﾞｼｯｸUB" pitchFamily="50" charset="-128"/>
              <a:ea typeface="HGP創英角ｺﾞｼｯｸUB" pitchFamily="50" charset="-128"/>
              <a:cs typeface="+mn-cs"/>
            </a:endParaRPr>
          </a:p>
        </p:txBody>
      </p:sp>
      <p:sp>
        <p:nvSpPr>
          <p:cNvPr id="53" name="右矢印 52"/>
          <p:cNvSpPr/>
          <p:nvPr/>
        </p:nvSpPr>
        <p:spPr bwMode="gray">
          <a:xfrm rot="18714056">
            <a:off x="4823422" y="2964241"/>
            <a:ext cx="273041" cy="370949"/>
          </a:xfrm>
          <a:prstGeom prst="rightArrow">
            <a:avLst/>
          </a:prstGeom>
          <a:solidFill>
            <a:srgbClr val="54C2F0"/>
          </a:solidFill>
          <a:ln w="9525" cap="flat" cmpd="sng" algn="ctr">
            <a:noFill/>
            <a:prstDash val="solid"/>
            <a:headEnd/>
            <a:tailEnd/>
          </a:ln>
          <a:effectLst/>
        </p:spPr>
        <p:txBody>
          <a:bodyPr wrap="none"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dirty="0">
              <a:ln>
                <a:noFill/>
              </a:ln>
              <a:solidFill>
                <a:sysClr val="windowText" lastClr="000000">
                  <a:lumMod val="75000"/>
                  <a:lumOff val="25000"/>
                </a:sysClr>
              </a:solidFill>
              <a:effectLst/>
              <a:uLnTx/>
              <a:uFillTx/>
              <a:latin typeface="HGP創英角ｺﾞｼｯｸUB" pitchFamily="50" charset="-128"/>
              <a:ea typeface="HGP創英角ｺﾞｼｯｸUB" pitchFamily="50" charset="-128"/>
              <a:cs typeface="+mn-cs"/>
            </a:endParaRPr>
          </a:p>
        </p:txBody>
      </p:sp>
      <p:sp>
        <p:nvSpPr>
          <p:cNvPr id="54" name="右矢印 53"/>
          <p:cNvSpPr/>
          <p:nvPr/>
        </p:nvSpPr>
        <p:spPr bwMode="gray">
          <a:xfrm rot="3182187">
            <a:off x="3809437" y="3007955"/>
            <a:ext cx="261243" cy="359103"/>
          </a:xfrm>
          <a:prstGeom prst="rightArrow">
            <a:avLst/>
          </a:prstGeom>
          <a:solidFill>
            <a:srgbClr val="54C2F0"/>
          </a:solidFill>
          <a:ln w="9525" cap="flat" cmpd="sng" algn="ctr">
            <a:noFill/>
            <a:prstDash val="solid"/>
            <a:headEnd/>
            <a:tailEnd/>
          </a:ln>
          <a:effectLst/>
        </p:spPr>
        <p:txBody>
          <a:bodyPr wrap="none"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dirty="0">
              <a:ln>
                <a:noFill/>
              </a:ln>
              <a:solidFill>
                <a:sysClr val="windowText" lastClr="000000">
                  <a:lumMod val="75000"/>
                  <a:lumOff val="25000"/>
                </a:sysClr>
              </a:solidFill>
              <a:effectLst/>
              <a:uLnTx/>
              <a:uFillTx/>
              <a:latin typeface="HGP創英角ｺﾞｼｯｸUB" pitchFamily="50" charset="-128"/>
              <a:ea typeface="HGP創英角ｺﾞｼｯｸUB" pitchFamily="50" charset="-128"/>
              <a:cs typeface="+mn-cs"/>
            </a:endParaRPr>
          </a:p>
        </p:txBody>
      </p:sp>
      <p:grpSp>
        <p:nvGrpSpPr>
          <p:cNvPr id="55" name="グループ化 525"/>
          <p:cNvGrpSpPr/>
          <p:nvPr/>
        </p:nvGrpSpPr>
        <p:grpSpPr>
          <a:xfrm>
            <a:off x="6476938" y="4404647"/>
            <a:ext cx="353920" cy="351906"/>
            <a:chOff x="3784104" y="1923678"/>
            <a:chExt cx="381000" cy="381000"/>
          </a:xfrm>
          <a:solidFill>
            <a:srgbClr val="54C2F0"/>
          </a:solidFill>
        </p:grpSpPr>
        <p:sp>
          <p:nvSpPr>
            <p:cNvPr id="56"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57"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grpSp>
      <p:sp>
        <p:nvSpPr>
          <p:cNvPr id="58" name="右矢印 57"/>
          <p:cNvSpPr/>
          <p:nvPr/>
        </p:nvSpPr>
        <p:spPr bwMode="gray">
          <a:xfrm>
            <a:off x="7402551" y="4490439"/>
            <a:ext cx="332770" cy="285231"/>
          </a:xfrm>
          <a:prstGeom prst="rightArrow">
            <a:avLst/>
          </a:prstGeom>
          <a:solidFill>
            <a:srgbClr val="54C2F0"/>
          </a:solidFill>
          <a:ln w="9525" cap="flat" cmpd="sng" algn="ctr">
            <a:noFill/>
            <a:prstDash val="solid"/>
            <a:headEnd/>
            <a:tailEnd/>
          </a:ln>
          <a:effectLst/>
        </p:spPr>
        <p:txBody>
          <a:bodyPr wrap="none"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dirty="0">
              <a:ln>
                <a:noFill/>
              </a:ln>
              <a:solidFill>
                <a:sysClr val="windowText" lastClr="000000">
                  <a:lumMod val="75000"/>
                  <a:lumOff val="25000"/>
                </a:sysClr>
              </a:solidFill>
              <a:effectLst/>
              <a:uLnTx/>
              <a:uFillTx/>
              <a:latin typeface="HGP創英角ｺﾞｼｯｸUB" pitchFamily="50" charset="-128"/>
              <a:ea typeface="HGP創英角ｺﾞｼｯｸUB" pitchFamily="50" charset="-128"/>
              <a:cs typeface="+mn-cs"/>
            </a:endParaRPr>
          </a:p>
        </p:txBody>
      </p:sp>
      <p:sp>
        <p:nvSpPr>
          <p:cNvPr id="59" name="テキスト ボックス 58"/>
          <p:cNvSpPr txBox="1"/>
          <p:nvPr/>
        </p:nvSpPr>
        <p:spPr bwMode="black">
          <a:xfrm>
            <a:off x="7488324" y="3543857"/>
            <a:ext cx="1368152" cy="169277"/>
          </a:xfrm>
          <a:prstGeom prst="rect">
            <a:avLst/>
          </a:prstGeom>
        </p:spPr>
        <p:txBody>
          <a:bodyPr wrap="square" lIns="0" tIns="0" rIns="0" bIns="0" rtlCol="0" anchor="t" anchorCtr="0">
            <a:sp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操作</a:t>
            </a:r>
            <a:r>
              <a:rPr kumimoji="0" lang="en-US" altLang="ja-JP"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a:t>
            </a:r>
            <a:r>
              <a:rPr kumimoji="0" lang="ja-JP" altLang="en-US"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アクセスログ</a:t>
            </a:r>
            <a:endParaRPr kumimoji="0" lang="en-US" altLang="ja-JP"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endParaRPr>
          </a:p>
        </p:txBody>
      </p:sp>
      <p:sp>
        <p:nvSpPr>
          <p:cNvPr id="60" name="右矢印 59"/>
          <p:cNvSpPr/>
          <p:nvPr/>
        </p:nvSpPr>
        <p:spPr bwMode="gray">
          <a:xfrm>
            <a:off x="5760132" y="3028361"/>
            <a:ext cx="504056" cy="432048"/>
          </a:xfrm>
          <a:prstGeom prst="rightArrow">
            <a:avLst/>
          </a:prstGeom>
          <a:solidFill>
            <a:srgbClr val="54C2F0"/>
          </a:solidFill>
          <a:ln w="9525" cap="flat" cmpd="sng" algn="ctr">
            <a:noFill/>
            <a:prstDash val="solid"/>
            <a:headEnd/>
            <a:tailEnd/>
          </a:ln>
          <a:effectLst/>
        </p:spPr>
        <p:txBody>
          <a:bodyPr wrap="none"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dirty="0">
              <a:ln>
                <a:noFill/>
              </a:ln>
              <a:solidFill>
                <a:sysClr val="windowText" lastClr="000000">
                  <a:lumMod val="75000"/>
                  <a:lumOff val="25000"/>
                </a:sysClr>
              </a:solidFill>
              <a:effectLst/>
              <a:uLnTx/>
              <a:uFillTx/>
              <a:latin typeface="HGP創英角ｺﾞｼｯｸUB" pitchFamily="50" charset="-128"/>
              <a:ea typeface="HGP創英角ｺﾞｼｯｸUB" pitchFamily="50" charset="-128"/>
              <a:cs typeface="+mn-cs"/>
            </a:endParaRPr>
          </a:p>
        </p:txBody>
      </p:sp>
      <p:sp>
        <p:nvSpPr>
          <p:cNvPr id="61" name="テキスト ボックス 60"/>
          <p:cNvSpPr txBox="1"/>
          <p:nvPr/>
        </p:nvSpPr>
        <p:spPr bwMode="black">
          <a:xfrm>
            <a:off x="6408204" y="3543857"/>
            <a:ext cx="900100" cy="169277"/>
          </a:xfrm>
          <a:prstGeom prst="rect">
            <a:avLst/>
          </a:prstGeom>
        </p:spPr>
        <p:txBody>
          <a:bodyPr wrap="square" lIns="0" tIns="0" rIns="0" bIns="0" rtlCol="0" anchor="t" anchorCtr="0">
            <a:sp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法定調書</a:t>
            </a:r>
            <a:endParaRPr kumimoji="0" lang="en-US" altLang="ja-JP"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endParaRPr>
          </a:p>
        </p:txBody>
      </p:sp>
      <p:sp>
        <p:nvSpPr>
          <p:cNvPr id="62" name="角丸四角形 61"/>
          <p:cNvSpPr/>
          <p:nvPr/>
        </p:nvSpPr>
        <p:spPr>
          <a:xfrm>
            <a:off x="6012160" y="2723966"/>
            <a:ext cx="2916332" cy="271056"/>
          </a:xfrm>
          <a:prstGeom prst="roundRect">
            <a:avLst>
              <a:gd name="adj" fmla="val 0"/>
            </a:avLst>
          </a:prstGeom>
          <a:solidFill>
            <a:srgbClr val="54C2F0"/>
          </a:solidFill>
          <a:ln w="25400" cap="flat" cmpd="sng" algn="ctr">
            <a:noFill/>
            <a:prstDash val="solid"/>
          </a:ln>
          <a:effectLst/>
        </p:spPr>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FFFFFF"/>
                </a:solidFill>
                <a:effectLst/>
                <a:uLnTx/>
                <a:uFillTx/>
                <a:latin typeface="メイリオ"/>
                <a:ea typeface="メイリオ"/>
                <a:cs typeface="+mn-cs"/>
              </a:rPr>
              <a:t>出　力</a:t>
            </a:r>
          </a:p>
        </p:txBody>
      </p:sp>
      <p:sp>
        <p:nvSpPr>
          <p:cNvPr id="63" name="Freeform 547"/>
          <p:cNvSpPr>
            <a:spLocks noEditPoints="1"/>
          </p:cNvSpPr>
          <p:nvPr/>
        </p:nvSpPr>
        <p:spPr bwMode="auto">
          <a:xfrm>
            <a:off x="6516216" y="2062307"/>
            <a:ext cx="502177" cy="312779"/>
          </a:xfrm>
          <a:custGeom>
            <a:avLst/>
            <a:gdLst/>
            <a:ahLst/>
            <a:cxnLst>
              <a:cxn ang="0">
                <a:pos x="0" y="0"/>
              </a:cxn>
              <a:cxn ang="0">
                <a:pos x="0" y="176"/>
              </a:cxn>
              <a:cxn ang="0">
                <a:pos x="240" y="176"/>
              </a:cxn>
              <a:cxn ang="0">
                <a:pos x="240" y="0"/>
              </a:cxn>
              <a:cxn ang="0">
                <a:pos x="0" y="0"/>
              </a:cxn>
              <a:cxn ang="0">
                <a:pos x="192" y="24"/>
              </a:cxn>
              <a:cxn ang="0">
                <a:pos x="120" y="74"/>
              </a:cxn>
              <a:cxn ang="0">
                <a:pos x="48" y="24"/>
              </a:cxn>
              <a:cxn ang="0">
                <a:pos x="192" y="24"/>
              </a:cxn>
              <a:cxn ang="0">
                <a:pos x="24" y="152"/>
              </a:cxn>
              <a:cxn ang="0">
                <a:pos x="24" y="36"/>
              </a:cxn>
              <a:cxn ang="0">
                <a:pos x="120" y="102"/>
              </a:cxn>
              <a:cxn ang="0">
                <a:pos x="216" y="36"/>
              </a:cxn>
              <a:cxn ang="0">
                <a:pos x="216" y="152"/>
              </a:cxn>
              <a:cxn ang="0">
                <a:pos x="24" y="152"/>
              </a:cxn>
            </a:cxnLst>
            <a:rect l="0" t="0" r="r" b="b"/>
            <a:pathLst>
              <a:path w="240" h="176">
                <a:moveTo>
                  <a:pt x="0" y="0"/>
                </a:moveTo>
                <a:lnTo>
                  <a:pt x="0" y="176"/>
                </a:lnTo>
                <a:lnTo>
                  <a:pt x="240" y="176"/>
                </a:lnTo>
                <a:lnTo>
                  <a:pt x="240" y="0"/>
                </a:lnTo>
                <a:lnTo>
                  <a:pt x="0" y="0"/>
                </a:lnTo>
                <a:close/>
                <a:moveTo>
                  <a:pt x="192" y="24"/>
                </a:moveTo>
                <a:lnTo>
                  <a:pt x="120" y="74"/>
                </a:lnTo>
                <a:lnTo>
                  <a:pt x="48" y="24"/>
                </a:lnTo>
                <a:lnTo>
                  <a:pt x="192" y="24"/>
                </a:lnTo>
                <a:close/>
                <a:moveTo>
                  <a:pt x="24" y="152"/>
                </a:moveTo>
                <a:lnTo>
                  <a:pt x="24" y="36"/>
                </a:lnTo>
                <a:lnTo>
                  <a:pt x="120" y="102"/>
                </a:lnTo>
                <a:lnTo>
                  <a:pt x="216" y="36"/>
                </a:lnTo>
                <a:lnTo>
                  <a:pt x="216" y="152"/>
                </a:lnTo>
                <a:lnTo>
                  <a:pt x="24" y="152"/>
                </a:lnTo>
                <a:close/>
              </a:path>
            </a:pathLst>
          </a:custGeom>
          <a:solidFill>
            <a:srgbClr val="54C2F0"/>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grpSp>
        <p:nvGrpSpPr>
          <p:cNvPr id="64" name="グループ化 150"/>
          <p:cNvGrpSpPr/>
          <p:nvPr/>
        </p:nvGrpSpPr>
        <p:grpSpPr>
          <a:xfrm>
            <a:off x="7942083" y="1954295"/>
            <a:ext cx="410337" cy="416659"/>
            <a:chOff x="1535113" y="649288"/>
            <a:chExt cx="381000" cy="381000"/>
          </a:xfrm>
          <a:solidFill>
            <a:srgbClr val="54C2F0"/>
          </a:solidFill>
        </p:grpSpPr>
        <p:sp>
          <p:nvSpPr>
            <p:cNvPr id="65" name="Freeform 108"/>
            <p:cNvSpPr>
              <a:spLocks/>
            </p:cNvSpPr>
            <p:nvPr/>
          </p:nvSpPr>
          <p:spPr bwMode="auto">
            <a:xfrm>
              <a:off x="1560513" y="661988"/>
              <a:ext cx="60325" cy="73025"/>
            </a:xfrm>
            <a:custGeom>
              <a:avLst/>
              <a:gdLst/>
              <a:ahLst/>
              <a:cxnLst>
                <a:cxn ang="0">
                  <a:pos x="6" y="32"/>
                </a:cxn>
                <a:cxn ang="0">
                  <a:pos x="6" y="32"/>
                </a:cxn>
                <a:cxn ang="0">
                  <a:pos x="6" y="38"/>
                </a:cxn>
                <a:cxn ang="0">
                  <a:pos x="10" y="42"/>
                </a:cxn>
                <a:cxn ang="0">
                  <a:pos x="14" y="46"/>
                </a:cxn>
                <a:cxn ang="0">
                  <a:pos x="18" y="46"/>
                </a:cxn>
                <a:cxn ang="0">
                  <a:pos x="18" y="46"/>
                </a:cxn>
                <a:cxn ang="0">
                  <a:pos x="24" y="46"/>
                </a:cxn>
                <a:cxn ang="0">
                  <a:pos x="28" y="42"/>
                </a:cxn>
                <a:cxn ang="0">
                  <a:pos x="30" y="38"/>
                </a:cxn>
                <a:cxn ang="0">
                  <a:pos x="32" y="32"/>
                </a:cxn>
                <a:cxn ang="0">
                  <a:pos x="32" y="32"/>
                </a:cxn>
                <a:cxn ang="0">
                  <a:pos x="36" y="32"/>
                </a:cxn>
                <a:cxn ang="0">
                  <a:pos x="38" y="28"/>
                </a:cxn>
                <a:cxn ang="0">
                  <a:pos x="38" y="28"/>
                </a:cxn>
                <a:cxn ang="0">
                  <a:pos x="36" y="24"/>
                </a:cxn>
                <a:cxn ang="0">
                  <a:pos x="34" y="22"/>
                </a:cxn>
                <a:cxn ang="0">
                  <a:pos x="34" y="14"/>
                </a:cxn>
                <a:cxn ang="0">
                  <a:pos x="34" y="14"/>
                </a:cxn>
                <a:cxn ang="0">
                  <a:pos x="34" y="8"/>
                </a:cxn>
                <a:cxn ang="0">
                  <a:pos x="30" y="4"/>
                </a:cxn>
                <a:cxn ang="0">
                  <a:pos x="26" y="2"/>
                </a:cxn>
                <a:cxn ang="0">
                  <a:pos x="18" y="0"/>
                </a:cxn>
                <a:cxn ang="0">
                  <a:pos x="18" y="0"/>
                </a:cxn>
                <a:cxn ang="0">
                  <a:pos x="12" y="2"/>
                </a:cxn>
                <a:cxn ang="0">
                  <a:pos x="6" y="4"/>
                </a:cxn>
                <a:cxn ang="0">
                  <a:pos x="4" y="8"/>
                </a:cxn>
                <a:cxn ang="0">
                  <a:pos x="2" y="14"/>
                </a:cxn>
                <a:cxn ang="0">
                  <a:pos x="4" y="22"/>
                </a:cxn>
                <a:cxn ang="0">
                  <a:pos x="4" y="22"/>
                </a:cxn>
                <a:cxn ang="0">
                  <a:pos x="0" y="24"/>
                </a:cxn>
                <a:cxn ang="0">
                  <a:pos x="0" y="28"/>
                </a:cxn>
                <a:cxn ang="0">
                  <a:pos x="0" y="28"/>
                </a:cxn>
                <a:cxn ang="0">
                  <a:pos x="2" y="32"/>
                </a:cxn>
                <a:cxn ang="0">
                  <a:pos x="6" y="32"/>
                </a:cxn>
                <a:cxn ang="0">
                  <a:pos x="6" y="32"/>
                </a:cxn>
              </a:cxnLst>
              <a:rect l="0" t="0" r="r" b="b"/>
              <a:pathLst>
                <a:path w="38" h="46">
                  <a:moveTo>
                    <a:pt x="6" y="32"/>
                  </a:moveTo>
                  <a:lnTo>
                    <a:pt x="6" y="32"/>
                  </a:lnTo>
                  <a:lnTo>
                    <a:pt x="6" y="38"/>
                  </a:lnTo>
                  <a:lnTo>
                    <a:pt x="10" y="42"/>
                  </a:lnTo>
                  <a:lnTo>
                    <a:pt x="14" y="46"/>
                  </a:lnTo>
                  <a:lnTo>
                    <a:pt x="18" y="46"/>
                  </a:lnTo>
                  <a:lnTo>
                    <a:pt x="18" y="46"/>
                  </a:lnTo>
                  <a:lnTo>
                    <a:pt x="24" y="46"/>
                  </a:lnTo>
                  <a:lnTo>
                    <a:pt x="28" y="42"/>
                  </a:lnTo>
                  <a:lnTo>
                    <a:pt x="30" y="38"/>
                  </a:lnTo>
                  <a:lnTo>
                    <a:pt x="32" y="32"/>
                  </a:lnTo>
                  <a:lnTo>
                    <a:pt x="32" y="32"/>
                  </a:lnTo>
                  <a:lnTo>
                    <a:pt x="36" y="32"/>
                  </a:lnTo>
                  <a:lnTo>
                    <a:pt x="38" y="28"/>
                  </a:lnTo>
                  <a:lnTo>
                    <a:pt x="38" y="28"/>
                  </a:lnTo>
                  <a:lnTo>
                    <a:pt x="36" y="24"/>
                  </a:lnTo>
                  <a:lnTo>
                    <a:pt x="34" y="22"/>
                  </a:lnTo>
                  <a:lnTo>
                    <a:pt x="34" y="14"/>
                  </a:lnTo>
                  <a:lnTo>
                    <a:pt x="34" y="14"/>
                  </a:lnTo>
                  <a:lnTo>
                    <a:pt x="34" y="8"/>
                  </a:lnTo>
                  <a:lnTo>
                    <a:pt x="30" y="4"/>
                  </a:lnTo>
                  <a:lnTo>
                    <a:pt x="26" y="2"/>
                  </a:lnTo>
                  <a:lnTo>
                    <a:pt x="18" y="0"/>
                  </a:lnTo>
                  <a:lnTo>
                    <a:pt x="18" y="0"/>
                  </a:lnTo>
                  <a:lnTo>
                    <a:pt x="12" y="2"/>
                  </a:lnTo>
                  <a:lnTo>
                    <a:pt x="6" y="4"/>
                  </a:lnTo>
                  <a:lnTo>
                    <a:pt x="4" y="8"/>
                  </a:lnTo>
                  <a:lnTo>
                    <a:pt x="2" y="14"/>
                  </a:lnTo>
                  <a:lnTo>
                    <a:pt x="4" y="22"/>
                  </a:lnTo>
                  <a:lnTo>
                    <a:pt x="4" y="22"/>
                  </a:lnTo>
                  <a:lnTo>
                    <a:pt x="0" y="24"/>
                  </a:lnTo>
                  <a:lnTo>
                    <a:pt x="0" y="28"/>
                  </a:lnTo>
                  <a:lnTo>
                    <a:pt x="0" y="28"/>
                  </a:lnTo>
                  <a:lnTo>
                    <a:pt x="2" y="32"/>
                  </a:lnTo>
                  <a:lnTo>
                    <a:pt x="6" y="32"/>
                  </a:lnTo>
                  <a:lnTo>
                    <a:pt x="6" y="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66" name="Freeform 109"/>
            <p:cNvSpPr>
              <a:spLocks/>
            </p:cNvSpPr>
            <p:nvPr/>
          </p:nvSpPr>
          <p:spPr bwMode="auto">
            <a:xfrm>
              <a:off x="1535113" y="738188"/>
              <a:ext cx="98425" cy="292100"/>
            </a:xfrm>
            <a:custGeom>
              <a:avLst/>
              <a:gdLst/>
              <a:ahLst/>
              <a:cxnLst>
                <a:cxn ang="0">
                  <a:pos x="62" y="6"/>
                </a:cxn>
                <a:cxn ang="0">
                  <a:pos x="62" y="6"/>
                </a:cxn>
                <a:cxn ang="0">
                  <a:pos x="62" y="4"/>
                </a:cxn>
                <a:cxn ang="0">
                  <a:pos x="62" y="4"/>
                </a:cxn>
                <a:cxn ang="0">
                  <a:pos x="60" y="4"/>
                </a:cxn>
                <a:cxn ang="0">
                  <a:pos x="60" y="4"/>
                </a:cxn>
                <a:cxn ang="0">
                  <a:pos x="48" y="0"/>
                </a:cxn>
                <a:cxn ang="0">
                  <a:pos x="34" y="16"/>
                </a:cxn>
                <a:cxn ang="0">
                  <a:pos x="20" y="0"/>
                </a:cxn>
                <a:cxn ang="0">
                  <a:pos x="20" y="0"/>
                </a:cxn>
                <a:cxn ang="0">
                  <a:pos x="10" y="4"/>
                </a:cxn>
                <a:cxn ang="0">
                  <a:pos x="10" y="4"/>
                </a:cxn>
                <a:cxn ang="0">
                  <a:pos x="2" y="6"/>
                </a:cxn>
                <a:cxn ang="0">
                  <a:pos x="0" y="8"/>
                </a:cxn>
                <a:cxn ang="0">
                  <a:pos x="0" y="12"/>
                </a:cxn>
                <a:cxn ang="0">
                  <a:pos x="0" y="20"/>
                </a:cxn>
                <a:cxn ang="0">
                  <a:pos x="0" y="22"/>
                </a:cxn>
                <a:cxn ang="0">
                  <a:pos x="0" y="84"/>
                </a:cxn>
                <a:cxn ang="0">
                  <a:pos x="12" y="84"/>
                </a:cxn>
                <a:cxn ang="0">
                  <a:pos x="12" y="184"/>
                </a:cxn>
                <a:cxn ang="0">
                  <a:pos x="58" y="184"/>
                </a:cxn>
                <a:cxn ang="0">
                  <a:pos x="58" y="84"/>
                </a:cxn>
                <a:cxn ang="0">
                  <a:pos x="62" y="84"/>
                </a:cxn>
                <a:cxn ang="0">
                  <a:pos x="62" y="6"/>
                </a:cxn>
              </a:cxnLst>
              <a:rect l="0" t="0" r="r" b="b"/>
              <a:pathLst>
                <a:path w="62" h="184">
                  <a:moveTo>
                    <a:pt x="62" y="6"/>
                  </a:moveTo>
                  <a:lnTo>
                    <a:pt x="62" y="6"/>
                  </a:lnTo>
                  <a:lnTo>
                    <a:pt x="62" y="4"/>
                  </a:lnTo>
                  <a:lnTo>
                    <a:pt x="62" y="4"/>
                  </a:lnTo>
                  <a:lnTo>
                    <a:pt x="60" y="4"/>
                  </a:lnTo>
                  <a:lnTo>
                    <a:pt x="60" y="4"/>
                  </a:lnTo>
                  <a:lnTo>
                    <a:pt x="48" y="0"/>
                  </a:lnTo>
                  <a:lnTo>
                    <a:pt x="34" y="16"/>
                  </a:lnTo>
                  <a:lnTo>
                    <a:pt x="20" y="0"/>
                  </a:lnTo>
                  <a:lnTo>
                    <a:pt x="20" y="0"/>
                  </a:lnTo>
                  <a:lnTo>
                    <a:pt x="10" y="4"/>
                  </a:lnTo>
                  <a:lnTo>
                    <a:pt x="10" y="4"/>
                  </a:lnTo>
                  <a:lnTo>
                    <a:pt x="2" y="6"/>
                  </a:lnTo>
                  <a:lnTo>
                    <a:pt x="0" y="8"/>
                  </a:lnTo>
                  <a:lnTo>
                    <a:pt x="0" y="12"/>
                  </a:lnTo>
                  <a:lnTo>
                    <a:pt x="0" y="20"/>
                  </a:lnTo>
                  <a:lnTo>
                    <a:pt x="0" y="22"/>
                  </a:lnTo>
                  <a:lnTo>
                    <a:pt x="0" y="84"/>
                  </a:lnTo>
                  <a:lnTo>
                    <a:pt x="12" y="84"/>
                  </a:lnTo>
                  <a:lnTo>
                    <a:pt x="12" y="184"/>
                  </a:lnTo>
                  <a:lnTo>
                    <a:pt x="58" y="184"/>
                  </a:lnTo>
                  <a:lnTo>
                    <a:pt x="58" y="84"/>
                  </a:lnTo>
                  <a:lnTo>
                    <a:pt x="62" y="84"/>
                  </a:lnTo>
                  <a:lnTo>
                    <a:pt x="62" y="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67" name="Freeform 110"/>
            <p:cNvSpPr>
              <a:spLocks/>
            </p:cNvSpPr>
            <p:nvPr/>
          </p:nvSpPr>
          <p:spPr bwMode="auto">
            <a:xfrm>
              <a:off x="1830388" y="661988"/>
              <a:ext cx="60325" cy="73025"/>
            </a:xfrm>
            <a:custGeom>
              <a:avLst/>
              <a:gdLst/>
              <a:ahLst/>
              <a:cxnLst>
                <a:cxn ang="0">
                  <a:pos x="6" y="32"/>
                </a:cxn>
                <a:cxn ang="0">
                  <a:pos x="6" y="32"/>
                </a:cxn>
                <a:cxn ang="0">
                  <a:pos x="8" y="38"/>
                </a:cxn>
                <a:cxn ang="0">
                  <a:pos x="10" y="42"/>
                </a:cxn>
                <a:cxn ang="0">
                  <a:pos x="14" y="46"/>
                </a:cxn>
                <a:cxn ang="0">
                  <a:pos x="20" y="46"/>
                </a:cxn>
                <a:cxn ang="0">
                  <a:pos x="20" y="46"/>
                </a:cxn>
                <a:cxn ang="0">
                  <a:pos x="24" y="46"/>
                </a:cxn>
                <a:cxn ang="0">
                  <a:pos x="28" y="42"/>
                </a:cxn>
                <a:cxn ang="0">
                  <a:pos x="32" y="38"/>
                </a:cxn>
                <a:cxn ang="0">
                  <a:pos x="32" y="32"/>
                </a:cxn>
                <a:cxn ang="0">
                  <a:pos x="32" y="32"/>
                </a:cxn>
                <a:cxn ang="0">
                  <a:pos x="36" y="32"/>
                </a:cxn>
                <a:cxn ang="0">
                  <a:pos x="38" y="28"/>
                </a:cxn>
                <a:cxn ang="0">
                  <a:pos x="38" y="28"/>
                </a:cxn>
                <a:cxn ang="0">
                  <a:pos x="38" y="24"/>
                </a:cxn>
                <a:cxn ang="0">
                  <a:pos x="34" y="22"/>
                </a:cxn>
                <a:cxn ang="0">
                  <a:pos x="36" y="14"/>
                </a:cxn>
                <a:cxn ang="0">
                  <a:pos x="36" y="14"/>
                </a:cxn>
                <a:cxn ang="0">
                  <a:pos x="34" y="8"/>
                </a:cxn>
                <a:cxn ang="0">
                  <a:pos x="32" y="4"/>
                </a:cxn>
                <a:cxn ang="0">
                  <a:pos x="26" y="2"/>
                </a:cxn>
                <a:cxn ang="0">
                  <a:pos x="20" y="0"/>
                </a:cxn>
                <a:cxn ang="0">
                  <a:pos x="20" y="0"/>
                </a:cxn>
                <a:cxn ang="0">
                  <a:pos x="12" y="2"/>
                </a:cxn>
                <a:cxn ang="0">
                  <a:pos x="8" y="4"/>
                </a:cxn>
                <a:cxn ang="0">
                  <a:pos x="4" y="8"/>
                </a:cxn>
                <a:cxn ang="0">
                  <a:pos x="4" y="14"/>
                </a:cxn>
                <a:cxn ang="0">
                  <a:pos x="4" y="22"/>
                </a:cxn>
                <a:cxn ang="0">
                  <a:pos x="4" y="22"/>
                </a:cxn>
                <a:cxn ang="0">
                  <a:pos x="2" y="24"/>
                </a:cxn>
                <a:cxn ang="0">
                  <a:pos x="0" y="28"/>
                </a:cxn>
                <a:cxn ang="0">
                  <a:pos x="0" y="28"/>
                </a:cxn>
                <a:cxn ang="0">
                  <a:pos x="2" y="32"/>
                </a:cxn>
                <a:cxn ang="0">
                  <a:pos x="6" y="32"/>
                </a:cxn>
                <a:cxn ang="0">
                  <a:pos x="6" y="32"/>
                </a:cxn>
              </a:cxnLst>
              <a:rect l="0" t="0" r="r" b="b"/>
              <a:pathLst>
                <a:path w="38" h="46">
                  <a:moveTo>
                    <a:pt x="6" y="32"/>
                  </a:moveTo>
                  <a:lnTo>
                    <a:pt x="6" y="32"/>
                  </a:lnTo>
                  <a:lnTo>
                    <a:pt x="8" y="38"/>
                  </a:lnTo>
                  <a:lnTo>
                    <a:pt x="10" y="42"/>
                  </a:lnTo>
                  <a:lnTo>
                    <a:pt x="14" y="46"/>
                  </a:lnTo>
                  <a:lnTo>
                    <a:pt x="20" y="46"/>
                  </a:lnTo>
                  <a:lnTo>
                    <a:pt x="20" y="46"/>
                  </a:lnTo>
                  <a:lnTo>
                    <a:pt x="24" y="46"/>
                  </a:lnTo>
                  <a:lnTo>
                    <a:pt x="28" y="42"/>
                  </a:lnTo>
                  <a:lnTo>
                    <a:pt x="32" y="38"/>
                  </a:lnTo>
                  <a:lnTo>
                    <a:pt x="32" y="32"/>
                  </a:lnTo>
                  <a:lnTo>
                    <a:pt x="32" y="32"/>
                  </a:lnTo>
                  <a:lnTo>
                    <a:pt x="36" y="32"/>
                  </a:lnTo>
                  <a:lnTo>
                    <a:pt x="38" y="28"/>
                  </a:lnTo>
                  <a:lnTo>
                    <a:pt x="38" y="28"/>
                  </a:lnTo>
                  <a:lnTo>
                    <a:pt x="38" y="24"/>
                  </a:lnTo>
                  <a:lnTo>
                    <a:pt x="34" y="22"/>
                  </a:lnTo>
                  <a:lnTo>
                    <a:pt x="36" y="14"/>
                  </a:lnTo>
                  <a:lnTo>
                    <a:pt x="36" y="14"/>
                  </a:lnTo>
                  <a:lnTo>
                    <a:pt x="34" y="8"/>
                  </a:lnTo>
                  <a:lnTo>
                    <a:pt x="32" y="4"/>
                  </a:lnTo>
                  <a:lnTo>
                    <a:pt x="26" y="2"/>
                  </a:lnTo>
                  <a:lnTo>
                    <a:pt x="20" y="0"/>
                  </a:lnTo>
                  <a:lnTo>
                    <a:pt x="20" y="0"/>
                  </a:lnTo>
                  <a:lnTo>
                    <a:pt x="12" y="2"/>
                  </a:lnTo>
                  <a:lnTo>
                    <a:pt x="8" y="4"/>
                  </a:lnTo>
                  <a:lnTo>
                    <a:pt x="4" y="8"/>
                  </a:lnTo>
                  <a:lnTo>
                    <a:pt x="4" y="14"/>
                  </a:lnTo>
                  <a:lnTo>
                    <a:pt x="4" y="22"/>
                  </a:lnTo>
                  <a:lnTo>
                    <a:pt x="4" y="22"/>
                  </a:lnTo>
                  <a:lnTo>
                    <a:pt x="2" y="24"/>
                  </a:lnTo>
                  <a:lnTo>
                    <a:pt x="0" y="28"/>
                  </a:lnTo>
                  <a:lnTo>
                    <a:pt x="0" y="28"/>
                  </a:lnTo>
                  <a:lnTo>
                    <a:pt x="2" y="32"/>
                  </a:lnTo>
                  <a:lnTo>
                    <a:pt x="6" y="32"/>
                  </a:lnTo>
                  <a:lnTo>
                    <a:pt x="6" y="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68" name="Freeform 111"/>
            <p:cNvSpPr>
              <a:spLocks/>
            </p:cNvSpPr>
            <p:nvPr/>
          </p:nvSpPr>
          <p:spPr bwMode="auto">
            <a:xfrm>
              <a:off x="1817688" y="738188"/>
              <a:ext cx="98425" cy="292100"/>
            </a:xfrm>
            <a:custGeom>
              <a:avLst/>
              <a:gdLst/>
              <a:ahLst/>
              <a:cxnLst>
                <a:cxn ang="0">
                  <a:pos x="52" y="4"/>
                </a:cxn>
                <a:cxn ang="0">
                  <a:pos x="52" y="4"/>
                </a:cxn>
                <a:cxn ang="0">
                  <a:pos x="42" y="0"/>
                </a:cxn>
                <a:cxn ang="0">
                  <a:pos x="28" y="16"/>
                </a:cxn>
                <a:cxn ang="0">
                  <a:pos x="14" y="0"/>
                </a:cxn>
                <a:cxn ang="0">
                  <a:pos x="14" y="0"/>
                </a:cxn>
                <a:cxn ang="0">
                  <a:pos x="2" y="4"/>
                </a:cxn>
                <a:cxn ang="0">
                  <a:pos x="2" y="4"/>
                </a:cxn>
                <a:cxn ang="0">
                  <a:pos x="0" y="4"/>
                </a:cxn>
                <a:cxn ang="0">
                  <a:pos x="0" y="4"/>
                </a:cxn>
                <a:cxn ang="0">
                  <a:pos x="0" y="6"/>
                </a:cxn>
                <a:cxn ang="0">
                  <a:pos x="0" y="84"/>
                </a:cxn>
                <a:cxn ang="0">
                  <a:pos x="4" y="84"/>
                </a:cxn>
                <a:cxn ang="0">
                  <a:pos x="4" y="184"/>
                </a:cxn>
                <a:cxn ang="0">
                  <a:pos x="50" y="184"/>
                </a:cxn>
                <a:cxn ang="0">
                  <a:pos x="50" y="84"/>
                </a:cxn>
                <a:cxn ang="0">
                  <a:pos x="62" y="84"/>
                </a:cxn>
                <a:cxn ang="0">
                  <a:pos x="62" y="22"/>
                </a:cxn>
                <a:cxn ang="0">
                  <a:pos x="62" y="20"/>
                </a:cxn>
                <a:cxn ang="0">
                  <a:pos x="62" y="12"/>
                </a:cxn>
                <a:cxn ang="0">
                  <a:pos x="62" y="12"/>
                </a:cxn>
                <a:cxn ang="0">
                  <a:pos x="62" y="8"/>
                </a:cxn>
                <a:cxn ang="0">
                  <a:pos x="60" y="6"/>
                </a:cxn>
                <a:cxn ang="0">
                  <a:pos x="52" y="4"/>
                </a:cxn>
                <a:cxn ang="0">
                  <a:pos x="52" y="4"/>
                </a:cxn>
              </a:cxnLst>
              <a:rect l="0" t="0" r="r" b="b"/>
              <a:pathLst>
                <a:path w="62" h="184">
                  <a:moveTo>
                    <a:pt x="52" y="4"/>
                  </a:moveTo>
                  <a:lnTo>
                    <a:pt x="52" y="4"/>
                  </a:lnTo>
                  <a:lnTo>
                    <a:pt x="42" y="0"/>
                  </a:lnTo>
                  <a:lnTo>
                    <a:pt x="28" y="16"/>
                  </a:lnTo>
                  <a:lnTo>
                    <a:pt x="14" y="0"/>
                  </a:lnTo>
                  <a:lnTo>
                    <a:pt x="14" y="0"/>
                  </a:lnTo>
                  <a:lnTo>
                    <a:pt x="2" y="4"/>
                  </a:lnTo>
                  <a:lnTo>
                    <a:pt x="2" y="4"/>
                  </a:lnTo>
                  <a:lnTo>
                    <a:pt x="0" y="4"/>
                  </a:lnTo>
                  <a:lnTo>
                    <a:pt x="0" y="4"/>
                  </a:lnTo>
                  <a:lnTo>
                    <a:pt x="0" y="6"/>
                  </a:lnTo>
                  <a:lnTo>
                    <a:pt x="0" y="84"/>
                  </a:lnTo>
                  <a:lnTo>
                    <a:pt x="4" y="84"/>
                  </a:lnTo>
                  <a:lnTo>
                    <a:pt x="4" y="184"/>
                  </a:lnTo>
                  <a:lnTo>
                    <a:pt x="50" y="184"/>
                  </a:lnTo>
                  <a:lnTo>
                    <a:pt x="50" y="84"/>
                  </a:lnTo>
                  <a:lnTo>
                    <a:pt x="62" y="84"/>
                  </a:lnTo>
                  <a:lnTo>
                    <a:pt x="62" y="22"/>
                  </a:lnTo>
                  <a:lnTo>
                    <a:pt x="62" y="20"/>
                  </a:lnTo>
                  <a:lnTo>
                    <a:pt x="62" y="12"/>
                  </a:lnTo>
                  <a:lnTo>
                    <a:pt x="62" y="12"/>
                  </a:lnTo>
                  <a:lnTo>
                    <a:pt x="62" y="8"/>
                  </a:lnTo>
                  <a:lnTo>
                    <a:pt x="60" y="6"/>
                  </a:lnTo>
                  <a:lnTo>
                    <a:pt x="52" y="4"/>
                  </a:lnTo>
                  <a:lnTo>
                    <a:pt x="52" y="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69" name="Freeform 112"/>
            <p:cNvSpPr>
              <a:spLocks/>
            </p:cNvSpPr>
            <p:nvPr/>
          </p:nvSpPr>
          <p:spPr bwMode="auto">
            <a:xfrm>
              <a:off x="1693863" y="649288"/>
              <a:ext cx="63500" cy="76200"/>
            </a:xfrm>
            <a:custGeom>
              <a:avLst/>
              <a:gdLst/>
              <a:ahLst/>
              <a:cxnLst>
                <a:cxn ang="0">
                  <a:pos x="6" y="34"/>
                </a:cxn>
                <a:cxn ang="0">
                  <a:pos x="6" y="34"/>
                </a:cxn>
                <a:cxn ang="0">
                  <a:pos x="8" y="40"/>
                </a:cxn>
                <a:cxn ang="0">
                  <a:pos x="10" y="44"/>
                </a:cxn>
                <a:cxn ang="0">
                  <a:pos x="16" y="46"/>
                </a:cxn>
                <a:cxn ang="0">
                  <a:pos x="20" y="48"/>
                </a:cxn>
                <a:cxn ang="0">
                  <a:pos x="20" y="48"/>
                </a:cxn>
                <a:cxn ang="0">
                  <a:pos x="24" y="46"/>
                </a:cxn>
                <a:cxn ang="0">
                  <a:pos x="30" y="44"/>
                </a:cxn>
                <a:cxn ang="0">
                  <a:pos x="32" y="40"/>
                </a:cxn>
                <a:cxn ang="0">
                  <a:pos x="34" y="34"/>
                </a:cxn>
                <a:cxn ang="0">
                  <a:pos x="34" y="34"/>
                </a:cxn>
                <a:cxn ang="0">
                  <a:pos x="38" y="32"/>
                </a:cxn>
                <a:cxn ang="0">
                  <a:pos x="40" y="28"/>
                </a:cxn>
                <a:cxn ang="0">
                  <a:pos x="40" y="28"/>
                </a:cxn>
                <a:cxn ang="0">
                  <a:pos x="38" y="24"/>
                </a:cxn>
                <a:cxn ang="0">
                  <a:pos x="36" y="22"/>
                </a:cxn>
                <a:cxn ang="0">
                  <a:pos x="36" y="14"/>
                </a:cxn>
                <a:cxn ang="0">
                  <a:pos x="36" y="14"/>
                </a:cxn>
                <a:cxn ang="0">
                  <a:pos x="36" y="8"/>
                </a:cxn>
                <a:cxn ang="0">
                  <a:pos x="32" y="4"/>
                </a:cxn>
                <a:cxn ang="0">
                  <a:pos x="28" y="2"/>
                </a:cxn>
                <a:cxn ang="0">
                  <a:pos x="20" y="0"/>
                </a:cxn>
                <a:cxn ang="0">
                  <a:pos x="20" y="0"/>
                </a:cxn>
                <a:cxn ang="0">
                  <a:pos x="12" y="2"/>
                </a:cxn>
                <a:cxn ang="0">
                  <a:pos x="8" y="4"/>
                </a:cxn>
                <a:cxn ang="0">
                  <a:pos x="4" y="8"/>
                </a:cxn>
                <a:cxn ang="0">
                  <a:pos x="4" y="14"/>
                </a:cxn>
                <a:cxn ang="0">
                  <a:pos x="4" y="22"/>
                </a:cxn>
                <a:cxn ang="0">
                  <a:pos x="4" y="22"/>
                </a:cxn>
                <a:cxn ang="0">
                  <a:pos x="2" y="24"/>
                </a:cxn>
                <a:cxn ang="0">
                  <a:pos x="0" y="28"/>
                </a:cxn>
                <a:cxn ang="0">
                  <a:pos x="0" y="28"/>
                </a:cxn>
                <a:cxn ang="0">
                  <a:pos x="2" y="32"/>
                </a:cxn>
                <a:cxn ang="0">
                  <a:pos x="6" y="34"/>
                </a:cxn>
                <a:cxn ang="0">
                  <a:pos x="6" y="34"/>
                </a:cxn>
              </a:cxnLst>
              <a:rect l="0" t="0" r="r" b="b"/>
              <a:pathLst>
                <a:path w="40" h="48">
                  <a:moveTo>
                    <a:pt x="6" y="34"/>
                  </a:moveTo>
                  <a:lnTo>
                    <a:pt x="6" y="34"/>
                  </a:lnTo>
                  <a:lnTo>
                    <a:pt x="8" y="40"/>
                  </a:lnTo>
                  <a:lnTo>
                    <a:pt x="10" y="44"/>
                  </a:lnTo>
                  <a:lnTo>
                    <a:pt x="16" y="46"/>
                  </a:lnTo>
                  <a:lnTo>
                    <a:pt x="20" y="48"/>
                  </a:lnTo>
                  <a:lnTo>
                    <a:pt x="20" y="48"/>
                  </a:lnTo>
                  <a:lnTo>
                    <a:pt x="24" y="46"/>
                  </a:lnTo>
                  <a:lnTo>
                    <a:pt x="30" y="44"/>
                  </a:lnTo>
                  <a:lnTo>
                    <a:pt x="32" y="40"/>
                  </a:lnTo>
                  <a:lnTo>
                    <a:pt x="34" y="34"/>
                  </a:lnTo>
                  <a:lnTo>
                    <a:pt x="34" y="34"/>
                  </a:lnTo>
                  <a:lnTo>
                    <a:pt x="38" y="32"/>
                  </a:lnTo>
                  <a:lnTo>
                    <a:pt x="40" y="28"/>
                  </a:lnTo>
                  <a:lnTo>
                    <a:pt x="40" y="28"/>
                  </a:lnTo>
                  <a:lnTo>
                    <a:pt x="38" y="24"/>
                  </a:lnTo>
                  <a:lnTo>
                    <a:pt x="36" y="22"/>
                  </a:lnTo>
                  <a:lnTo>
                    <a:pt x="36" y="14"/>
                  </a:lnTo>
                  <a:lnTo>
                    <a:pt x="36" y="14"/>
                  </a:lnTo>
                  <a:lnTo>
                    <a:pt x="36" y="8"/>
                  </a:lnTo>
                  <a:lnTo>
                    <a:pt x="32" y="4"/>
                  </a:lnTo>
                  <a:lnTo>
                    <a:pt x="28" y="2"/>
                  </a:lnTo>
                  <a:lnTo>
                    <a:pt x="20" y="0"/>
                  </a:lnTo>
                  <a:lnTo>
                    <a:pt x="20" y="0"/>
                  </a:lnTo>
                  <a:lnTo>
                    <a:pt x="12" y="2"/>
                  </a:lnTo>
                  <a:lnTo>
                    <a:pt x="8" y="4"/>
                  </a:lnTo>
                  <a:lnTo>
                    <a:pt x="4" y="8"/>
                  </a:lnTo>
                  <a:lnTo>
                    <a:pt x="4" y="14"/>
                  </a:lnTo>
                  <a:lnTo>
                    <a:pt x="4" y="22"/>
                  </a:lnTo>
                  <a:lnTo>
                    <a:pt x="4" y="22"/>
                  </a:lnTo>
                  <a:lnTo>
                    <a:pt x="2" y="24"/>
                  </a:lnTo>
                  <a:lnTo>
                    <a:pt x="0" y="28"/>
                  </a:lnTo>
                  <a:lnTo>
                    <a:pt x="0" y="28"/>
                  </a:lnTo>
                  <a:lnTo>
                    <a:pt x="2" y="32"/>
                  </a:lnTo>
                  <a:lnTo>
                    <a:pt x="6" y="34"/>
                  </a:lnTo>
                  <a:lnTo>
                    <a:pt x="6" y="3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70" name="Freeform 113"/>
            <p:cNvSpPr>
              <a:spLocks/>
            </p:cNvSpPr>
            <p:nvPr/>
          </p:nvSpPr>
          <p:spPr bwMode="auto">
            <a:xfrm>
              <a:off x="1668463" y="728663"/>
              <a:ext cx="114300" cy="301625"/>
            </a:xfrm>
            <a:custGeom>
              <a:avLst/>
              <a:gdLst/>
              <a:ahLst/>
              <a:cxnLst>
                <a:cxn ang="0">
                  <a:pos x="12" y="86"/>
                </a:cxn>
                <a:cxn ang="0">
                  <a:pos x="12" y="190"/>
                </a:cxn>
                <a:cxn ang="0">
                  <a:pos x="60" y="190"/>
                </a:cxn>
                <a:cxn ang="0">
                  <a:pos x="60" y="86"/>
                </a:cxn>
                <a:cxn ang="0">
                  <a:pos x="72" y="86"/>
                </a:cxn>
                <a:cxn ang="0">
                  <a:pos x="72" y="22"/>
                </a:cxn>
                <a:cxn ang="0">
                  <a:pos x="72" y="20"/>
                </a:cxn>
                <a:cxn ang="0">
                  <a:pos x="72" y="12"/>
                </a:cxn>
                <a:cxn ang="0">
                  <a:pos x="72" y="12"/>
                </a:cxn>
                <a:cxn ang="0">
                  <a:pos x="72" y="8"/>
                </a:cxn>
                <a:cxn ang="0">
                  <a:pos x="68" y="6"/>
                </a:cxn>
                <a:cxn ang="0">
                  <a:pos x="62" y="2"/>
                </a:cxn>
                <a:cxn ang="0">
                  <a:pos x="62" y="2"/>
                </a:cxn>
                <a:cxn ang="0">
                  <a:pos x="50" y="0"/>
                </a:cxn>
                <a:cxn ang="0">
                  <a:pos x="36" y="18"/>
                </a:cxn>
                <a:cxn ang="0">
                  <a:pos x="22" y="0"/>
                </a:cxn>
                <a:cxn ang="0">
                  <a:pos x="22" y="0"/>
                </a:cxn>
                <a:cxn ang="0">
                  <a:pos x="10" y="2"/>
                </a:cxn>
                <a:cxn ang="0">
                  <a:pos x="10" y="2"/>
                </a:cxn>
                <a:cxn ang="0">
                  <a:pos x="4" y="6"/>
                </a:cxn>
                <a:cxn ang="0">
                  <a:pos x="0" y="8"/>
                </a:cxn>
                <a:cxn ang="0">
                  <a:pos x="0" y="12"/>
                </a:cxn>
                <a:cxn ang="0">
                  <a:pos x="0" y="20"/>
                </a:cxn>
                <a:cxn ang="0">
                  <a:pos x="0" y="22"/>
                </a:cxn>
                <a:cxn ang="0">
                  <a:pos x="0" y="86"/>
                </a:cxn>
                <a:cxn ang="0">
                  <a:pos x="12" y="86"/>
                </a:cxn>
              </a:cxnLst>
              <a:rect l="0" t="0" r="r" b="b"/>
              <a:pathLst>
                <a:path w="72" h="190">
                  <a:moveTo>
                    <a:pt x="12" y="86"/>
                  </a:moveTo>
                  <a:lnTo>
                    <a:pt x="12" y="190"/>
                  </a:lnTo>
                  <a:lnTo>
                    <a:pt x="60" y="190"/>
                  </a:lnTo>
                  <a:lnTo>
                    <a:pt x="60" y="86"/>
                  </a:lnTo>
                  <a:lnTo>
                    <a:pt x="72" y="86"/>
                  </a:lnTo>
                  <a:lnTo>
                    <a:pt x="72" y="22"/>
                  </a:lnTo>
                  <a:lnTo>
                    <a:pt x="72" y="20"/>
                  </a:lnTo>
                  <a:lnTo>
                    <a:pt x="72" y="12"/>
                  </a:lnTo>
                  <a:lnTo>
                    <a:pt x="72" y="12"/>
                  </a:lnTo>
                  <a:lnTo>
                    <a:pt x="72" y="8"/>
                  </a:lnTo>
                  <a:lnTo>
                    <a:pt x="68" y="6"/>
                  </a:lnTo>
                  <a:lnTo>
                    <a:pt x="62" y="2"/>
                  </a:lnTo>
                  <a:lnTo>
                    <a:pt x="62" y="2"/>
                  </a:lnTo>
                  <a:lnTo>
                    <a:pt x="50" y="0"/>
                  </a:lnTo>
                  <a:lnTo>
                    <a:pt x="36" y="18"/>
                  </a:lnTo>
                  <a:lnTo>
                    <a:pt x="22" y="0"/>
                  </a:lnTo>
                  <a:lnTo>
                    <a:pt x="22" y="0"/>
                  </a:lnTo>
                  <a:lnTo>
                    <a:pt x="10" y="2"/>
                  </a:lnTo>
                  <a:lnTo>
                    <a:pt x="10" y="2"/>
                  </a:lnTo>
                  <a:lnTo>
                    <a:pt x="4" y="6"/>
                  </a:lnTo>
                  <a:lnTo>
                    <a:pt x="0" y="8"/>
                  </a:lnTo>
                  <a:lnTo>
                    <a:pt x="0" y="12"/>
                  </a:lnTo>
                  <a:lnTo>
                    <a:pt x="0" y="20"/>
                  </a:lnTo>
                  <a:lnTo>
                    <a:pt x="0" y="22"/>
                  </a:lnTo>
                  <a:lnTo>
                    <a:pt x="0" y="86"/>
                  </a:lnTo>
                  <a:lnTo>
                    <a:pt x="12" y="8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grpSp>
      <p:sp>
        <p:nvSpPr>
          <p:cNvPr id="71" name="右矢印 70"/>
          <p:cNvSpPr/>
          <p:nvPr/>
        </p:nvSpPr>
        <p:spPr bwMode="gray">
          <a:xfrm>
            <a:off x="7344308" y="2137116"/>
            <a:ext cx="332770" cy="285231"/>
          </a:xfrm>
          <a:prstGeom prst="rightArrow">
            <a:avLst/>
          </a:prstGeom>
          <a:solidFill>
            <a:srgbClr val="54C2F0"/>
          </a:solidFill>
          <a:ln w="9525" cap="flat" cmpd="sng" algn="ctr">
            <a:noFill/>
            <a:prstDash val="solid"/>
            <a:headEnd/>
            <a:tailEnd/>
          </a:ln>
          <a:effectLst/>
        </p:spPr>
        <p:txBody>
          <a:bodyPr wrap="none"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dirty="0">
              <a:ln>
                <a:noFill/>
              </a:ln>
              <a:solidFill>
                <a:sysClr val="windowText" lastClr="000000">
                  <a:lumMod val="75000"/>
                  <a:lumOff val="25000"/>
                </a:sysClr>
              </a:solidFill>
              <a:effectLst/>
              <a:uLnTx/>
              <a:uFillTx/>
              <a:latin typeface="HGP創英角ｺﾞｼｯｸUB" pitchFamily="50" charset="-128"/>
              <a:ea typeface="HGP創英角ｺﾞｼｯｸUB" pitchFamily="50" charset="-128"/>
              <a:cs typeface="+mn-cs"/>
            </a:endParaRPr>
          </a:p>
        </p:txBody>
      </p:sp>
      <p:sp>
        <p:nvSpPr>
          <p:cNvPr id="72" name="テキスト ボックス 71"/>
          <p:cNvSpPr txBox="1"/>
          <p:nvPr/>
        </p:nvSpPr>
        <p:spPr bwMode="black">
          <a:xfrm>
            <a:off x="6120172" y="2422347"/>
            <a:ext cx="1332148" cy="180020"/>
          </a:xfrm>
          <a:prstGeom prst="rect">
            <a:avLst/>
          </a:prstGeom>
        </p:spPr>
        <p:txBody>
          <a:bodyPr wrap="none" lIns="0" tIns="0" rIns="0" bIns="0" rtlCol="0" anchor="t" anchorCtr="0">
            <a:no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一括メール配信</a:t>
            </a:r>
            <a:endParaRPr kumimoji="0" lang="en-US" altLang="ja-JP" sz="105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endParaRPr>
          </a:p>
        </p:txBody>
      </p:sp>
      <p:sp>
        <p:nvSpPr>
          <p:cNvPr id="73" name="テキスト ボックス 72"/>
          <p:cNvSpPr txBox="1"/>
          <p:nvPr/>
        </p:nvSpPr>
        <p:spPr bwMode="black">
          <a:xfrm>
            <a:off x="7452320" y="2427734"/>
            <a:ext cx="1404156" cy="396044"/>
          </a:xfrm>
          <a:prstGeom prst="rect">
            <a:avLst/>
          </a:prstGeom>
        </p:spPr>
        <p:txBody>
          <a:bodyPr wrap="none" lIns="0" tIns="0" rIns="0" bIns="0" rtlCol="0" anchor="t" anchorCtr="0">
            <a:no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マイナンバー未登録者</a:t>
            </a:r>
            <a:endParaRPr kumimoji="0" lang="en-US" altLang="ja-JP" sz="105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endParaRPr>
          </a:p>
        </p:txBody>
      </p:sp>
      <p:sp>
        <p:nvSpPr>
          <p:cNvPr id="74" name="Freeform 422"/>
          <p:cNvSpPr>
            <a:spLocks noEditPoints="1"/>
          </p:cNvSpPr>
          <p:nvPr/>
        </p:nvSpPr>
        <p:spPr bwMode="auto">
          <a:xfrm>
            <a:off x="7920372" y="3075806"/>
            <a:ext cx="472903" cy="451612"/>
          </a:xfrm>
          <a:custGeom>
            <a:avLst/>
            <a:gdLst>
              <a:gd name="T0" fmla="*/ 363 w 892"/>
              <a:gd name="T1" fmla="*/ 681 h 1002"/>
              <a:gd name="T2" fmla="*/ 395 w 892"/>
              <a:gd name="T3" fmla="*/ 722 h 1002"/>
              <a:gd name="T4" fmla="*/ 446 w 892"/>
              <a:gd name="T5" fmla="*/ 736 h 1002"/>
              <a:gd name="T6" fmla="*/ 489 w 892"/>
              <a:gd name="T7" fmla="*/ 725 h 1002"/>
              <a:gd name="T8" fmla="*/ 525 w 892"/>
              <a:gd name="T9" fmla="*/ 689 h 1002"/>
              <a:gd name="T10" fmla="*/ 537 w 892"/>
              <a:gd name="T11" fmla="*/ 646 h 1002"/>
              <a:gd name="T12" fmla="*/ 521 w 892"/>
              <a:gd name="T13" fmla="*/ 596 h 1002"/>
              <a:gd name="T14" fmla="*/ 482 w 892"/>
              <a:gd name="T15" fmla="*/ 563 h 1002"/>
              <a:gd name="T16" fmla="*/ 436 w 892"/>
              <a:gd name="T17" fmla="*/ 556 h 1002"/>
              <a:gd name="T18" fmla="*/ 388 w 892"/>
              <a:gd name="T19" fmla="*/ 576 h 1002"/>
              <a:gd name="T20" fmla="*/ 359 w 892"/>
              <a:gd name="T21" fmla="*/ 620 h 1002"/>
              <a:gd name="T22" fmla="*/ 374 w 892"/>
              <a:gd name="T23" fmla="*/ 752 h 1002"/>
              <a:gd name="T24" fmla="*/ 334 w 892"/>
              <a:gd name="T25" fmla="*/ 774 h 1002"/>
              <a:gd name="T26" fmla="*/ 327 w 892"/>
              <a:gd name="T27" fmla="*/ 960 h 1002"/>
              <a:gd name="T28" fmla="*/ 364 w 892"/>
              <a:gd name="T29" fmla="*/ 1001 h 1002"/>
              <a:gd name="T30" fmla="*/ 545 w 892"/>
              <a:gd name="T31" fmla="*/ 994 h 1002"/>
              <a:gd name="T32" fmla="*/ 566 w 892"/>
              <a:gd name="T33" fmla="*/ 804 h 1002"/>
              <a:gd name="T34" fmla="*/ 545 w 892"/>
              <a:gd name="T35" fmla="*/ 760 h 1002"/>
              <a:gd name="T36" fmla="*/ 29 w 892"/>
              <a:gd name="T37" fmla="*/ 646 h 1002"/>
              <a:gd name="T38" fmla="*/ 45 w 892"/>
              <a:gd name="T39" fmla="*/ 696 h 1002"/>
              <a:gd name="T40" fmla="*/ 84 w 892"/>
              <a:gd name="T41" fmla="*/ 730 h 1002"/>
              <a:gd name="T42" fmla="*/ 129 w 892"/>
              <a:gd name="T43" fmla="*/ 736 h 1002"/>
              <a:gd name="T44" fmla="*/ 177 w 892"/>
              <a:gd name="T45" fmla="*/ 716 h 1002"/>
              <a:gd name="T46" fmla="*/ 206 w 892"/>
              <a:gd name="T47" fmla="*/ 674 h 1002"/>
              <a:gd name="T48" fmla="*/ 208 w 892"/>
              <a:gd name="T49" fmla="*/ 628 h 1002"/>
              <a:gd name="T50" fmla="*/ 184 w 892"/>
              <a:gd name="T51" fmla="*/ 582 h 1002"/>
              <a:gd name="T52" fmla="*/ 138 w 892"/>
              <a:gd name="T53" fmla="*/ 557 h 1002"/>
              <a:gd name="T54" fmla="*/ 93 w 892"/>
              <a:gd name="T55" fmla="*/ 560 h 1002"/>
              <a:gd name="T56" fmla="*/ 50 w 892"/>
              <a:gd name="T57" fmla="*/ 588 h 1002"/>
              <a:gd name="T58" fmla="*/ 29 w 892"/>
              <a:gd name="T59" fmla="*/ 636 h 1002"/>
              <a:gd name="T60" fmla="*/ 38 w 892"/>
              <a:gd name="T61" fmla="*/ 753 h 1002"/>
              <a:gd name="T62" fmla="*/ 2 w 892"/>
              <a:gd name="T63" fmla="*/ 794 h 1002"/>
              <a:gd name="T64" fmla="*/ 9 w 892"/>
              <a:gd name="T65" fmla="*/ 980 h 1002"/>
              <a:gd name="T66" fmla="*/ 192 w 892"/>
              <a:gd name="T67" fmla="*/ 1002 h 1002"/>
              <a:gd name="T68" fmla="*/ 232 w 892"/>
              <a:gd name="T69" fmla="*/ 980 h 1002"/>
              <a:gd name="T70" fmla="*/ 238 w 892"/>
              <a:gd name="T71" fmla="*/ 794 h 1002"/>
              <a:gd name="T72" fmla="*/ 202 w 892"/>
              <a:gd name="T73" fmla="*/ 753 h 1002"/>
              <a:gd name="T74" fmla="*/ 690 w 892"/>
              <a:gd name="T75" fmla="*/ 753 h 1002"/>
              <a:gd name="T76" fmla="*/ 653 w 892"/>
              <a:gd name="T77" fmla="*/ 794 h 1002"/>
              <a:gd name="T78" fmla="*/ 660 w 892"/>
              <a:gd name="T79" fmla="*/ 980 h 1002"/>
              <a:gd name="T80" fmla="*/ 845 w 892"/>
              <a:gd name="T81" fmla="*/ 1002 h 1002"/>
              <a:gd name="T82" fmla="*/ 883 w 892"/>
              <a:gd name="T83" fmla="*/ 980 h 1002"/>
              <a:gd name="T84" fmla="*/ 891 w 892"/>
              <a:gd name="T85" fmla="*/ 794 h 1002"/>
              <a:gd name="T86" fmla="*/ 853 w 892"/>
              <a:gd name="T87" fmla="*/ 753 h 1002"/>
              <a:gd name="T88" fmla="*/ 683 w 892"/>
              <a:gd name="T89" fmla="*/ 664 h 1002"/>
              <a:gd name="T90" fmla="*/ 708 w 892"/>
              <a:gd name="T91" fmla="*/ 710 h 1002"/>
              <a:gd name="T92" fmla="*/ 754 w 892"/>
              <a:gd name="T93" fmla="*/ 735 h 1002"/>
              <a:gd name="T94" fmla="*/ 798 w 892"/>
              <a:gd name="T95" fmla="*/ 732 h 1002"/>
              <a:gd name="T96" fmla="*/ 841 w 892"/>
              <a:gd name="T97" fmla="*/ 704 h 1002"/>
              <a:gd name="T98" fmla="*/ 862 w 892"/>
              <a:gd name="T99" fmla="*/ 656 h 1002"/>
              <a:gd name="T100" fmla="*/ 856 w 892"/>
              <a:gd name="T101" fmla="*/ 611 h 1002"/>
              <a:gd name="T102" fmla="*/ 822 w 892"/>
              <a:gd name="T103" fmla="*/ 572 h 1002"/>
              <a:gd name="T104" fmla="*/ 772 w 892"/>
              <a:gd name="T105" fmla="*/ 556 h 1002"/>
              <a:gd name="T106" fmla="*/ 729 w 892"/>
              <a:gd name="T107" fmla="*/ 567 h 1002"/>
              <a:gd name="T108" fmla="*/ 693 w 892"/>
              <a:gd name="T109" fmla="*/ 603 h 1002"/>
              <a:gd name="T110" fmla="*/ 682 w 892"/>
              <a:gd name="T111" fmla="*/ 646 h 1002"/>
              <a:gd name="T112" fmla="*/ 461 w 892"/>
              <a:gd name="T113" fmla="*/ 371 h 1002"/>
              <a:gd name="T114" fmla="*/ 744 w 892"/>
              <a:gd name="T115" fmla="*/ 0 h 1002"/>
              <a:gd name="T116" fmla="*/ 182 w 892"/>
              <a:gd name="T117" fmla="*/ 129 h 10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92" h="1002">
                <a:moveTo>
                  <a:pt x="356" y="646"/>
                </a:moveTo>
                <a:lnTo>
                  <a:pt x="356" y="646"/>
                </a:lnTo>
                <a:lnTo>
                  <a:pt x="356" y="656"/>
                </a:lnTo>
                <a:lnTo>
                  <a:pt x="357" y="664"/>
                </a:lnTo>
                <a:lnTo>
                  <a:pt x="359" y="674"/>
                </a:lnTo>
                <a:lnTo>
                  <a:pt x="363" y="681"/>
                </a:lnTo>
                <a:lnTo>
                  <a:pt x="366" y="689"/>
                </a:lnTo>
                <a:lnTo>
                  <a:pt x="371" y="696"/>
                </a:lnTo>
                <a:lnTo>
                  <a:pt x="376" y="704"/>
                </a:lnTo>
                <a:lnTo>
                  <a:pt x="382" y="710"/>
                </a:lnTo>
                <a:lnTo>
                  <a:pt x="388" y="716"/>
                </a:lnTo>
                <a:lnTo>
                  <a:pt x="395" y="722"/>
                </a:lnTo>
                <a:lnTo>
                  <a:pt x="402" y="725"/>
                </a:lnTo>
                <a:lnTo>
                  <a:pt x="411" y="730"/>
                </a:lnTo>
                <a:lnTo>
                  <a:pt x="419" y="732"/>
                </a:lnTo>
                <a:lnTo>
                  <a:pt x="428" y="735"/>
                </a:lnTo>
                <a:lnTo>
                  <a:pt x="436" y="736"/>
                </a:lnTo>
                <a:lnTo>
                  <a:pt x="446" y="736"/>
                </a:lnTo>
                <a:lnTo>
                  <a:pt x="446" y="736"/>
                </a:lnTo>
                <a:lnTo>
                  <a:pt x="455" y="736"/>
                </a:lnTo>
                <a:lnTo>
                  <a:pt x="464" y="735"/>
                </a:lnTo>
                <a:lnTo>
                  <a:pt x="473" y="732"/>
                </a:lnTo>
                <a:lnTo>
                  <a:pt x="482" y="730"/>
                </a:lnTo>
                <a:lnTo>
                  <a:pt x="489" y="725"/>
                </a:lnTo>
                <a:lnTo>
                  <a:pt x="496" y="722"/>
                </a:lnTo>
                <a:lnTo>
                  <a:pt x="503" y="716"/>
                </a:lnTo>
                <a:lnTo>
                  <a:pt x="510" y="710"/>
                </a:lnTo>
                <a:lnTo>
                  <a:pt x="515" y="704"/>
                </a:lnTo>
                <a:lnTo>
                  <a:pt x="521" y="696"/>
                </a:lnTo>
                <a:lnTo>
                  <a:pt x="525" y="689"/>
                </a:lnTo>
                <a:lnTo>
                  <a:pt x="530" y="681"/>
                </a:lnTo>
                <a:lnTo>
                  <a:pt x="532" y="674"/>
                </a:lnTo>
                <a:lnTo>
                  <a:pt x="534" y="664"/>
                </a:lnTo>
                <a:lnTo>
                  <a:pt x="536" y="656"/>
                </a:lnTo>
                <a:lnTo>
                  <a:pt x="537" y="646"/>
                </a:lnTo>
                <a:lnTo>
                  <a:pt x="537" y="646"/>
                </a:lnTo>
                <a:lnTo>
                  <a:pt x="536" y="636"/>
                </a:lnTo>
                <a:lnTo>
                  <a:pt x="534" y="628"/>
                </a:lnTo>
                <a:lnTo>
                  <a:pt x="532" y="620"/>
                </a:lnTo>
                <a:lnTo>
                  <a:pt x="530" y="611"/>
                </a:lnTo>
                <a:lnTo>
                  <a:pt x="525" y="603"/>
                </a:lnTo>
                <a:lnTo>
                  <a:pt x="521" y="596"/>
                </a:lnTo>
                <a:lnTo>
                  <a:pt x="515" y="588"/>
                </a:lnTo>
                <a:lnTo>
                  <a:pt x="510" y="582"/>
                </a:lnTo>
                <a:lnTo>
                  <a:pt x="503" y="576"/>
                </a:lnTo>
                <a:lnTo>
                  <a:pt x="496" y="572"/>
                </a:lnTo>
                <a:lnTo>
                  <a:pt x="489" y="567"/>
                </a:lnTo>
                <a:lnTo>
                  <a:pt x="482" y="563"/>
                </a:lnTo>
                <a:lnTo>
                  <a:pt x="473" y="560"/>
                </a:lnTo>
                <a:lnTo>
                  <a:pt x="464" y="557"/>
                </a:lnTo>
                <a:lnTo>
                  <a:pt x="455" y="556"/>
                </a:lnTo>
                <a:lnTo>
                  <a:pt x="446" y="556"/>
                </a:lnTo>
                <a:lnTo>
                  <a:pt x="446" y="556"/>
                </a:lnTo>
                <a:lnTo>
                  <a:pt x="436" y="556"/>
                </a:lnTo>
                <a:lnTo>
                  <a:pt x="428" y="557"/>
                </a:lnTo>
                <a:lnTo>
                  <a:pt x="419" y="560"/>
                </a:lnTo>
                <a:lnTo>
                  <a:pt x="411" y="563"/>
                </a:lnTo>
                <a:lnTo>
                  <a:pt x="402" y="567"/>
                </a:lnTo>
                <a:lnTo>
                  <a:pt x="395" y="572"/>
                </a:lnTo>
                <a:lnTo>
                  <a:pt x="388" y="576"/>
                </a:lnTo>
                <a:lnTo>
                  <a:pt x="382" y="582"/>
                </a:lnTo>
                <a:lnTo>
                  <a:pt x="376" y="588"/>
                </a:lnTo>
                <a:lnTo>
                  <a:pt x="371" y="596"/>
                </a:lnTo>
                <a:lnTo>
                  <a:pt x="366" y="603"/>
                </a:lnTo>
                <a:lnTo>
                  <a:pt x="363" y="611"/>
                </a:lnTo>
                <a:lnTo>
                  <a:pt x="359" y="620"/>
                </a:lnTo>
                <a:lnTo>
                  <a:pt x="357" y="628"/>
                </a:lnTo>
                <a:lnTo>
                  <a:pt x="356" y="636"/>
                </a:lnTo>
                <a:lnTo>
                  <a:pt x="356" y="646"/>
                </a:lnTo>
                <a:lnTo>
                  <a:pt x="356" y="646"/>
                </a:lnTo>
                <a:close/>
                <a:moveTo>
                  <a:pt x="519" y="752"/>
                </a:moveTo>
                <a:lnTo>
                  <a:pt x="374" y="752"/>
                </a:lnTo>
                <a:lnTo>
                  <a:pt x="374" y="752"/>
                </a:lnTo>
                <a:lnTo>
                  <a:pt x="364" y="753"/>
                </a:lnTo>
                <a:lnTo>
                  <a:pt x="356" y="755"/>
                </a:lnTo>
                <a:lnTo>
                  <a:pt x="347" y="760"/>
                </a:lnTo>
                <a:lnTo>
                  <a:pt x="340" y="767"/>
                </a:lnTo>
                <a:lnTo>
                  <a:pt x="334" y="774"/>
                </a:lnTo>
                <a:lnTo>
                  <a:pt x="330" y="784"/>
                </a:lnTo>
                <a:lnTo>
                  <a:pt x="327" y="794"/>
                </a:lnTo>
                <a:lnTo>
                  <a:pt x="327" y="804"/>
                </a:lnTo>
                <a:lnTo>
                  <a:pt x="327" y="950"/>
                </a:lnTo>
                <a:lnTo>
                  <a:pt x="327" y="950"/>
                </a:lnTo>
                <a:lnTo>
                  <a:pt x="327" y="960"/>
                </a:lnTo>
                <a:lnTo>
                  <a:pt x="330" y="970"/>
                </a:lnTo>
                <a:lnTo>
                  <a:pt x="334" y="980"/>
                </a:lnTo>
                <a:lnTo>
                  <a:pt x="340" y="987"/>
                </a:lnTo>
                <a:lnTo>
                  <a:pt x="347" y="994"/>
                </a:lnTo>
                <a:lnTo>
                  <a:pt x="356" y="999"/>
                </a:lnTo>
                <a:lnTo>
                  <a:pt x="364" y="1001"/>
                </a:lnTo>
                <a:lnTo>
                  <a:pt x="374" y="1002"/>
                </a:lnTo>
                <a:lnTo>
                  <a:pt x="519" y="1002"/>
                </a:lnTo>
                <a:lnTo>
                  <a:pt x="519" y="1002"/>
                </a:lnTo>
                <a:lnTo>
                  <a:pt x="528" y="1001"/>
                </a:lnTo>
                <a:lnTo>
                  <a:pt x="537" y="999"/>
                </a:lnTo>
                <a:lnTo>
                  <a:pt x="545" y="994"/>
                </a:lnTo>
                <a:lnTo>
                  <a:pt x="551" y="987"/>
                </a:lnTo>
                <a:lnTo>
                  <a:pt x="557" y="980"/>
                </a:lnTo>
                <a:lnTo>
                  <a:pt x="562" y="970"/>
                </a:lnTo>
                <a:lnTo>
                  <a:pt x="564" y="960"/>
                </a:lnTo>
                <a:lnTo>
                  <a:pt x="566" y="950"/>
                </a:lnTo>
                <a:lnTo>
                  <a:pt x="566" y="804"/>
                </a:lnTo>
                <a:lnTo>
                  <a:pt x="566" y="804"/>
                </a:lnTo>
                <a:lnTo>
                  <a:pt x="564" y="794"/>
                </a:lnTo>
                <a:lnTo>
                  <a:pt x="562" y="784"/>
                </a:lnTo>
                <a:lnTo>
                  <a:pt x="557" y="774"/>
                </a:lnTo>
                <a:lnTo>
                  <a:pt x="551" y="767"/>
                </a:lnTo>
                <a:lnTo>
                  <a:pt x="545" y="760"/>
                </a:lnTo>
                <a:lnTo>
                  <a:pt x="537" y="755"/>
                </a:lnTo>
                <a:lnTo>
                  <a:pt x="528" y="753"/>
                </a:lnTo>
                <a:lnTo>
                  <a:pt x="519" y="752"/>
                </a:lnTo>
                <a:lnTo>
                  <a:pt x="519" y="752"/>
                </a:lnTo>
                <a:close/>
                <a:moveTo>
                  <a:pt x="29" y="646"/>
                </a:moveTo>
                <a:lnTo>
                  <a:pt x="29" y="646"/>
                </a:lnTo>
                <a:lnTo>
                  <a:pt x="29" y="656"/>
                </a:lnTo>
                <a:lnTo>
                  <a:pt x="32" y="664"/>
                </a:lnTo>
                <a:lnTo>
                  <a:pt x="33" y="674"/>
                </a:lnTo>
                <a:lnTo>
                  <a:pt x="36" y="681"/>
                </a:lnTo>
                <a:lnTo>
                  <a:pt x="40" y="689"/>
                </a:lnTo>
                <a:lnTo>
                  <a:pt x="45" y="696"/>
                </a:lnTo>
                <a:lnTo>
                  <a:pt x="50" y="704"/>
                </a:lnTo>
                <a:lnTo>
                  <a:pt x="56" y="710"/>
                </a:lnTo>
                <a:lnTo>
                  <a:pt x="62" y="716"/>
                </a:lnTo>
                <a:lnTo>
                  <a:pt x="69" y="722"/>
                </a:lnTo>
                <a:lnTo>
                  <a:pt x="76" y="725"/>
                </a:lnTo>
                <a:lnTo>
                  <a:pt x="84" y="730"/>
                </a:lnTo>
                <a:lnTo>
                  <a:pt x="93" y="732"/>
                </a:lnTo>
                <a:lnTo>
                  <a:pt x="101" y="735"/>
                </a:lnTo>
                <a:lnTo>
                  <a:pt x="111" y="736"/>
                </a:lnTo>
                <a:lnTo>
                  <a:pt x="119" y="736"/>
                </a:lnTo>
                <a:lnTo>
                  <a:pt x="119" y="736"/>
                </a:lnTo>
                <a:lnTo>
                  <a:pt x="129" y="736"/>
                </a:lnTo>
                <a:lnTo>
                  <a:pt x="138" y="735"/>
                </a:lnTo>
                <a:lnTo>
                  <a:pt x="147" y="732"/>
                </a:lnTo>
                <a:lnTo>
                  <a:pt x="155" y="730"/>
                </a:lnTo>
                <a:lnTo>
                  <a:pt x="162" y="725"/>
                </a:lnTo>
                <a:lnTo>
                  <a:pt x="171" y="722"/>
                </a:lnTo>
                <a:lnTo>
                  <a:pt x="177" y="716"/>
                </a:lnTo>
                <a:lnTo>
                  <a:pt x="184" y="710"/>
                </a:lnTo>
                <a:lnTo>
                  <a:pt x="190" y="704"/>
                </a:lnTo>
                <a:lnTo>
                  <a:pt x="195" y="696"/>
                </a:lnTo>
                <a:lnTo>
                  <a:pt x="200" y="689"/>
                </a:lnTo>
                <a:lnTo>
                  <a:pt x="203" y="681"/>
                </a:lnTo>
                <a:lnTo>
                  <a:pt x="206" y="674"/>
                </a:lnTo>
                <a:lnTo>
                  <a:pt x="208" y="664"/>
                </a:lnTo>
                <a:lnTo>
                  <a:pt x="209" y="656"/>
                </a:lnTo>
                <a:lnTo>
                  <a:pt x="210" y="646"/>
                </a:lnTo>
                <a:lnTo>
                  <a:pt x="210" y="646"/>
                </a:lnTo>
                <a:lnTo>
                  <a:pt x="209" y="636"/>
                </a:lnTo>
                <a:lnTo>
                  <a:pt x="208" y="628"/>
                </a:lnTo>
                <a:lnTo>
                  <a:pt x="206" y="620"/>
                </a:lnTo>
                <a:lnTo>
                  <a:pt x="203" y="611"/>
                </a:lnTo>
                <a:lnTo>
                  <a:pt x="200" y="603"/>
                </a:lnTo>
                <a:lnTo>
                  <a:pt x="195" y="596"/>
                </a:lnTo>
                <a:lnTo>
                  <a:pt x="190" y="588"/>
                </a:lnTo>
                <a:lnTo>
                  <a:pt x="184" y="582"/>
                </a:lnTo>
                <a:lnTo>
                  <a:pt x="177" y="576"/>
                </a:lnTo>
                <a:lnTo>
                  <a:pt x="171" y="572"/>
                </a:lnTo>
                <a:lnTo>
                  <a:pt x="162" y="567"/>
                </a:lnTo>
                <a:lnTo>
                  <a:pt x="155" y="563"/>
                </a:lnTo>
                <a:lnTo>
                  <a:pt x="147" y="560"/>
                </a:lnTo>
                <a:lnTo>
                  <a:pt x="138" y="557"/>
                </a:lnTo>
                <a:lnTo>
                  <a:pt x="129" y="556"/>
                </a:lnTo>
                <a:lnTo>
                  <a:pt x="119" y="556"/>
                </a:lnTo>
                <a:lnTo>
                  <a:pt x="119" y="556"/>
                </a:lnTo>
                <a:lnTo>
                  <a:pt x="111" y="556"/>
                </a:lnTo>
                <a:lnTo>
                  <a:pt x="101" y="557"/>
                </a:lnTo>
                <a:lnTo>
                  <a:pt x="93" y="560"/>
                </a:lnTo>
                <a:lnTo>
                  <a:pt x="84" y="563"/>
                </a:lnTo>
                <a:lnTo>
                  <a:pt x="76" y="567"/>
                </a:lnTo>
                <a:lnTo>
                  <a:pt x="69" y="572"/>
                </a:lnTo>
                <a:lnTo>
                  <a:pt x="62" y="576"/>
                </a:lnTo>
                <a:lnTo>
                  <a:pt x="56" y="582"/>
                </a:lnTo>
                <a:lnTo>
                  <a:pt x="50" y="588"/>
                </a:lnTo>
                <a:lnTo>
                  <a:pt x="45" y="596"/>
                </a:lnTo>
                <a:lnTo>
                  <a:pt x="40" y="603"/>
                </a:lnTo>
                <a:lnTo>
                  <a:pt x="36" y="611"/>
                </a:lnTo>
                <a:lnTo>
                  <a:pt x="33" y="620"/>
                </a:lnTo>
                <a:lnTo>
                  <a:pt x="32" y="628"/>
                </a:lnTo>
                <a:lnTo>
                  <a:pt x="29" y="636"/>
                </a:lnTo>
                <a:lnTo>
                  <a:pt x="29" y="646"/>
                </a:lnTo>
                <a:lnTo>
                  <a:pt x="29" y="646"/>
                </a:lnTo>
                <a:close/>
                <a:moveTo>
                  <a:pt x="192" y="752"/>
                </a:moveTo>
                <a:lnTo>
                  <a:pt x="47" y="752"/>
                </a:lnTo>
                <a:lnTo>
                  <a:pt x="47" y="752"/>
                </a:lnTo>
                <a:lnTo>
                  <a:pt x="38" y="753"/>
                </a:lnTo>
                <a:lnTo>
                  <a:pt x="29" y="755"/>
                </a:lnTo>
                <a:lnTo>
                  <a:pt x="21" y="760"/>
                </a:lnTo>
                <a:lnTo>
                  <a:pt x="14" y="767"/>
                </a:lnTo>
                <a:lnTo>
                  <a:pt x="9" y="774"/>
                </a:lnTo>
                <a:lnTo>
                  <a:pt x="4" y="784"/>
                </a:lnTo>
                <a:lnTo>
                  <a:pt x="2" y="794"/>
                </a:lnTo>
                <a:lnTo>
                  <a:pt x="0" y="804"/>
                </a:lnTo>
                <a:lnTo>
                  <a:pt x="0" y="950"/>
                </a:lnTo>
                <a:lnTo>
                  <a:pt x="0" y="950"/>
                </a:lnTo>
                <a:lnTo>
                  <a:pt x="2" y="960"/>
                </a:lnTo>
                <a:lnTo>
                  <a:pt x="4" y="970"/>
                </a:lnTo>
                <a:lnTo>
                  <a:pt x="9" y="980"/>
                </a:lnTo>
                <a:lnTo>
                  <a:pt x="14" y="987"/>
                </a:lnTo>
                <a:lnTo>
                  <a:pt x="21" y="994"/>
                </a:lnTo>
                <a:lnTo>
                  <a:pt x="29" y="999"/>
                </a:lnTo>
                <a:lnTo>
                  <a:pt x="38" y="1001"/>
                </a:lnTo>
                <a:lnTo>
                  <a:pt x="47" y="1002"/>
                </a:lnTo>
                <a:lnTo>
                  <a:pt x="192" y="1002"/>
                </a:lnTo>
                <a:lnTo>
                  <a:pt x="192" y="1002"/>
                </a:lnTo>
                <a:lnTo>
                  <a:pt x="202" y="1001"/>
                </a:lnTo>
                <a:lnTo>
                  <a:pt x="210" y="999"/>
                </a:lnTo>
                <a:lnTo>
                  <a:pt x="219" y="994"/>
                </a:lnTo>
                <a:lnTo>
                  <a:pt x="226" y="987"/>
                </a:lnTo>
                <a:lnTo>
                  <a:pt x="232" y="980"/>
                </a:lnTo>
                <a:lnTo>
                  <a:pt x="236" y="970"/>
                </a:lnTo>
                <a:lnTo>
                  <a:pt x="239" y="960"/>
                </a:lnTo>
                <a:lnTo>
                  <a:pt x="239" y="950"/>
                </a:lnTo>
                <a:lnTo>
                  <a:pt x="239" y="804"/>
                </a:lnTo>
                <a:lnTo>
                  <a:pt x="239" y="804"/>
                </a:lnTo>
                <a:lnTo>
                  <a:pt x="238" y="794"/>
                </a:lnTo>
                <a:lnTo>
                  <a:pt x="236" y="784"/>
                </a:lnTo>
                <a:lnTo>
                  <a:pt x="231" y="774"/>
                </a:lnTo>
                <a:lnTo>
                  <a:pt x="226" y="767"/>
                </a:lnTo>
                <a:lnTo>
                  <a:pt x="219" y="760"/>
                </a:lnTo>
                <a:lnTo>
                  <a:pt x="210" y="755"/>
                </a:lnTo>
                <a:lnTo>
                  <a:pt x="202" y="753"/>
                </a:lnTo>
                <a:lnTo>
                  <a:pt x="192" y="752"/>
                </a:lnTo>
                <a:lnTo>
                  <a:pt x="192" y="752"/>
                </a:lnTo>
                <a:close/>
                <a:moveTo>
                  <a:pt x="845" y="752"/>
                </a:moveTo>
                <a:lnTo>
                  <a:pt x="700" y="752"/>
                </a:lnTo>
                <a:lnTo>
                  <a:pt x="700" y="752"/>
                </a:lnTo>
                <a:lnTo>
                  <a:pt x="690" y="753"/>
                </a:lnTo>
                <a:lnTo>
                  <a:pt x="681" y="755"/>
                </a:lnTo>
                <a:lnTo>
                  <a:pt x="674" y="760"/>
                </a:lnTo>
                <a:lnTo>
                  <a:pt x="666" y="767"/>
                </a:lnTo>
                <a:lnTo>
                  <a:pt x="660" y="774"/>
                </a:lnTo>
                <a:lnTo>
                  <a:pt x="656" y="784"/>
                </a:lnTo>
                <a:lnTo>
                  <a:pt x="653" y="794"/>
                </a:lnTo>
                <a:lnTo>
                  <a:pt x="652" y="804"/>
                </a:lnTo>
                <a:lnTo>
                  <a:pt x="652" y="950"/>
                </a:lnTo>
                <a:lnTo>
                  <a:pt x="652" y="950"/>
                </a:lnTo>
                <a:lnTo>
                  <a:pt x="653" y="960"/>
                </a:lnTo>
                <a:lnTo>
                  <a:pt x="656" y="970"/>
                </a:lnTo>
                <a:lnTo>
                  <a:pt x="660" y="980"/>
                </a:lnTo>
                <a:lnTo>
                  <a:pt x="666" y="987"/>
                </a:lnTo>
                <a:lnTo>
                  <a:pt x="674" y="994"/>
                </a:lnTo>
                <a:lnTo>
                  <a:pt x="681" y="999"/>
                </a:lnTo>
                <a:lnTo>
                  <a:pt x="690" y="1001"/>
                </a:lnTo>
                <a:lnTo>
                  <a:pt x="700" y="1002"/>
                </a:lnTo>
                <a:lnTo>
                  <a:pt x="845" y="1002"/>
                </a:lnTo>
                <a:lnTo>
                  <a:pt x="845" y="1002"/>
                </a:lnTo>
                <a:lnTo>
                  <a:pt x="853" y="1001"/>
                </a:lnTo>
                <a:lnTo>
                  <a:pt x="863" y="999"/>
                </a:lnTo>
                <a:lnTo>
                  <a:pt x="870" y="994"/>
                </a:lnTo>
                <a:lnTo>
                  <a:pt x="877" y="987"/>
                </a:lnTo>
                <a:lnTo>
                  <a:pt x="883" y="980"/>
                </a:lnTo>
                <a:lnTo>
                  <a:pt x="888" y="970"/>
                </a:lnTo>
                <a:lnTo>
                  <a:pt x="891" y="960"/>
                </a:lnTo>
                <a:lnTo>
                  <a:pt x="892" y="950"/>
                </a:lnTo>
                <a:lnTo>
                  <a:pt x="892" y="804"/>
                </a:lnTo>
                <a:lnTo>
                  <a:pt x="892" y="804"/>
                </a:lnTo>
                <a:lnTo>
                  <a:pt x="891" y="794"/>
                </a:lnTo>
                <a:lnTo>
                  <a:pt x="888" y="784"/>
                </a:lnTo>
                <a:lnTo>
                  <a:pt x="883" y="774"/>
                </a:lnTo>
                <a:lnTo>
                  <a:pt x="877" y="767"/>
                </a:lnTo>
                <a:lnTo>
                  <a:pt x="870" y="760"/>
                </a:lnTo>
                <a:lnTo>
                  <a:pt x="863" y="755"/>
                </a:lnTo>
                <a:lnTo>
                  <a:pt x="853" y="753"/>
                </a:lnTo>
                <a:lnTo>
                  <a:pt x="845" y="752"/>
                </a:lnTo>
                <a:lnTo>
                  <a:pt x="845" y="752"/>
                </a:lnTo>
                <a:close/>
                <a:moveTo>
                  <a:pt x="682" y="646"/>
                </a:moveTo>
                <a:lnTo>
                  <a:pt x="682" y="646"/>
                </a:lnTo>
                <a:lnTo>
                  <a:pt x="682" y="656"/>
                </a:lnTo>
                <a:lnTo>
                  <a:pt x="683" y="664"/>
                </a:lnTo>
                <a:lnTo>
                  <a:pt x="686" y="674"/>
                </a:lnTo>
                <a:lnTo>
                  <a:pt x="689" y="681"/>
                </a:lnTo>
                <a:lnTo>
                  <a:pt x="693" y="689"/>
                </a:lnTo>
                <a:lnTo>
                  <a:pt x="698" y="696"/>
                </a:lnTo>
                <a:lnTo>
                  <a:pt x="702" y="704"/>
                </a:lnTo>
                <a:lnTo>
                  <a:pt x="708" y="710"/>
                </a:lnTo>
                <a:lnTo>
                  <a:pt x="714" y="716"/>
                </a:lnTo>
                <a:lnTo>
                  <a:pt x="722" y="722"/>
                </a:lnTo>
                <a:lnTo>
                  <a:pt x="729" y="725"/>
                </a:lnTo>
                <a:lnTo>
                  <a:pt x="737" y="730"/>
                </a:lnTo>
                <a:lnTo>
                  <a:pt x="746" y="732"/>
                </a:lnTo>
                <a:lnTo>
                  <a:pt x="754" y="735"/>
                </a:lnTo>
                <a:lnTo>
                  <a:pt x="762" y="736"/>
                </a:lnTo>
                <a:lnTo>
                  <a:pt x="772" y="736"/>
                </a:lnTo>
                <a:lnTo>
                  <a:pt x="772" y="736"/>
                </a:lnTo>
                <a:lnTo>
                  <a:pt x="781" y="736"/>
                </a:lnTo>
                <a:lnTo>
                  <a:pt x="790" y="735"/>
                </a:lnTo>
                <a:lnTo>
                  <a:pt x="798" y="732"/>
                </a:lnTo>
                <a:lnTo>
                  <a:pt x="807" y="730"/>
                </a:lnTo>
                <a:lnTo>
                  <a:pt x="815" y="725"/>
                </a:lnTo>
                <a:lnTo>
                  <a:pt x="822" y="722"/>
                </a:lnTo>
                <a:lnTo>
                  <a:pt x="829" y="716"/>
                </a:lnTo>
                <a:lnTo>
                  <a:pt x="835" y="710"/>
                </a:lnTo>
                <a:lnTo>
                  <a:pt x="841" y="704"/>
                </a:lnTo>
                <a:lnTo>
                  <a:pt x="847" y="696"/>
                </a:lnTo>
                <a:lnTo>
                  <a:pt x="851" y="689"/>
                </a:lnTo>
                <a:lnTo>
                  <a:pt x="856" y="681"/>
                </a:lnTo>
                <a:lnTo>
                  <a:pt x="858" y="674"/>
                </a:lnTo>
                <a:lnTo>
                  <a:pt x="861" y="664"/>
                </a:lnTo>
                <a:lnTo>
                  <a:pt x="862" y="656"/>
                </a:lnTo>
                <a:lnTo>
                  <a:pt x="862" y="646"/>
                </a:lnTo>
                <a:lnTo>
                  <a:pt x="862" y="646"/>
                </a:lnTo>
                <a:lnTo>
                  <a:pt x="862" y="636"/>
                </a:lnTo>
                <a:lnTo>
                  <a:pt x="861" y="628"/>
                </a:lnTo>
                <a:lnTo>
                  <a:pt x="858" y="620"/>
                </a:lnTo>
                <a:lnTo>
                  <a:pt x="856" y="611"/>
                </a:lnTo>
                <a:lnTo>
                  <a:pt x="851" y="603"/>
                </a:lnTo>
                <a:lnTo>
                  <a:pt x="847" y="596"/>
                </a:lnTo>
                <a:lnTo>
                  <a:pt x="841" y="588"/>
                </a:lnTo>
                <a:lnTo>
                  <a:pt x="835" y="582"/>
                </a:lnTo>
                <a:lnTo>
                  <a:pt x="829" y="576"/>
                </a:lnTo>
                <a:lnTo>
                  <a:pt x="822" y="572"/>
                </a:lnTo>
                <a:lnTo>
                  <a:pt x="815" y="567"/>
                </a:lnTo>
                <a:lnTo>
                  <a:pt x="807" y="563"/>
                </a:lnTo>
                <a:lnTo>
                  <a:pt x="798" y="560"/>
                </a:lnTo>
                <a:lnTo>
                  <a:pt x="790" y="557"/>
                </a:lnTo>
                <a:lnTo>
                  <a:pt x="781" y="556"/>
                </a:lnTo>
                <a:lnTo>
                  <a:pt x="772" y="556"/>
                </a:lnTo>
                <a:lnTo>
                  <a:pt x="772" y="556"/>
                </a:lnTo>
                <a:lnTo>
                  <a:pt x="762" y="556"/>
                </a:lnTo>
                <a:lnTo>
                  <a:pt x="754" y="557"/>
                </a:lnTo>
                <a:lnTo>
                  <a:pt x="746" y="560"/>
                </a:lnTo>
                <a:lnTo>
                  <a:pt x="737" y="563"/>
                </a:lnTo>
                <a:lnTo>
                  <a:pt x="729" y="567"/>
                </a:lnTo>
                <a:lnTo>
                  <a:pt x="722" y="572"/>
                </a:lnTo>
                <a:lnTo>
                  <a:pt x="714" y="576"/>
                </a:lnTo>
                <a:lnTo>
                  <a:pt x="708" y="582"/>
                </a:lnTo>
                <a:lnTo>
                  <a:pt x="702" y="588"/>
                </a:lnTo>
                <a:lnTo>
                  <a:pt x="698" y="596"/>
                </a:lnTo>
                <a:lnTo>
                  <a:pt x="693" y="603"/>
                </a:lnTo>
                <a:lnTo>
                  <a:pt x="689" y="611"/>
                </a:lnTo>
                <a:lnTo>
                  <a:pt x="686" y="620"/>
                </a:lnTo>
                <a:lnTo>
                  <a:pt x="683" y="628"/>
                </a:lnTo>
                <a:lnTo>
                  <a:pt x="682" y="636"/>
                </a:lnTo>
                <a:lnTo>
                  <a:pt x="682" y="646"/>
                </a:lnTo>
                <a:lnTo>
                  <a:pt x="682" y="646"/>
                </a:lnTo>
                <a:close/>
                <a:moveTo>
                  <a:pt x="156" y="515"/>
                </a:moveTo>
                <a:lnTo>
                  <a:pt x="300" y="371"/>
                </a:lnTo>
                <a:lnTo>
                  <a:pt x="431" y="371"/>
                </a:lnTo>
                <a:lnTo>
                  <a:pt x="431" y="536"/>
                </a:lnTo>
                <a:lnTo>
                  <a:pt x="461" y="536"/>
                </a:lnTo>
                <a:lnTo>
                  <a:pt x="461" y="371"/>
                </a:lnTo>
                <a:lnTo>
                  <a:pt x="592" y="371"/>
                </a:lnTo>
                <a:lnTo>
                  <a:pt x="735" y="515"/>
                </a:lnTo>
                <a:lnTo>
                  <a:pt x="756" y="495"/>
                </a:lnTo>
                <a:lnTo>
                  <a:pt x="634" y="371"/>
                </a:lnTo>
                <a:lnTo>
                  <a:pt x="744" y="371"/>
                </a:lnTo>
                <a:lnTo>
                  <a:pt x="744" y="0"/>
                </a:lnTo>
                <a:lnTo>
                  <a:pt x="147" y="0"/>
                </a:lnTo>
                <a:lnTo>
                  <a:pt x="147" y="371"/>
                </a:lnTo>
                <a:lnTo>
                  <a:pt x="258" y="371"/>
                </a:lnTo>
                <a:lnTo>
                  <a:pt x="136" y="495"/>
                </a:lnTo>
                <a:lnTo>
                  <a:pt x="156" y="515"/>
                </a:lnTo>
                <a:close/>
                <a:moveTo>
                  <a:pt x="182" y="129"/>
                </a:moveTo>
                <a:lnTo>
                  <a:pt x="704" y="129"/>
                </a:lnTo>
                <a:lnTo>
                  <a:pt x="704" y="321"/>
                </a:lnTo>
                <a:lnTo>
                  <a:pt x="182" y="321"/>
                </a:lnTo>
                <a:lnTo>
                  <a:pt x="182" y="129"/>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grpSp>
        <p:nvGrpSpPr>
          <p:cNvPr id="75" name="グループ化 282"/>
          <p:cNvGrpSpPr/>
          <p:nvPr/>
        </p:nvGrpSpPr>
        <p:grpSpPr>
          <a:xfrm>
            <a:off x="6618187" y="3099583"/>
            <a:ext cx="436209" cy="376519"/>
            <a:chOff x="4887516" y="682625"/>
            <a:chExt cx="381000" cy="385971"/>
          </a:xfrm>
          <a:solidFill>
            <a:srgbClr val="54C2F0"/>
          </a:solidFill>
        </p:grpSpPr>
        <p:sp>
          <p:nvSpPr>
            <p:cNvPr id="76" name="Rectangle 195"/>
            <p:cNvSpPr>
              <a:spLocks noChangeArrowheads="1"/>
            </p:cNvSpPr>
            <p:nvPr/>
          </p:nvSpPr>
          <p:spPr bwMode="auto">
            <a:xfrm>
              <a:off x="4912916" y="746125"/>
              <a:ext cx="330200" cy="381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77" name="Rectangle 196"/>
            <p:cNvSpPr>
              <a:spLocks noChangeArrowheads="1"/>
            </p:cNvSpPr>
            <p:nvPr/>
          </p:nvSpPr>
          <p:spPr bwMode="auto">
            <a:xfrm>
              <a:off x="4938316" y="682625"/>
              <a:ext cx="279400" cy="254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78" name="Freeform 197"/>
            <p:cNvSpPr>
              <a:spLocks noEditPoints="1"/>
            </p:cNvSpPr>
            <p:nvPr/>
          </p:nvSpPr>
          <p:spPr bwMode="auto">
            <a:xfrm>
              <a:off x="4887516" y="827296"/>
              <a:ext cx="381000" cy="241300"/>
            </a:xfrm>
            <a:custGeom>
              <a:avLst/>
              <a:gdLst/>
              <a:ahLst/>
              <a:cxnLst>
                <a:cxn ang="0">
                  <a:pos x="0" y="152"/>
                </a:cxn>
                <a:cxn ang="0">
                  <a:pos x="240" y="152"/>
                </a:cxn>
                <a:cxn ang="0">
                  <a:pos x="240" y="0"/>
                </a:cxn>
                <a:cxn ang="0">
                  <a:pos x="0" y="0"/>
                </a:cxn>
                <a:cxn ang="0">
                  <a:pos x="0" y="152"/>
                </a:cxn>
                <a:cxn ang="0">
                  <a:pos x="176" y="72"/>
                </a:cxn>
                <a:cxn ang="0">
                  <a:pos x="64" y="72"/>
                </a:cxn>
                <a:cxn ang="0">
                  <a:pos x="64" y="24"/>
                </a:cxn>
                <a:cxn ang="0">
                  <a:pos x="176" y="24"/>
                </a:cxn>
                <a:cxn ang="0">
                  <a:pos x="176" y="72"/>
                </a:cxn>
              </a:cxnLst>
              <a:rect l="0" t="0" r="r" b="b"/>
              <a:pathLst>
                <a:path w="240" h="152">
                  <a:moveTo>
                    <a:pt x="0" y="152"/>
                  </a:moveTo>
                  <a:lnTo>
                    <a:pt x="240" y="152"/>
                  </a:lnTo>
                  <a:lnTo>
                    <a:pt x="240" y="0"/>
                  </a:lnTo>
                  <a:lnTo>
                    <a:pt x="0" y="0"/>
                  </a:lnTo>
                  <a:lnTo>
                    <a:pt x="0" y="152"/>
                  </a:lnTo>
                  <a:close/>
                  <a:moveTo>
                    <a:pt x="176" y="72"/>
                  </a:moveTo>
                  <a:lnTo>
                    <a:pt x="64" y="72"/>
                  </a:lnTo>
                  <a:lnTo>
                    <a:pt x="64" y="24"/>
                  </a:lnTo>
                  <a:lnTo>
                    <a:pt x="176" y="24"/>
                  </a:lnTo>
                  <a:lnTo>
                    <a:pt x="176" y="7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grpSp>
      <p:sp>
        <p:nvSpPr>
          <p:cNvPr id="79" name="Freeform 152"/>
          <p:cNvSpPr>
            <a:spLocks noEditPoints="1"/>
          </p:cNvSpPr>
          <p:nvPr/>
        </p:nvSpPr>
        <p:spPr bwMode="auto">
          <a:xfrm>
            <a:off x="1097615" y="3270451"/>
            <a:ext cx="413362" cy="480585"/>
          </a:xfrm>
          <a:custGeom>
            <a:avLst/>
            <a:gdLst/>
            <a:ahLst/>
            <a:cxnLst>
              <a:cxn ang="0">
                <a:pos x="0" y="0"/>
              </a:cxn>
              <a:cxn ang="0">
                <a:pos x="0" y="240"/>
              </a:cxn>
              <a:cxn ang="0">
                <a:pos x="136" y="240"/>
              </a:cxn>
              <a:cxn ang="0">
                <a:pos x="208" y="240"/>
              </a:cxn>
              <a:cxn ang="0">
                <a:pos x="208" y="168"/>
              </a:cxn>
              <a:cxn ang="0">
                <a:pos x="208" y="0"/>
              </a:cxn>
              <a:cxn ang="0">
                <a:pos x="0" y="0"/>
              </a:cxn>
              <a:cxn ang="0">
                <a:pos x="136" y="168"/>
              </a:cxn>
              <a:cxn ang="0">
                <a:pos x="136" y="216"/>
              </a:cxn>
              <a:cxn ang="0">
                <a:pos x="24" y="216"/>
              </a:cxn>
              <a:cxn ang="0">
                <a:pos x="24" y="24"/>
              </a:cxn>
              <a:cxn ang="0">
                <a:pos x="184" y="24"/>
              </a:cxn>
              <a:cxn ang="0">
                <a:pos x="184" y="168"/>
              </a:cxn>
              <a:cxn ang="0">
                <a:pos x="136" y="168"/>
              </a:cxn>
            </a:cxnLst>
            <a:rect l="0" t="0" r="r" b="b"/>
            <a:pathLst>
              <a:path w="208" h="240">
                <a:moveTo>
                  <a:pt x="0" y="0"/>
                </a:moveTo>
                <a:lnTo>
                  <a:pt x="0" y="240"/>
                </a:lnTo>
                <a:lnTo>
                  <a:pt x="136" y="240"/>
                </a:lnTo>
                <a:lnTo>
                  <a:pt x="208" y="240"/>
                </a:lnTo>
                <a:lnTo>
                  <a:pt x="208" y="168"/>
                </a:lnTo>
                <a:lnTo>
                  <a:pt x="208" y="0"/>
                </a:lnTo>
                <a:lnTo>
                  <a:pt x="0" y="0"/>
                </a:lnTo>
                <a:close/>
                <a:moveTo>
                  <a:pt x="136" y="168"/>
                </a:moveTo>
                <a:lnTo>
                  <a:pt x="136" y="216"/>
                </a:lnTo>
                <a:lnTo>
                  <a:pt x="24" y="216"/>
                </a:lnTo>
                <a:lnTo>
                  <a:pt x="24" y="24"/>
                </a:lnTo>
                <a:lnTo>
                  <a:pt x="184" y="24"/>
                </a:lnTo>
                <a:lnTo>
                  <a:pt x="184" y="168"/>
                </a:lnTo>
                <a:lnTo>
                  <a:pt x="136" y="168"/>
                </a:lnTo>
                <a:close/>
              </a:path>
            </a:pathLst>
          </a:custGeom>
          <a:solidFill>
            <a:srgbClr val="FF8585"/>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80" name="テキスト ボックス 79"/>
          <p:cNvSpPr txBox="1"/>
          <p:nvPr/>
        </p:nvSpPr>
        <p:spPr bwMode="black">
          <a:xfrm>
            <a:off x="1169622" y="3414468"/>
            <a:ext cx="504056" cy="161583"/>
          </a:xfrm>
          <a:prstGeom prst="rect">
            <a:avLst/>
          </a:prstGeom>
        </p:spPr>
        <p:txBody>
          <a:bodyPr wrap="square" lIns="0" tIns="0" rIns="0" bIns="0" rtlCol="0" anchor="t" anchorCtr="0">
            <a:spAutoFit/>
          </a:bodyPr>
          <a:lstStyle/>
          <a:p>
            <a:pPr marL="0" marR="0" lvl="0" indent="0" algn="l" defTabSz="685766" rtl="0" eaLnBrk="1" fontAlgn="auto" latinLnBrk="0" hangingPunct="1">
              <a:lnSpc>
                <a:spcPct val="100000"/>
              </a:lnSpc>
              <a:spcBef>
                <a:spcPts val="0"/>
              </a:spcBef>
              <a:spcAft>
                <a:spcPts val="0"/>
              </a:spcAft>
              <a:buClrTx/>
              <a:buSzTx/>
              <a:buFontTx/>
              <a:buNone/>
              <a:tabLst/>
              <a:defRPr/>
            </a:pPr>
            <a:r>
              <a:rPr kumimoji="0" lang="en-US" altLang="ja-JP" sz="1050" b="1" i="0" u="none" strike="noStrike" kern="0" cap="none" spc="0" normalizeH="0" baseline="0" noProof="0" dirty="0">
                <a:ln>
                  <a:noFill/>
                </a:ln>
                <a:solidFill>
                  <a:srgbClr val="FF8585"/>
                </a:solidFill>
                <a:effectLst/>
                <a:uLnTx/>
                <a:uFill>
                  <a:solidFill>
                    <a:srgbClr val="FFC000"/>
                  </a:solidFill>
                </a:uFill>
                <a:latin typeface="メイリオ" pitchFamily="50" charset="-128"/>
                <a:ea typeface="メイリオ" pitchFamily="50" charset="-128"/>
                <a:cs typeface="メイリオ" pitchFamily="50" charset="-128"/>
              </a:rPr>
              <a:t>CSV</a:t>
            </a:r>
            <a:endParaRPr kumimoji="0" lang="en-US" altLang="ja-JP" sz="1200" b="1" i="0" u="none" strike="noStrike" kern="0" cap="none" spc="0" normalizeH="0" baseline="0" noProof="0" dirty="0">
              <a:ln>
                <a:noFill/>
              </a:ln>
              <a:solidFill>
                <a:srgbClr val="FF8585"/>
              </a:solidFill>
              <a:effectLst/>
              <a:uLnTx/>
              <a:uFill>
                <a:solidFill>
                  <a:srgbClr val="FFC000"/>
                </a:solidFill>
              </a:uFill>
              <a:latin typeface="メイリオ" pitchFamily="50" charset="-128"/>
              <a:ea typeface="メイリオ" pitchFamily="50" charset="-128"/>
              <a:cs typeface="メイリオ" pitchFamily="50" charset="-128"/>
            </a:endParaRPr>
          </a:p>
        </p:txBody>
      </p:sp>
      <p:grpSp>
        <p:nvGrpSpPr>
          <p:cNvPr id="81" name="グループ化 254"/>
          <p:cNvGrpSpPr/>
          <p:nvPr/>
        </p:nvGrpSpPr>
        <p:grpSpPr>
          <a:xfrm>
            <a:off x="1057386" y="4251405"/>
            <a:ext cx="413362" cy="480585"/>
            <a:chOff x="4011216" y="1584325"/>
            <a:chExt cx="330200" cy="381000"/>
          </a:xfrm>
          <a:solidFill>
            <a:srgbClr val="FF8585"/>
          </a:solidFill>
        </p:grpSpPr>
        <p:sp>
          <p:nvSpPr>
            <p:cNvPr id="82" name="Freeform 152"/>
            <p:cNvSpPr>
              <a:spLocks noEditPoints="1"/>
            </p:cNvSpPr>
            <p:nvPr/>
          </p:nvSpPr>
          <p:spPr bwMode="auto">
            <a:xfrm>
              <a:off x="4011216" y="1584325"/>
              <a:ext cx="330200" cy="381000"/>
            </a:xfrm>
            <a:custGeom>
              <a:avLst/>
              <a:gdLst/>
              <a:ahLst/>
              <a:cxnLst>
                <a:cxn ang="0">
                  <a:pos x="0" y="0"/>
                </a:cxn>
                <a:cxn ang="0">
                  <a:pos x="0" y="240"/>
                </a:cxn>
                <a:cxn ang="0">
                  <a:pos x="136" y="240"/>
                </a:cxn>
                <a:cxn ang="0">
                  <a:pos x="208" y="240"/>
                </a:cxn>
                <a:cxn ang="0">
                  <a:pos x="208" y="168"/>
                </a:cxn>
                <a:cxn ang="0">
                  <a:pos x="208" y="0"/>
                </a:cxn>
                <a:cxn ang="0">
                  <a:pos x="0" y="0"/>
                </a:cxn>
                <a:cxn ang="0">
                  <a:pos x="136" y="168"/>
                </a:cxn>
                <a:cxn ang="0">
                  <a:pos x="136" y="216"/>
                </a:cxn>
                <a:cxn ang="0">
                  <a:pos x="24" y="216"/>
                </a:cxn>
                <a:cxn ang="0">
                  <a:pos x="24" y="24"/>
                </a:cxn>
                <a:cxn ang="0">
                  <a:pos x="184" y="24"/>
                </a:cxn>
                <a:cxn ang="0">
                  <a:pos x="184" y="168"/>
                </a:cxn>
                <a:cxn ang="0">
                  <a:pos x="136" y="168"/>
                </a:cxn>
              </a:cxnLst>
              <a:rect l="0" t="0" r="r" b="b"/>
              <a:pathLst>
                <a:path w="208" h="240">
                  <a:moveTo>
                    <a:pt x="0" y="0"/>
                  </a:moveTo>
                  <a:lnTo>
                    <a:pt x="0" y="240"/>
                  </a:lnTo>
                  <a:lnTo>
                    <a:pt x="136" y="240"/>
                  </a:lnTo>
                  <a:lnTo>
                    <a:pt x="208" y="240"/>
                  </a:lnTo>
                  <a:lnTo>
                    <a:pt x="208" y="168"/>
                  </a:lnTo>
                  <a:lnTo>
                    <a:pt x="208" y="0"/>
                  </a:lnTo>
                  <a:lnTo>
                    <a:pt x="0" y="0"/>
                  </a:lnTo>
                  <a:close/>
                  <a:moveTo>
                    <a:pt x="136" y="168"/>
                  </a:moveTo>
                  <a:lnTo>
                    <a:pt x="136" y="216"/>
                  </a:lnTo>
                  <a:lnTo>
                    <a:pt x="24" y="216"/>
                  </a:lnTo>
                  <a:lnTo>
                    <a:pt x="24" y="24"/>
                  </a:lnTo>
                  <a:lnTo>
                    <a:pt x="184" y="24"/>
                  </a:lnTo>
                  <a:lnTo>
                    <a:pt x="184" y="168"/>
                  </a:lnTo>
                  <a:lnTo>
                    <a:pt x="136" y="1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83" name="Rectangle 153"/>
            <p:cNvSpPr>
              <a:spLocks noChangeArrowheads="1"/>
            </p:cNvSpPr>
            <p:nvPr/>
          </p:nvSpPr>
          <p:spPr bwMode="auto">
            <a:xfrm>
              <a:off x="4087416" y="1660525"/>
              <a:ext cx="177800" cy="381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84" name="Rectangle 154"/>
            <p:cNvSpPr>
              <a:spLocks noChangeArrowheads="1"/>
            </p:cNvSpPr>
            <p:nvPr/>
          </p:nvSpPr>
          <p:spPr bwMode="auto">
            <a:xfrm>
              <a:off x="4087416" y="1736725"/>
              <a:ext cx="177800" cy="381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85" name="Rectangle 155"/>
            <p:cNvSpPr>
              <a:spLocks noChangeArrowheads="1"/>
            </p:cNvSpPr>
            <p:nvPr/>
          </p:nvSpPr>
          <p:spPr bwMode="auto">
            <a:xfrm>
              <a:off x="4087416" y="1812925"/>
              <a:ext cx="88900" cy="381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grpSp>
      <p:sp>
        <p:nvSpPr>
          <p:cNvPr id="86" name="角丸四角形 85"/>
          <p:cNvSpPr/>
          <p:nvPr/>
        </p:nvSpPr>
        <p:spPr>
          <a:xfrm>
            <a:off x="3455876" y="1948241"/>
            <a:ext cx="1944216" cy="220534"/>
          </a:xfrm>
          <a:prstGeom prst="roundRect">
            <a:avLst>
              <a:gd name="adj" fmla="val 0"/>
            </a:avLst>
          </a:prstGeom>
          <a:solidFill>
            <a:srgbClr val="54C2F0"/>
          </a:solidFill>
          <a:ln w="25400" cap="flat" cmpd="sng" algn="ctr">
            <a:noFill/>
            <a:prstDash val="solid"/>
          </a:ln>
          <a:effectLst/>
        </p:spPr>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rgbClr val="FFFFFF"/>
                </a:solidFill>
                <a:effectLst/>
                <a:uLnTx/>
                <a:uFillTx/>
                <a:latin typeface="メイリオ"/>
                <a:ea typeface="メイリオ"/>
                <a:cs typeface="+mn-cs"/>
              </a:rPr>
              <a:t>利用端末制限</a:t>
            </a:r>
          </a:p>
        </p:txBody>
      </p:sp>
      <p:sp>
        <p:nvSpPr>
          <p:cNvPr id="87" name="Freeform 438"/>
          <p:cNvSpPr>
            <a:spLocks noEditPoints="1"/>
          </p:cNvSpPr>
          <p:nvPr/>
        </p:nvSpPr>
        <p:spPr bwMode="auto">
          <a:xfrm>
            <a:off x="4100655" y="2315477"/>
            <a:ext cx="228537" cy="294158"/>
          </a:xfrm>
          <a:custGeom>
            <a:avLst/>
            <a:gdLst>
              <a:gd name="T0" fmla="*/ 196 w 662"/>
              <a:gd name="T1" fmla="*/ 247 h 922"/>
              <a:gd name="T2" fmla="*/ 198 w 662"/>
              <a:gd name="T3" fmla="*/ 220 h 922"/>
              <a:gd name="T4" fmla="*/ 207 w 662"/>
              <a:gd name="T5" fmla="*/ 194 h 922"/>
              <a:gd name="T6" fmla="*/ 219 w 662"/>
              <a:gd name="T7" fmla="*/ 172 h 922"/>
              <a:gd name="T8" fmla="*/ 235 w 662"/>
              <a:gd name="T9" fmla="*/ 151 h 922"/>
              <a:gd name="T10" fmla="*/ 256 w 662"/>
              <a:gd name="T11" fmla="*/ 134 h 922"/>
              <a:gd name="T12" fmla="*/ 279 w 662"/>
              <a:gd name="T13" fmla="*/ 122 h 922"/>
              <a:gd name="T14" fmla="*/ 304 w 662"/>
              <a:gd name="T15" fmla="*/ 114 h 922"/>
              <a:gd name="T16" fmla="*/ 331 w 662"/>
              <a:gd name="T17" fmla="*/ 112 h 922"/>
              <a:gd name="T18" fmla="*/ 344 w 662"/>
              <a:gd name="T19" fmla="*/ 112 h 922"/>
              <a:gd name="T20" fmla="*/ 372 w 662"/>
              <a:gd name="T21" fmla="*/ 118 h 922"/>
              <a:gd name="T22" fmla="*/ 396 w 662"/>
              <a:gd name="T23" fmla="*/ 128 h 922"/>
              <a:gd name="T24" fmla="*/ 418 w 662"/>
              <a:gd name="T25" fmla="*/ 143 h 922"/>
              <a:gd name="T26" fmla="*/ 436 w 662"/>
              <a:gd name="T27" fmla="*/ 161 h 922"/>
              <a:gd name="T28" fmla="*/ 450 w 662"/>
              <a:gd name="T29" fmla="*/ 182 h 922"/>
              <a:gd name="T30" fmla="*/ 461 w 662"/>
              <a:gd name="T31" fmla="*/ 206 h 922"/>
              <a:gd name="T32" fmla="*/ 467 w 662"/>
              <a:gd name="T33" fmla="*/ 233 h 922"/>
              <a:gd name="T34" fmla="*/ 467 w 662"/>
              <a:gd name="T35" fmla="*/ 388 h 922"/>
              <a:gd name="T36" fmla="*/ 578 w 662"/>
              <a:gd name="T37" fmla="*/ 247 h 922"/>
              <a:gd name="T38" fmla="*/ 577 w 662"/>
              <a:gd name="T39" fmla="*/ 222 h 922"/>
              <a:gd name="T40" fmla="*/ 568 w 662"/>
              <a:gd name="T41" fmla="*/ 174 h 922"/>
              <a:gd name="T42" fmla="*/ 548 w 662"/>
              <a:gd name="T43" fmla="*/ 130 h 922"/>
              <a:gd name="T44" fmla="*/ 522 w 662"/>
              <a:gd name="T45" fmla="*/ 90 h 922"/>
              <a:gd name="T46" fmla="*/ 488 w 662"/>
              <a:gd name="T47" fmla="*/ 56 h 922"/>
              <a:gd name="T48" fmla="*/ 449 w 662"/>
              <a:gd name="T49" fmla="*/ 29 h 922"/>
              <a:gd name="T50" fmla="*/ 404 w 662"/>
              <a:gd name="T51" fmla="*/ 11 h 922"/>
              <a:gd name="T52" fmla="*/ 356 w 662"/>
              <a:gd name="T53" fmla="*/ 1 h 922"/>
              <a:gd name="T54" fmla="*/ 331 w 662"/>
              <a:gd name="T55" fmla="*/ 0 h 922"/>
              <a:gd name="T56" fmla="*/ 281 w 662"/>
              <a:gd name="T57" fmla="*/ 5 h 922"/>
              <a:gd name="T58" fmla="*/ 235 w 662"/>
              <a:gd name="T59" fmla="*/ 19 h 922"/>
              <a:gd name="T60" fmla="*/ 193 w 662"/>
              <a:gd name="T61" fmla="*/ 42 h 922"/>
              <a:gd name="T62" fmla="*/ 156 w 662"/>
              <a:gd name="T63" fmla="*/ 72 h 922"/>
              <a:gd name="T64" fmla="*/ 126 w 662"/>
              <a:gd name="T65" fmla="*/ 109 h 922"/>
              <a:gd name="T66" fmla="*/ 103 w 662"/>
              <a:gd name="T67" fmla="*/ 151 h 922"/>
              <a:gd name="T68" fmla="*/ 89 w 662"/>
              <a:gd name="T69" fmla="*/ 197 h 922"/>
              <a:gd name="T70" fmla="*/ 84 w 662"/>
              <a:gd name="T71" fmla="*/ 247 h 922"/>
              <a:gd name="T72" fmla="*/ 196 w 662"/>
              <a:gd name="T73" fmla="*/ 388 h 922"/>
              <a:gd name="T74" fmla="*/ 0 w 662"/>
              <a:gd name="T75" fmla="*/ 455 h 922"/>
              <a:gd name="T76" fmla="*/ 662 w 662"/>
              <a:gd name="T77" fmla="*/ 922 h 922"/>
              <a:gd name="T78" fmla="*/ 0 w 662"/>
              <a:gd name="T79" fmla="*/ 455 h 922"/>
              <a:gd name="T80" fmla="*/ 372 w 662"/>
              <a:gd name="T81" fmla="*/ 695 h 922"/>
              <a:gd name="T82" fmla="*/ 361 w 662"/>
              <a:gd name="T83" fmla="*/ 712 h 922"/>
              <a:gd name="T84" fmla="*/ 356 w 662"/>
              <a:gd name="T85" fmla="*/ 731 h 922"/>
              <a:gd name="T86" fmla="*/ 305 w 662"/>
              <a:gd name="T87" fmla="*/ 782 h 922"/>
              <a:gd name="T88" fmla="*/ 305 w 662"/>
              <a:gd name="T89" fmla="*/ 731 h 922"/>
              <a:gd name="T90" fmla="*/ 301 w 662"/>
              <a:gd name="T91" fmla="*/ 712 h 922"/>
              <a:gd name="T92" fmla="*/ 291 w 662"/>
              <a:gd name="T93" fmla="*/ 695 h 922"/>
              <a:gd name="T94" fmla="*/ 282 w 662"/>
              <a:gd name="T95" fmla="*/ 686 h 922"/>
              <a:gd name="T96" fmla="*/ 273 w 662"/>
              <a:gd name="T97" fmla="*/ 664 h 922"/>
              <a:gd name="T98" fmla="*/ 271 w 662"/>
              <a:gd name="T99" fmla="*/ 650 h 922"/>
              <a:gd name="T100" fmla="*/ 276 w 662"/>
              <a:gd name="T101" fmla="*/ 628 h 922"/>
              <a:gd name="T102" fmla="*/ 288 w 662"/>
              <a:gd name="T103" fmla="*/ 608 h 922"/>
              <a:gd name="T104" fmla="*/ 307 w 662"/>
              <a:gd name="T105" fmla="*/ 595 h 922"/>
              <a:gd name="T106" fmla="*/ 331 w 662"/>
              <a:gd name="T107" fmla="*/ 590 h 922"/>
              <a:gd name="T108" fmla="*/ 343 w 662"/>
              <a:gd name="T109" fmla="*/ 592 h 922"/>
              <a:gd name="T110" fmla="*/ 365 w 662"/>
              <a:gd name="T111" fmla="*/ 601 h 922"/>
              <a:gd name="T112" fmla="*/ 382 w 662"/>
              <a:gd name="T113" fmla="*/ 617 h 922"/>
              <a:gd name="T114" fmla="*/ 390 w 662"/>
              <a:gd name="T115" fmla="*/ 638 h 922"/>
              <a:gd name="T116" fmla="*/ 391 w 662"/>
              <a:gd name="T117" fmla="*/ 650 h 922"/>
              <a:gd name="T118" fmla="*/ 386 w 662"/>
              <a:gd name="T119" fmla="*/ 676 h 922"/>
              <a:gd name="T120" fmla="*/ 372 w 662"/>
              <a:gd name="T121" fmla="*/ 695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62" h="922">
                <a:moveTo>
                  <a:pt x="196" y="247"/>
                </a:moveTo>
                <a:lnTo>
                  <a:pt x="196" y="247"/>
                </a:lnTo>
                <a:lnTo>
                  <a:pt x="196" y="233"/>
                </a:lnTo>
                <a:lnTo>
                  <a:pt x="198" y="220"/>
                </a:lnTo>
                <a:lnTo>
                  <a:pt x="202" y="206"/>
                </a:lnTo>
                <a:lnTo>
                  <a:pt x="207" y="194"/>
                </a:lnTo>
                <a:lnTo>
                  <a:pt x="211" y="182"/>
                </a:lnTo>
                <a:lnTo>
                  <a:pt x="219" y="172"/>
                </a:lnTo>
                <a:lnTo>
                  <a:pt x="227" y="161"/>
                </a:lnTo>
                <a:lnTo>
                  <a:pt x="235" y="151"/>
                </a:lnTo>
                <a:lnTo>
                  <a:pt x="245" y="143"/>
                </a:lnTo>
                <a:lnTo>
                  <a:pt x="256" y="134"/>
                </a:lnTo>
                <a:lnTo>
                  <a:pt x="267" y="128"/>
                </a:lnTo>
                <a:lnTo>
                  <a:pt x="279" y="122"/>
                </a:lnTo>
                <a:lnTo>
                  <a:pt x="291" y="118"/>
                </a:lnTo>
                <a:lnTo>
                  <a:pt x="304" y="114"/>
                </a:lnTo>
                <a:lnTo>
                  <a:pt x="317" y="112"/>
                </a:lnTo>
                <a:lnTo>
                  <a:pt x="331" y="112"/>
                </a:lnTo>
                <a:lnTo>
                  <a:pt x="331" y="112"/>
                </a:lnTo>
                <a:lnTo>
                  <a:pt x="344" y="112"/>
                </a:lnTo>
                <a:lnTo>
                  <a:pt x="359" y="114"/>
                </a:lnTo>
                <a:lnTo>
                  <a:pt x="372" y="118"/>
                </a:lnTo>
                <a:lnTo>
                  <a:pt x="384" y="122"/>
                </a:lnTo>
                <a:lnTo>
                  <a:pt x="396" y="128"/>
                </a:lnTo>
                <a:lnTo>
                  <a:pt x="407" y="134"/>
                </a:lnTo>
                <a:lnTo>
                  <a:pt x="418" y="143"/>
                </a:lnTo>
                <a:lnTo>
                  <a:pt x="427" y="151"/>
                </a:lnTo>
                <a:lnTo>
                  <a:pt x="436" y="161"/>
                </a:lnTo>
                <a:lnTo>
                  <a:pt x="444" y="172"/>
                </a:lnTo>
                <a:lnTo>
                  <a:pt x="450" y="182"/>
                </a:lnTo>
                <a:lnTo>
                  <a:pt x="456" y="194"/>
                </a:lnTo>
                <a:lnTo>
                  <a:pt x="461" y="206"/>
                </a:lnTo>
                <a:lnTo>
                  <a:pt x="464" y="220"/>
                </a:lnTo>
                <a:lnTo>
                  <a:pt x="467" y="233"/>
                </a:lnTo>
                <a:lnTo>
                  <a:pt x="467" y="247"/>
                </a:lnTo>
                <a:lnTo>
                  <a:pt x="467" y="388"/>
                </a:lnTo>
                <a:lnTo>
                  <a:pt x="578" y="388"/>
                </a:lnTo>
                <a:lnTo>
                  <a:pt x="578" y="247"/>
                </a:lnTo>
                <a:lnTo>
                  <a:pt x="578" y="247"/>
                </a:lnTo>
                <a:lnTo>
                  <a:pt x="577" y="222"/>
                </a:lnTo>
                <a:lnTo>
                  <a:pt x="574" y="197"/>
                </a:lnTo>
                <a:lnTo>
                  <a:pt x="568" y="174"/>
                </a:lnTo>
                <a:lnTo>
                  <a:pt x="559" y="151"/>
                </a:lnTo>
                <a:lnTo>
                  <a:pt x="548" y="130"/>
                </a:lnTo>
                <a:lnTo>
                  <a:pt x="536" y="109"/>
                </a:lnTo>
                <a:lnTo>
                  <a:pt x="522" y="90"/>
                </a:lnTo>
                <a:lnTo>
                  <a:pt x="506" y="72"/>
                </a:lnTo>
                <a:lnTo>
                  <a:pt x="488" y="56"/>
                </a:lnTo>
                <a:lnTo>
                  <a:pt x="469" y="42"/>
                </a:lnTo>
                <a:lnTo>
                  <a:pt x="449" y="29"/>
                </a:lnTo>
                <a:lnTo>
                  <a:pt x="427" y="19"/>
                </a:lnTo>
                <a:lnTo>
                  <a:pt x="404" y="11"/>
                </a:lnTo>
                <a:lnTo>
                  <a:pt x="380" y="5"/>
                </a:lnTo>
                <a:lnTo>
                  <a:pt x="356" y="1"/>
                </a:lnTo>
                <a:lnTo>
                  <a:pt x="331" y="0"/>
                </a:lnTo>
                <a:lnTo>
                  <a:pt x="331" y="0"/>
                </a:lnTo>
                <a:lnTo>
                  <a:pt x="306" y="1"/>
                </a:lnTo>
                <a:lnTo>
                  <a:pt x="281" y="5"/>
                </a:lnTo>
                <a:lnTo>
                  <a:pt x="258" y="11"/>
                </a:lnTo>
                <a:lnTo>
                  <a:pt x="235" y="19"/>
                </a:lnTo>
                <a:lnTo>
                  <a:pt x="214" y="29"/>
                </a:lnTo>
                <a:lnTo>
                  <a:pt x="193" y="42"/>
                </a:lnTo>
                <a:lnTo>
                  <a:pt x="174" y="56"/>
                </a:lnTo>
                <a:lnTo>
                  <a:pt x="156" y="72"/>
                </a:lnTo>
                <a:lnTo>
                  <a:pt x="141" y="90"/>
                </a:lnTo>
                <a:lnTo>
                  <a:pt x="126" y="109"/>
                </a:lnTo>
                <a:lnTo>
                  <a:pt x="113" y="130"/>
                </a:lnTo>
                <a:lnTo>
                  <a:pt x="103" y="151"/>
                </a:lnTo>
                <a:lnTo>
                  <a:pt x="95" y="174"/>
                </a:lnTo>
                <a:lnTo>
                  <a:pt x="89" y="197"/>
                </a:lnTo>
                <a:lnTo>
                  <a:pt x="85" y="222"/>
                </a:lnTo>
                <a:lnTo>
                  <a:pt x="84" y="247"/>
                </a:lnTo>
                <a:lnTo>
                  <a:pt x="84" y="388"/>
                </a:lnTo>
                <a:lnTo>
                  <a:pt x="196" y="388"/>
                </a:lnTo>
                <a:lnTo>
                  <a:pt x="196" y="247"/>
                </a:lnTo>
                <a:close/>
                <a:moveTo>
                  <a:pt x="0" y="455"/>
                </a:moveTo>
                <a:lnTo>
                  <a:pt x="0" y="922"/>
                </a:lnTo>
                <a:lnTo>
                  <a:pt x="662" y="922"/>
                </a:lnTo>
                <a:lnTo>
                  <a:pt x="662" y="455"/>
                </a:lnTo>
                <a:lnTo>
                  <a:pt x="0" y="455"/>
                </a:lnTo>
                <a:close/>
                <a:moveTo>
                  <a:pt x="372" y="695"/>
                </a:moveTo>
                <a:lnTo>
                  <a:pt x="372" y="695"/>
                </a:lnTo>
                <a:lnTo>
                  <a:pt x="366" y="703"/>
                </a:lnTo>
                <a:lnTo>
                  <a:pt x="361" y="712"/>
                </a:lnTo>
                <a:lnTo>
                  <a:pt x="358" y="721"/>
                </a:lnTo>
                <a:lnTo>
                  <a:pt x="356" y="731"/>
                </a:lnTo>
                <a:lnTo>
                  <a:pt x="356" y="782"/>
                </a:lnTo>
                <a:lnTo>
                  <a:pt x="305" y="782"/>
                </a:lnTo>
                <a:lnTo>
                  <a:pt x="305" y="731"/>
                </a:lnTo>
                <a:lnTo>
                  <a:pt x="305" y="731"/>
                </a:lnTo>
                <a:lnTo>
                  <a:pt x="305" y="721"/>
                </a:lnTo>
                <a:lnTo>
                  <a:pt x="301" y="712"/>
                </a:lnTo>
                <a:lnTo>
                  <a:pt x="297" y="703"/>
                </a:lnTo>
                <a:lnTo>
                  <a:pt x="291" y="695"/>
                </a:lnTo>
                <a:lnTo>
                  <a:pt x="291" y="695"/>
                </a:lnTo>
                <a:lnTo>
                  <a:pt x="282" y="686"/>
                </a:lnTo>
                <a:lnTo>
                  <a:pt x="276" y="676"/>
                </a:lnTo>
                <a:lnTo>
                  <a:pt x="273" y="664"/>
                </a:lnTo>
                <a:lnTo>
                  <a:pt x="271" y="650"/>
                </a:lnTo>
                <a:lnTo>
                  <a:pt x="271" y="650"/>
                </a:lnTo>
                <a:lnTo>
                  <a:pt x="273" y="638"/>
                </a:lnTo>
                <a:lnTo>
                  <a:pt x="276" y="628"/>
                </a:lnTo>
                <a:lnTo>
                  <a:pt x="281" y="617"/>
                </a:lnTo>
                <a:lnTo>
                  <a:pt x="288" y="608"/>
                </a:lnTo>
                <a:lnTo>
                  <a:pt x="298" y="601"/>
                </a:lnTo>
                <a:lnTo>
                  <a:pt x="307" y="595"/>
                </a:lnTo>
                <a:lnTo>
                  <a:pt x="319" y="592"/>
                </a:lnTo>
                <a:lnTo>
                  <a:pt x="331" y="590"/>
                </a:lnTo>
                <a:lnTo>
                  <a:pt x="331" y="590"/>
                </a:lnTo>
                <a:lnTo>
                  <a:pt x="343" y="592"/>
                </a:lnTo>
                <a:lnTo>
                  <a:pt x="355" y="595"/>
                </a:lnTo>
                <a:lnTo>
                  <a:pt x="365" y="601"/>
                </a:lnTo>
                <a:lnTo>
                  <a:pt x="374" y="608"/>
                </a:lnTo>
                <a:lnTo>
                  <a:pt x="382" y="617"/>
                </a:lnTo>
                <a:lnTo>
                  <a:pt x="386" y="628"/>
                </a:lnTo>
                <a:lnTo>
                  <a:pt x="390" y="638"/>
                </a:lnTo>
                <a:lnTo>
                  <a:pt x="391" y="650"/>
                </a:lnTo>
                <a:lnTo>
                  <a:pt x="391" y="650"/>
                </a:lnTo>
                <a:lnTo>
                  <a:pt x="390" y="664"/>
                </a:lnTo>
                <a:lnTo>
                  <a:pt x="386" y="676"/>
                </a:lnTo>
                <a:lnTo>
                  <a:pt x="380" y="686"/>
                </a:lnTo>
                <a:lnTo>
                  <a:pt x="372" y="695"/>
                </a:lnTo>
                <a:lnTo>
                  <a:pt x="372" y="695"/>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pic>
        <p:nvPicPr>
          <p:cNvPr id="88" name="図 87"/>
          <p:cNvPicPr/>
          <p:nvPr/>
        </p:nvPicPr>
        <p:blipFill>
          <a:blip r:embed="rId4" cstate="print">
            <a:extLst>
              <a:ext uri="{28A0092B-C50C-407E-A947-70E740481C1C}">
                <a14:useLocalDpi xmlns:a14="http://schemas.microsoft.com/office/drawing/2010/main" val="0"/>
              </a:ext>
            </a:extLst>
          </a:blip>
          <a:stretch>
            <a:fillRect/>
          </a:stretch>
        </p:blipFill>
        <p:spPr>
          <a:xfrm>
            <a:off x="871474" y="2254055"/>
            <a:ext cx="915705" cy="446621"/>
          </a:xfrm>
          <a:prstGeom prst="rect">
            <a:avLst/>
          </a:prstGeom>
          <a:ln>
            <a:solidFill>
              <a:schemeClr val="bg1">
                <a:lumMod val="85000"/>
              </a:schemeClr>
            </a:solidFill>
          </a:ln>
        </p:spPr>
      </p:pic>
    </p:spTree>
    <p:extLst>
      <p:ext uri="{BB962C8B-B14F-4D97-AF65-F5344CB8AC3E}">
        <p14:creationId xmlns:p14="http://schemas.microsoft.com/office/powerpoint/2010/main" val="39343716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43</a:t>
            </a:fld>
            <a:endParaRPr kumimoji="1" lang="ja-JP" altLang="en-US" dirty="0"/>
          </a:p>
        </p:txBody>
      </p:sp>
      <p:sp>
        <p:nvSpPr>
          <p:cNvPr id="3" name="タイトル 2"/>
          <p:cNvSpPr>
            <a:spLocks noGrp="1"/>
          </p:cNvSpPr>
          <p:nvPr>
            <p:ph type="title"/>
          </p:nvPr>
        </p:nvSpPr>
        <p:spPr/>
        <p:txBody>
          <a:bodyPr/>
          <a:lstStyle/>
          <a:p>
            <a:r>
              <a:rPr kumimoji="1" lang="ja-JP" altLang="en-US" dirty="0"/>
              <a:t>人事・給与管理（マイナンバー管理）</a:t>
            </a:r>
          </a:p>
        </p:txBody>
      </p:sp>
      <p:sp>
        <p:nvSpPr>
          <p:cNvPr id="5" name="テキスト プレースホルダー 4"/>
          <p:cNvSpPr>
            <a:spLocks noGrp="1"/>
          </p:cNvSpPr>
          <p:nvPr>
            <p:ph type="body" sz="quarter" idx="16"/>
          </p:nvPr>
        </p:nvSpPr>
        <p:spPr/>
        <p:txBody>
          <a:bodyPr/>
          <a:lstStyle/>
          <a:p>
            <a:r>
              <a:rPr kumimoji="1" lang="en-US" altLang="ja-JP" dirty="0"/>
              <a:t>CSV</a:t>
            </a:r>
            <a:r>
              <a:rPr kumimoji="1" lang="ja-JP" altLang="en-US" dirty="0"/>
              <a:t>ファイルおよび画像ファイルの一括取込</a:t>
            </a:r>
          </a:p>
        </p:txBody>
      </p:sp>
      <p:sp>
        <p:nvSpPr>
          <p:cNvPr id="6" name="テキスト プレースホルダー 5"/>
          <p:cNvSpPr>
            <a:spLocks noGrp="1"/>
          </p:cNvSpPr>
          <p:nvPr>
            <p:ph type="body" sz="quarter" idx="17"/>
          </p:nvPr>
        </p:nvSpPr>
        <p:spPr/>
        <p:txBody>
          <a:bodyPr/>
          <a:lstStyle/>
          <a:p>
            <a:r>
              <a:rPr kumimoji="1" lang="ja-JP" altLang="en-US" dirty="0"/>
              <a:t>市販のマイナンバー収集システムや、手動収集したマイナンバー情報を一括で取り込む機能です</a:t>
            </a:r>
            <a:endParaRPr kumimoji="1" lang="en-US" altLang="ja-JP" dirty="0"/>
          </a:p>
          <a:p>
            <a:r>
              <a:rPr lang="ja-JP" altLang="en-US" dirty="0"/>
              <a:t>番号情報だけでなく、番号確認や本人確認用の証憑情報も取込可能です</a:t>
            </a:r>
            <a:endParaRPr lang="en-US" altLang="ja-JP" dirty="0"/>
          </a:p>
          <a:p>
            <a:r>
              <a:rPr kumimoji="1" lang="ja-JP" altLang="en-US" dirty="0"/>
              <a:t>正常に取込まれた際に、</a:t>
            </a:r>
            <a:r>
              <a:rPr kumimoji="1" lang="en-US" altLang="ja-JP" dirty="0"/>
              <a:t>PC</a:t>
            </a:r>
            <a:r>
              <a:rPr kumimoji="1" lang="ja-JP" altLang="en-US" dirty="0" err="1"/>
              <a:t>に保</a:t>
            </a:r>
            <a:r>
              <a:rPr kumimoji="1" lang="ja-JP" altLang="en-US" dirty="0"/>
              <a:t>存され</a:t>
            </a:r>
            <a:r>
              <a:rPr lang="ja-JP" altLang="en-US" dirty="0"/>
              <a:t>た元ファイル情報を自動的に削除することも可能です</a:t>
            </a:r>
            <a:endParaRPr lang="en-US" altLang="ja-JP" dirty="0"/>
          </a:p>
          <a:p>
            <a:r>
              <a:rPr lang="en-US" altLang="ja-JP" dirty="0"/>
              <a:t>※</a:t>
            </a:r>
            <a:r>
              <a:rPr lang="ja-JP" altLang="en-US" dirty="0"/>
              <a:t>取込可能な画像ファイルの形式：</a:t>
            </a:r>
            <a:r>
              <a:rPr lang="en-US" altLang="ja-JP" dirty="0"/>
              <a:t>BMP/JPG/JPEG/GIF</a:t>
            </a:r>
          </a:p>
          <a:p>
            <a:r>
              <a:rPr lang="ja-JP" altLang="en-US" dirty="0"/>
              <a:t>　取込可能な画像ファイルの最大サイズ：縦</a:t>
            </a:r>
            <a:r>
              <a:rPr lang="en-US" altLang="ja-JP" dirty="0"/>
              <a:t>394</a:t>
            </a:r>
            <a:r>
              <a:rPr lang="ja-JP" altLang="en-US" dirty="0"/>
              <a:t>ピクセル </a:t>
            </a:r>
            <a:r>
              <a:rPr lang="en-US" altLang="ja-JP" dirty="0"/>
              <a:t>× </a:t>
            </a:r>
            <a:r>
              <a:rPr lang="ja-JP" altLang="en-US" dirty="0"/>
              <a:t>横</a:t>
            </a:r>
            <a:r>
              <a:rPr lang="en-US" altLang="ja-JP" dirty="0"/>
              <a:t>583</a:t>
            </a:r>
            <a:r>
              <a:rPr lang="ja-JP" altLang="en-US" dirty="0"/>
              <a:t>ピクセル</a:t>
            </a:r>
            <a:endParaRPr lang="en-US" altLang="ja-JP" dirty="0"/>
          </a:p>
        </p:txBody>
      </p:sp>
      <p:sp>
        <p:nvSpPr>
          <p:cNvPr id="7" name="角丸四角形 6"/>
          <p:cNvSpPr/>
          <p:nvPr/>
        </p:nvSpPr>
        <p:spPr>
          <a:xfrm>
            <a:off x="4283968" y="2715766"/>
            <a:ext cx="4501257" cy="2232247"/>
          </a:xfrm>
          <a:prstGeom prst="roundRect">
            <a:avLst>
              <a:gd name="adj" fmla="val 472"/>
            </a:avLst>
          </a:prstGeom>
          <a:solidFill>
            <a:srgbClr val="FFFFFF"/>
          </a:solidFill>
          <a:ln w="25400" cap="flat" cmpd="sng" algn="ctr">
            <a:solidFill>
              <a:srgbClr val="54C2F0"/>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dirty="0">
              <a:ln>
                <a:noFill/>
              </a:ln>
              <a:solidFill>
                <a:srgbClr val="FFFFFF"/>
              </a:solidFill>
              <a:effectLst/>
              <a:uLnTx/>
              <a:uFillTx/>
              <a:latin typeface="メイリオ"/>
              <a:ea typeface="メイリオ"/>
              <a:cs typeface="+mn-cs"/>
            </a:endParaRPr>
          </a:p>
        </p:txBody>
      </p:sp>
      <p:sp>
        <p:nvSpPr>
          <p:cNvPr id="8" name="角丸四角形 7"/>
          <p:cNvSpPr/>
          <p:nvPr/>
        </p:nvSpPr>
        <p:spPr>
          <a:xfrm>
            <a:off x="359535" y="2715766"/>
            <a:ext cx="3727601" cy="2232247"/>
          </a:xfrm>
          <a:prstGeom prst="roundRect">
            <a:avLst>
              <a:gd name="adj" fmla="val 472"/>
            </a:avLst>
          </a:prstGeom>
          <a:solidFill>
            <a:srgbClr val="FFFFFF"/>
          </a:solidFill>
          <a:ln w="25400" cap="flat" cmpd="sng" algn="ctr">
            <a:solidFill>
              <a:srgbClr val="FF8585"/>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dirty="0">
              <a:ln>
                <a:noFill/>
              </a:ln>
              <a:solidFill>
                <a:srgbClr val="FFFFFF"/>
              </a:solidFill>
              <a:effectLst/>
              <a:uLnTx/>
              <a:uFillTx/>
              <a:latin typeface="メイリオ"/>
              <a:ea typeface="メイリオ"/>
              <a:cs typeface="+mn-cs"/>
            </a:endParaRPr>
          </a:p>
        </p:txBody>
      </p:sp>
      <p:sp>
        <p:nvSpPr>
          <p:cNvPr id="9" name="角丸四角形 8"/>
          <p:cNvSpPr/>
          <p:nvPr/>
        </p:nvSpPr>
        <p:spPr>
          <a:xfrm>
            <a:off x="359532" y="2715766"/>
            <a:ext cx="3727603" cy="288032"/>
          </a:xfrm>
          <a:prstGeom prst="roundRect">
            <a:avLst>
              <a:gd name="adj" fmla="val 0"/>
            </a:avLst>
          </a:prstGeom>
          <a:solidFill>
            <a:srgbClr val="FF8585"/>
          </a:solidFill>
          <a:ln w="25400" cap="flat" cmpd="sng" algn="ctr">
            <a:noFill/>
            <a:prstDash val="solid"/>
          </a:ln>
          <a:effectLst/>
        </p:spPr>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FFFFFF"/>
                </a:solidFill>
                <a:effectLst/>
                <a:uLnTx/>
                <a:uFillTx/>
                <a:latin typeface="メイリオ"/>
                <a:ea typeface="メイリオ"/>
                <a:cs typeface="+mn-cs"/>
              </a:rPr>
              <a:t>マイナンバーの収集</a:t>
            </a:r>
          </a:p>
        </p:txBody>
      </p:sp>
      <p:sp>
        <p:nvSpPr>
          <p:cNvPr id="10" name="Freeform 305"/>
          <p:cNvSpPr>
            <a:spLocks noEditPoints="1"/>
          </p:cNvSpPr>
          <p:nvPr/>
        </p:nvSpPr>
        <p:spPr bwMode="auto">
          <a:xfrm>
            <a:off x="2771800" y="3157953"/>
            <a:ext cx="466364" cy="429644"/>
          </a:xfrm>
          <a:custGeom>
            <a:avLst/>
            <a:gdLst>
              <a:gd name="T0" fmla="*/ 600 w 853"/>
              <a:gd name="T1" fmla="*/ 532 h 854"/>
              <a:gd name="T2" fmla="*/ 600 w 853"/>
              <a:gd name="T3" fmla="*/ 771 h 854"/>
              <a:gd name="T4" fmla="*/ 83 w 853"/>
              <a:gd name="T5" fmla="*/ 771 h 854"/>
              <a:gd name="T6" fmla="*/ 83 w 853"/>
              <a:gd name="T7" fmla="*/ 254 h 854"/>
              <a:gd name="T8" fmla="*/ 321 w 853"/>
              <a:gd name="T9" fmla="*/ 254 h 854"/>
              <a:gd name="T10" fmla="*/ 405 w 853"/>
              <a:gd name="T11" fmla="*/ 171 h 854"/>
              <a:gd name="T12" fmla="*/ 0 w 853"/>
              <a:gd name="T13" fmla="*/ 171 h 854"/>
              <a:gd name="T14" fmla="*/ 0 w 853"/>
              <a:gd name="T15" fmla="*/ 854 h 854"/>
              <a:gd name="T16" fmla="*/ 683 w 853"/>
              <a:gd name="T17" fmla="*/ 854 h 854"/>
              <a:gd name="T18" fmla="*/ 683 w 853"/>
              <a:gd name="T19" fmla="*/ 449 h 854"/>
              <a:gd name="T20" fmla="*/ 600 w 853"/>
              <a:gd name="T21" fmla="*/ 532 h 854"/>
              <a:gd name="T22" fmla="*/ 253 w 853"/>
              <a:gd name="T23" fmla="*/ 597 h 854"/>
              <a:gd name="T24" fmla="*/ 460 w 853"/>
              <a:gd name="T25" fmla="*/ 550 h 854"/>
              <a:gd name="T26" fmla="*/ 304 w 853"/>
              <a:gd name="T27" fmla="*/ 393 h 854"/>
              <a:gd name="T28" fmla="*/ 253 w 853"/>
              <a:gd name="T29" fmla="*/ 597 h 854"/>
              <a:gd name="T30" fmla="*/ 693 w 853"/>
              <a:gd name="T31" fmla="*/ 0 h 854"/>
              <a:gd name="T32" fmla="*/ 348 w 853"/>
              <a:gd name="T33" fmla="*/ 345 h 854"/>
              <a:gd name="T34" fmla="*/ 509 w 853"/>
              <a:gd name="T35" fmla="*/ 506 h 854"/>
              <a:gd name="T36" fmla="*/ 853 w 853"/>
              <a:gd name="T37" fmla="*/ 161 h 854"/>
              <a:gd name="T38" fmla="*/ 693 w 853"/>
              <a:gd name="T39" fmla="*/ 0 h 8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3" h="854">
                <a:moveTo>
                  <a:pt x="600" y="532"/>
                </a:moveTo>
                <a:lnTo>
                  <a:pt x="600" y="771"/>
                </a:lnTo>
                <a:lnTo>
                  <a:pt x="83" y="771"/>
                </a:lnTo>
                <a:lnTo>
                  <a:pt x="83" y="254"/>
                </a:lnTo>
                <a:lnTo>
                  <a:pt x="321" y="254"/>
                </a:lnTo>
                <a:lnTo>
                  <a:pt x="405" y="171"/>
                </a:lnTo>
                <a:lnTo>
                  <a:pt x="0" y="171"/>
                </a:lnTo>
                <a:lnTo>
                  <a:pt x="0" y="854"/>
                </a:lnTo>
                <a:lnTo>
                  <a:pt x="683" y="854"/>
                </a:lnTo>
                <a:lnTo>
                  <a:pt x="683" y="449"/>
                </a:lnTo>
                <a:lnTo>
                  <a:pt x="600" y="532"/>
                </a:lnTo>
                <a:close/>
                <a:moveTo>
                  <a:pt x="253" y="597"/>
                </a:moveTo>
                <a:lnTo>
                  <a:pt x="460" y="550"/>
                </a:lnTo>
                <a:lnTo>
                  <a:pt x="304" y="393"/>
                </a:lnTo>
                <a:lnTo>
                  <a:pt x="253" y="597"/>
                </a:lnTo>
                <a:close/>
                <a:moveTo>
                  <a:pt x="693" y="0"/>
                </a:moveTo>
                <a:lnTo>
                  <a:pt x="348" y="345"/>
                </a:lnTo>
                <a:lnTo>
                  <a:pt x="509" y="506"/>
                </a:lnTo>
                <a:lnTo>
                  <a:pt x="853" y="161"/>
                </a:lnTo>
                <a:lnTo>
                  <a:pt x="693" y="0"/>
                </a:lnTo>
                <a:close/>
              </a:path>
            </a:pathLst>
          </a:custGeom>
          <a:solidFill>
            <a:srgbClr val="FF8585"/>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grpSp>
        <p:nvGrpSpPr>
          <p:cNvPr id="11" name="グループ化 525"/>
          <p:cNvGrpSpPr/>
          <p:nvPr/>
        </p:nvGrpSpPr>
        <p:grpSpPr>
          <a:xfrm>
            <a:off x="661604" y="3168541"/>
            <a:ext cx="490016" cy="447325"/>
            <a:chOff x="3784104" y="1923678"/>
            <a:chExt cx="381000" cy="381000"/>
          </a:xfrm>
          <a:solidFill>
            <a:srgbClr val="FF8585"/>
          </a:solidFill>
        </p:grpSpPr>
        <p:sp>
          <p:nvSpPr>
            <p:cNvPr id="12"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13"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grpSp>
      <p:sp>
        <p:nvSpPr>
          <p:cNvPr id="14" name="テキスト ボックス 13"/>
          <p:cNvSpPr txBox="1"/>
          <p:nvPr/>
        </p:nvSpPr>
        <p:spPr bwMode="black">
          <a:xfrm>
            <a:off x="1403648" y="4763348"/>
            <a:ext cx="1306447" cy="184666"/>
          </a:xfrm>
          <a:prstGeom prst="rect">
            <a:avLst/>
          </a:prstGeom>
        </p:spPr>
        <p:txBody>
          <a:bodyPr wrap="none" lIns="0" tIns="0" rIns="0" bIns="0" rtlCol="0" anchor="t" anchorCtr="0">
            <a:sp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CSV</a:t>
            </a:r>
            <a:r>
              <a:rPr kumimoji="0" lang="ja-JP" altLang="en-US" sz="12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 </a:t>
            </a:r>
            <a:r>
              <a:rPr kumimoji="0" lang="en-US" altLang="ja-JP" sz="12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a:t>
            </a:r>
            <a:r>
              <a:rPr kumimoji="0" lang="ja-JP" altLang="en-US" sz="12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 画像</a:t>
            </a:r>
            <a:r>
              <a:rPr kumimoji="0" lang="ja-JP" altLang="en-US"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データ</a:t>
            </a:r>
            <a:endParaRPr kumimoji="0" lang="en-US" altLang="ja-JP" sz="12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endParaRPr>
          </a:p>
        </p:txBody>
      </p:sp>
      <p:sp>
        <p:nvSpPr>
          <p:cNvPr id="15" name="テキスト ボックス 14"/>
          <p:cNvSpPr txBox="1"/>
          <p:nvPr/>
        </p:nvSpPr>
        <p:spPr bwMode="black">
          <a:xfrm>
            <a:off x="1240396" y="3229961"/>
            <a:ext cx="846386" cy="338554"/>
          </a:xfrm>
          <a:prstGeom prst="rect">
            <a:avLst/>
          </a:prstGeom>
        </p:spPr>
        <p:txBody>
          <a:bodyPr wrap="none" lIns="0" tIns="0" rIns="0" bIns="0" rtlCol="0" anchor="t" anchorCtr="0">
            <a:sp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マイナンバー</a:t>
            </a:r>
            <a:endParaRPr kumimoji="0" lang="en-US" altLang="ja-JP"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endParaRPr>
          </a:p>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収集システム</a:t>
            </a:r>
            <a:endParaRPr kumimoji="0" lang="en-US" altLang="ja-JP"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endParaRPr>
          </a:p>
        </p:txBody>
      </p:sp>
      <p:sp>
        <p:nvSpPr>
          <p:cNvPr id="16" name="右矢印 15"/>
          <p:cNvSpPr/>
          <p:nvPr/>
        </p:nvSpPr>
        <p:spPr bwMode="gray">
          <a:xfrm rot="2521870">
            <a:off x="1240009" y="3746011"/>
            <a:ext cx="330352" cy="260865"/>
          </a:xfrm>
          <a:prstGeom prst="rightArrow">
            <a:avLst/>
          </a:prstGeom>
          <a:solidFill>
            <a:srgbClr val="FF8585"/>
          </a:solidFill>
          <a:ln w="9525" cap="flat" cmpd="sng" algn="ctr">
            <a:noFill/>
            <a:prstDash val="solid"/>
            <a:headEnd/>
            <a:tailEnd/>
          </a:ln>
          <a:effectLst/>
        </p:spPr>
        <p:txBody>
          <a:bodyPr wrap="none"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0" cap="none" spc="0" normalizeH="0" baseline="0" noProof="0" dirty="0">
              <a:ln>
                <a:noFill/>
              </a:ln>
              <a:solidFill>
                <a:sysClr val="windowText" lastClr="000000">
                  <a:lumMod val="75000"/>
                  <a:lumOff val="25000"/>
                </a:sysClr>
              </a:solidFill>
              <a:effectLst/>
              <a:uLnTx/>
              <a:uFillTx/>
              <a:latin typeface="HGP創英角ｺﾞｼｯｸUB" pitchFamily="50" charset="-128"/>
              <a:ea typeface="HGP創英角ｺﾞｼｯｸUB" pitchFamily="50" charset="-128"/>
              <a:cs typeface="+mn-cs"/>
            </a:endParaRPr>
          </a:p>
        </p:txBody>
      </p:sp>
      <p:sp>
        <p:nvSpPr>
          <p:cNvPr id="17" name="右矢印 16"/>
          <p:cNvSpPr/>
          <p:nvPr/>
        </p:nvSpPr>
        <p:spPr bwMode="gray">
          <a:xfrm rot="8164285">
            <a:off x="2613198" y="3744954"/>
            <a:ext cx="330352" cy="260865"/>
          </a:xfrm>
          <a:prstGeom prst="rightArrow">
            <a:avLst/>
          </a:prstGeom>
          <a:solidFill>
            <a:srgbClr val="FF8585"/>
          </a:solidFill>
          <a:ln w="9525" cap="flat" cmpd="sng" algn="ctr">
            <a:noFill/>
            <a:prstDash val="solid"/>
            <a:headEnd/>
            <a:tailEnd/>
          </a:ln>
          <a:effectLst/>
        </p:spPr>
        <p:txBody>
          <a:bodyPr wrap="none"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0" cap="none" spc="0" normalizeH="0" baseline="0" noProof="0" dirty="0">
              <a:ln>
                <a:noFill/>
              </a:ln>
              <a:solidFill>
                <a:sysClr val="windowText" lastClr="000000">
                  <a:lumMod val="75000"/>
                  <a:lumOff val="25000"/>
                </a:sysClr>
              </a:solidFill>
              <a:effectLst/>
              <a:uLnTx/>
              <a:uFillTx/>
              <a:latin typeface="HGP創英角ｺﾞｼｯｸUB" pitchFamily="50" charset="-128"/>
              <a:ea typeface="HGP創英角ｺﾞｼｯｸUB" pitchFamily="50" charset="-128"/>
              <a:cs typeface="+mn-cs"/>
            </a:endParaRPr>
          </a:p>
        </p:txBody>
      </p:sp>
      <p:sp>
        <p:nvSpPr>
          <p:cNvPr id="18" name="テキスト ボックス 17"/>
          <p:cNvSpPr txBox="1"/>
          <p:nvPr/>
        </p:nvSpPr>
        <p:spPr bwMode="black">
          <a:xfrm>
            <a:off x="3355293" y="3289413"/>
            <a:ext cx="564257" cy="169277"/>
          </a:xfrm>
          <a:prstGeom prst="rect">
            <a:avLst/>
          </a:prstGeom>
        </p:spPr>
        <p:txBody>
          <a:bodyPr wrap="none" lIns="0" tIns="0" rIns="0" bIns="0" rtlCol="0" anchor="t" anchorCtr="0">
            <a:sp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手動収集</a:t>
            </a:r>
            <a:endParaRPr kumimoji="0" lang="en-US" altLang="ja-JP"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endParaRPr>
          </a:p>
        </p:txBody>
      </p:sp>
      <p:sp>
        <p:nvSpPr>
          <p:cNvPr id="19" name="右矢印 18"/>
          <p:cNvSpPr/>
          <p:nvPr/>
        </p:nvSpPr>
        <p:spPr bwMode="gray">
          <a:xfrm>
            <a:off x="3699864" y="4081343"/>
            <a:ext cx="1016152" cy="312049"/>
          </a:xfrm>
          <a:prstGeom prst="rightArrow">
            <a:avLst/>
          </a:prstGeom>
          <a:solidFill>
            <a:srgbClr val="FF8585"/>
          </a:solidFill>
          <a:ln w="9525" cap="flat" cmpd="sng" algn="ctr">
            <a:noFill/>
            <a:prstDash val="solid"/>
            <a:headEnd/>
            <a:tailEnd/>
          </a:ln>
          <a:effectLst/>
        </p:spPr>
        <p:txBody>
          <a:bodyPr wrap="none"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0" cap="none" spc="0" normalizeH="0" baseline="0" noProof="0" dirty="0">
              <a:ln>
                <a:noFill/>
              </a:ln>
              <a:solidFill>
                <a:sysClr val="windowText" lastClr="000000">
                  <a:lumMod val="75000"/>
                  <a:lumOff val="25000"/>
                </a:sysClr>
              </a:solidFill>
              <a:effectLst/>
              <a:uLnTx/>
              <a:uFillTx/>
              <a:latin typeface="HGP創英角ｺﾞｼｯｸUB" pitchFamily="50" charset="-128"/>
              <a:ea typeface="HGP創英角ｺﾞｼｯｸUB" pitchFamily="50" charset="-128"/>
              <a:cs typeface="+mn-cs"/>
            </a:endParaRPr>
          </a:p>
        </p:txBody>
      </p:sp>
      <p:sp>
        <p:nvSpPr>
          <p:cNvPr id="20" name="Freeform 364"/>
          <p:cNvSpPr>
            <a:spLocks noEditPoints="1"/>
          </p:cNvSpPr>
          <p:nvPr/>
        </p:nvSpPr>
        <p:spPr bwMode="auto">
          <a:xfrm>
            <a:off x="7242508" y="4073878"/>
            <a:ext cx="483906" cy="588197"/>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21" name="テキスト ボックス 20"/>
          <p:cNvSpPr txBox="1"/>
          <p:nvPr/>
        </p:nvSpPr>
        <p:spPr bwMode="black">
          <a:xfrm>
            <a:off x="7474385" y="4698189"/>
            <a:ext cx="626007" cy="213821"/>
          </a:xfrm>
          <a:prstGeom prst="rect">
            <a:avLst/>
          </a:prstGeom>
        </p:spPr>
        <p:txBody>
          <a:bodyPr wrap="none" lIns="0" tIns="0" rIns="0" bIns="0" rtlCol="0" anchor="t" anchorCtr="0">
            <a:no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54C2F0"/>
                </a:solidFill>
                <a:effectLst/>
                <a:uLnTx/>
                <a:uFill>
                  <a:solidFill>
                    <a:srgbClr val="FFC000"/>
                  </a:solidFill>
                </a:uFill>
                <a:latin typeface="メイリオ" pitchFamily="50" charset="-128"/>
                <a:ea typeface="メイリオ" pitchFamily="50" charset="-128"/>
                <a:cs typeface="メイリオ" pitchFamily="50" charset="-128"/>
              </a:rPr>
              <a:t>マイナンバー</a:t>
            </a:r>
            <a:endParaRPr kumimoji="0" lang="en-US" altLang="ja-JP" sz="1400" b="1" i="0" u="none" strike="noStrike" kern="0" cap="none" spc="0" normalizeH="0" baseline="0" noProof="0" dirty="0">
              <a:ln>
                <a:noFill/>
              </a:ln>
              <a:solidFill>
                <a:srgbClr val="54C2F0"/>
              </a:solidFill>
              <a:effectLst/>
              <a:uLnTx/>
              <a:uFill>
                <a:solidFill>
                  <a:srgbClr val="FFC000"/>
                </a:solidFill>
              </a:uFill>
              <a:latin typeface="メイリオ" pitchFamily="50" charset="-128"/>
              <a:ea typeface="メイリオ" pitchFamily="50" charset="-128"/>
              <a:cs typeface="メイリオ" pitchFamily="50" charset="-128"/>
            </a:endParaRPr>
          </a:p>
        </p:txBody>
      </p:sp>
      <p:sp>
        <p:nvSpPr>
          <p:cNvPr id="22" name="テキスト ボックス 21"/>
          <p:cNvSpPr txBox="1"/>
          <p:nvPr/>
        </p:nvSpPr>
        <p:spPr bwMode="black">
          <a:xfrm>
            <a:off x="7690409" y="4512912"/>
            <a:ext cx="626007" cy="213821"/>
          </a:xfrm>
          <a:prstGeom prst="rect">
            <a:avLst/>
          </a:prstGeom>
        </p:spPr>
        <p:txBody>
          <a:bodyPr wrap="none" lIns="0" tIns="0" rIns="0" bIns="0" rtlCol="0" anchor="t" anchorCtr="0">
            <a:no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050" b="1" i="0" u="none" strike="noStrike" kern="0" cap="none" spc="0" normalizeH="0" baseline="0" noProof="0" dirty="0">
                <a:ln>
                  <a:noFill/>
                </a:ln>
                <a:solidFill>
                  <a:srgbClr val="00A3EC"/>
                </a:solidFill>
                <a:effectLst/>
                <a:uLnTx/>
                <a:uFill>
                  <a:solidFill>
                    <a:srgbClr val="FFC000"/>
                  </a:solidFill>
                </a:uFill>
                <a:latin typeface="メイリオ" pitchFamily="50" charset="-128"/>
                <a:ea typeface="メイリオ" pitchFamily="50" charset="-128"/>
                <a:cs typeface="メイリオ" pitchFamily="50" charset="-128"/>
              </a:rPr>
              <a:t>暗号化</a:t>
            </a:r>
            <a:endParaRPr kumimoji="0" lang="en-US" altLang="ja-JP" sz="1050" b="1" i="0" u="none" strike="noStrike" kern="0" cap="none" spc="0" normalizeH="0" baseline="0" noProof="0" dirty="0">
              <a:ln>
                <a:noFill/>
              </a:ln>
              <a:solidFill>
                <a:srgbClr val="00A3EC"/>
              </a:solidFill>
              <a:effectLst/>
              <a:uLnTx/>
              <a:uFill>
                <a:solidFill>
                  <a:srgbClr val="FFC000"/>
                </a:solidFill>
              </a:uFill>
              <a:latin typeface="メイリオ" pitchFamily="50" charset="-128"/>
              <a:ea typeface="メイリオ" pitchFamily="50" charset="-128"/>
              <a:cs typeface="メイリオ" pitchFamily="50" charset="-128"/>
            </a:endParaRPr>
          </a:p>
        </p:txBody>
      </p:sp>
      <p:sp>
        <p:nvSpPr>
          <p:cNvPr id="23" name="Freeform 438"/>
          <p:cNvSpPr>
            <a:spLocks noEditPoints="1"/>
          </p:cNvSpPr>
          <p:nvPr/>
        </p:nvSpPr>
        <p:spPr bwMode="auto">
          <a:xfrm>
            <a:off x="7866511" y="4114108"/>
            <a:ext cx="273805" cy="352000"/>
          </a:xfrm>
          <a:custGeom>
            <a:avLst/>
            <a:gdLst>
              <a:gd name="T0" fmla="*/ 196 w 662"/>
              <a:gd name="T1" fmla="*/ 247 h 922"/>
              <a:gd name="T2" fmla="*/ 198 w 662"/>
              <a:gd name="T3" fmla="*/ 220 h 922"/>
              <a:gd name="T4" fmla="*/ 207 w 662"/>
              <a:gd name="T5" fmla="*/ 194 h 922"/>
              <a:gd name="T6" fmla="*/ 219 w 662"/>
              <a:gd name="T7" fmla="*/ 172 h 922"/>
              <a:gd name="T8" fmla="*/ 235 w 662"/>
              <a:gd name="T9" fmla="*/ 151 h 922"/>
              <a:gd name="T10" fmla="*/ 256 w 662"/>
              <a:gd name="T11" fmla="*/ 134 h 922"/>
              <a:gd name="T12" fmla="*/ 279 w 662"/>
              <a:gd name="T13" fmla="*/ 122 h 922"/>
              <a:gd name="T14" fmla="*/ 304 w 662"/>
              <a:gd name="T15" fmla="*/ 114 h 922"/>
              <a:gd name="T16" fmla="*/ 331 w 662"/>
              <a:gd name="T17" fmla="*/ 112 h 922"/>
              <a:gd name="T18" fmla="*/ 344 w 662"/>
              <a:gd name="T19" fmla="*/ 112 h 922"/>
              <a:gd name="T20" fmla="*/ 372 w 662"/>
              <a:gd name="T21" fmla="*/ 118 h 922"/>
              <a:gd name="T22" fmla="*/ 396 w 662"/>
              <a:gd name="T23" fmla="*/ 128 h 922"/>
              <a:gd name="T24" fmla="*/ 418 w 662"/>
              <a:gd name="T25" fmla="*/ 143 h 922"/>
              <a:gd name="T26" fmla="*/ 436 w 662"/>
              <a:gd name="T27" fmla="*/ 161 h 922"/>
              <a:gd name="T28" fmla="*/ 450 w 662"/>
              <a:gd name="T29" fmla="*/ 182 h 922"/>
              <a:gd name="T30" fmla="*/ 461 w 662"/>
              <a:gd name="T31" fmla="*/ 206 h 922"/>
              <a:gd name="T32" fmla="*/ 467 w 662"/>
              <a:gd name="T33" fmla="*/ 233 h 922"/>
              <a:gd name="T34" fmla="*/ 467 w 662"/>
              <a:gd name="T35" fmla="*/ 388 h 922"/>
              <a:gd name="T36" fmla="*/ 578 w 662"/>
              <a:gd name="T37" fmla="*/ 247 h 922"/>
              <a:gd name="T38" fmla="*/ 577 w 662"/>
              <a:gd name="T39" fmla="*/ 222 h 922"/>
              <a:gd name="T40" fmla="*/ 568 w 662"/>
              <a:gd name="T41" fmla="*/ 174 h 922"/>
              <a:gd name="T42" fmla="*/ 548 w 662"/>
              <a:gd name="T43" fmla="*/ 130 h 922"/>
              <a:gd name="T44" fmla="*/ 522 w 662"/>
              <a:gd name="T45" fmla="*/ 90 h 922"/>
              <a:gd name="T46" fmla="*/ 488 w 662"/>
              <a:gd name="T47" fmla="*/ 56 h 922"/>
              <a:gd name="T48" fmla="*/ 449 w 662"/>
              <a:gd name="T49" fmla="*/ 29 h 922"/>
              <a:gd name="T50" fmla="*/ 404 w 662"/>
              <a:gd name="T51" fmla="*/ 11 h 922"/>
              <a:gd name="T52" fmla="*/ 356 w 662"/>
              <a:gd name="T53" fmla="*/ 1 h 922"/>
              <a:gd name="T54" fmla="*/ 331 w 662"/>
              <a:gd name="T55" fmla="*/ 0 h 922"/>
              <a:gd name="T56" fmla="*/ 281 w 662"/>
              <a:gd name="T57" fmla="*/ 5 h 922"/>
              <a:gd name="T58" fmla="*/ 235 w 662"/>
              <a:gd name="T59" fmla="*/ 19 h 922"/>
              <a:gd name="T60" fmla="*/ 193 w 662"/>
              <a:gd name="T61" fmla="*/ 42 h 922"/>
              <a:gd name="T62" fmla="*/ 156 w 662"/>
              <a:gd name="T63" fmla="*/ 72 h 922"/>
              <a:gd name="T64" fmla="*/ 126 w 662"/>
              <a:gd name="T65" fmla="*/ 109 h 922"/>
              <a:gd name="T66" fmla="*/ 103 w 662"/>
              <a:gd name="T67" fmla="*/ 151 h 922"/>
              <a:gd name="T68" fmla="*/ 89 w 662"/>
              <a:gd name="T69" fmla="*/ 197 h 922"/>
              <a:gd name="T70" fmla="*/ 84 w 662"/>
              <a:gd name="T71" fmla="*/ 247 h 922"/>
              <a:gd name="T72" fmla="*/ 196 w 662"/>
              <a:gd name="T73" fmla="*/ 388 h 922"/>
              <a:gd name="T74" fmla="*/ 0 w 662"/>
              <a:gd name="T75" fmla="*/ 455 h 922"/>
              <a:gd name="T76" fmla="*/ 662 w 662"/>
              <a:gd name="T77" fmla="*/ 922 h 922"/>
              <a:gd name="T78" fmla="*/ 0 w 662"/>
              <a:gd name="T79" fmla="*/ 455 h 922"/>
              <a:gd name="T80" fmla="*/ 372 w 662"/>
              <a:gd name="T81" fmla="*/ 695 h 922"/>
              <a:gd name="T82" fmla="*/ 361 w 662"/>
              <a:gd name="T83" fmla="*/ 712 h 922"/>
              <a:gd name="T84" fmla="*/ 356 w 662"/>
              <a:gd name="T85" fmla="*/ 731 h 922"/>
              <a:gd name="T86" fmla="*/ 305 w 662"/>
              <a:gd name="T87" fmla="*/ 782 h 922"/>
              <a:gd name="T88" fmla="*/ 305 w 662"/>
              <a:gd name="T89" fmla="*/ 731 h 922"/>
              <a:gd name="T90" fmla="*/ 301 w 662"/>
              <a:gd name="T91" fmla="*/ 712 h 922"/>
              <a:gd name="T92" fmla="*/ 291 w 662"/>
              <a:gd name="T93" fmla="*/ 695 h 922"/>
              <a:gd name="T94" fmla="*/ 282 w 662"/>
              <a:gd name="T95" fmla="*/ 686 h 922"/>
              <a:gd name="T96" fmla="*/ 273 w 662"/>
              <a:gd name="T97" fmla="*/ 664 h 922"/>
              <a:gd name="T98" fmla="*/ 271 w 662"/>
              <a:gd name="T99" fmla="*/ 650 h 922"/>
              <a:gd name="T100" fmla="*/ 276 w 662"/>
              <a:gd name="T101" fmla="*/ 628 h 922"/>
              <a:gd name="T102" fmla="*/ 288 w 662"/>
              <a:gd name="T103" fmla="*/ 608 h 922"/>
              <a:gd name="T104" fmla="*/ 307 w 662"/>
              <a:gd name="T105" fmla="*/ 595 h 922"/>
              <a:gd name="T106" fmla="*/ 331 w 662"/>
              <a:gd name="T107" fmla="*/ 590 h 922"/>
              <a:gd name="T108" fmla="*/ 343 w 662"/>
              <a:gd name="T109" fmla="*/ 592 h 922"/>
              <a:gd name="T110" fmla="*/ 365 w 662"/>
              <a:gd name="T111" fmla="*/ 601 h 922"/>
              <a:gd name="T112" fmla="*/ 382 w 662"/>
              <a:gd name="T113" fmla="*/ 617 h 922"/>
              <a:gd name="T114" fmla="*/ 390 w 662"/>
              <a:gd name="T115" fmla="*/ 638 h 922"/>
              <a:gd name="T116" fmla="*/ 391 w 662"/>
              <a:gd name="T117" fmla="*/ 650 h 922"/>
              <a:gd name="T118" fmla="*/ 386 w 662"/>
              <a:gd name="T119" fmla="*/ 676 h 922"/>
              <a:gd name="T120" fmla="*/ 372 w 662"/>
              <a:gd name="T121" fmla="*/ 695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62" h="922">
                <a:moveTo>
                  <a:pt x="196" y="247"/>
                </a:moveTo>
                <a:lnTo>
                  <a:pt x="196" y="247"/>
                </a:lnTo>
                <a:lnTo>
                  <a:pt x="196" y="233"/>
                </a:lnTo>
                <a:lnTo>
                  <a:pt x="198" y="220"/>
                </a:lnTo>
                <a:lnTo>
                  <a:pt x="202" y="206"/>
                </a:lnTo>
                <a:lnTo>
                  <a:pt x="207" y="194"/>
                </a:lnTo>
                <a:lnTo>
                  <a:pt x="211" y="182"/>
                </a:lnTo>
                <a:lnTo>
                  <a:pt x="219" y="172"/>
                </a:lnTo>
                <a:lnTo>
                  <a:pt x="227" y="161"/>
                </a:lnTo>
                <a:lnTo>
                  <a:pt x="235" y="151"/>
                </a:lnTo>
                <a:lnTo>
                  <a:pt x="245" y="143"/>
                </a:lnTo>
                <a:lnTo>
                  <a:pt x="256" y="134"/>
                </a:lnTo>
                <a:lnTo>
                  <a:pt x="267" y="128"/>
                </a:lnTo>
                <a:lnTo>
                  <a:pt x="279" y="122"/>
                </a:lnTo>
                <a:lnTo>
                  <a:pt x="291" y="118"/>
                </a:lnTo>
                <a:lnTo>
                  <a:pt x="304" y="114"/>
                </a:lnTo>
                <a:lnTo>
                  <a:pt x="317" y="112"/>
                </a:lnTo>
                <a:lnTo>
                  <a:pt x="331" y="112"/>
                </a:lnTo>
                <a:lnTo>
                  <a:pt x="331" y="112"/>
                </a:lnTo>
                <a:lnTo>
                  <a:pt x="344" y="112"/>
                </a:lnTo>
                <a:lnTo>
                  <a:pt x="359" y="114"/>
                </a:lnTo>
                <a:lnTo>
                  <a:pt x="372" y="118"/>
                </a:lnTo>
                <a:lnTo>
                  <a:pt x="384" y="122"/>
                </a:lnTo>
                <a:lnTo>
                  <a:pt x="396" y="128"/>
                </a:lnTo>
                <a:lnTo>
                  <a:pt x="407" y="134"/>
                </a:lnTo>
                <a:lnTo>
                  <a:pt x="418" y="143"/>
                </a:lnTo>
                <a:lnTo>
                  <a:pt x="427" y="151"/>
                </a:lnTo>
                <a:lnTo>
                  <a:pt x="436" y="161"/>
                </a:lnTo>
                <a:lnTo>
                  <a:pt x="444" y="172"/>
                </a:lnTo>
                <a:lnTo>
                  <a:pt x="450" y="182"/>
                </a:lnTo>
                <a:lnTo>
                  <a:pt x="456" y="194"/>
                </a:lnTo>
                <a:lnTo>
                  <a:pt x="461" y="206"/>
                </a:lnTo>
                <a:lnTo>
                  <a:pt x="464" y="220"/>
                </a:lnTo>
                <a:lnTo>
                  <a:pt x="467" y="233"/>
                </a:lnTo>
                <a:lnTo>
                  <a:pt x="467" y="247"/>
                </a:lnTo>
                <a:lnTo>
                  <a:pt x="467" y="388"/>
                </a:lnTo>
                <a:lnTo>
                  <a:pt x="578" y="388"/>
                </a:lnTo>
                <a:lnTo>
                  <a:pt x="578" y="247"/>
                </a:lnTo>
                <a:lnTo>
                  <a:pt x="578" y="247"/>
                </a:lnTo>
                <a:lnTo>
                  <a:pt x="577" y="222"/>
                </a:lnTo>
                <a:lnTo>
                  <a:pt x="574" y="197"/>
                </a:lnTo>
                <a:lnTo>
                  <a:pt x="568" y="174"/>
                </a:lnTo>
                <a:lnTo>
                  <a:pt x="559" y="151"/>
                </a:lnTo>
                <a:lnTo>
                  <a:pt x="548" y="130"/>
                </a:lnTo>
                <a:lnTo>
                  <a:pt x="536" y="109"/>
                </a:lnTo>
                <a:lnTo>
                  <a:pt x="522" y="90"/>
                </a:lnTo>
                <a:lnTo>
                  <a:pt x="506" y="72"/>
                </a:lnTo>
                <a:lnTo>
                  <a:pt x="488" y="56"/>
                </a:lnTo>
                <a:lnTo>
                  <a:pt x="469" y="42"/>
                </a:lnTo>
                <a:lnTo>
                  <a:pt x="449" y="29"/>
                </a:lnTo>
                <a:lnTo>
                  <a:pt x="427" y="19"/>
                </a:lnTo>
                <a:lnTo>
                  <a:pt x="404" y="11"/>
                </a:lnTo>
                <a:lnTo>
                  <a:pt x="380" y="5"/>
                </a:lnTo>
                <a:lnTo>
                  <a:pt x="356" y="1"/>
                </a:lnTo>
                <a:lnTo>
                  <a:pt x="331" y="0"/>
                </a:lnTo>
                <a:lnTo>
                  <a:pt x="331" y="0"/>
                </a:lnTo>
                <a:lnTo>
                  <a:pt x="306" y="1"/>
                </a:lnTo>
                <a:lnTo>
                  <a:pt x="281" y="5"/>
                </a:lnTo>
                <a:lnTo>
                  <a:pt x="258" y="11"/>
                </a:lnTo>
                <a:lnTo>
                  <a:pt x="235" y="19"/>
                </a:lnTo>
                <a:lnTo>
                  <a:pt x="214" y="29"/>
                </a:lnTo>
                <a:lnTo>
                  <a:pt x="193" y="42"/>
                </a:lnTo>
                <a:lnTo>
                  <a:pt x="174" y="56"/>
                </a:lnTo>
                <a:lnTo>
                  <a:pt x="156" y="72"/>
                </a:lnTo>
                <a:lnTo>
                  <a:pt x="141" y="90"/>
                </a:lnTo>
                <a:lnTo>
                  <a:pt x="126" y="109"/>
                </a:lnTo>
                <a:lnTo>
                  <a:pt x="113" y="130"/>
                </a:lnTo>
                <a:lnTo>
                  <a:pt x="103" y="151"/>
                </a:lnTo>
                <a:lnTo>
                  <a:pt x="95" y="174"/>
                </a:lnTo>
                <a:lnTo>
                  <a:pt x="89" y="197"/>
                </a:lnTo>
                <a:lnTo>
                  <a:pt x="85" y="222"/>
                </a:lnTo>
                <a:lnTo>
                  <a:pt x="84" y="247"/>
                </a:lnTo>
                <a:lnTo>
                  <a:pt x="84" y="388"/>
                </a:lnTo>
                <a:lnTo>
                  <a:pt x="196" y="388"/>
                </a:lnTo>
                <a:lnTo>
                  <a:pt x="196" y="247"/>
                </a:lnTo>
                <a:close/>
                <a:moveTo>
                  <a:pt x="0" y="455"/>
                </a:moveTo>
                <a:lnTo>
                  <a:pt x="0" y="922"/>
                </a:lnTo>
                <a:lnTo>
                  <a:pt x="662" y="922"/>
                </a:lnTo>
                <a:lnTo>
                  <a:pt x="662" y="455"/>
                </a:lnTo>
                <a:lnTo>
                  <a:pt x="0" y="455"/>
                </a:lnTo>
                <a:close/>
                <a:moveTo>
                  <a:pt x="372" y="695"/>
                </a:moveTo>
                <a:lnTo>
                  <a:pt x="372" y="695"/>
                </a:lnTo>
                <a:lnTo>
                  <a:pt x="366" y="703"/>
                </a:lnTo>
                <a:lnTo>
                  <a:pt x="361" y="712"/>
                </a:lnTo>
                <a:lnTo>
                  <a:pt x="358" y="721"/>
                </a:lnTo>
                <a:lnTo>
                  <a:pt x="356" y="731"/>
                </a:lnTo>
                <a:lnTo>
                  <a:pt x="356" y="782"/>
                </a:lnTo>
                <a:lnTo>
                  <a:pt x="305" y="782"/>
                </a:lnTo>
                <a:lnTo>
                  <a:pt x="305" y="731"/>
                </a:lnTo>
                <a:lnTo>
                  <a:pt x="305" y="731"/>
                </a:lnTo>
                <a:lnTo>
                  <a:pt x="305" y="721"/>
                </a:lnTo>
                <a:lnTo>
                  <a:pt x="301" y="712"/>
                </a:lnTo>
                <a:lnTo>
                  <a:pt x="297" y="703"/>
                </a:lnTo>
                <a:lnTo>
                  <a:pt x="291" y="695"/>
                </a:lnTo>
                <a:lnTo>
                  <a:pt x="291" y="695"/>
                </a:lnTo>
                <a:lnTo>
                  <a:pt x="282" y="686"/>
                </a:lnTo>
                <a:lnTo>
                  <a:pt x="276" y="676"/>
                </a:lnTo>
                <a:lnTo>
                  <a:pt x="273" y="664"/>
                </a:lnTo>
                <a:lnTo>
                  <a:pt x="271" y="650"/>
                </a:lnTo>
                <a:lnTo>
                  <a:pt x="271" y="650"/>
                </a:lnTo>
                <a:lnTo>
                  <a:pt x="273" y="638"/>
                </a:lnTo>
                <a:lnTo>
                  <a:pt x="276" y="628"/>
                </a:lnTo>
                <a:lnTo>
                  <a:pt x="281" y="617"/>
                </a:lnTo>
                <a:lnTo>
                  <a:pt x="288" y="608"/>
                </a:lnTo>
                <a:lnTo>
                  <a:pt x="298" y="601"/>
                </a:lnTo>
                <a:lnTo>
                  <a:pt x="307" y="595"/>
                </a:lnTo>
                <a:lnTo>
                  <a:pt x="319" y="592"/>
                </a:lnTo>
                <a:lnTo>
                  <a:pt x="331" y="590"/>
                </a:lnTo>
                <a:lnTo>
                  <a:pt x="331" y="590"/>
                </a:lnTo>
                <a:lnTo>
                  <a:pt x="343" y="592"/>
                </a:lnTo>
                <a:lnTo>
                  <a:pt x="355" y="595"/>
                </a:lnTo>
                <a:lnTo>
                  <a:pt x="365" y="601"/>
                </a:lnTo>
                <a:lnTo>
                  <a:pt x="374" y="608"/>
                </a:lnTo>
                <a:lnTo>
                  <a:pt x="382" y="617"/>
                </a:lnTo>
                <a:lnTo>
                  <a:pt x="386" y="628"/>
                </a:lnTo>
                <a:lnTo>
                  <a:pt x="390" y="638"/>
                </a:lnTo>
                <a:lnTo>
                  <a:pt x="391" y="650"/>
                </a:lnTo>
                <a:lnTo>
                  <a:pt x="391" y="650"/>
                </a:lnTo>
                <a:lnTo>
                  <a:pt x="390" y="664"/>
                </a:lnTo>
                <a:lnTo>
                  <a:pt x="386" y="676"/>
                </a:lnTo>
                <a:lnTo>
                  <a:pt x="380" y="686"/>
                </a:lnTo>
                <a:lnTo>
                  <a:pt x="372" y="695"/>
                </a:lnTo>
                <a:lnTo>
                  <a:pt x="372" y="695"/>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24" name="角丸四角形 23"/>
          <p:cNvSpPr/>
          <p:nvPr/>
        </p:nvSpPr>
        <p:spPr>
          <a:xfrm>
            <a:off x="4283968" y="2715766"/>
            <a:ext cx="4501257" cy="288032"/>
          </a:xfrm>
          <a:prstGeom prst="roundRect">
            <a:avLst>
              <a:gd name="adj" fmla="val 0"/>
            </a:avLst>
          </a:prstGeom>
          <a:solidFill>
            <a:srgbClr val="54C2F0"/>
          </a:solidFill>
          <a:ln w="25400" cap="flat" cmpd="sng" algn="ctr">
            <a:noFill/>
            <a:prstDash val="solid"/>
          </a:ln>
          <a:effectLst/>
        </p:spPr>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dirty="0">
                <a:ln>
                  <a:noFill/>
                </a:ln>
                <a:solidFill>
                  <a:srgbClr val="FFFFFF"/>
                </a:solidFill>
                <a:effectLst/>
                <a:uLnTx/>
                <a:uFillTx/>
                <a:latin typeface="メイリオ"/>
                <a:ea typeface="メイリオ"/>
                <a:cs typeface="+mn-cs"/>
              </a:rPr>
              <a:t>SuperStream</a:t>
            </a:r>
            <a:endParaRPr kumimoji="0" lang="ja-JP" altLang="en-US" sz="1400" b="1" i="0" u="none" strike="noStrike" kern="0" cap="none" spc="0" normalizeH="0" baseline="0" noProof="0" dirty="0">
              <a:ln>
                <a:noFill/>
              </a:ln>
              <a:solidFill>
                <a:srgbClr val="FFFFFF"/>
              </a:solidFill>
              <a:effectLst/>
              <a:uLnTx/>
              <a:uFillTx/>
              <a:latin typeface="メイリオ"/>
              <a:ea typeface="メイリオ"/>
              <a:cs typeface="+mn-cs"/>
            </a:endParaRPr>
          </a:p>
        </p:txBody>
      </p:sp>
      <p:grpSp>
        <p:nvGrpSpPr>
          <p:cNvPr id="25" name="グループ化 525"/>
          <p:cNvGrpSpPr/>
          <p:nvPr/>
        </p:nvGrpSpPr>
        <p:grpSpPr>
          <a:xfrm>
            <a:off x="5299100" y="4147073"/>
            <a:ext cx="490016" cy="447325"/>
            <a:chOff x="3784104" y="1923678"/>
            <a:chExt cx="381000" cy="381000"/>
          </a:xfrm>
          <a:solidFill>
            <a:srgbClr val="54C2F0"/>
          </a:solidFill>
        </p:grpSpPr>
        <p:sp>
          <p:nvSpPr>
            <p:cNvPr id="26"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27"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grpSp>
      <p:pic>
        <p:nvPicPr>
          <p:cNvPr id="28" name="Picture 2"/>
          <p:cNvPicPr>
            <a:picLocks noChangeAspect="1" noChangeArrowheads="1"/>
          </p:cNvPicPr>
          <p:nvPr/>
        </p:nvPicPr>
        <p:blipFill>
          <a:blip r:embed="rId3" cstate="email"/>
          <a:srcRect/>
          <a:stretch>
            <a:fillRect/>
          </a:stretch>
        </p:blipFill>
        <p:spPr bwMode="auto">
          <a:xfrm>
            <a:off x="2310643" y="4151280"/>
            <a:ext cx="631276" cy="392558"/>
          </a:xfrm>
          <a:prstGeom prst="rect">
            <a:avLst/>
          </a:prstGeom>
          <a:noFill/>
          <a:ln w="9525">
            <a:noFill/>
            <a:miter lim="800000"/>
            <a:headEnd/>
            <a:tailEnd/>
          </a:ln>
        </p:spPr>
      </p:pic>
      <p:pic>
        <p:nvPicPr>
          <p:cNvPr id="29" name="Picture 1"/>
          <p:cNvPicPr>
            <a:picLocks noChangeAspect="1" noChangeArrowheads="1"/>
          </p:cNvPicPr>
          <p:nvPr/>
        </p:nvPicPr>
        <p:blipFill>
          <a:blip r:embed="rId4" cstate="email"/>
          <a:srcRect/>
          <a:stretch>
            <a:fillRect/>
          </a:stretch>
        </p:blipFill>
        <p:spPr bwMode="auto">
          <a:xfrm>
            <a:off x="1996437" y="4299942"/>
            <a:ext cx="638242" cy="398342"/>
          </a:xfrm>
          <a:prstGeom prst="rect">
            <a:avLst/>
          </a:prstGeom>
          <a:noFill/>
          <a:ln w="9525">
            <a:noFill/>
            <a:miter lim="800000"/>
            <a:headEnd/>
            <a:tailEnd/>
          </a:ln>
        </p:spPr>
      </p:pic>
      <p:sp>
        <p:nvSpPr>
          <p:cNvPr id="30" name="右矢印 29"/>
          <p:cNvSpPr/>
          <p:nvPr/>
        </p:nvSpPr>
        <p:spPr bwMode="gray">
          <a:xfrm>
            <a:off x="6264188" y="4319135"/>
            <a:ext cx="620982" cy="260865"/>
          </a:xfrm>
          <a:prstGeom prst="rightArrow">
            <a:avLst/>
          </a:prstGeom>
          <a:solidFill>
            <a:srgbClr val="54C2F0"/>
          </a:solidFill>
          <a:ln w="9525" cap="flat" cmpd="sng" algn="ctr">
            <a:noFill/>
            <a:prstDash val="solid"/>
            <a:headEnd/>
            <a:tailEnd/>
          </a:ln>
          <a:effectLst/>
        </p:spPr>
        <p:txBody>
          <a:bodyPr wrap="none"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0" cap="none" spc="0" normalizeH="0" baseline="0" noProof="0" dirty="0">
              <a:ln>
                <a:noFill/>
              </a:ln>
              <a:solidFill>
                <a:sysClr val="windowText" lastClr="000000">
                  <a:lumMod val="75000"/>
                  <a:lumOff val="25000"/>
                </a:sysClr>
              </a:solidFill>
              <a:effectLst/>
              <a:uLnTx/>
              <a:uFillTx/>
              <a:latin typeface="HGP創英角ｺﾞｼｯｸUB" pitchFamily="50" charset="-128"/>
              <a:ea typeface="HGP創英角ｺﾞｼｯｸUB" pitchFamily="50" charset="-128"/>
              <a:cs typeface="+mn-cs"/>
            </a:endParaRPr>
          </a:p>
        </p:txBody>
      </p:sp>
      <p:sp>
        <p:nvSpPr>
          <p:cNvPr id="31" name="テキスト ボックス 30"/>
          <p:cNvSpPr txBox="1"/>
          <p:nvPr/>
        </p:nvSpPr>
        <p:spPr bwMode="black">
          <a:xfrm>
            <a:off x="5120916" y="4663664"/>
            <a:ext cx="846386" cy="169277"/>
          </a:xfrm>
          <a:prstGeom prst="rect">
            <a:avLst/>
          </a:prstGeom>
        </p:spPr>
        <p:txBody>
          <a:bodyPr wrap="none" lIns="0" tIns="0" rIns="0" bIns="0" rtlCol="0" anchor="t" anchorCtr="0">
            <a:sp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取込指示画面</a:t>
            </a:r>
            <a:endParaRPr kumimoji="0" lang="en-US" altLang="ja-JP"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endParaRPr>
          </a:p>
        </p:txBody>
      </p:sp>
      <p:sp>
        <p:nvSpPr>
          <p:cNvPr id="32" name="Text Box 5"/>
          <p:cNvSpPr txBox="1">
            <a:spLocks noChangeArrowheads="1"/>
          </p:cNvSpPr>
          <p:nvPr/>
        </p:nvSpPr>
        <p:spPr bwMode="auto">
          <a:xfrm>
            <a:off x="4788024" y="3447750"/>
            <a:ext cx="1512168" cy="600164"/>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rPr>
              <a:t>取込指示</a:t>
            </a:r>
            <a:endParaRPr kumimoji="0" lang="en-US" altLang="ja-JP" sz="1100" b="0" i="0" u="none" strike="noStrike" kern="0" cap="none" spc="0" normalizeH="0" baseline="0" noProof="0" dirty="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rPr>
              <a:t>元ファイル情報</a:t>
            </a:r>
            <a:endParaRPr kumimoji="0" lang="en-US" altLang="ja-JP" sz="1100" b="0" i="0" u="none" strike="noStrike" kern="0" cap="none" spc="0" normalizeH="0" baseline="0" noProof="0" dirty="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rPr>
              <a:t>を自動削除</a:t>
            </a:r>
            <a:endParaRPr kumimoji="0" lang="en-US" altLang="ja-JP" sz="1100" b="0" i="0" u="none" strike="noStrike" kern="0" cap="none" spc="0" normalizeH="0" baseline="0" noProof="0" dirty="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endParaRPr>
          </a:p>
        </p:txBody>
      </p:sp>
      <p:cxnSp>
        <p:nvCxnSpPr>
          <p:cNvPr id="33" name="直線コネクタ 32"/>
          <p:cNvCxnSpPr/>
          <p:nvPr/>
        </p:nvCxnSpPr>
        <p:spPr>
          <a:xfrm flipH="1">
            <a:off x="6588224" y="3003798"/>
            <a:ext cx="2" cy="1980220"/>
          </a:xfrm>
          <a:prstGeom prst="line">
            <a:avLst/>
          </a:prstGeom>
          <a:noFill/>
          <a:ln w="38100" cap="flat" cmpd="sng" algn="ctr">
            <a:solidFill>
              <a:srgbClr val="54C2F0"/>
            </a:solidFill>
            <a:prstDash val="dash"/>
          </a:ln>
          <a:effectLst/>
        </p:spPr>
      </p:cxnSp>
      <p:sp>
        <p:nvSpPr>
          <p:cNvPr id="34" name="テキスト ボックス 33"/>
          <p:cNvSpPr txBox="1"/>
          <p:nvPr/>
        </p:nvSpPr>
        <p:spPr bwMode="black">
          <a:xfrm>
            <a:off x="4447758" y="3147814"/>
            <a:ext cx="923330" cy="184666"/>
          </a:xfrm>
          <a:prstGeom prst="rect">
            <a:avLst/>
          </a:prstGeom>
        </p:spPr>
        <p:txBody>
          <a:bodyPr wrap="none" lIns="0" tIns="0" rIns="0" bIns="0" rtlCol="0" anchor="t" anchorCtr="0">
            <a:sp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dirty="0">
                <a:ln>
                  <a:noFill/>
                </a:ln>
                <a:solidFill>
                  <a:srgbClr val="54C2F0"/>
                </a:solidFill>
                <a:effectLst/>
                <a:uLnTx/>
                <a:uFill>
                  <a:solidFill>
                    <a:srgbClr val="FFC000"/>
                  </a:solidFill>
                </a:uFill>
                <a:latin typeface="メイリオ" pitchFamily="50" charset="-128"/>
                <a:ea typeface="メイリオ" pitchFamily="50" charset="-128"/>
                <a:cs typeface="メイリオ" pitchFamily="50" charset="-128"/>
              </a:rPr>
              <a:t>一括取込機能</a:t>
            </a:r>
            <a:endParaRPr kumimoji="0" lang="en-US" altLang="ja-JP" sz="1200" b="1" i="0" u="none" strike="noStrike" kern="0" cap="none" spc="0" normalizeH="0" baseline="0" noProof="0" dirty="0">
              <a:ln>
                <a:noFill/>
              </a:ln>
              <a:solidFill>
                <a:srgbClr val="54C2F0"/>
              </a:solidFill>
              <a:effectLst/>
              <a:uLnTx/>
              <a:uFill>
                <a:solidFill>
                  <a:srgbClr val="FFC000"/>
                </a:solidFill>
              </a:uFill>
              <a:latin typeface="メイリオ" pitchFamily="50" charset="-128"/>
              <a:ea typeface="メイリオ" pitchFamily="50" charset="-128"/>
              <a:cs typeface="メイリオ" pitchFamily="50" charset="-128"/>
            </a:endParaRPr>
          </a:p>
        </p:txBody>
      </p:sp>
      <p:grpSp>
        <p:nvGrpSpPr>
          <p:cNvPr id="35" name="グループ化 525"/>
          <p:cNvGrpSpPr/>
          <p:nvPr/>
        </p:nvGrpSpPr>
        <p:grpSpPr>
          <a:xfrm>
            <a:off x="7142465" y="3164096"/>
            <a:ext cx="490016" cy="447325"/>
            <a:chOff x="3784104" y="1923678"/>
            <a:chExt cx="381000" cy="381000"/>
          </a:xfrm>
          <a:solidFill>
            <a:srgbClr val="54C2F0"/>
          </a:solidFill>
        </p:grpSpPr>
        <p:sp>
          <p:nvSpPr>
            <p:cNvPr id="36"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37"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grpSp>
      <p:sp>
        <p:nvSpPr>
          <p:cNvPr id="38" name="右矢印 37"/>
          <p:cNvSpPr/>
          <p:nvPr/>
        </p:nvSpPr>
        <p:spPr bwMode="gray">
          <a:xfrm rot="5400000">
            <a:off x="7588180" y="3733322"/>
            <a:ext cx="304344" cy="283159"/>
          </a:xfrm>
          <a:prstGeom prst="rightArrow">
            <a:avLst/>
          </a:prstGeom>
          <a:solidFill>
            <a:srgbClr val="54C2F0"/>
          </a:solidFill>
          <a:ln w="9525" cap="flat" cmpd="sng" algn="ctr">
            <a:noFill/>
            <a:prstDash val="solid"/>
            <a:headEnd/>
            <a:tailEnd/>
          </a:ln>
          <a:effectLst/>
        </p:spPr>
        <p:txBody>
          <a:bodyPr wrap="none"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0" cap="none" spc="0" normalizeH="0" baseline="0" noProof="0" dirty="0">
              <a:ln>
                <a:noFill/>
              </a:ln>
              <a:solidFill>
                <a:sysClr val="windowText" lastClr="000000">
                  <a:lumMod val="75000"/>
                  <a:lumOff val="25000"/>
                </a:sysClr>
              </a:solidFill>
              <a:effectLst/>
              <a:uLnTx/>
              <a:uFillTx/>
              <a:latin typeface="HGP創英角ｺﾞｼｯｸUB" pitchFamily="50" charset="-128"/>
              <a:ea typeface="HGP創英角ｺﾞｼｯｸUB" pitchFamily="50" charset="-128"/>
              <a:cs typeface="+mn-cs"/>
            </a:endParaRPr>
          </a:p>
        </p:txBody>
      </p:sp>
      <p:sp>
        <p:nvSpPr>
          <p:cNvPr id="39" name="テキスト ボックス 38"/>
          <p:cNvSpPr txBox="1"/>
          <p:nvPr/>
        </p:nvSpPr>
        <p:spPr bwMode="black">
          <a:xfrm>
            <a:off x="7678777" y="3321410"/>
            <a:ext cx="910506" cy="169277"/>
          </a:xfrm>
          <a:prstGeom prst="rect">
            <a:avLst/>
          </a:prstGeom>
        </p:spPr>
        <p:txBody>
          <a:bodyPr wrap="none" lIns="0" tIns="0" rIns="0" bIns="0" rtlCol="0" anchor="t" anchorCtr="0">
            <a:sp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修正</a:t>
            </a:r>
            <a:r>
              <a:rPr kumimoji="0" lang="en-US" altLang="ja-JP"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a:t>
            </a:r>
            <a:r>
              <a:rPr kumimoji="0" lang="ja-JP" altLang="en-US"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削除など</a:t>
            </a:r>
            <a:endParaRPr kumimoji="0" lang="en-US" altLang="ja-JP"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endParaRPr>
          </a:p>
        </p:txBody>
      </p:sp>
      <p:sp>
        <p:nvSpPr>
          <p:cNvPr id="40" name="Freeform 152"/>
          <p:cNvSpPr>
            <a:spLocks noEditPoints="1"/>
          </p:cNvSpPr>
          <p:nvPr/>
        </p:nvSpPr>
        <p:spPr bwMode="auto">
          <a:xfrm>
            <a:off x="1410543" y="4227934"/>
            <a:ext cx="395170" cy="420065"/>
          </a:xfrm>
          <a:custGeom>
            <a:avLst/>
            <a:gdLst/>
            <a:ahLst/>
            <a:cxnLst>
              <a:cxn ang="0">
                <a:pos x="0" y="0"/>
              </a:cxn>
              <a:cxn ang="0">
                <a:pos x="0" y="240"/>
              </a:cxn>
              <a:cxn ang="0">
                <a:pos x="136" y="240"/>
              </a:cxn>
              <a:cxn ang="0">
                <a:pos x="208" y="240"/>
              </a:cxn>
              <a:cxn ang="0">
                <a:pos x="208" y="168"/>
              </a:cxn>
              <a:cxn ang="0">
                <a:pos x="208" y="0"/>
              </a:cxn>
              <a:cxn ang="0">
                <a:pos x="0" y="0"/>
              </a:cxn>
              <a:cxn ang="0">
                <a:pos x="136" y="168"/>
              </a:cxn>
              <a:cxn ang="0">
                <a:pos x="136" y="216"/>
              </a:cxn>
              <a:cxn ang="0">
                <a:pos x="24" y="216"/>
              </a:cxn>
              <a:cxn ang="0">
                <a:pos x="24" y="24"/>
              </a:cxn>
              <a:cxn ang="0">
                <a:pos x="184" y="24"/>
              </a:cxn>
              <a:cxn ang="0">
                <a:pos x="184" y="168"/>
              </a:cxn>
              <a:cxn ang="0">
                <a:pos x="136" y="168"/>
              </a:cxn>
            </a:cxnLst>
            <a:rect l="0" t="0" r="r" b="b"/>
            <a:pathLst>
              <a:path w="208" h="240">
                <a:moveTo>
                  <a:pt x="0" y="0"/>
                </a:moveTo>
                <a:lnTo>
                  <a:pt x="0" y="240"/>
                </a:lnTo>
                <a:lnTo>
                  <a:pt x="136" y="240"/>
                </a:lnTo>
                <a:lnTo>
                  <a:pt x="208" y="240"/>
                </a:lnTo>
                <a:lnTo>
                  <a:pt x="208" y="168"/>
                </a:lnTo>
                <a:lnTo>
                  <a:pt x="208" y="0"/>
                </a:lnTo>
                <a:lnTo>
                  <a:pt x="0" y="0"/>
                </a:lnTo>
                <a:close/>
                <a:moveTo>
                  <a:pt x="136" y="168"/>
                </a:moveTo>
                <a:lnTo>
                  <a:pt x="136" y="216"/>
                </a:lnTo>
                <a:lnTo>
                  <a:pt x="24" y="216"/>
                </a:lnTo>
                <a:lnTo>
                  <a:pt x="24" y="24"/>
                </a:lnTo>
                <a:lnTo>
                  <a:pt x="184" y="24"/>
                </a:lnTo>
                <a:lnTo>
                  <a:pt x="184" y="168"/>
                </a:lnTo>
                <a:lnTo>
                  <a:pt x="136" y="168"/>
                </a:lnTo>
                <a:close/>
              </a:path>
            </a:pathLst>
          </a:custGeom>
          <a:solidFill>
            <a:srgbClr val="FF8585"/>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41" name="テキスト ボックス 40"/>
          <p:cNvSpPr txBox="1"/>
          <p:nvPr/>
        </p:nvSpPr>
        <p:spPr bwMode="black">
          <a:xfrm>
            <a:off x="1482551" y="4371951"/>
            <a:ext cx="504056" cy="161583"/>
          </a:xfrm>
          <a:prstGeom prst="rect">
            <a:avLst/>
          </a:prstGeom>
        </p:spPr>
        <p:txBody>
          <a:bodyPr wrap="square" lIns="0" tIns="0" rIns="0" bIns="0" rtlCol="0" anchor="t" anchorCtr="0">
            <a:spAutoFit/>
          </a:bodyPr>
          <a:lstStyle/>
          <a:p>
            <a:pPr marL="0" marR="0" lvl="0" indent="0" algn="l" defTabSz="685766" rtl="0" eaLnBrk="1" fontAlgn="auto" latinLnBrk="0" hangingPunct="1">
              <a:lnSpc>
                <a:spcPct val="100000"/>
              </a:lnSpc>
              <a:spcBef>
                <a:spcPts val="0"/>
              </a:spcBef>
              <a:spcAft>
                <a:spcPts val="0"/>
              </a:spcAft>
              <a:buClrTx/>
              <a:buSzTx/>
              <a:buFontTx/>
              <a:buNone/>
              <a:tabLst/>
              <a:defRPr/>
            </a:pPr>
            <a:r>
              <a:rPr kumimoji="0" lang="en-US" altLang="ja-JP" sz="1050" b="1" i="0" u="none" strike="noStrike" kern="0" cap="none" spc="0" normalizeH="0" baseline="0" noProof="0" dirty="0">
                <a:ln>
                  <a:noFill/>
                </a:ln>
                <a:solidFill>
                  <a:srgbClr val="FF8585"/>
                </a:solidFill>
                <a:effectLst/>
                <a:uLnTx/>
                <a:uFill>
                  <a:solidFill>
                    <a:srgbClr val="FFC000"/>
                  </a:solidFill>
                </a:uFill>
                <a:latin typeface="メイリオ" pitchFamily="50" charset="-128"/>
                <a:ea typeface="メイリオ" pitchFamily="50" charset="-128"/>
                <a:cs typeface="メイリオ" pitchFamily="50" charset="-128"/>
              </a:rPr>
              <a:t>CSV</a:t>
            </a:r>
          </a:p>
        </p:txBody>
      </p:sp>
      <p:sp>
        <p:nvSpPr>
          <p:cNvPr id="42" name="フッター プレースホルダー 3"/>
          <p:cNvSpPr>
            <a:spLocks noGrp="1"/>
          </p:cNvSpPr>
          <p:nvPr>
            <p:ph type="ftr" sz="quarter" idx="3"/>
          </p:nvPr>
        </p:nvSpPr>
        <p:spPr>
          <a:xfrm>
            <a:off x="252000" y="4932000"/>
            <a:ext cx="2160000" cy="135000"/>
          </a:xfrm>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24992897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44</a:t>
            </a:fld>
            <a:endParaRPr kumimoji="1" lang="ja-JP" altLang="en-US" dirty="0"/>
          </a:p>
        </p:txBody>
      </p:sp>
      <p:sp>
        <p:nvSpPr>
          <p:cNvPr id="3" name="タイトル 2"/>
          <p:cNvSpPr>
            <a:spLocks noGrp="1"/>
          </p:cNvSpPr>
          <p:nvPr>
            <p:ph type="title"/>
          </p:nvPr>
        </p:nvSpPr>
        <p:spPr/>
        <p:txBody>
          <a:bodyPr/>
          <a:lstStyle/>
          <a:p>
            <a:r>
              <a:rPr lang="ja-JP" altLang="en-US" dirty="0"/>
              <a:t>人事・給与管理（マイナンバー管理）</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テキスト プレースホルダー 4"/>
          <p:cNvSpPr>
            <a:spLocks noGrp="1"/>
          </p:cNvSpPr>
          <p:nvPr>
            <p:ph type="body" sz="quarter" idx="16"/>
          </p:nvPr>
        </p:nvSpPr>
        <p:spPr/>
        <p:txBody>
          <a:bodyPr/>
          <a:lstStyle/>
          <a:p>
            <a:r>
              <a:rPr kumimoji="1" lang="ja-JP" altLang="en-US" dirty="0"/>
              <a:t>マイナンバー専用パスワードと</a:t>
            </a:r>
            <a:r>
              <a:rPr kumimoji="1" lang="en-US" altLang="ja-JP" dirty="0"/>
              <a:t>DB</a:t>
            </a:r>
            <a:r>
              <a:rPr kumimoji="1" lang="ja-JP" altLang="en-US" dirty="0"/>
              <a:t>暗号化</a:t>
            </a:r>
          </a:p>
        </p:txBody>
      </p:sp>
      <p:sp>
        <p:nvSpPr>
          <p:cNvPr id="6" name="テキスト プレースホルダー 5"/>
          <p:cNvSpPr>
            <a:spLocks noGrp="1"/>
          </p:cNvSpPr>
          <p:nvPr>
            <p:ph type="body" sz="quarter" idx="17"/>
          </p:nvPr>
        </p:nvSpPr>
        <p:spPr/>
        <p:txBody>
          <a:bodyPr/>
          <a:lstStyle/>
          <a:p>
            <a:r>
              <a:rPr kumimoji="1" lang="ja-JP" altLang="en-US" dirty="0"/>
              <a:t>マイナンバー登録等のマイナンバー管理機能を利用する場合は、マイナンバーパスワード入力画面を表示します</a:t>
            </a:r>
            <a:endParaRPr kumimoji="1" lang="en-US" altLang="ja-JP" dirty="0"/>
          </a:p>
          <a:p>
            <a:r>
              <a:rPr lang="ja-JP" altLang="en-US" dirty="0"/>
              <a:t>また、表示制御機能により画面表示の制御も可能です</a:t>
            </a:r>
            <a:endParaRPr kumimoji="1" lang="ja-JP" altLang="en-US" dirty="0"/>
          </a:p>
        </p:txBody>
      </p:sp>
      <p:pic>
        <p:nvPicPr>
          <p:cNvPr id="7" name="図 6"/>
          <p:cNvPicPr>
            <a:picLocks noChangeAspect="1"/>
          </p:cNvPicPr>
          <p:nvPr/>
        </p:nvPicPr>
        <p:blipFill rotWithShape="1">
          <a:blip r:embed="rId2"/>
          <a:srcRect r="8724"/>
          <a:stretch/>
        </p:blipFill>
        <p:spPr>
          <a:xfrm>
            <a:off x="4222684" y="1769532"/>
            <a:ext cx="4102448" cy="2929184"/>
          </a:xfrm>
          <a:prstGeom prst="rect">
            <a:avLst/>
          </a:prstGeom>
          <a:ln>
            <a:solidFill>
              <a:schemeClr val="bg1">
                <a:lumMod val="50000"/>
              </a:schemeClr>
            </a:solidFill>
          </a:ln>
        </p:spPr>
      </p:pic>
      <p:pic>
        <p:nvPicPr>
          <p:cNvPr id="8" name="図 7"/>
          <p:cNvPicPr>
            <a:picLocks noChangeAspect="1"/>
          </p:cNvPicPr>
          <p:nvPr/>
        </p:nvPicPr>
        <p:blipFill>
          <a:blip r:embed="rId3"/>
          <a:stretch>
            <a:fillRect/>
          </a:stretch>
        </p:blipFill>
        <p:spPr>
          <a:xfrm>
            <a:off x="994478" y="3975637"/>
            <a:ext cx="2810704" cy="821814"/>
          </a:xfrm>
          <a:prstGeom prst="rect">
            <a:avLst/>
          </a:prstGeom>
          <a:ln>
            <a:solidFill>
              <a:schemeClr val="bg1">
                <a:lumMod val="50000"/>
              </a:schemeClr>
            </a:solidFill>
          </a:ln>
        </p:spPr>
      </p:pic>
      <p:sp>
        <p:nvSpPr>
          <p:cNvPr id="9" name="Oval 4"/>
          <p:cNvSpPr>
            <a:spLocks noChangeArrowheads="1"/>
          </p:cNvSpPr>
          <p:nvPr/>
        </p:nvSpPr>
        <p:spPr bwMode="auto">
          <a:xfrm>
            <a:off x="6358186" y="2611731"/>
            <a:ext cx="1040305" cy="250825"/>
          </a:xfrm>
          <a:prstGeom prst="ellipse">
            <a:avLst/>
          </a:prstGeom>
          <a:noFill/>
          <a:ln w="25400" algn="ctr">
            <a:solidFill>
              <a:srgbClr val="FF0000"/>
            </a:solidFill>
            <a:round/>
            <a:headEnd/>
            <a:tailEnd/>
          </a:ln>
          <a:effectLst/>
        </p:spPr>
        <p:txBody>
          <a:bodyPr vert="horz" wrap="square" lIns="36000" tIns="36000" rIns="36000" bIns="3600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10" name="下矢印 9"/>
          <p:cNvSpPr/>
          <p:nvPr/>
        </p:nvSpPr>
        <p:spPr>
          <a:xfrm>
            <a:off x="6697363" y="2907841"/>
            <a:ext cx="361950" cy="48485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メイリオ"/>
              <a:ea typeface="メイリオ"/>
              <a:cs typeface="+mn-cs"/>
            </a:endParaRPr>
          </a:p>
        </p:txBody>
      </p:sp>
      <p:pic>
        <p:nvPicPr>
          <p:cNvPr id="11" name="図 10"/>
          <p:cNvPicPr>
            <a:picLocks noChangeAspect="1"/>
          </p:cNvPicPr>
          <p:nvPr/>
        </p:nvPicPr>
        <p:blipFill rotWithShape="1">
          <a:blip r:embed="rId4"/>
          <a:srcRect l="1" r="18125"/>
          <a:stretch/>
        </p:blipFill>
        <p:spPr>
          <a:xfrm>
            <a:off x="363343" y="1779662"/>
            <a:ext cx="3439538" cy="2115849"/>
          </a:xfrm>
          <a:prstGeom prst="rect">
            <a:avLst/>
          </a:prstGeom>
          <a:ln>
            <a:solidFill>
              <a:schemeClr val="bg1">
                <a:lumMod val="50000"/>
              </a:schemeClr>
            </a:solidFill>
          </a:ln>
        </p:spPr>
      </p:pic>
      <p:cxnSp>
        <p:nvCxnSpPr>
          <p:cNvPr id="47" name="直線矢印コネクタ 46"/>
          <p:cNvCxnSpPr/>
          <p:nvPr/>
        </p:nvCxnSpPr>
        <p:spPr>
          <a:xfrm flipH="1">
            <a:off x="658122" y="3826098"/>
            <a:ext cx="3881" cy="401836"/>
          </a:xfrm>
          <a:prstGeom prst="straightConnector1">
            <a:avLst/>
          </a:prstGeom>
          <a:noFill/>
          <a:ln w="25400" cap="flat" cmpd="sng" algn="ctr">
            <a:solidFill>
              <a:srgbClr val="0065AE">
                <a:shade val="95000"/>
                <a:satMod val="105000"/>
              </a:srgbClr>
            </a:solidFill>
            <a:prstDash val="solid"/>
            <a:tailEnd type="none"/>
          </a:ln>
          <a:effectLst/>
        </p:spPr>
      </p:cxnSp>
      <p:cxnSp>
        <p:nvCxnSpPr>
          <p:cNvPr id="60" name="直線矢印コネクタ 59"/>
          <p:cNvCxnSpPr/>
          <p:nvPr/>
        </p:nvCxnSpPr>
        <p:spPr>
          <a:xfrm flipH="1">
            <a:off x="658122" y="3712294"/>
            <a:ext cx="3881" cy="401836"/>
          </a:xfrm>
          <a:prstGeom prst="straightConnector1">
            <a:avLst/>
          </a:prstGeom>
          <a:noFill/>
          <a:ln w="25400" cap="flat" cmpd="sng" algn="ctr">
            <a:solidFill>
              <a:srgbClr val="0065AE">
                <a:shade val="95000"/>
                <a:satMod val="105000"/>
              </a:srgbClr>
            </a:solidFill>
            <a:prstDash val="solid"/>
            <a:tailEnd type="none"/>
          </a:ln>
          <a:effectLst/>
        </p:spPr>
      </p:cxnSp>
      <p:sp>
        <p:nvSpPr>
          <p:cNvPr id="12" name="フローチャート: 処理 11"/>
          <p:cNvSpPr/>
          <p:nvPr/>
        </p:nvSpPr>
        <p:spPr>
          <a:xfrm>
            <a:off x="434594" y="3545352"/>
            <a:ext cx="828849" cy="172734"/>
          </a:xfrm>
          <a:prstGeom prst="flowChartProcess">
            <a:avLst/>
          </a:prstGeom>
          <a:noFill/>
          <a:ln w="25400" cap="flat" cmpd="sng" algn="ctr">
            <a:solidFill>
              <a:srgbClr val="FF33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dirty="0">
              <a:ln>
                <a:noFill/>
              </a:ln>
              <a:solidFill>
                <a:srgbClr val="FFFFFF"/>
              </a:solidFill>
              <a:effectLst/>
              <a:uLnTx/>
              <a:uFillTx/>
              <a:latin typeface="メイリオ"/>
              <a:ea typeface="メイリオ"/>
              <a:cs typeface="+mn-cs"/>
            </a:endParaRPr>
          </a:p>
        </p:txBody>
      </p:sp>
      <p:sp>
        <p:nvSpPr>
          <p:cNvPr id="15" name="フローチャート: 処理 14"/>
          <p:cNvSpPr/>
          <p:nvPr/>
        </p:nvSpPr>
        <p:spPr>
          <a:xfrm>
            <a:off x="1069266" y="4371950"/>
            <a:ext cx="2693325" cy="193043"/>
          </a:xfrm>
          <a:prstGeom prst="flowChartProcess">
            <a:avLst/>
          </a:prstGeom>
          <a:noFill/>
          <a:ln w="25400" cap="flat" cmpd="sng" algn="ctr">
            <a:solidFill>
              <a:srgbClr val="FF33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dirty="0">
              <a:ln>
                <a:noFill/>
              </a:ln>
              <a:solidFill>
                <a:srgbClr val="FFFFFF"/>
              </a:solidFill>
              <a:effectLst/>
              <a:uLnTx/>
              <a:uFillTx/>
              <a:latin typeface="メイリオ"/>
              <a:ea typeface="メイリオ"/>
              <a:cs typeface="+mn-cs"/>
            </a:endParaRPr>
          </a:p>
        </p:txBody>
      </p:sp>
      <p:pic>
        <p:nvPicPr>
          <p:cNvPr id="16" name="図 15"/>
          <p:cNvPicPr>
            <a:picLocks noChangeAspect="1"/>
          </p:cNvPicPr>
          <p:nvPr/>
        </p:nvPicPr>
        <p:blipFill>
          <a:blip r:embed="rId5"/>
          <a:stretch>
            <a:fillRect/>
          </a:stretch>
        </p:blipFill>
        <p:spPr>
          <a:xfrm>
            <a:off x="4971453" y="3447337"/>
            <a:ext cx="3813772" cy="1115593"/>
          </a:xfrm>
          <a:prstGeom prst="rect">
            <a:avLst/>
          </a:prstGeom>
          <a:ln w="28575">
            <a:solidFill>
              <a:srgbClr val="FF0000"/>
            </a:solidFill>
          </a:ln>
        </p:spPr>
      </p:pic>
      <p:cxnSp>
        <p:nvCxnSpPr>
          <p:cNvPr id="43" name="直線矢印コネクタ 42"/>
          <p:cNvCxnSpPr/>
          <p:nvPr/>
        </p:nvCxnSpPr>
        <p:spPr>
          <a:xfrm>
            <a:off x="651375" y="4222142"/>
            <a:ext cx="285922" cy="0"/>
          </a:xfrm>
          <a:prstGeom prst="straightConnector1">
            <a:avLst/>
          </a:prstGeom>
          <a:noFill/>
          <a:ln w="25400" cap="flat" cmpd="sng" algn="ctr">
            <a:solidFill>
              <a:srgbClr val="0065AE">
                <a:shade val="95000"/>
                <a:satMod val="105000"/>
              </a:srgbClr>
            </a:solidFill>
            <a:prstDash val="solid"/>
            <a:tailEnd type="arrow"/>
          </a:ln>
          <a:effectLst/>
        </p:spPr>
      </p:cxnSp>
      <p:cxnSp>
        <p:nvCxnSpPr>
          <p:cNvPr id="63" name="直線矢印コネクタ 62"/>
          <p:cNvCxnSpPr/>
          <p:nvPr/>
        </p:nvCxnSpPr>
        <p:spPr>
          <a:xfrm>
            <a:off x="3854030" y="4479962"/>
            <a:ext cx="285922" cy="0"/>
          </a:xfrm>
          <a:prstGeom prst="straightConnector1">
            <a:avLst/>
          </a:prstGeom>
          <a:noFill/>
          <a:ln w="25400" cap="flat" cmpd="sng" algn="ctr">
            <a:solidFill>
              <a:srgbClr val="0065AE">
                <a:shade val="95000"/>
                <a:satMod val="105000"/>
              </a:srgbClr>
            </a:solidFill>
            <a:prstDash val="solid"/>
            <a:tailEnd type="arrow"/>
          </a:ln>
          <a:effectLst/>
        </p:spPr>
      </p:cxnSp>
    </p:spTree>
    <p:extLst>
      <p:ext uri="{BB962C8B-B14F-4D97-AF65-F5344CB8AC3E}">
        <p14:creationId xmlns:p14="http://schemas.microsoft.com/office/powerpoint/2010/main" val="30767400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0"/>
          </p:nvPr>
        </p:nvSpPr>
        <p:spPr/>
        <p:txBody>
          <a:bodyPr/>
          <a:lstStyle/>
          <a:p>
            <a:fld id="{78AE49ED-73EF-499C-8307-28EB0E7CF529}" type="slidenum">
              <a:rPr lang="ja-JP" altLang="en-US" smtClean="0"/>
              <a:pPr/>
              <a:t>45</a:t>
            </a:fld>
            <a:endParaRPr lang="ja-JP" altLang="en-US" dirty="0"/>
          </a:p>
        </p:txBody>
      </p:sp>
      <p:sp>
        <p:nvSpPr>
          <p:cNvPr id="3" name="タイトル 2"/>
          <p:cNvSpPr>
            <a:spLocks noGrp="1"/>
          </p:cNvSpPr>
          <p:nvPr>
            <p:ph type="title"/>
          </p:nvPr>
        </p:nvSpPr>
        <p:spPr/>
        <p:txBody>
          <a:bodyPr/>
          <a:lstStyle/>
          <a:p>
            <a:r>
              <a:rPr lang="en-US" altLang="ja-JP" b="0" dirty="0">
                <a:solidFill>
                  <a:srgbClr val="FABE00"/>
                </a:solidFill>
              </a:rPr>
              <a:t>06</a:t>
            </a:r>
            <a:br>
              <a:rPr lang="en-US" altLang="ja-JP" b="0" dirty="0">
                <a:solidFill>
                  <a:srgbClr val="FABE00"/>
                </a:solidFill>
              </a:rPr>
            </a:br>
            <a:r>
              <a:rPr lang="ja-JP" altLang="en-US" dirty="0">
                <a:solidFill>
                  <a:srgbClr val="EE7B48"/>
                </a:solidFill>
              </a:rPr>
              <a:t>その他資料</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26811027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88ADD0D3-D157-A37E-4F36-9738C75B1F12}"/>
              </a:ext>
            </a:extLst>
          </p:cNvPr>
          <p:cNvSpPr>
            <a:spLocks noGrp="1"/>
          </p:cNvSpPr>
          <p:nvPr>
            <p:ph type="sldNum" sz="quarter" idx="12"/>
          </p:nvPr>
        </p:nvSpPr>
        <p:spPr/>
        <p:txBody>
          <a:bodyPr/>
          <a:lstStyle/>
          <a:p>
            <a:fld id="{78AE49ED-73EF-499C-8307-28EB0E7CF529}" type="slidenum">
              <a:rPr kumimoji="1" lang="ja-JP" altLang="en-US" smtClean="0"/>
              <a:t>46</a:t>
            </a:fld>
            <a:endParaRPr kumimoji="1" lang="ja-JP" altLang="en-US" dirty="0"/>
          </a:p>
        </p:txBody>
      </p:sp>
      <p:sp>
        <p:nvSpPr>
          <p:cNvPr id="3" name="フッター プレースホルダー 2">
            <a:extLst>
              <a:ext uri="{FF2B5EF4-FFF2-40B4-BE49-F238E27FC236}">
                <a16:creationId xmlns:a16="http://schemas.microsoft.com/office/drawing/2014/main" id="{9E93BC7E-A81D-DB6B-BA54-EFB1058F1606}"/>
              </a:ext>
            </a:extLst>
          </p:cNvPr>
          <p:cNvSpPr>
            <a:spLocks noGrp="1"/>
          </p:cNvSpPr>
          <p:nvPr>
            <p:ph type="ftr" sz="quarter" idx="3"/>
          </p:nvPr>
        </p:nvSpPr>
        <p:spPr/>
        <p:txBody>
          <a:bodyPr/>
          <a:lstStyle/>
          <a:p>
            <a:r>
              <a:rPr lang="en-US" altLang="ja-JP"/>
              <a:t>©Canon IT Solutions Inc.  All rights reserved.</a:t>
            </a:r>
            <a:endParaRPr lang="ja-JP" altLang="en-US" dirty="0"/>
          </a:p>
        </p:txBody>
      </p:sp>
      <p:sp>
        <p:nvSpPr>
          <p:cNvPr id="4" name="テキスト プレースホルダー 3">
            <a:extLst>
              <a:ext uri="{FF2B5EF4-FFF2-40B4-BE49-F238E27FC236}">
                <a16:creationId xmlns:a16="http://schemas.microsoft.com/office/drawing/2014/main" id="{4F66FD83-4D7D-1E62-F4E6-E3EB24B15F93}"/>
              </a:ext>
            </a:extLst>
          </p:cNvPr>
          <p:cNvSpPr>
            <a:spLocks noGrp="1"/>
          </p:cNvSpPr>
          <p:nvPr>
            <p:ph type="body" sz="quarter" idx="16"/>
          </p:nvPr>
        </p:nvSpPr>
        <p:spPr>
          <a:xfrm>
            <a:off x="179512" y="591530"/>
            <a:ext cx="7704856" cy="315310"/>
          </a:xfrm>
        </p:spPr>
        <p:txBody>
          <a:bodyPr/>
          <a:lstStyle/>
          <a:p>
            <a:r>
              <a:rPr kumimoji="1" lang="ja-JP" altLang="en-US" dirty="0"/>
              <a:t>シングルサインオン</a:t>
            </a:r>
            <a:r>
              <a:rPr kumimoji="1" lang="en-US" altLang="ja-JP" dirty="0"/>
              <a:t>(</a:t>
            </a:r>
            <a:r>
              <a:rPr kumimoji="1" lang="en-US" altLang="ja-JP" dirty="0" err="1"/>
              <a:t>MicrosoftEntra</a:t>
            </a:r>
            <a:r>
              <a:rPr kumimoji="1" lang="en-US" altLang="ja-JP" dirty="0"/>
              <a:t> ID (</a:t>
            </a:r>
            <a:r>
              <a:rPr kumimoji="1" lang="ja-JP" altLang="en-US" dirty="0"/>
              <a:t>旧称 </a:t>
            </a:r>
            <a:r>
              <a:rPr kumimoji="1" lang="en-US" altLang="ja-JP" dirty="0"/>
              <a:t>Azure AD))</a:t>
            </a:r>
            <a:r>
              <a:rPr kumimoji="1" lang="ja-JP" altLang="en-US" dirty="0"/>
              <a:t>　</a:t>
            </a:r>
          </a:p>
          <a:p>
            <a:endParaRPr kumimoji="1" lang="ja-JP" altLang="en-US" dirty="0"/>
          </a:p>
        </p:txBody>
      </p:sp>
      <p:sp>
        <p:nvSpPr>
          <p:cNvPr id="5" name="テキスト プレースホルダー 4">
            <a:extLst>
              <a:ext uri="{FF2B5EF4-FFF2-40B4-BE49-F238E27FC236}">
                <a16:creationId xmlns:a16="http://schemas.microsoft.com/office/drawing/2014/main" id="{1BCD990B-D97B-BA28-B77F-3CD2BB12C29B}"/>
              </a:ext>
            </a:extLst>
          </p:cNvPr>
          <p:cNvSpPr>
            <a:spLocks noGrp="1"/>
          </p:cNvSpPr>
          <p:nvPr>
            <p:ph type="body" sz="quarter" idx="17"/>
          </p:nvPr>
        </p:nvSpPr>
        <p:spPr/>
        <p:txBody>
          <a:bodyPr/>
          <a:lstStyle/>
          <a:p>
            <a:r>
              <a:rPr lang="en-US" altLang="ja-JP" dirty="0" err="1"/>
              <a:t>MicrosoftEntra</a:t>
            </a:r>
            <a:r>
              <a:rPr lang="en-US" altLang="ja-JP" dirty="0"/>
              <a:t> ID</a:t>
            </a:r>
            <a:r>
              <a:rPr lang="ja-JP" altLang="en-US" dirty="0"/>
              <a:t>の</a:t>
            </a:r>
            <a:r>
              <a:rPr lang="en-US" altLang="ja-JP" dirty="0"/>
              <a:t>SAML</a:t>
            </a:r>
            <a:r>
              <a:rPr lang="ja-JP" altLang="en-US" dirty="0"/>
              <a:t>認証を利用しログイン</a:t>
            </a:r>
            <a:r>
              <a:rPr lang="en-US" altLang="ja-JP" dirty="0" err="1"/>
              <a:t>MicrosoftEntra</a:t>
            </a:r>
            <a:r>
              <a:rPr lang="en-US" altLang="ja-JP" dirty="0"/>
              <a:t> ID</a:t>
            </a:r>
            <a:r>
              <a:rPr lang="ja-JP" altLang="en-US" dirty="0"/>
              <a:t>のユーザーと</a:t>
            </a:r>
            <a:r>
              <a:rPr lang="en-US" altLang="ja-JP" dirty="0" err="1"/>
              <a:t>SuperStream</a:t>
            </a:r>
            <a:r>
              <a:rPr lang="en-US" altLang="ja-JP" dirty="0"/>
              <a:t>-NX</a:t>
            </a:r>
            <a:r>
              <a:rPr lang="ja-JP" altLang="en-US" dirty="0"/>
              <a:t>のログインユーザーを事前に紐づけておくことで、</a:t>
            </a:r>
            <a:r>
              <a:rPr lang="en-US" altLang="ja-JP" dirty="0" err="1"/>
              <a:t>MicrosoftEntra</a:t>
            </a:r>
            <a:r>
              <a:rPr lang="en-US" altLang="ja-JP" dirty="0"/>
              <a:t> ID</a:t>
            </a:r>
            <a:r>
              <a:rPr lang="ja-JP" altLang="en-US" dirty="0"/>
              <a:t>の認証が通ると紐づけたログインユーザーで </a:t>
            </a:r>
            <a:r>
              <a:rPr lang="en-US" altLang="ja-JP" dirty="0" err="1"/>
              <a:t>SuperStream</a:t>
            </a:r>
            <a:r>
              <a:rPr lang="en-US" altLang="ja-JP" dirty="0"/>
              <a:t>-NX </a:t>
            </a:r>
            <a:r>
              <a:rPr lang="ja-JP" altLang="en-US" dirty="0"/>
              <a:t>にログインします</a:t>
            </a:r>
          </a:p>
        </p:txBody>
      </p:sp>
      <p:sp>
        <p:nvSpPr>
          <p:cNvPr id="6" name="タイトル 5">
            <a:extLst>
              <a:ext uri="{FF2B5EF4-FFF2-40B4-BE49-F238E27FC236}">
                <a16:creationId xmlns:a16="http://schemas.microsoft.com/office/drawing/2014/main" id="{29C86E73-D376-16F7-4880-FFCF4261679E}"/>
              </a:ext>
            </a:extLst>
          </p:cNvPr>
          <p:cNvSpPr>
            <a:spLocks noGrp="1"/>
          </p:cNvSpPr>
          <p:nvPr>
            <p:ph type="title"/>
          </p:nvPr>
        </p:nvSpPr>
        <p:spPr/>
        <p:txBody>
          <a:bodyPr/>
          <a:lstStyle/>
          <a:p>
            <a:r>
              <a:rPr kumimoji="1" lang="ja-JP" altLang="en-US" dirty="0"/>
              <a:t>ログイン画面</a:t>
            </a:r>
          </a:p>
        </p:txBody>
      </p:sp>
      <p:sp>
        <p:nvSpPr>
          <p:cNvPr id="7" name="正方形/長方形 6">
            <a:extLst>
              <a:ext uri="{FF2B5EF4-FFF2-40B4-BE49-F238E27FC236}">
                <a16:creationId xmlns:a16="http://schemas.microsoft.com/office/drawing/2014/main" id="{AF9F4308-3DD4-0330-2DCF-721B15CD5C1E}"/>
              </a:ext>
            </a:extLst>
          </p:cNvPr>
          <p:cNvSpPr/>
          <p:nvPr/>
        </p:nvSpPr>
        <p:spPr>
          <a:xfrm>
            <a:off x="6528132" y="2141500"/>
            <a:ext cx="1932300" cy="2340000"/>
          </a:xfrm>
          <a:prstGeom prst="rect">
            <a:avLst/>
          </a:prstGeom>
          <a:solidFill>
            <a:schemeClr val="bg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altLang="ja-JP" sz="1200" dirty="0" err="1">
                <a:solidFill>
                  <a:schemeClr val="tx2"/>
                </a:solidFill>
              </a:rPr>
              <a:t>MicrosoftEntra</a:t>
            </a:r>
            <a:r>
              <a:rPr lang="en-US" altLang="ja-JP" sz="1200" dirty="0">
                <a:solidFill>
                  <a:schemeClr val="tx2"/>
                </a:solidFill>
              </a:rPr>
              <a:t> ID</a:t>
            </a:r>
          </a:p>
          <a:p>
            <a:pPr algn="ctr"/>
            <a:r>
              <a:rPr lang="ja-JP" altLang="en-US" sz="1200" dirty="0">
                <a:solidFill>
                  <a:schemeClr val="tx2"/>
                </a:solidFill>
              </a:rPr>
              <a:t>エンタープライズ</a:t>
            </a:r>
            <a:endParaRPr lang="en-US" altLang="ja-JP" sz="1200" dirty="0">
              <a:solidFill>
                <a:schemeClr val="tx2"/>
              </a:solidFill>
            </a:endParaRPr>
          </a:p>
          <a:p>
            <a:pPr algn="ctr"/>
            <a:r>
              <a:rPr lang="ja-JP" altLang="en-US" sz="1200" dirty="0">
                <a:solidFill>
                  <a:schemeClr val="tx2"/>
                </a:solidFill>
              </a:rPr>
              <a:t>アプリケーション</a:t>
            </a:r>
            <a:endParaRPr kumimoji="1" lang="ja-JP" altLang="en-US" sz="1200" dirty="0">
              <a:solidFill>
                <a:schemeClr val="tx2"/>
              </a:solidFill>
            </a:endParaRPr>
          </a:p>
        </p:txBody>
      </p:sp>
      <p:sp>
        <p:nvSpPr>
          <p:cNvPr id="8" name="正方形/長方形 7">
            <a:extLst>
              <a:ext uri="{FF2B5EF4-FFF2-40B4-BE49-F238E27FC236}">
                <a16:creationId xmlns:a16="http://schemas.microsoft.com/office/drawing/2014/main" id="{BA486479-2611-88D9-B380-7476D6B56F0C}"/>
              </a:ext>
            </a:extLst>
          </p:cNvPr>
          <p:cNvSpPr/>
          <p:nvPr/>
        </p:nvSpPr>
        <p:spPr>
          <a:xfrm>
            <a:off x="2212373" y="2141501"/>
            <a:ext cx="1687467" cy="234000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1200" b="1">
                <a:solidFill>
                  <a:schemeClr val="accent1"/>
                </a:solidFill>
              </a:rPr>
              <a:t>シングルサインオン</a:t>
            </a:r>
            <a:endParaRPr lang="en-US" altLang="ja-JP" sz="1200" b="1">
              <a:solidFill>
                <a:schemeClr val="accent1"/>
              </a:solidFill>
            </a:endParaRPr>
          </a:p>
          <a:p>
            <a:pPr algn="ctr"/>
            <a:r>
              <a:rPr lang="ja-JP" altLang="en-US" sz="1200" b="1">
                <a:solidFill>
                  <a:schemeClr val="accent1"/>
                </a:solidFill>
              </a:rPr>
              <a:t>サーバー</a:t>
            </a:r>
            <a:endParaRPr kumimoji="1" lang="ja-JP" altLang="en-US" sz="1200" b="1">
              <a:solidFill>
                <a:schemeClr val="accent1"/>
              </a:solidFill>
            </a:endParaRPr>
          </a:p>
        </p:txBody>
      </p:sp>
      <p:sp>
        <p:nvSpPr>
          <p:cNvPr id="9" name="正方形/長方形 8">
            <a:extLst>
              <a:ext uri="{FF2B5EF4-FFF2-40B4-BE49-F238E27FC236}">
                <a16:creationId xmlns:a16="http://schemas.microsoft.com/office/drawing/2014/main" id="{FE721A96-BBCA-C1FE-498C-89C1B3006519}"/>
              </a:ext>
            </a:extLst>
          </p:cNvPr>
          <p:cNvSpPr/>
          <p:nvPr/>
        </p:nvSpPr>
        <p:spPr>
          <a:xfrm>
            <a:off x="452945" y="2943639"/>
            <a:ext cx="1190297" cy="457198"/>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a:t>WEB</a:t>
            </a:r>
            <a:r>
              <a:rPr kumimoji="1" lang="ja-JP" altLang="en-US" sz="1200"/>
              <a:t>サーバー</a:t>
            </a:r>
          </a:p>
        </p:txBody>
      </p:sp>
      <p:sp>
        <p:nvSpPr>
          <p:cNvPr id="10" name="左右矢印 9">
            <a:extLst>
              <a:ext uri="{FF2B5EF4-FFF2-40B4-BE49-F238E27FC236}">
                <a16:creationId xmlns:a16="http://schemas.microsoft.com/office/drawing/2014/main" id="{01A55871-51CD-804B-3B28-5B4A33CCAA1E}"/>
              </a:ext>
            </a:extLst>
          </p:cNvPr>
          <p:cNvSpPr/>
          <p:nvPr/>
        </p:nvSpPr>
        <p:spPr>
          <a:xfrm>
            <a:off x="1703596" y="3044296"/>
            <a:ext cx="421687" cy="255884"/>
          </a:xfrm>
          <a:prstGeom prst="leftRightArrow">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sp>
        <p:nvSpPr>
          <p:cNvPr id="11" name="正方形/長方形 10">
            <a:extLst>
              <a:ext uri="{FF2B5EF4-FFF2-40B4-BE49-F238E27FC236}">
                <a16:creationId xmlns:a16="http://schemas.microsoft.com/office/drawing/2014/main" id="{714C81C3-3763-D7B3-D685-C2CC4D8816C4}"/>
              </a:ext>
            </a:extLst>
          </p:cNvPr>
          <p:cNvSpPr/>
          <p:nvPr/>
        </p:nvSpPr>
        <p:spPr>
          <a:xfrm>
            <a:off x="4749847" y="2643869"/>
            <a:ext cx="936104" cy="4304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t>利用開始</a:t>
            </a:r>
          </a:p>
        </p:txBody>
      </p:sp>
      <p:sp>
        <p:nvSpPr>
          <p:cNvPr id="12" name="正方形/長方形 11">
            <a:extLst>
              <a:ext uri="{FF2B5EF4-FFF2-40B4-BE49-F238E27FC236}">
                <a16:creationId xmlns:a16="http://schemas.microsoft.com/office/drawing/2014/main" id="{FA563CF2-E27C-C682-E38F-9A22A76C5EF7}"/>
              </a:ext>
            </a:extLst>
          </p:cNvPr>
          <p:cNvSpPr/>
          <p:nvPr/>
        </p:nvSpPr>
        <p:spPr>
          <a:xfrm>
            <a:off x="2369264" y="2643758"/>
            <a:ext cx="1373684" cy="432048"/>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1200" b="1">
                <a:solidFill>
                  <a:schemeClr val="accent1"/>
                </a:solidFill>
              </a:rPr>
              <a:t>ポータル</a:t>
            </a:r>
            <a:endParaRPr kumimoji="1" lang="en-US" altLang="ja-JP" sz="1200" b="1">
              <a:solidFill>
                <a:schemeClr val="accent1"/>
              </a:solidFill>
            </a:endParaRPr>
          </a:p>
          <a:p>
            <a:pPr algn="ctr"/>
            <a:r>
              <a:rPr lang="ja-JP" altLang="en-US" sz="1200" b="1">
                <a:solidFill>
                  <a:schemeClr val="accent1"/>
                </a:solidFill>
              </a:rPr>
              <a:t>サイトアクセス</a:t>
            </a:r>
            <a:endParaRPr kumimoji="1" lang="ja-JP" altLang="en-US" sz="1200" b="1">
              <a:solidFill>
                <a:schemeClr val="accent1"/>
              </a:solidFill>
            </a:endParaRPr>
          </a:p>
        </p:txBody>
      </p:sp>
      <p:sp>
        <p:nvSpPr>
          <p:cNvPr id="13" name="正方形/長方形 12">
            <a:extLst>
              <a:ext uri="{FF2B5EF4-FFF2-40B4-BE49-F238E27FC236}">
                <a16:creationId xmlns:a16="http://schemas.microsoft.com/office/drawing/2014/main" id="{40F00EE3-D87A-2F9C-5028-9D4364BA8CAA}"/>
              </a:ext>
            </a:extLst>
          </p:cNvPr>
          <p:cNvSpPr/>
          <p:nvPr/>
        </p:nvSpPr>
        <p:spPr>
          <a:xfrm>
            <a:off x="6708152" y="2935630"/>
            <a:ext cx="1622674" cy="656436"/>
          </a:xfrm>
          <a:prstGeom prst="rect">
            <a:avLst/>
          </a:prstGeom>
          <a:solidFill>
            <a:schemeClr val="bg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2"/>
                </a:solidFill>
              </a:rPr>
              <a:t> </a:t>
            </a:r>
            <a:r>
              <a:rPr lang="en-US" altLang="ja-JP" sz="1200" dirty="0" err="1">
                <a:solidFill>
                  <a:schemeClr val="tx2"/>
                </a:solidFill>
              </a:rPr>
              <a:t>MicrosoftEntra</a:t>
            </a:r>
            <a:r>
              <a:rPr lang="en-US" altLang="ja-JP" sz="1200" dirty="0">
                <a:solidFill>
                  <a:schemeClr val="tx2"/>
                </a:solidFill>
              </a:rPr>
              <a:t> ID</a:t>
            </a:r>
            <a:r>
              <a:rPr lang="ja-JP" altLang="en-US" sz="1200" dirty="0">
                <a:solidFill>
                  <a:schemeClr val="tx2"/>
                </a:solidFill>
              </a:rPr>
              <a:t>ログイン</a:t>
            </a:r>
            <a:endParaRPr lang="en-US" altLang="ja-JP" sz="1200" dirty="0">
              <a:solidFill>
                <a:schemeClr val="tx2"/>
              </a:solidFill>
            </a:endParaRPr>
          </a:p>
          <a:p>
            <a:pPr algn="ctr"/>
            <a:r>
              <a:rPr lang="en-US" altLang="ja-JP" sz="1100" dirty="0">
                <a:solidFill>
                  <a:schemeClr val="tx2"/>
                </a:solidFill>
                <a:latin typeface="+mn-ea"/>
              </a:rPr>
              <a:t>※</a:t>
            </a:r>
            <a:r>
              <a:rPr lang="ja-JP" altLang="en-US" sz="1100" dirty="0">
                <a:solidFill>
                  <a:schemeClr val="tx2"/>
                </a:solidFill>
                <a:latin typeface="+mn-ea"/>
              </a:rPr>
              <a:t>未ログイン時のみ</a:t>
            </a:r>
            <a:endParaRPr lang="en-US" altLang="ja-JP" sz="1100" dirty="0">
              <a:solidFill>
                <a:schemeClr val="tx2"/>
              </a:solidFill>
              <a:latin typeface="+mn-ea"/>
            </a:endParaRPr>
          </a:p>
        </p:txBody>
      </p:sp>
      <p:sp>
        <p:nvSpPr>
          <p:cNvPr id="14" name="正方形/長方形 13">
            <a:extLst>
              <a:ext uri="{FF2B5EF4-FFF2-40B4-BE49-F238E27FC236}">
                <a16:creationId xmlns:a16="http://schemas.microsoft.com/office/drawing/2014/main" id="{C317BECD-6D4D-A11F-84A3-8C5F22AFED56}"/>
              </a:ext>
            </a:extLst>
          </p:cNvPr>
          <p:cNvSpPr/>
          <p:nvPr/>
        </p:nvSpPr>
        <p:spPr>
          <a:xfrm>
            <a:off x="2369264" y="3470481"/>
            <a:ext cx="1373684" cy="432048"/>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1">
                <a:solidFill>
                  <a:schemeClr val="accent1"/>
                </a:solidFill>
              </a:rPr>
              <a:t>NX</a:t>
            </a:r>
            <a:r>
              <a:rPr kumimoji="1" lang="ja-JP" altLang="en-US" sz="1200" b="1">
                <a:solidFill>
                  <a:schemeClr val="accent1"/>
                </a:solidFill>
              </a:rPr>
              <a:t>ログイン処理</a:t>
            </a:r>
          </a:p>
        </p:txBody>
      </p:sp>
      <p:sp>
        <p:nvSpPr>
          <p:cNvPr id="15" name="正方形/長方形 14">
            <a:extLst>
              <a:ext uri="{FF2B5EF4-FFF2-40B4-BE49-F238E27FC236}">
                <a16:creationId xmlns:a16="http://schemas.microsoft.com/office/drawing/2014/main" id="{5C995AF6-F38B-4435-8EB6-AA99BBA023AA}"/>
              </a:ext>
            </a:extLst>
          </p:cNvPr>
          <p:cNvSpPr/>
          <p:nvPr/>
        </p:nvSpPr>
        <p:spPr>
          <a:xfrm>
            <a:off x="4749847" y="3891244"/>
            <a:ext cx="936104" cy="4304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200"/>
              <a:t>NX</a:t>
            </a:r>
            <a:r>
              <a:rPr lang="ja-JP" altLang="en-US" sz="1200"/>
              <a:t>起動</a:t>
            </a:r>
            <a:endParaRPr kumimoji="1" lang="ja-JP" altLang="en-US" sz="1200"/>
          </a:p>
        </p:txBody>
      </p:sp>
      <p:sp>
        <p:nvSpPr>
          <p:cNvPr id="16" name="正方形/長方形 15">
            <a:extLst>
              <a:ext uri="{FF2B5EF4-FFF2-40B4-BE49-F238E27FC236}">
                <a16:creationId xmlns:a16="http://schemas.microsoft.com/office/drawing/2014/main" id="{93134E21-D10B-9824-6687-842799DE2A71}"/>
              </a:ext>
            </a:extLst>
          </p:cNvPr>
          <p:cNvSpPr/>
          <p:nvPr/>
        </p:nvSpPr>
        <p:spPr>
          <a:xfrm>
            <a:off x="4367892" y="2141501"/>
            <a:ext cx="1700015" cy="2340000"/>
          </a:xfrm>
          <a:prstGeom prst="rect">
            <a:avLst/>
          </a:prstGeom>
          <a:noFill/>
          <a:ln/>
        </p:spPr>
        <p:style>
          <a:lnRef idx="2">
            <a:schemeClr val="accent5"/>
          </a:lnRef>
          <a:fillRef idx="1">
            <a:schemeClr val="lt1"/>
          </a:fillRef>
          <a:effectRef idx="0">
            <a:schemeClr val="accent5"/>
          </a:effectRef>
          <a:fontRef idx="minor">
            <a:schemeClr val="dk1"/>
          </a:fontRef>
        </p:style>
        <p:txBody>
          <a:bodyPr rtlCol="0" anchor="t"/>
          <a:lstStyle/>
          <a:p>
            <a:pPr algn="ctr"/>
            <a:r>
              <a:rPr lang="ja-JP" altLang="en-US" sz="1200" b="1">
                <a:solidFill>
                  <a:schemeClr val="accent5"/>
                </a:solidFill>
              </a:rPr>
              <a:t>ユーザー</a:t>
            </a:r>
            <a:endParaRPr kumimoji="1" lang="ja-JP" altLang="en-US" sz="1200" b="1">
              <a:solidFill>
                <a:schemeClr val="accent5"/>
              </a:solidFill>
            </a:endParaRPr>
          </a:p>
        </p:txBody>
      </p:sp>
      <p:cxnSp>
        <p:nvCxnSpPr>
          <p:cNvPr id="17" name="直線矢印コネクタ 16">
            <a:extLst>
              <a:ext uri="{FF2B5EF4-FFF2-40B4-BE49-F238E27FC236}">
                <a16:creationId xmlns:a16="http://schemas.microsoft.com/office/drawing/2014/main" id="{EEA130B6-CF83-5656-498E-EA831C720C44}"/>
              </a:ext>
            </a:extLst>
          </p:cNvPr>
          <p:cNvCxnSpPr>
            <a:stCxn id="11" idx="1"/>
            <a:endCxn id="12" idx="3"/>
          </p:cNvCxnSpPr>
          <p:nvPr/>
        </p:nvCxnSpPr>
        <p:spPr>
          <a:xfrm flipH="1">
            <a:off x="3742948" y="2859085"/>
            <a:ext cx="1006899" cy="697"/>
          </a:xfrm>
          <a:prstGeom prst="straightConnector1">
            <a:avLst/>
          </a:prstGeom>
          <a:ln w="2857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8" name="カギ線コネクタ 17">
            <a:extLst>
              <a:ext uri="{FF2B5EF4-FFF2-40B4-BE49-F238E27FC236}">
                <a16:creationId xmlns:a16="http://schemas.microsoft.com/office/drawing/2014/main" id="{09A96413-473D-D002-45D4-2BD116F47D00}"/>
              </a:ext>
            </a:extLst>
          </p:cNvPr>
          <p:cNvCxnSpPr>
            <a:cxnSpLocks/>
            <a:stCxn id="12" idx="2"/>
            <a:endCxn id="13" idx="1"/>
          </p:cNvCxnSpPr>
          <p:nvPr/>
        </p:nvCxnSpPr>
        <p:spPr>
          <a:xfrm rot="16200000" flipH="1">
            <a:off x="4788108" y="1343804"/>
            <a:ext cx="188042" cy="3652046"/>
          </a:xfrm>
          <a:prstGeom prst="bentConnector2">
            <a:avLst/>
          </a:prstGeom>
          <a:ln w="2857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9" name="カギ線コネクタ 18">
            <a:extLst>
              <a:ext uri="{FF2B5EF4-FFF2-40B4-BE49-F238E27FC236}">
                <a16:creationId xmlns:a16="http://schemas.microsoft.com/office/drawing/2014/main" id="{389E8916-2B68-3819-01B4-71B0B9644580}"/>
              </a:ext>
            </a:extLst>
          </p:cNvPr>
          <p:cNvCxnSpPr>
            <a:cxnSpLocks/>
          </p:cNvCxnSpPr>
          <p:nvPr/>
        </p:nvCxnSpPr>
        <p:spPr>
          <a:xfrm rot="5400000">
            <a:off x="5563870" y="1771145"/>
            <a:ext cx="134698" cy="3776541"/>
          </a:xfrm>
          <a:prstGeom prst="bentConnector2">
            <a:avLst/>
          </a:prstGeom>
          <a:ln w="2857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20" name="カギ線コネクタ 19">
            <a:extLst>
              <a:ext uri="{FF2B5EF4-FFF2-40B4-BE49-F238E27FC236}">
                <a16:creationId xmlns:a16="http://schemas.microsoft.com/office/drawing/2014/main" id="{80F839A4-16E1-44EE-D774-7D0835DE680E}"/>
              </a:ext>
            </a:extLst>
          </p:cNvPr>
          <p:cNvCxnSpPr>
            <a:stCxn id="14" idx="2"/>
            <a:endCxn id="15" idx="1"/>
          </p:cNvCxnSpPr>
          <p:nvPr/>
        </p:nvCxnSpPr>
        <p:spPr>
          <a:xfrm rot="16200000" flipH="1">
            <a:off x="3801011" y="3157623"/>
            <a:ext cx="203931" cy="1693741"/>
          </a:xfrm>
          <a:prstGeom prst="bentConnector2">
            <a:avLst/>
          </a:prstGeom>
          <a:ln w="2857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21" name="Freeform 34">
            <a:extLst>
              <a:ext uri="{FF2B5EF4-FFF2-40B4-BE49-F238E27FC236}">
                <a16:creationId xmlns:a16="http://schemas.microsoft.com/office/drawing/2014/main" id="{1CCB37F8-5D3B-93D9-2BB4-D74976C55176}"/>
              </a:ext>
            </a:extLst>
          </p:cNvPr>
          <p:cNvSpPr>
            <a:spLocks noEditPoints="1"/>
          </p:cNvSpPr>
          <p:nvPr/>
        </p:nvSpPr>
        <p:spPr bwMode="auto">
          <a:xfrm>
            <a:off x="5034542" y="1720031"/>
            <a:ext cx="366713" cy="347663"/>
          </a:xfrm>
          <a:custGeom>
            <a:avLst/>
            <a:gdLst>
              <a:gd name="T0" fmla="*/ 309 w 385"/>
              <a:gd name="T1" fmla="*/ 365 h 365"/>
              <a:gd name="T2" fmla="*/ 73 w 385"/>
              <a:gd name="T3" fmla="*/ 362 h 365"/>
              <a:gd name="T4" fmla="*/ 76 w 385"/>
              <a:gd name="T5" fmla="*/ 348 h 365"/>
              <a:gd name="T6" fmla="*/ 313 w 385"/>
              <a:gd name="T7" fmla="*/ 351 h 365"/>
              <a:gd name="T8" fmla="*/ 302 w 385"/>
              <a:gd name="T9" fmla="*/ 354 h 365"/>
              <a:gd name="T10" fmla="*/ 283 w 385"/>
              <a:gd name="T11" fmla="*/ 359 h 365"/>
              <a:gd name="T12" fmla="*/ 302 w 385"/>
              <a:gd name="T13" fmla="*/ 354 h 365"/>
              <a:gd name="T14" fmla="*/ 254 w 385"/>
              <a:gd name="T15" fmla="*/ 354 h 365"/>
              <a:gd name="T16" fmla="*/ 273 w 385"/>
              <a:gd name="T17" fmla="*/ 359 h 365"/>
              <a:gd name="T18" fmla="*/ 311 w 385"/>
              <a:gd name="T19" fmla="*/ 217 h 365"/>
              <a:gd name="T20" fmla="*/ 81 w 385"/>
              <a:gd name="T21" fmla="*/ 210 h 365"/>
              <a:gd name="T22" fmla="*/ 74 w 385"/>
              <a:gd name="T23" fmla="*/ 333 h 365"/>
              <a:gd name="T24" fmla="*/ 304 w 385"/>
              <a:gd name="T25" fmla="*/ 340 h 365"/>
              <a:gd name="T26" fmla="*/ 311 w 385"/>
              <a:gd name="T27" fmla="*/ 217 h 365"/>
              <a:gd name="T28" fmla="*/ 122 w 385"/>
              <a:gd name="T29" fmla="*/ 71 h 365"/>
              <a:gd name="T30" fmla="*/ 263 w 385"/>
              <a:gd name="T31" fmla="*/ 71 h 365"/>
              <a:gd name="T32" fmla="*/ 170 w 385"/>
              <a:gd name="T33" fmla="*/ 154 h 365"/>
              <a:gd name="T34" fmla="*/ 53 w 385"/>
              <a:gd name="T35" fmla="*/ 199 h 365"/>
              <a:gd name="T36" fmla="*/ 46 w 385"/>
              <a:gd name="T37" fmla="*/ 339 h 365"/>
              <a:gd name="T38" fmla="*/ 67 w 385"/>
              <a:gd name="T39" fmla="*/ 333 h 365"/>
              <a:gd name="T40" fmla="*/ 50 w 385"/>
              <a:gd name="T41" fmla="*/ 283 h 365"/>
              <a:gd name="T42" fmla="*/ 67 w 385"/>
              <a:gd name="T43" fmla="*/ 272 h 365"/>
              <a:gd name="T44" fmla="*/ 81 w 385"/>
              <a:gd name="T45" fmla="*/ 203 h 365"/>
              <a:gd name="T46" fmla="*/ 185 w 385"/>
              <a:gd name="T47" fmla="*/ 189 h 365"/>
              <a:gd name="T48" fmla="*/ 375 w 385"/>
              <a:gd name="T49" fmla="*/ 293 h 365"/>
              <a:gd name="T50" fmla="*/ 263 w 385"/>
              <a:gd name="T51" fmla="*/ 154 h 365"/>
              <a:gd name="T52" fmla="*/ 201 w 385"/>
              <a:gd name="T53" fmla="*/ 189 h 365"/>
              <a:gd name="T54" fmla="*/ 304 w 385"/>
              <a:gd name="T55" fmla="*/ 203 h 365"/>
              <a:gd name="T56" fmla="*/ 319 w 385"/>
              <a:gd name="T57" fmla="*/ 272 h 365"/>
              <a:gd name="T58" fmla="*/ 336 w 385"/>
              <a:gd name="T59" fmla="*/ 283 h 365"/>
              <a:gd name="T60" fmla="*/ 319 w 385"/>
              <a:gd name="T61" fmla="*/ 333 h 365"/>
              <a:gd name="T62" fmla="*/ 340 w 385"/>
              <a:gd name="T63" fmla="*/ 339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85" h="365">
                <a:moveTo>
                  <a:pt x="313" y="362"/>
                </a:moveTo>
                <a:cubicBezTo>
                  <a:pt x="313" y="364"/>
                  <a:pt x="311" y="365"/>
                  <a:pt x="309" y="365"/>
                </a:cubicBezTo>
                <a:cubicBezTo>
                  <a:pt x="76" y="365"/>
                  <a:pt x="76" y="365"/>
                  <a:pt x="76" y="365"/>
                </a:cubicBezTo>
                <a:cubicBezTo>
                  <a:pt x="75" y="365"/>
                  <a:pt x="73" y="364"/>
                  <a:pt x="73" y="362"/>
                </a:cubicBezTo>
                <a:cubicBezTo>
                  <a:pt x="73" y="351"/>
                  <a:pt x="73" y="351"/>
                  <a:pt x="73" y="351"/>
                </a:cubicBezTo>
                <a:cubicBezTo>
                  <a:pt x="73" y="349"/>
                  <a:pt x="75" y="348"/>
                  <a:pt x="76" y="348"/>
                </a:cubicBezTo>
                <a:cubicBezTo>
                  <a:pt x="309" y="348"/>
                  <a:pt x="309" y="348"/>
                  <a:pt x="309" y="348"/>
                </a:cubicBezTo>
                <a:cubicBezTo>
                  <a:pt x="311" y="348"/>
                  <a:pt x="313" y="349"/>
                  <a:pt x="313" y="351"/>
                </a:cubicBezTo>
                <a:lnTo>
                  <a:pt x="313" y="362"/>
                </a:lnTo>
                <a:close/>
                <a:moveTo>
                  <a:pt x="302" y="354"/>
                </a:moveTo>
                <a:cubicBezTo>
                  <a:pt x="283" y="354"/>
                  <a:pt x="283" y="354"/>
                  <a:pt x="283" y="354"/>
                </a:cubicBezTo>
                <a:cubicBezTo>
                  <a:pt x="283" y="359"/>
                  <a:pt x="283" y="359"/>
                  <a:pt x="283" y="359"/>
                </a:cubicBezTo>
                <a:cubicBezTo>
                  <a:pt x="302" y="359"/>
                  <a:pt x="302" y="359"/>
                  <a:pt x="302" y="359"/>
                </a:cubicBezTo>
                <a:lnTo>
                  <a:pt x="302" y="354"/>
                </a:lnTo>
                <a:close/>
                <a:moveTo>
                  <a:pt x="273" y="354"/>
                </a:moveTo>
                <a:cubicBezTo>
                  <a:pt x="254" y="354"/>
                  <a:pt x="254" y="354"/>
                  <a:pt x="254" y="354"/>
                </a:cubicBezTo>
                <a:cubicBezTo>
                  <a:pt x="254" y="359"/>
                  <a:pt x="254" y="359"/>
                  <a:pt x="254" y="359"/>
                </a:cubicBezTo>
                <a:cubicBezTo>
                  <a:pt x="273" y="359"/>
                  <a:pt x="273" y="359"/>
                  <a:pt x="273" y="359"/>
                </a:cubicBezTo>
                <a:lnTo>
                  <a:pt x="273" y="354"/>
                </a:lnTo>
                <a:close/>
                <a:moveTo>
                  <a:pt x="311" y="217"/>
                </a:moveTo>
                <a:cubicBezTo>
                  <a:pt x="311" y="213"/>
                  <a:pt x="308" y="210"/>
                  <a:pt x="304" y="210"/>
                </a:cubicBezTo>
                <a:cubicBezTo>
                  <a:pt x="81" y="210"/>
                  <a:pt x="81" y="210"/>
                  <a:pt x="81" y="210"/>
                </a:cubicBezTo>
                <a:cubicBezTo>
                  <a:pt x="77" y="210"/>
                  <a:pt x="74" y="213"/>
                  <a:pt x="74" y="217"/>
                </a:cubicBezTo>
                <a:cubicBezTo>
                  <a:pt x="74" y="333"/>
                  <a:pt x="74" y="333"/>
                  <a:pt x="74" y="333"/>
                </a:cubicBezTo>
                <a:cubicBezTo>
                  <a:pt x="74" y="337"/>
                  <a:pt x="77" y="340"/>
                  <a:pt x="81" y="340"/>
                </a:cubicBezTo>
                <a:cubicBezTo>
                  <a:pt x="304" y="340"/>
                  <a:pt x="304" y="340"/>
                  <a:pt x="304" y="340"/>
                </a:cubicBezTo>
                <a:cubicBezTo>
                  <a:pt x="308" y="340"/>
                  <a:pt x="311" y="337"/>
                  <a:pt x="311" y="333"/>
                </a:cubicBezTo>
                <a:lnTo>
                  <a:pt x="311" y="217"/>
                </a:lnTo>
                <a:close/>
                <a:moveTo>
                  <a:pt x="193" y="0"/>
                </a:moveTo>
                <a:cubicBezTo>
                  <a:pt x="154" y="0"/>
                  <a:pt x="122" y="32"/>
                  <a:pt x="122" y="71"/>
                </a:cubicBezTo>
                <a:cubicBezTo>
                  <a:pt x="122" y="110"/>
                  <a:pt x="154" y="141"/>
                  <a:pt x="193" y="141"/>
                </a:cubicBezTo>
                <a:cubicBezTo>
                  <a:pt x="232" y="141"/>
                  <a:pt x="263" y="110"/>
                  <a:pt x="263" y="71"/>
                </a:cubicBezTo>
                <a:cubicBezTo>
                  <a:pt x="263" y="32"/>
                  <a:pt x="232" y="0"/>
                  <a:pt x="193" y="0"/>
                </a:cubicBezTo>
                <a:close/>
                <a:moveTo>
                  <a:pt x="170" y="154"/>
                </a:moveTo>
                <a:cubicBezTo>
                  <a:pt x="122" y="154"/>
                  <a:pt x="122" y="154"/>
                  <a:pt x="122" y="154"/>
                </a:cubicBezTo>
                <a:cubicBezTo>
                  <a:pt x="84" y="154"/>
                  <a:pt x="67" y="169"/>
                  <a:pt x="53" y="199"/>
                </a:cubicBezTo>
                <a:cubicBezTo>
                  <a:pt x="40" y="228"/>
                  <a:pt x="24" y="262"/>
                  <a:pt x="11" y="293"/>
                </a:cubicBezTo>
                <a:cubicBezTo>
                  <a:pt x="0" y="317"/>
                  <a:pt x="20" y="343"/>
                  <a:pt x="46" y="339"/>
                </a:cubicBezTo>
                <a:cubicBezTo>
                  <a:pt x="53" y="338"/>
                  <a:pt x="60" y="337"/>
                  <a:pt x="67" y="336"/>
                </a:cubicBezTo>
                <a:cubicBezTo>
                  <a:pt x="67" y="335"/>
                  <a:pt x="67" y="334"/>
                  <a:pt x="67" y="333"/>
                </a:cubicBezTo>
                <a:cubicBezTo>
                  <a:pt x="67" y="280"/>
                  <a:pt x="67" y="280"/>
                  <a:pt x="67" y="280"/>
                </a:cubicBezTo>
                <a:cubicBezTo>
                  <a:pt x="50" y="283"/>
                  <a:pt x="50" y="283"/>
                  <a:pt x="50" y="283"/>
                </a:cubicBezTo>
                <a:cubicBezTo>
                  <a:pt x="49" y="275"/>
                  <a:pt x="49" y="275"/>
                  <a:pt x="49" y="275"/>
                </a:cubicBezTo>
                <a:cubicBezTo>
                  <a:pt x="67" y="272"/>
                  <a:pt x="67" y="272"/>
                  <a:pt x="67" y="272"/>
                </a:cubicBezTo>
                <a:cubicBezTo>
                  <a:pt x="67" y="217"/>
                  <a:pt x="67" y="217"/>
                  <a:pt x="67" y="217"/>
                </a:cubicBezTo>
                <a:cubicBezTo>
                  <a:pt x="67" y="209"/>
                  <a:pt x="73" y="203"/>
                  <a:pt x="81" y="203"/>
                </a:cubicBezTo>
                <a:cubicBezTo>
                  <a:pt x="180" y="203"/>
                  <a:pt x="180" y="203"/>
                  <a:pt x="180" y="203"/>
                </a:cubicBezTo>
                <a:cubicBezTo>
                  <a:pt x="185" y="189"/>
                  <a:pt x="185" y="189"/>
                  <a:pt x="185" y="189"/>
                </a:cubicBezTo>
                <a:lnTo>
                  <a:pt x="170" y="154"/>
                </a:lnTo>
                <a:close/>
                <a:moveTo>
                  <a:pt x="375" y="293"/>
                </a:moveTo>
                <a:cubicBezTo>
                  <a:pt x="361" y="262"/>
                  <a:pt x="346" y="228"/>
                  <a:pt x="332" y="199"/>
                </a:cubicBezTo>
                <a:cubicBezTo>
                  <a:pt x="318" y="169"/>
                  <a:pt x="301" y="154"/>
                  <a:pt x="263" y="154"/>
                </a:cubicBezTo>
                <a:cubicBezTo>
                  <a:pt x="216" y="154"/>
                  <a:pt x="216" y="154"/>
                  <a:pt x="216" y="154"/>
                </a:cubicBezTo>
                <a:cubicBezTo>
                  <a:pt x="201" y="189"/>
                  <a:pt x="201" y="189"/>
                  <a:pt x="201" y="189"/>
                </a:cubicBezTo>
                <a:cubicBezTo>
                  <a:pt x="206" y="203"/>
                  <a:pt x="206" y="203"/>
                  <a:pt x="206" y="203"/>
                </a:cubicBezTo>
                <a:cubicBezTo>
                  <a:pt x="304" y="203"/>
                  <a:pt x="304" y="203"/>
                  <a:pt x="304" y="203"/>
                </a:cubicBezTo>
                <a:cubicBezTo>
                  <a:pt x="312" y="203"/>
                  <a:pt x="319" y="209"/>
                  <a:pt x="319" y="217"/>
                </a:cubicBezTo>
                <a:cubicBezTo>
                  <a:pt x="319" y="272"/>
                  <a:pt x="319" y="272"/>
                  <a:pt x="319" y="272"/>
                </a:cubicBezTo>
                <a:cubicBezTo>
                  <a:pt x="337" y="275"/>
                  <a:pt x="337" y="275"/>
                  <a:pt x="337" y="275"/>
                </a:cubicBezTo>
                <a:cubicBezTo>
                  <a:pt x="336" y="283"/>
                  <a:pt x="336" y="283"/>
                  <a:pt x="336" y="283"/>
                </a:cubicBezTo>
                <a:cubicBezTo>
                  <a:pt x="319" y="280"/>
                  <a:pt x="319" y="280"/>
                  <a:pt x="319" y="280"/>
                </a:cubicBezTo>
                <a:cubicBezTo>
                  <a:pt x="319" y="333"/>
                  <a:pt x="319" y="333"/>
                  <a:pt x="319" y="333"/>
                </a:cubicBezTo>
                <a:cubicBezTo>
                  <a:pt x="319" y="334"/>
                  <a:pt x="319" y="335"/>
                  <a:pt x="319" y="336"/>
                </a:cubicBezTo>
                <a:cubicBezTo>
                  <a:pt x="325" y="337"/>
                  <a:pt x="333" y="338"/>
                  <a:pt x="340" y="339"/>
                </a:cubicBezTo>
                <a:cubicBezTo>
                  <a:pt x="365" y="343"/>
                  <a:pt x="385" y="317"/>
                  <a:pt x="375" y="293"/>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ja-JP" altLang="en-US"/>
          </a:p>
        </p:txBody>
      </p:sp>
      <p:pic>
        <p:nvPicPr>
          <p:cNvPr id="22" name="図 21">
            <a:extLst>
              <a:ext uri="{FF2B5EF4-FFF2-40B4-BE49-F238E27FC236}">
                <a16:creationId xmlns:a16="http://schemas.microsoft.com/office/drawing/2014/main" id="{E666556C-7583-7561-4367-E826DE817E3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8814" y="1635646"/>
            <a:ext cx="474581" cy="464129"/>
          </a:xfrm>
          <a:prstGeom prst="rect">
            <a:avLst/>
          </a:prstGeom>
        </p:spPr>
      </p:pic>
      <p:pic>
        <p:nvPicPr>
          <p:cNvPr id="23" name="図 22">
            <a:extLst>
              <a:ext uri="{FF2B5EF4-FFF2-40B4-BE49-F238E27FC236}">
                <a16:creationId xmlns:a16="http://schemas.microsoft.com/office/drawing/2014/main" id="{D2CA1C57-F36F-6E1A-1354-5C9E4B616C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0802" y="2391730"/>
            <a:ext cx="474581" cy="464129"/>
          </a:xfrm>
          <a:prstGeom prst="rect">
            <a:avLst/>
          </a:prstGeom>
        </p:spPr>
      </p:pic>
      <p:sp>
        <p:nvSpPr>
          <p:cNvPr id="24" name="角丸四角形吹き出し 23">
            <a:extLst>
              <a:ext uri="{FF2B5EF4-FFF2-40B4-BE49-F238E27FC236}">
                <a16:creationId xmlns:a16="http://schemas.microsoft.com/office/drawing/2014/main" id="{6E0E5D51-1B50-5881-14DF-4BE9F2B1CEBF}"/>
              </a:ext>
            </a:extLst>
          </p:cNvPr>
          <p:cNvSpPr/>
          <p:nvPr/>
        </p:nvSpPr>
        <p:spPr>
          <a:xfrm>
            <a:off x="5971584" y="4275578"/>
            <a:ext cx="1707380" cy="468052"/>
          </a:xfrm>
          <a:prstGeom prst="wedgeRoundRectCallout">
            <a:avLst>
              <a:gd name="adj1" fmla="val -63226"/>
              <a:gd name="adj2" fmla="val -51260"/>
              <a:gd name="adj3" fmla="val 16667"/>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t>ログイン後の画面が表示される</a:t>
            </a:r>
          </a:p>
        </p:txBody>
      </p:sp>
      <p:sp>
        <p:nvSpPr>
          <p:cNvPr id="25" name="テキスト ボックス 24">
            <a:extLst>
              <a:ext uri="{FF2B5EF4-FFF2-40B4-BE49-F238E27FC236}">
                <a16:creationId xmlns:a16="http://schemas.microsoft.com/office/drawing/2014/main" id="{4D30E43C-A7F0-724E-5E10-675E368B5973}"/>
              </a:ext>
            </a:extLst>
          </p:cNvPr>
          <p:cNvSpPr txBox="1"/>
          <p:nvPr/>
        </p:nvSpPr>
        <p:spPr>
          <a:xfrm>
            <a:off x="4361464" y="4743630"/>
            <a:ext cx="5602374" cy="230832"/>
          </a:xfrm>
          <a:prstGeom prst="rect">
            <a:avLst/>
          </a:prstGeom>
          <a:noFill/>
        </p:spPr>
        <p:txBody>
          <a:bodyPr wrap="square" rtlCol="0">
            <a:spAutoFit/>
          </a:bodyPr>
          <a:lstStyle/>
          <a:p>
            <a:r>
              <a:rPr kumimoji="1" lang="en-US" altLang="ja-JP" sz="900" dirty="0"/>
              <a:t>※</a:t>
            </a:r>
            <a:r>
              <a:rPr kumimoji="0" lang="en-US" altLang="ja-JP" sz="900" kern="0" dirty="0">
                <a:solidFill>
                  <a:schemeClr val="tx1">
                    <a:lumMod val="75000"/>
                    <a:lumOff val="25000"/>
                  </a:schemeClr>
                </a:solidFill>
              </a:rPr>
              <a:t>NX</a:t>
            </a:r>
            <a:r>
              <a:rPr kumimoji="0" lang="en-US" altLang="ja-JP" sz="900" b="0" i="0" u="none" strike="noStrike" kern="0" cap="none" spc="0" normalizeH="0" baseline="0" noProof="0" dirty="0">
                <a:ln>
                  <a:noFill/>
                </a:ln>
                <a:solidFill>
                  <a:schemeClr val="tx1">
                    <a:lumMod val="75000"/>
                    <a:lumOff val="25000"/>
                  </a:schemeClr>
                </a:solidFill>
                <a:effectLst/>
                <a:uLnTx/>
                <a:uFillTx/>
              </a:rPr>
              <a:t> Cloud</a:t>
            </a:r>
            <a:r>
              <a:rPr kumimoji="0" lang="ja-JP" altLang="en-US" sz="900" b="0" i="0" u="none" strike="noStrike" kern="0" cap="none" spc="0" normalizeH="0" baseline="0" noProof="0" dirty="0">
                <a:ln>
                  <a:noFill/>
                </a:ln>
                <a:solidFill>
                  <a:schemeClr val="tx1">
                    <a:lumMod val="75000"/>
                    <a:lumOff val="25000"/>
                  </a:schemeClr>
                </a:solidFill>
                <a:effectLst/>
                <a:uLnTx/>
                <a:uFillTx/>
              </a:rPr>
              <a:t>では「シングルサインオン</a:t>
            </a:r>
            <a:r>
              <a:rPr kumimoji="0" lang="en-US" altLang="ja-JP" sz="900" b="0" i="0" u="none" strike="noStrike" kern="0" cap="none" spc="0" normalizeH="0" baseline="0" noProof="0" dirty="0">
                <a:ln>
                  <a:noFill/>
                </a:ln>
                <a:solidFill>
                  <a:schemeClr val="tx1">
                    <a:lumMod val="75000"/>
                    <a:lumOff val="25000"/>
                  </a:schemeClr>
                </a:solidFill>
                <a:effectLst/>
                <a:uLnTx/>
                <a:uFillTx/>
              </a:rPr>
              <a:t>(</a:t>
            </a:r>
            <a:r>
              <a:rPr lang="en-US" altLang="ja-JP" sz="900" dirty="0" err="1"/>
              <a:t>MicrosoftEntra</a:t>
            </a:r>
            <a:r>
              <a:rPr lang="en-US" altLang="ja-JP" sz="900" dirty="0"/>
              <a:t> ID</a:t>
            </a:r>
            <a:r>
              <a:rPr kumimoji="0" lang="en-US" altLang="ja-JP" sz="900" b="0" i="0" u="none" strike="noStrike" kern="0" cap="none" spc="0" normalizeH="0" baseline="0" noProof="0" dirty="0">
                <a:ln>
                  <a:noFill/>
                </a:ln>
                <a:solidFill>
                  <a:schemeClr val="tx1">
                    <a:lumMod val="75000"/>
                    <a:lumOff val="25000"/>
                  </a:schemeClr>
                </a:solidFill>
                <a:effectLst/>
                <a:uLnTx/>
                <a:uFillTx/>
              </a:rPr>
              <a:t>)</a:t>
            </a:r>
            <a:r>
              <a:rPr kumimoji="0" lang="ja-JP" altLang="en-US" sz="900" b="0" i="0" u="none" strike="noStrike" kern="0" cap="none" spc="0" normalizeH="0" baseline="0" noProof="0" dirty="0">
                <a:ln>
                  <a:noFill/>
                </a:ln>
                <a:solidFill>
                  <a:schemeClr val="tx1">
                    <a:lumMod val="75000"/>
                    <a:lumOff val="25000"/>
                  </a:schemeClr>
                </a:solidFill>
                <a:effectLst/>
                <a:uLnTx/>
                <a:uFillTx/>
              </a:rPr>
              <a:t> 」機能は利用できません。</a:t>
            </a:r>
            <a:endParaRPr kumimoji="0" lang="en-US" altLang="ja-JP" sz="900" b="0" i="0" u="none" strike="noStrike" kern="0" cap="none" spc="0" normalizeH="0" baseline="0" noProof="0" dirty="0">
              <a:ln>
                <a:noFill/>
              </a:ln>
              <a:solidFill>
                <a:schemeClr val="tx1">
                  <a:lumMod val="75000"/>
                  <a:lumOff val="25000"/>
                </a:schemeClr>
              </a:solidFill>
              <a:effectLst/>
              <a:uLnTx/>
              <a:uFillTx/>
            </a:endParaRPr>
          </a:p>
        </p:txBody>
      </p:sp>
    </p:spTree>
    <p:extLst>
      <p:ext uri="{BB962C8B-B14F-4D97-AF65-F5344CB8AC3E}">
        <p14:creationId xmlns:p14="http://schemas.microsoft.com/office/powerpoint/2010/main" val="35455363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スライド番号プレースホルダー 2"/>
          <p:cNvSpPr>
            <a:spLocks noGrp="1"/>
          </p:cNvSpPr>
          <p:nvPr>
            <p:ph type="sldNum" sz="quarter" idx="12"/>
          </p:nvPr>
        </p:nvSpPr>
        <p:spPr/>
        <p:txBody>
          <a:bodyPr/>
          <a:lstStyle/>
          <a:p>
            <a:fld id="{78AE49ED-73EF-499C-8307-28EB0E7CF529}" type="slidenum">
              <a:rPr lang="ja-JP" altLang="en-US" smtClean="0"/>
              <a:pPr/>
              <a:t>47</a:t>
            </a:fld>
            <a:endParaRPr lang="ja-JP" altLang="en-US" dirty="0"/>
          </a:p>
        </p:txBody>
      </p:sp>
      <p:sp>
        <p:nvSpPr>
          <p:cNvPr id="3" name="フッター プレースホルダー 2"/>
          <p:cNvSpPr>
            <a:spLocks noGrp="1"/>
          </p:cNvSpPr>
          <p:nvPr>
            <p:ph type="ftr" sz="quarter" idx="3"/>
          </p:nvPr>
        </p:nvSpPr>
        <p:spPr/>
        <p:txBody>
          <a:bodyPr/>
          <a:lstStyle/>
          <a:p>
            <a:r>
              <a:rPr lang="en-US" altLang="ja-JP" dirty="0"/>
              <a:t>©Canon IT Solutions Inc.  All rights reserved.</a:t>
            </a:r>
            <a:endParaRPr lang="ja-JP" altLang="en-US" dirty="0"/>
          </a:p>
        </p:txBody>
      </p:sp>
      <p:sp>
        <p:nvSpPr>
          <p:cNvPr id="26" name="テキスト プレースホルダー 25"/>
          <p:cNvSpPr>
            <a:spLocks noGrp="1"/>
          </p:cNvSpPr>
          <p:nvPr>
            <p:ph type="body" sz="quarter" idx="16"/>
          </p:nvPr>
        </p:nvSpPr>
        <p:spPr/>
        <p:txBody>
          <a:bodyPr/>
          <a:lstStyle/>
          <a:p>
            <a:r>
              <a:rPr lang="ja-JP" altLang="en-US" dirty="0"/>
              <a:t>全銀協提供の銀行・支店情報を取得する</a:t>
            </a:r>
            <a:r>
              <a:rPr lang="en-US" altLang="ja-JP" dirty="0"/>
              <a:t>API</a:t>
            </a:r>
          </a:p>
          <a:p>
            <a:endParaRPr lang="ja-JP" altLang="en-US" dirty="0"/>
          </a:p>
        </p:txBody>
      </p:sp>
      <p:sp>
        <p:nvSpPr>
          <p:cNvPr id="27" name="テキスト プレースホルダー 26"/>
          <p:cNvSpPr>
            <a:spLocks noGrp="1"/>
          </p:cNvSpPr>
          <p:nvPr>
            <p:ph type="body" sz="quarter" idx="17"/>
          </p:nvPr>
        </p:nvSpPr>
        <p:spPr/>
        <p:txBody>
          <a:bodyPr/>
          <a:lstStyle/>
          <a:p>
            <a:r>
              <a:rPr lang="ja-JP" altLang="en-US" dirty="0"/>
              <a:t>全国銀行協会から提供されている最新の銀行データ、銀行支店データを、</a:t>
            </a:r>
            <a:r>
              <a:rPr lang="en-US" altLang="ja-JP" dirty="0"/>
              <a:t>SuperStream-NX</a:t>
            </a:r>
            <a:r>
              <a:rPr lang="ja-JP" altLang="en-US" dirty="0"/>
              <a:t>の画面上からボタン</a:t>
            </a:r>
            <a:r>
              <a:rPr lang="en-US" altLang="ja-JP" dirty="0"/>
              <a:t>1</a:t>
            </a:r>
            <a:r>
              <a:rPr lang="ja-JP" altLang="en-US" dirty="0" err="1"/>
              <a:t>つで</a:t>
            </a:r>
            <a:r>
              <a:rPr lang="ja-JP" altLang="en-US" dirty="0"/>
              <a:t>取得、更新できる</a:t>
            </a:r>
            <a:r>
              <a:rPr lang="en-US" altLang="ja-JP" dirty="0"/>
              <a:t>API </a:t>
            </a:r>
            <a:r>
              <a:rPr lang="ja-JP" altLang="en-US" dirty="0"/>
              <a:t>サービスです</a:t>
            </a:r>
            <a:endParaRPr lang="en-US" altLang="ja-JP" dirty="0"/>
          </a:p>
          <a:p>
            <a:r>
              <a:rPr lang="ja-JP" altLang="en-US" dirty="0"/>
              <a:t>全銀協のマスタデータは週次で最新化します</a:t>
            </a:r>
          </a:p>
          <a:p>
            <a:endParaRPr lang="ja-JP" altLang="en-US" dirty="0"/>
          </a:p>
        </p:txBody>
      </p:sp>
      <p:sp>
        <p:nvSpPr>
          <p:cNvPr id="6" name="タイトル 5"/>
          <p:cNvSpPr>
            <a:spLocks noGrp="1"/>
          </p:cNvSpPr>
          <p:nvPr>
            <p:ph type="title"/>
          </p:nvPr>
        </p:nvSpPr>
        <p:spPr/>
        <p:txBody>
          <a:bodyPr/>
          <a:lstStyle/>
          <a:p>
            <a:r>
              <a:rPr lang="en-US" altLang="ja-JP" dirty="0"/>
              <a:t>API</a:t>
            </a:r>
            <a:r>
              <a:rPr lang="ja-JP" altLang="en-US" dirty="0"/>
              <a:t>連携（銀行マスタ</a:t>
            </a:r>
            <a:r>
              <a:rPr lang="en-US" altLang="ja-JP" dirty="0"/>
              <a:t>API</a:t>
            </a:r>
            <a:r>
              <a:rPr lang="ja-JP" altLang="en-US" dirty="0"/>
              <a:t>）</a:t>
            </a:r>
            <a:br>
              <a:rPr lang="ja-JP" altLang="en-US" dirty="0"/>
            </a:br>
            <a:endParaRPr lang="ja-JP" altLang="en-US" dirty="0"/>
          </a:p>
        </p:txBody>
      </p:sp>
      <p:pic>
        <p:nvPicPr>
          <p:cNvPr id="51" name="図 50"/>
          <p:cNvPicPr>
            <a:picLocks noChangeAspect="1"/>
          </p:cNvPicPr>
          <p:nvPr/>
        </p:nvPicPr>
        <p:blipFill rotWithShape="1">
          <a:blip r:embed="rId3"/>
          <a:srcRect l="23027" r="21478" b="13683"/>
          <a:stretch/>
        </p:blipFill>
        <p:spPr>
          <a:xfrm>
            <a:off x="1547664" y="2247381"/>
            <a:ext cx="2617022" cy="1476496"/>
          </a:xfrm>
          <a:prstGeom prst="rect">
            <a:avLst/>
          </a:prstGeom>
        </p:spPr>
      </p:pic>
      <p:pic>
        <p:nvPicPr>
          <p:cNvPr id="52" name="図 51"/>
          <p:cNvPicPr>
            <a:picLocks noChangeAspect="1"/>
          </p:cNvPicPr>
          <p:nvPr/>
        </p:nvPicPr>
        <p:blipFill>
          <a:blip r:embed="rId4"/>
          <a:stretch>
            <a:fillRect/>
          </a:stretch>
        </p:blipFill>
        <p:spPr>
          <a:xfrm>
            <a:off x="1906708" y="4161434"/>
            <a:ext cx="1788999" cy="426540"/>
          </a:xfrm>
          <a:prstGeom prst="rect">
            <a:avLst/>
          </a:prstGeom>
        </p:spPr>
      </p:pic>
      <p:sp>
        <p:nvSpPr>
          <p:cNvPr id="53" name="正方形/長方形 52"/>
          <p:cNvSpPr/>
          <p:nvPr/>
        </p:nvSpPr>
        <p:spPr>
          <a:xfrm>
            <a:off x="6509256" y="1644646"/>
            <a:ext cx="1033074" cy="357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25" b="1" dirty="0">
                <a:solidFill>
                  <a:schemeClr val="bg1"/>
                </a:solidFill>
                <a:latin typeface="+mn-ea"/>
              </a:rPr>
              <a:t>Ａ社</a:t>
            </a:r>
          </a:p>
        </p:txBody>
      </p:sp>
      <p:sp>
        <p:nvSpPr>
          <p:cNvPr id="54" name="フローチャート: 磁気ディスク 53"/>
          <p:cNvSpPr/>
          <p:nvPr/>
        </p:nvSpPr>
        <p:spPr>
          <a:xfrm>
            <a:off x="2200461" y="2678152"/>
            <a:ext cx="1334345" cy="829701"/>
          </a:xfrm>
          <a:prstGeom prst="flowChartMagneticDisk">
            <a:avLst/>
          </a:prstGeom>
          <a:solidFill>
            <a:schemeClr val="tx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81000" rtlCol="0" anchor="ctr"/>
          <a:lstStyle/>
          <a:p>
            <a:pPr algn="ctr"/>
            <a:r>
              <a:rPr lang="ja-JP" altLang="en-US" sz="1200" b="1" dirty="0">
                <a:latin typeface="+mn-ea"/>
              </a:rPr>
              <a:t>銀行データ</a:t>
            </a:r>
            <a:endParaRPr lang="en-US" altLang="ja-JP" sz="1200" b="1" dirty="0">
              <a:latin typeface="+mn-ea"/>
            </a:endParaRPr>
          </a:p>
          <a:p>
            <a:pPr algn="ctr"/>
            <a:r>
              <a:rPr lang="ja-JP" altLang="en-US" sz="1200" b="1" dirty="0">
                <a:latin typeface="+mn-ea"/>
              </a:rPr>
              <a:t>支店データ</a:t>
            </a:r>
          </a:p>
        </p:txBody>
      </p:sp>
      <p:sp>
        <p:nvSpPr>
          <p:cNvPr id="55" name="フローチャート: 磁気ディスク 54"/>
          <p:cNvSpPr/>
          <p:nvPr/>
        </p:nvSpPr>
        <p:spPr>
          <a:xfrm>
            <a:off x="6116382" y="2103697"/>
            <a:ext cx="960412" cy="731128"/>
          </a:xfrm>
          <a:prstGeom prst="flowChartMagneticDisk">
            <a:avLst/>
          </a:prstGeom>
          <a:solidFill>
            <a:schemeClr val="accent4"/>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tIns="81000" rtlCol="0" anchor="ctr"/>
          <a:lstStyle/>
          <a:p>
            <a:pPr algn="ctr"/>
            <a:r>
              <a:rPr lang="ja-JP" altLang="en-US" sz="825" dirty="0">
                <a:latin typeface="+mn-ea"/>
              </a:rPr>
              <a:t>銀行支店マスタ</a:t>
            </a:r>
            <a:endParaRPr lang="en-US" altLang="ja-JP" sz="825" dirty="0">
              <a:latin typeface="+mn-ea"/>
            </a:endParaRPr>
          </a:p>
        </p:txBody>
      </p:sp>
      <p:sp>
        <p:nvSpPr>
          <p:cNvPr id="56" name="フローチャート: 磁気ディスク 55"/>
          <p:cNvSpPr/>
          <p:nvPr/>
        </p:nvSpPr>
        <p:spPr>
          <a:xfrm>
            <a:off x="6116382" y="2886784"/>
            <a:ext cx="960412" cy="731128"/>
          </a:xfrm>
          <a:prstGeom prst="flowChartMagneticDisk">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tIns="81000" rtlCol="0" anchor="ctr"/>
          <a:lstStyle/>
          <a:p>
            <a:pPr algn="ctr"/>
            <a:r>
              <a:rPr lang="ja-JP" altLang="en-US" sz="825" dirty="0">
                <a:latin typeface="+mn-ea"/>
              </a:rPr>
              <a:t>銀行支店マスタ</a:t>
            </a:r>
            <a:endParaRPr lang="en-US" altLang="ja-JP" sz="825" dirty="0">
              <a:latin typeface="+mn-ea"/>
            </a:endParaRPr>
          </a:p>
        </p:txBody>
      </p:sp>
      <p:sp>
        <p:nvSpPr>
          <p:cNvPr id="57" name="フローチャート: 磁気ディスク 56"/>
          <p:cNvSpPr/>
          <p:nvPr/>
        </p:nvSpPr>
        <p:spPr>
          <a:xfrm>
            <a:off x="6121983" y="3669871"/>
            <a:ext cx="960412" cy="731128"/>
          </a:xfrm>
          <a:prstGeom prst="flowChartMagneticDisk">
            <a:avLst/>
          </a:prstGeom>
          <a:solidFill>
            <a:schemeClr val="accent5">
              <a:lumMod val="75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tIns="81000" rtlCol="0" anchor="ctr"/>
          <a:lstStyle/>
          <a:p>
            <a:pPr algn="ctr"/>
            <a:r>
              <a:rPr lang="ja-JP" altLang="en-US" sz="825" dirty="0">
                <a:latin typeface="+mn-ea"/>
              </a:rPr>
              <a:t>銀行支店マスタ</a:t>
            </a:r>
            <a:endParaRPr lang="en-US" altLang="ja-JP" sz="825" dirty="0">
              <a:latin typeface="+mn-ea"/>
            </a:endParaRPr>
          </a:p>
        </p:txBody>
      </p:sp>
      <p:sp>
        <p:nvSpPr>
          <p:cNvPr id="58" name="上矢印 57"/>
          <p:cNvSpPr/>
          <p:nvPr/>
        </p:nvSpPr>
        <p:spPr>
          <a:xfrm>
            <a:off x="2505727" y="3711139"/>
            <a:ext cx="506727" cy="282768"/>
          </a:xfrm>
          <a:prstGeom prst="upArrow">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latin typeface="+mn-ea"/>
            </a:endParaRPr>
          </a:p>
        </p:txBody>
      </p:sp>
      <p:sp>
        <p:nvSpPr>
          <p:cNvPr id="59" name="テキスト ボックス 58"/>
          <p:cNvSpPr txBox="1"/>
          <p:nvPr/>
        </p:nvSpPr>
        <p:spPr>
          <a:xfrm>
            <a:off x="5463078" y="2204739"/>
            <a:ext cx="1026134" cy="300082"/>
          </a:xfrm>
          <a:prstGeom prst="rect">
            <a:avLst/>
          </a:prstGeom>
          <a:noFill/>
        </p:spPr>
        <p:txBody>
          <a:bodyPr wrap="square" rtlCol="0">
            <a:spAutoFit/>
          </a:bodyPr>
          <a:lstStyle/>
          <a:p>
            <a:r>
              <a:rPr lang="en-US" altLang="ja-JP" sz="1350" b="1" dirty="0">
                <a:solidFill>
                  <a:schemeClr val="bg1">
                    <a:lumMod val="50000"/>
                  </a:schemeClr>
                </a:solidFill>
                <a:latin typeface="+mn-ea"/>
              </a:rPr>
              <a:t>A</a:t>
            </a:r>
            <a:r>
              <a:rPr lang="ja-JP" altLang="en-US" sz="1350" b="1" dirty="0">
                <a:solidFill>
                  <a:schemeClr val="bg1">
                    <a:lumMod val="50000"/>
                  </a:schemeClr>
                </a:solidFill>
                <a:latin typeface="+mn-ea"/>
              </a:rPr>
              <a:t>社</a:t>
            </a:r>
          </a:p>
        </p:txBody>
      </p:sp>
      <p:sp>
        <p:nvSpPr>
          <p:cNvPr id="60" name="テキスト ボックス 59"/>
          <p:cNvSpPr txBox="1"/>
          <p:nvPr/>
        </p:nvSpPr>
        <p:spPr>
          <a:xfrm>
            <a:off x="5454397" y="2989888"/>
            <a:ext cx="1026134" cy="300082"/>
          </a:xfrm>
          <a:prstGeom prst="rect">
            <a:avLst/>
          </a:prstGeom>
          <a:noFill/>
        </p:spPr>
        <p:txBody>
          <a:bodyPr wrap="square" rtlCol="0">
            <a:spAutoFit/>
          </a:bodyPr>
          <a:lstStyle/>
          <a:p>
            <a:r>
              <a:rPr lang="en-US" altLang="ja-JP" sz="1350" b="1" dirty="0">
                <a:solidFill>
                  <a:schemeClr val="bg1">
                    <a:lumMod val="50000"/>
                  </a:schemeClr>
                </a:solidFill>
                <a:latin typeface="+mn-ea"/>
              </a:rPr>
              <a:t>B</a:t>
            </a:r>
            <a:r>
              <a:rPr lang="ja-JP" altLang="en-US" sz="1350" b="1" dirty="0">
                <a:solidFill>
                  <a:schemeClr val="bg1">
                    <a:lumMod val="50000"/>
                  </a:schemeClr>
                </a:solidFill>
                <a:latin typeface="+mn-ea"/>
              </a:rPr>
              <a:t>社</a:t>
            </a:r>
          </a:p>
        </p:txBody>
      </p:sp>
      <p:sp>
        <p:nvSpPr>
          <p:cNvPr id="61" name="テキスト ボックス 60"/>
          <p:cNvSpPr txBox="1"/>
          <p:nvPr/>
        </p:nvSpPr>
        <p:spPr>
          <a:xfrm>
            <a:off x="5456563" y="3750881"/>
            <a:ext cx="1026134" cy="300082"/>
          </a:xfrm>
          <a:prstGeom prst="rect">
            <a:avLst/>
          </a:prstGeom>
          <a:noFill/>
        </p:spPr>
        <p:txBody>
          <a:bodyPr wrap="square" rtlCol="0">
            <a:spAutoFit/>
          </a:bodyPr>
          <a:lstStyle/>
          <a:p>
            <a:r>
              <a:rPr lang="en-US" altLang="ja-JP" sz="1350" b="1" dirty="0">
                <a:solidFill>
                  <a:schemeClr val="bg1">
                    <a:lumMod val="50000"/>
                  </a:schemeClr>
                </a:solidFill>
                <a:latin typeface="+mn-ea"/>
              </a:rPr>
              <a:t>C</a:t>
            </a:r>
            <a:r>
              <a:rPr lang="ja-JP" altLang="en-US" sz="1350" b="1" dirty="0">
                <a:solidFill>
                  <a:schemeClr val="bg1">
                    <a:lumMod val="50000"/>
                  </a:schemeClr>
                </a:solidFill>
                <a:latin typeface="+mn-ea"/>
              </a:rPr>
              <a:t>社</a:t>
            </a:r>
          </a:p>
        </p:txBody>
      </p:sp>
      <p:cxnSp>
        <p:nvCxnSpPr>
          <p:cNvPr id="62" name="直線矢印コネクタ 61"/>
          <p:cNvCxnSpPr/>
          <p:nvPr/>
        </p:nvCxnSpPr>
        <p:spPr>
          <a:xfrm flipV="1">
            <a:off x="4164686" y="2455387"/>
            <a:ext cx="1107197" cy="536157"/>
          </a:xfrm>
          <a:prstGeom prst="straightConnector1">
            <a:avLst/>
          </a:prstGeom>
          <a:ln w="63500">
            <a:solidFill>
              <a:schemeClr val="bg1">
                <a:lumMod val="50000"/>
              </a:schemeClr>
            </a:solidFill>
            <a:tailEnd type="triangle"/>
          </a:ln>
        </p:spPr>
        <p:style>
          <a:lnRef idx="3">
            <a:schemeClr val="dk1"/>
          </a:lnRef>
          <a:fillRef idx="0">
            <a:schemeClr val="dk1"/>
          </a:fillRef>
          <a:effectRef idx="2">
            <a:schemeClr val="dk1"/>
          </a:effectRef>
          <a:fontRef idx="minor">
            <a:schemeClr val="tx1"/>
          </a:fontRef>
        </p:style>
      </p:cxnSp>
      <p:cxnSp>
        <p:nvCxnSpPr>
          <p:cNvPr id="63" name="直線矢印コネクタ 62"/>
          <p:cNvCxnSpPr/>
          <p:nvPr/>
        </p:nvCxnSpPr>
        <p:spPr>
          <a:xfrm>
            <a:off x="4164550" y="3122695"/>
            <a:ext cx="1109528" cy="7116"/>
          </a:xfrm>
          <a:prstGeom prst="straightConnector1">
            <a:avLst/>
          </a:prstGeom>
          <a:ln w="63500">
            <a:solidFill>
              <a:schemeClr val="bg1">
                <a:lumMod val="50000"/>
              </a:schemeClr>
            </a:solidFill>
            <a:tailEnd type="triangle"/>
          </a:ln>
        </p:spPr>
        <p:style>
          <a:lnRef idx="3">
            <a:schemeClr val="dk1"/>
          </a:lnRef>
          <a:fillRef idx="0">
            <a:schemeClr val="dk1"/>
          </a:fillRef>
          <a:effectRef idx="2">
            <a:schemeClr val="dk1"/>
          </a:effectRef>
          <a:fontRef idx="minor">
            <a:schemeClr val="tx1"/>
          </a:fontRef>
        </p:style>
      </p:cxnSp>
      <p:cxnSp>
        <p:nvCxnSpPr>
          <p:cNvPr id="64" name="直線矢印コネクタ 63"/>
          <p:cNvCxnSpPr/>
          <p:nvPr/>
        </p:nvCxnSpPr>
        <p:spPr>
          <a:xfrm>
            <a:off x="4187603" y="3240672"/>
            <a:ext cx="1032469" cy="645223"/>
          </a:xfrm>
          <a:prstGeom prst="straightConnector1">
            <a:avLst/>
          </a:prstGeom>
          <a:ln w="63500">
            <a:solidFill>
              <a:schemeClr val="bg1">
                <a:lumMod val="50000"/>
              </a:schemeClr>
            </a:solidFill>
            <a:tailEnd type="triangle"/>
          </a:ln>
        </p:spPr>
        <p:style>
          <a:lnRef idx="3">
            <a:schemeClr val="dk1"/>
          </a:lnRef>
          <a:fillRef idx="0">
            <a:schemeClr val="dk1"/>
          </a:fillRef>
          <a:effectRef idx="2">
            <a:schemeClr val="dk1"/>
          </a:effectRef>
          <a:fontRef idx="minor">
            <a:schemeClr val="tx1"/>
          </a:fontRef>
        </p:style>
      </p:cxnSp>
      <p:sp>
        <p:nvSpPr>
          <p:cNvPr id="65" name="テキスト ボックス 64"/>
          <p:cNvSpPr txBox="1"/>
          <p:nvPr/>
        </p:nvSpPr>
        <p:spPr>
          <a:xfrm>
            <a:off x="4149368" y="2382726"/>
            <a:ext cx="954107" cy="207749"/>
          </a:xfrm>
          <a:prstGeom prst="rect">
            <a:avLst/>
          </a:prstGeom>
          <a:noFill/>
        </p:spPr>
        <p:txBody>
          <a:bodyPr wrap="none" rtlCol="0">
            <a:spAutoFit/>
          </a:bodyPr>
          <a:lstStyle/>
          <a:p>
            <a:r>
              <a:rPr lang="ja-JP" altLang="en-US" sz="750" dirty="0">
                <a:latin typeface="+mn-ea"/>
              </a:rPr>
              <a:t>最新マスタに更新</a:t>
            </a:r>
          </a:p>
        </p:txBody>
      </p:sp>
      <p:sp>
        <p:nvSpPr>
          <p:cNvPr id="66" name="テキスト ボックス 65"/>
          <p:cNvSpPr txBox="1"/>
          <p:nvPr/>
        </p:nvSpPr>
        <p:spPr>
          <a:xfrm>
            <a:off x="4392394" y="2873380"/>
            <a:ext cx="954107" cy="207749"/>
          </a:xfrm>
          <a:prstGeom prst="rect">
            <a:avLst/>
          </a:prstGeom>
          <a:noFill/>
        </p:spPr>
        <p:txBody>
          <a:bodyPr wrap="none" rtlCol="0">
            <a:spAutoFit/>
          </a:bodyPr>
          <a:lstStyle/>
          <a:p>
            <a:r>
              <a:rPr lang="ja-JP" altLang="en-US" sz="750" dirty="0">
                <a:latin typeface="+mn-ea"/>
              </a:rPr>
              <a:t>最新マスタに更新</a:t>
            </a:r>
          </a:p>
        </p:txBody>
      </p:sp>
      <p:sp>
        <p:nvSpPr>
          <p:cNvPr id="67" name="テキスト ボックス 66"/>
          <p:cNvSpPr txBox="1"/>
          <p:nvPr/>
        </p:nvSpPr>
        <p:spPr>
          <a:xfrm>
            <a:off x="4160926" y="3844649"/>
            <a:ext cx="954107" cy="207749"/>
          </a:xfrm>
          <a:prstGeom prst="rect">
            <a:avLst/>
          </a:prstGeom>
          <a:noFill/>
        </p:spPr>
        <p:txBody>
          <a:bodyPr wrap="none" rtlCol="0">
            <a:spAutoFit/>
          </a:bodyPr>
          <a:lstStyle/>
          <a:p>
            <a:r>
              <a:rPr lang="ja-JP" altLang="en-US" sz="750" dirty="0">
                <a:latin typeface="+mn-ea"/>
              </a:rPr>
              <a:t>最新マスタに更新</a:t>
            </a:r>
          </a:p>
        </p:txBody>
      </p:sp>
      <p:pic>
        <p:nvPicPr>
          <p:cNvPr id="68" name="図 6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25554" y="1698650"/>
            <a:ext cx="1527316" cy="292445"/>
          </a:xfrm>
          <a:prstGeom prst="rect">
            <a:avLst/>
          </a:prstGeom>
        </p:spPr>
      </p:pic>
      <p:sp>
        <p:nvSpPr>
          <p:cNvPr id="69" name="正方形/長方形 68"/>
          <p:cNvSpPr/>
          <p:nvPr/>
        </p:nvSpPr>
        <p:spPr>
          <a:xfrm>
            <a:off x="4140000" y="4680000"/>
            <a:ext cx="4680000" cy="230832"/>
          </a:xfrm>
          <a:prstGeom prst="rect">
            <a:avLst/>
          </a:prstGeom>
        </p:spPr>
        <p:txBody>
          <a:bodyPr wrap="square">
            <a:spAutoFit/>
          </a:bodyPr>
          <a:lstStyle/>
          <a:p>
            <a:pPr>
              <a:spcBef>
                <a:spcPts val="450"/>
              </a:spcBef>
            </a:pPr>
            <a:r>
              <a:rPr lang="ja-JP" altLang="en-US" sz="900" dirty="0">
                <a:solidFill>
                  <a:schemeClr val="tx1">
                    <a:lumMod val="75000"/>
                    <a:lumOff val="25000"/>
                  </a:schemeClr>
                </a:solidFill>
                <a:latin typeface="+mn-ea"/>
              </a:rPr>
              <a:t>＊「</a:t>
            </a:r>
            <a:r>
              <a:rPr lang="en-US" altLang="ja-JP" sz="900" dirty="0" err="1">
                <a:solidFill>
                  <a:schemeClr val="tx1">
                    <a:lumMod val="75000"/>
                    <a:lumOff val="25000"/>
                  </a:schemeClr>
                </a:solidFill>
                <a:latin typeface="+mn-ea"/>
              </a:rPr>
              <a:t>SuperStream</a:t>
            </a:r>
            <a:r>
              <a:rPr lang="en-US" altLang="ja-JP" sz="900" dirty="0">
                <a:solidFill>
                  <a:schemeClr val="tx1">
                    <a:lumMod val="75000"/>
                    <a:lumOff val="25000"/>
                  </a:schemeClr>
                </a:solidFill>
                <a:latin typeface="+mn-ea"/>
              </a:rPr>
              <a:t>-NX </a:t>
            </a:r>
            <a:r>
              <a:rPr lang="ja-JP" altLang="en-US" sz="900" dirty="0">
                <a:solidFill>
                  <a:schemeClr val="tx1">
                    <a:lumMod val="75000"/>
                    <a:lumOff val="25000"/>
                  </a:schemeClr>
                </a:solidFill>
                <a:latin typeface="+mn-ea"/>
              </a:rPr>
              <a:t>銀行</a:t>
            </a:r>
            <a:r>
              <a:rPr lang="en-US" altLang="ja-JP" sz="900" dirty="0">
                <a:solidFill>
                  <a:schemeClr val="tx1">
                    <a:lumMod val="75000"/>
                    <a:lumOff val="25000"/>
                  </a:schemeClr>
                </a:solidFill>
                <a:latin typeface="+mn-ea"/>
              </a:rPr>
              <a:t>/</a:t>
            </a:r>
            <a:r>
              <a:rPr lang="ja-JP" altLang="en-US" sz="900" dirty="0">
                <a:solidFill>
                  <a:schemeClr val="tx1">
                    <a:lumMod val="75000"/>
                    <a:lumOff val="25000"/>
                  </a:schemeClr>
                </a:solidFill>
                <a:latin typeface="+mn-ea"/>
              </a:rPr>
              <a:t>支店</a:t>
            </a:r>
            <a:r>
              <a:rPr lang="en-US" altLang="ja-JP" sz="900" dirty="0">
                <a:solidFill>
                  <a:schemeClr val="tx1">
                    <a:lumMod val="75000"/>
                    <a:lumOff val="25000"/>
                  </a:schemeClr>
                </a:solidFill>
                <a:latin typeface="+mn-ea"/>
              </a:rPr>
              <a:t>API</a:t>
            </a:r>
            <a:r>
              <a:rPr lang="ja-JP" altLang="en-US" sz="900" dirty="0">
                <a:solidFill>
                  <a:schemeClr val="tx1">
                    <a:lumMod val="75000"/>
                    <a:lumOff val="25000"/>
                  </a:schemeClr>
                </a:solidFill>
                <a:latin typeface="+mn-ea"/>
              </a:rPr>
              <a:t>オプション」の年間申込が必要です（有償）</a:t>
            </a:r>
            <a:endParaRPr lang="en-US" altLang="ja-JP" sz="900" dirty="0">
              <a:solidFill>
                <a:schemeClr val="tx1">
                  <a:lumMod val="75000"/>
                  <a:lumOff val="25000"/>
                </a:schemeClr>
              </a:solidFill>
              <a:latin typeface="+mn-ea"/>
            </a:endParaRPr>
          </a:p>
        </p:txBody>
      </p:sp>
      <p:sp>
        <p:nvSpPr>
          <p:cNvPr id="70" name="角丸四角形 69"/>
          <p:cNvSpPr/>
          <p:nvPr/>
        </p:nvSpPr>
        <p:spPr>
          <a:xfrm>
            <a:off x="5409093" y="2022686"/>
            <a:ext cx="2296086" cy="2538282"/>
          </a:xfrm>
          <a:prstGeom prst="roundRect">
            <a:avLst/>
          </a:prstGeom>
          <a:noFill/>
          <a:ln w="635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Tree>
    <p:extLst>
      <p:ext uri="{BB962C8B-B14F-4D97-AF65-F5344CB8AC3E}">
        <p14:creationId xmlns:p14="http://schemas.microsoft.com/office/powerpoint/2010/main" val="18065803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0"/>
          </p:nvPr>
        </p:nvSpPr>
        <p:spPr/>
        <p:txBody>
          <a:bodyPr/>
          <a:lstStyle/>
          <a:p>
            <a:fld id="{78AE49ED-73EF-499C-8307-28EB0E7CF529}" type="slidenum">
              <a:rPr lang="ja-JP" altLang="en-US" smtClean="0"/>
              <a:pPr/>
              <a:t>48</a:t>
            </a:fld>
            <a:endParaRPr lang="ja-JP" altLang="en-US" dirty="0"/>
          </a:p>
        </p:txBody>
      </p:sp>
      <p:sp>
        <p:nvSpPr>
          <p:cNvPr id="3" name="タイトル 2"/>
          <p:cNvSpPr>
            <a:spLocks noGrp="1"/>
          </p:cNvSpPr>
          <p:nvPr>
            <p:ph type="title"/>
          </p:nvPr>
        </p:nvSpPr>
        <p:spPr/>
        <p:txBody>
          <a:bodyPr/>
          <a:lstStyle/>
          <a:p>
            <a:r>
              <a:rPr lang="en-US" altLang="ja-JP" b="0" dirty="0">
                <a:solidFill>
                  <a:srgbClr val="FABE00"/>
                </a:solidFill>
              </a:rPr>
              <a:t>07</a:t>
            </a:r>
            <a:br>
              <a:rPr lang="en-US" altLang="ja-JP" b="0" dirty="0">
                <a:solidFill>
                  <a:srgbClr val="FABE00"/>
                </a:solidFill>
              </a:rPr>
            </a:br>
            <a:r>
              <a:rPr lang="ja-JP" altLang="en-US" dirty="0">
                <a:solidFill>
                  <a:srgbClr val="EE7B48"/>
                </a:solidFill>
              </a:rPr>
              <a:t>稼働環境</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11396962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4</a:t>
            </a:fld>
            <a:endParaRPr kumimoji="1" lang="ja-JP" altLang="en-US" dirty="0"/>
          </a:p>
        </p:txBody>
      </p:sp>
      <p:sp>
        <p:nvSpPr>
          <p:cNvPr id="3" name="タイトル 2"/>
          <p:cNvSpPr>
            <a:spLocks noGrp="1"/>
          </p:cNvSpPr>
          <p:nvPr>
            <p:ph type="title"/>
          </p:nvPr>
        </p:nvSpPr>
        <p:spPr/>
        <p:txBody>
          <a:bodyPr/>
          <a:lstStyle/>
          <a:p>
            <a:r>
              <a:rPr lang="ja-JP" altLang="en-US" dirty="0"/>
              <a:t>給与管理システムフロー</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角丸四角形 4"/>
          <p:cNvSpPr/>
          <p:nvPr/>
        </p:nvSpPr>
        <p:spPr>
          <a:xfrm>
            <a:off x="155090" y="972005"/>
            <a:ext cx="443715" cy="3816424"/>
          </a:xfrm>
          <a:prstGeom prst="roundRect">
            <a:avLst>
              <a:gd name="adj" fmla="val 10028"/>
            </a:avLst>
          </a:prstGeom>
          <a:solidFill>
            <a:schemeClr val="bg1">
              <a:lumMod val="65000"/>
            </a:schemeClr>
          </a:solidFill>
          <a:ln w="25400" cap="flat" cmpd="sng" algn="ctr">
            <a:noFill/>
            <a:prstDash val="solid"/>
          </a:ln>
          <a:effectLst/>
        </p:spPr>
        <p:txBody>
          <a:bodyPr vert="eaVert" lIns="0" tIns="45718" rIns="0" bIns="45718" rtlCol="0" anchor="ctr" anchorCtr="0"/>
          <a:lstStyle/>
          <a:p>
            <a:pPr algn="ctr">
              <a:defRPr/>
            </a:pPr>
            <a:r>
              <a:rPr kumimoji="0" lang="ja-JP" altLang="en-US" sz="1050" kern="0" dirty="0">
                <a:solidFill>
                  <a:sysClr val="window" lastClr="FFFFFF"/>
                </a:solidFill>
                <a:cs typeface="メイリオ" panose="020B0604030504040204" pitchFamily="50" charset="-128"/>
              </a:rPr>
              <a:t>（個人情報／昇給・賞与額確定金額）</a:t>
            </a:r>
            <a:endParaRPr kumimoji="0" lang="en-US" altLang="ja-JP" sz="1050" kern="0" dirty="0">
              <a:solidFill>
                <a:sysClr val="window" lastClr="FFFFFF"/>
              </a:solidFill>
              <a:cs typeface="メイリオ" panose="020B0604030504040204" pitchFamily="50" charset="-128"/>
            </a:endParaRPr>
          </a:p>
          <a:p>
            <a:pPr algn="ctr">
              <a:defRPr/>
            </a:pPr>
            <a:r>
              <a:rPr kumimoji="0" lang="ja-JP" altLang="en-US" sz="1400" kern="0" dirty="0">
                <a:solidFill>
                  <a:sysClr val="window" lastClr="FFFFFF"/>
                </a:solidFill>
                <a:cs typeface="メイリオ" panose="020B0604030504040204" pitchFamily="50" charset="-128"/>
              </a:rPr>
              <a:t>人事管理</a:t>
            </a:r>
            <a:endParaRPr kumimoji="0" lang="en-US" altLang="ja-JP" sz="1100" kern="0" dirty="0">
              <a:solidFill>
                <a:sysClr val="window" lastClr="FFFFFF"/>
              </a:solidFill>
              <a:cs typeface="メイリオ" panose="020B0604030504040204" pitchFamily="50" charset="-128"/>
            </a:endParaRPr>
          </a:p>
        </p:txBody>
      </p:sp>
      <p:sp>
        <p:nvSpPr>
          <p:cNvPr id="6" name="AutoShape 5"/>
          <p:cNvSpPr>
            <a:spLocks noChangeArrowheads="1"/>
          </p:cNvSpPr>
          <p:nvPr/>
        </p:nvSpPr>
        <p:spPr bwMode="gray">
          <a:xfrm>
            <a:off x="824009" y="1037461"/>
            <a:ext cx="1469991" cy="1664201"/>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a:buClr>
                <a:srgbClr val="0065AE"/>
              </a:buClr>
              <a:buSzPct val="80000"/>
              <a:buFont typeface="Wingdings" pitchFamily="2" charset="2"/>
              <a:buNone/>
            </a:pP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・締日設定</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・組織階層登録</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・給与計算式設定</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・汎用条件設定</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・各種事業所設定</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・会社振込金融機関設定</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・住所マスタ取込</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・銀行マスタ設定</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・データ保有期間設定</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・年齢基準月日設定</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・西和暦区分設定</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・セキュリティ設定</a:t>
            </a:r>
            <a:endParaRPr kumimoji="0" lang="en-US" altLang="ja-JP" sz="800" kern="0" dirty="0">
              <a:solidFill>
                <a:srgbClr val="434343"/>
              </a:solidFill>
              <a:cs typeface="Arial Unicode MS" pitchFamily="50" charset="-128"/>
            </a:endParaRPr>
          </a:p>
        </p:txBody>
      </p:sp>
      <p:sp>
        <p:nvSpPr>
          <p:cNvPr id="7" name="角丸四角形 6"/>
          <p:cNvSpPr/>
          <p:nvPr/>
        </p:nvSpPr>
        <p:spPr>
          <a:xfrm>
            <a:off x="822285" y="924133"/>
            <a:ext cx="1471715" cy="219981"/>
          </a:xfrm>
          <a:prstGeom prst="roundRect">
            <a:avLst>
              <a:gd name="adj" fmla="val 10028"/>
            </a:avLst>
          </a:prstGeom>
          <a:solidFill>
            <a:srgbClr val="F18F60"/>
          </a:solidFill>
          <a:ln w="25400" cap="flat" cmpd="sng" algn="ctr">
            <a:solidFill>
              <a:srgbClr val="F18F60"/>
            </a:solidFill>
            <a:prstDash val="solid"/>
          </a:ln>
          <a:effectLst/>
        </p:spPr>
        <p:txBody>
          <a:bodyPr lIns="0" tIns="45718" rIns="0" bIns="45718" rtlCol="0" anchor="ctr"/>
          <a:lstStyle/>
          <a:p>
            <a:pPr algn="ctr"/>
            <a:r>
              <a:rPr kumimoji="0" lang="ja-JP" altLang="en-US" sz="1100" kern="0" dirty="0">
                <a:solidFill>
                  <a:sysClr val="window" lastClr="FFFFFF"/>
                </a:solidFill>
                <a:cs typeface="メイリオ" panose="020B0604030504040204" pitchFamily="50" charset="-128"/>
              </a:rPr>
              <a:t>全体設定</a:t>
            </a:r>
            <a:endParaRPr kumimoji="0" lang="en-US" altLang="ja-JP" sz="1100" kern="0" dirty="0">
              <a:solidFill>
                <a:sysClr val="window" lastClr="FFFFFF"/>
              </a:solidFill>
              <a:cs typeface="メイリオ" panose="020B0604030504040204" pitchFamily="50" charset="-128"/>
            </a:endParaRPr>
          </a:p>
        </p:txBody>
      </p:sp>
      <p:sp>
        <p:nvSpPr>
          <p:cNvPr id="10" name="AutoShape 5"/>
          <p:cNvSpPr>
            <a:spLocks noChangeArrowheads="1"/>
          </p:cNvSpPr>
          <p:nvPr/>
        </p:nvSpPr>
        <p:spPr bwMode="gray">
          <a:xfrm>
            <a:off x="2419429" y="1024936"/>
            <a:ext cx="1504499" cy="690528"/>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a:buClr>
                <a:srgbClr val="0065AE"/>
              </a:buClr>
              <a:buSzPct val="80000"/>
              <a:buFont typeface="Wingdings" pitchFamily="2" charset="2"/>
              <a:buNone/>
            </a:pP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・従業員情報</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・費用計上組織費用按分</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・給与明細書配布部署設定</a:t>
            </a:r>
            <a:endParaRPr kumimoji="0" lang="en-US" altLang="ja-JP" sz="800" kern="0" dirty="0">
              <a:solidFill>
                <a:srgbClr val="434343"/>
              </a:solidFill>
              <a:cs typeface="Arial Unicode MS" pitchFamily="50" charset="-128"/>
            </a:endParaRPr>
          </a:p>
        </p:txBody>
      </p:sp>
      <p:sp>
        <p:nvSpPr>
          <p:cNvPr id="11" name="角丸四角形 10"/>
          <p:cNvSpPr/>
          <p:nvPr/>
        </p:nvSpPr>
        <p:spPr>
          <a:xfrm>
            <a:off x="2417705" y="911609"/>
            <a:ext cx="1506223" cy="219980"/>
          </a:xfrm>
          <a:prstGeom prst="roundRect">
            <a:avLst>
              <a:gd name="adj" fmla="val 10028"/>
            </a:avLst>
          </a:prstGeom>
          <a:solidFill>
            <a:srgbClr val="F18F60"/>
          </a:solidFill>
          <a:ln w="25400" cap="flat" cmpd="sng" algn="ctr">
            <a:solidFill>
              <a:srgbClr val="F18F60"/>
            </a:solidFill>
            <a:prstDash val="solid"/>
          </a:ln>
          <a:effectLst/>
        </p:spPr>
        <p:txBody>
          <a:bodyPr lIns="0" tIns="45718" rIns="0" bIns="45718" rtlCol="0" anchor="ctr"/>
          <a:lstStyle/>
          <a:p>
            <a:pPr algn="ctr"/>
            <a:r>
              <a:rPr kumimoji="0" lang="ja-JP" altLang="en-US" sz="1100" kern="0" dirty="0">
                <a:solidFill>
                  <a:sysClr val="window" lastClr="FFFFFF"/>
                </a:solidFill>
                <a:cs typeface="メイリオ" panose="020B0604030504040204" pitchFamily="50" charset="-128"/>
              </a:rPr>
              <a:t>従業員情報</a:t>
            </a:r>
            <a:endParaRPr kumimoji="0" lang="en-US" altLang="ja-JP" sz="1100" kern="0" dirty="0">
              <a:solidFill>
                <a:sysClr val="window" lastClr="FFFFFF"/>
              </a:solidFill>
              <a:cs typeface="メイリオ" panose="020B0604030504040204" pitchFamily="50" charset="-128"/>
            </a:endParaRPr>
          </a:p>
        </p:txBody>
      </p:sp>
      <p:sp>
        <p:nvSpPr>
          <p:cNvPr id="14" name="AutoShape 5"/>
          <p:cNvSpPr>
            <a:spLocks noChangeArrowheads="1"/>
          </p:cNvSpPr>
          <p:nvPr/>
        </p:nvSpPr>
        <p:spPr bwMode="gray">
          <a:xfrm>
            <a:off x="2417705" y="1994717"/>
            <a:ext cx="1504499" cy="685045"/>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a:buClr>
                <a:srgbClr val="0065AE"/>
              </a:buClr>
              <a:buSzPct val="80000"/>
              <a:buFont typeface="Wingdings" pitchFamily="2" charset="2"/>
              <a:buNone/>
            </a:pP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・定期券登録</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・マイカー登録</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・回数券登録</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・勤怠実績連動条件設定</a:t>
            </a:r>
            <a:endParaRPr kumimoji="0" lang="en-US" altLang="ja-JP" sz="800" kern="0" dirty="0">
              <a:solidFill>
                <a:srgbClr val="434343"/>
              </a:solidFill>
              <a:cs typeface="Arial Unicode MS" pitchFamily="50" charset="-128"/>
            </a:endParaRPr>
          </a:p>
        </p:txBody>
      </p:sp>
      <p:sp>
        <p:nvSpPr>
          <p:cNvPr id="15" name="角丸四角形 14"/>
          <p:cNvSpPr/>
          <p:nvPr/>
        </p:nvSpPr>
        <p:spPr>
          <a:xfrm>
            <a:off x="2415981" y="1881390"/>
            <a:ext cx="1506223" cy="219980"/>
          </a:xfrm>
          <a:prstGeom prst="roundRect">
            <a:avLst>
              <a:gd name="adj" fmla="val 10028"/>
            </a:avLst>
          </a:prstGeom>
          <a:solidFill>
            <a:srgbClr val="F18F60"/>
          </a:solidFill>
          <a:ln w="25400" cap="flat" cmpd="sng" algn="ctr">
            <a:solidFill>
              <a:srgbClr val="F18F60"/>
            </a:solidFill>
            <a:prstDash val="solid"/>
          </a:ln>
          <a:effectLst/>
        </p:spPr>
        <p:txBody>
          <a:bodyPr lIns="0" tIns="45718" rIns="0" bIns="45718" rtlCol="0" anchor="ctr"/>
          <a:lstStyle/>
          <a:p>
            <a:pPr algn="ctr"/>
            <a:r>
              <a:rPr kumimoji="0" lang="ja-JP" altLang="en-US" sz="1100" kern="0" dirty="0">
                <a:solidFill>
                  <a:sysClr val="window" lastClr="FFFFFF"/>
                </a:solidFill>
                <a:cs typeface="メイリオ" panose="020B0604030504040204" pitchFamily="50" charset="-128"/>
              </a:rPr>
              <a:t>通勤交通費</a:t>
            </a:r>
            <a:endParaRPr kumimoji="0" lang="en-US" altLang="ja-JP" sz="1100" kern="0" dirty="0">
              <a:solidFill>
                <a:sysClr val="window" lastClr="FFFFFF"/>
              </a:solidFill>
              <a:cs typeface="メイリオ" panose="020B0604030504040204" pitchFamily="50" charset="-128"/>
            </a:endParaRPr>
          </a:p>
        </p:txBody>
      </p:sp>
      <p:sp>
        <p:nvSpPr>
          <p:cNvPr id="16" name="AutoShape 5"/>
          <p:cNvSpPr>
            <a:spLocks noChangeArrowheads="1"/>
          </p:cNvSpPr>
          <p:nvPr/>
        </p:nvSpPr>
        <p:spPr bwMode="gray">
          <a:xfrm>
            <a:off x="4084237" y="1021991"/>
            <a:ext cx="1504499" cy="690528"/>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a:buClr>
                <a:srgbClr val="0065AE"/>
              </a:buClr>
              <a:buSzPct val="80000"/>
              <a:buFont typeface="Wingdings" pitchFamily="2" charset="2"/>
              <a:buNone/>
            </a:pP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・勤怠項目設定</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・勤怠項目計算パターン登録</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・勤怠実績取込</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・勤怠取込エラー修正</a:t>
            </a:r>
            <a:endParaRPr kumimoji="0" lang="en-US" altLang="ja-JP" sz="800" kern="0" dirty="0">
              <a:solidFill>
                <a:srgbClr val="434343"/>
              </a:solidFill>
              <a:cs typeface="Arial Unicode MS" pitchFamily="50" charset="-128"/>
            </a:endParaRPr>
          </a:p>
        </p:txBody>
      </p:sp>
      <p:sp>
        <p:nvSpPr>
          <p:cNvPr id="17" name="角丸四角形 16"/>
          <p:cNvSpPr/>
          <p:nvPr/>
        </p:nvSpPr>
        <p:spPr>
          <a:xfrm>
            <a:off x="4082513" y="908664"/>
            <a:ext cx="1506223" cy="219980"/>
          </a:xfrm>
          <a:prstGeom prst="roundRect">
            <a:avLst>
              <a:gd name="adj" fmla="val 10028"/>
            </a:avLst>
          </a:prstGeom>
          <a:solidFill>
            <a:srgbClr val="F18F60"/>
          </a:solidFill>
          <a:ln w="25400" cap="flat" cmpd="sng" algn="ctr">
            <a:solidFill>
              <a:srgbClr val="F18F60"/>
            </a:solidFill>
            <a:prstDash val="solid"/>
          </a:ln>
          <a:effectLst/>
        </p:spPr>
        <p:txBody>
          <a:bodyPr lIns="0" tIns="45718" rIns="0" bIns="45718" rtlCol="0" anchor="ctr"/>
          <a:lstStyle/>
          <a:p>
            <a:pPr algn="ctr"/>
            <a:r>
              <a:rPr kumimoji="0" lang="ja-JP" altLang="en-US" sz="1100" kern="0" dirty="0">
                <a:solidFill>
                  <a:sysClr val="window" lastClr="FFFFFF"/>
                </a:solidFill>
                <a:cs typeface="メイリオ" panose="020B0604030504040204" pitchFamily="50" charset="-128"/>
              </a:rPr>
              <a:t>勤怠データ連携</a:t>
            </a:r>
            <a:endParaRPr kumimoji="0" lang="en-US" altLang="ja-JP" sz="1100" kern="0" dirty="0">
              <a:solidFill>
                <a:sysClr val="window" lastClr="FFFFFF"/>
              </a:solidFill>
              <a:cs typeface="メイリオ" panose="020B0604030504040204" pitchFamily="50" charset="-128"/>
            </a:endParaRPr>
          </a:p>
        </p:txBody>
      </p:sp>
      <p:sp>
        <p:nvSpPr>
          <p:cNvPr id="18" name="AutoShape 5"/>
          <p:cNvSpPr>
            <a:spLocks noChangeArrowheads="1"/>
          </p:cNvSpPr>
          <p:nvPr/>
        </p:nvSpPr>
        <p:spPr bwMode="gray">
          <a:xfrm>
            <a:off x="4092056" y="1994717"/>
            <a:ext cx="1504499" cy="685045"/>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a:buClr>
                <a:srgbClr val="0065AE"/>
              </a:buClr>
              <a:buSzPct val="80000"/>
              <a:buFont typeface="Wingdings" pitchFamily="2" charset="2"/>
              <a:buNone/>
            </a:pP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・支給控除項目登録</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・支給控除項目</a:t>
            </a:r>
            <a:r>
              <a:rPr kumimoji="0" lang="en-US" altLang="ja-JP" sz="800" kern="0" dirty="0">
                <a:solidFill>
                  <a:srgbClr val="434343"/>
                </a:solidFill>
                <a:cs typeface="Arial Unicode MS" pitchFamily="50" charset="-128"/>
              </a:rPr>
              <a:t>CSV</a:t>
            </a:r>
            <a:r>
              <a:rPr kumimoji="0" lang="ja-JP" altLang="en-US" sz="800" kern="0" dirty="0">
                <a:solidFill>
                  <a:srgbClr val="434343"/>
                </a:solidFill>
                <a:cs typeface="Arial Unicode MS" pitchFamily="50" charset="-128"/>
              </a:rPr>
              <a:t>取込</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・変動支給期間設定</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・生保損保</a:t>
            </a:r>
            <a:r>
              <a:rPr kumimoji="0" lang="en-US" altLang="ja-JP" sz="800" kern="0" dirty="0">
                <a:solidFill>
                  <a:srgbClr val="434343"/>
                </a:solidFill>
                <a:cs typeface="Arial Unicode MS" pitchFamily="50" charset="-128"/>
              </a:rPr>
              <a:t>LINC</a:t>
            </a:r>
            <a:r>
              <a:rPr kumimoji="0" lang="ja-JP" altLang="en-US" sz="800" kern="0" dirty="0">
                <a:solidFill>
                  <a:srgbClr val="434343"/>
                </a:solidFill>
                <a:cs typeface="Arial Unicode MS" pitchFamily="50" charset="-128"/>
              </a:rPr>
              <a:t>取込</a:t>
            </a:r>
            <a:endParaRPr kumimoji="0" lang="en-US" altLang="ja-JP" sz="800" kern="0" dirty="0">
              <a:solidFill>
                <a:srgbClr val="434343"/>
              </a:solidFill>
              <a:cs typeface="Arial Unicode MS" pitchFamily="50" charset="-128"/>
            </a:endParaRPr>
          </a:p>
        </p:txBody>
      </p:sp>
      <p:sp>
        <p:nvSpPr>
          <p:cNvPr id="19" name="角丸四角形 18"/>
          <p:cNvSpPr/>
          <p:nvPr/>
        </p:nvSpPr>
        <p:spPr>
          <a:xfrm>
            <a:off x="4090332" y="1881390"/>
            <a:ext cx="1506223" cy="219980"/>
          </a:xfrm>
          <a:prstGeom prst="roundRect">
            <a:avLst>
              <a:gd name="adj" fmla="val 10028"/>
            </a:avLst>
          </a:prstGeom>
          <a:solidFill>
            <a:srgbClr val="F18F60"/>
          </a:solidFill>
          <a:ln w="25400" cap="flat" cmpd="sng" algn="ctr">
            <a:solidFill>
              <a:srgbClr val="F18F60"/>
            </a:solidFill>
            <a:prstDash val="solid"/>
          </a:ln>
          <a:effectLst/>
        </p:spPr>
        <p:txBody>
          <a:bodyPr lIns="0" tIns="45718" rIns="0" bIns="45718" rtlCol="0" anchor="ctr"/>
          <a:lstStyle/>
          <a:p>
            <a:pPr algn="ctr"/>
            <a:r>
              <a:rPr kumimoji="0" lang="ja-JP" altLang="en-US" sz="1100" kern="0" dirty="0">
                <a:solidFill>
                  <a:sysClr val="window" lastClr="FFFFFF"/>
                </a:solidFill>
                <a:cs typeface="メイリオ" panose="020B0604030504040204" pitchFamily="50" charset="-128"/>
              </a:rPr>
              <a:t>支給控除項目</a:t>
            </a:r>
            <a:endParaRPr kumimoji="0" lang="en-US" altLang="ja-JP" sz="1100" kern="0" dirty="0">
              <a:solidFill>
                <a:sysClr val="window" lastClr="FFFFFF"/>
              </a:solidFill>
              <a:cs typeface="メイリオ" panose="020B0604030504040204" pitchFamily="50" charset="-128"/>
            </a:endParaRPr>
          </a:p>
        </p:txBody>
      </p:sp>
      <p:sp>
        <p:nvSpPr>
          <p:cNvPr id="20" name="AutoShape 5"/>
          <p:cNvSpPr>
            <a:spLocks noChangeArrowheads="1"/>
          </p:cNvSpPr>
          <p:nvPr/>
        </p:nvSpPr>
        <p:spPr bwMode="gray">
          <a:xfrm>
            <a:off x="5772352" y="1025328"/>
            <a:ext cx="1247671" cy="1663809"/>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a:buClr>
                <a:srgbClr val="0065AE"/>
              </a:buClr>
              <a:buSzPct val="80000"/>
              <a:buFont typeface="Wingdings" pitchFamily="2" charset="2"/>
              <a:buNone/>
            </a:pP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・給与計算</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・給与明細書</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・給与</a:t>
            </a:r>
            <a:r>
              <a:rPr kumimoji="0" lang="en-US" altLang="ja-JP" sz="800" kern="0" dirty="0">
                <a:solidFill>
                  <a:srgbClr val="434343"/>
                </a:solidFill>
                <a:cs typeface="Arial Unicode MS" pitchFamily="50" charset="-128"/>
              </a:rPr>
              <a:t>FB</a:t>
            </a:r>
            <a:r>
              <a:rPr kumimoji="0" lang="ja-JP" altLang="en-US" sz="800" kern="0" dirty="0">
                <a:solidFill>
                  <a:srgbClr val="434343"/>
                </a:solidFill>
                <a:cs typeface="Arial Unicode MS" pitchFamily="50" charset="-128"/>
              </a:rPr>
              <a:t>データ</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・賞与計算</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・賞与明細書</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・賞与</a:t>
            </a:r>
            <a:r>
              <a:rPr kumimoji="0" lang="en-US" altLang="ja-JP" sz="800" kern="0" dirty="0">
                <a:solidFill>
                  <a:srgbClr val="434343"/>
                </a:solidFill>
                <a:cs typeface="Arial Unicode MS" pitchFamily="50" charset="-128"/>
              </a:rPr>
              <a:t>FB</a:t>
            </a:r>
            <a:r>
              <a:rPr kumimoji="0" lang="ja-JP" altLang="en-US" sz="800" kern="0" dirty="0">
                <a:solidFill>
                  <a:srgbClr val="434343"/>
                </a:solidFill>
                <a:cs typeface="Arial Unicode MS" pitchFamily="50" charset="-128"/>
              </a:rPr>
              <a:t>データ</a:t>
            </a:r>
            <a:br>
              <a:rPr kumimoji="0" lang="en-US" altLang="ja-JP" sz="800" kern="0" dirty="0">
                <a:solidFill>
                  <a:srgbClr val="434343"/>
                </a:solidFill>
                <a:cs typeface="Arial Unicode MS" pitchFamily="50" charset="-128"/>
              </a:rPr>
            </a:br>
            <a:r>
              <a:rPr kumimoji="0" lang="ja-JP" altLang="en-US" sz="800" kern="0" dirty="0">
                <a:solidFill>
                  <a:srgbClr val="434343"/>
                </a:solidFill>
                <a:cs typeface="Arial Unicode MS" pitchFamily="50" charset="-128"/>
              </a:rPr>
              <a:t>・昇給差額計算</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・昇給差額明細書</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・昇給</a:t>
            </a:r>
            <a:r>
              <a:rPr kumimoji="0" lang="en-US" altLang="ja-JP" sz="800" kern="0" dirty="0">
                <a:solidFill>
                  <a:srgbClr val="434343"/>
                </a:solidFill>
                <a:cs typeface="Arial Unicode MS" pitchFamily="50" charset="-128"/>
              </a:rPr>
              <a:t>FB</a:t>
            </a:r>
            <a:r>
              <a:rPr kumimoji="0" lang="ja-JP" altLang="en-US" sz="800" kern="0" dirty="0">
                <a:solidFill>
                  <a:srgbClr val="434343"/>
                </a:solidFill>
                <a:cs typeface="Arial Unicode MS" pitchFamily="50" charset="-128"/>
              </a:rPr>
              <a:t>データ</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・グループ会社　</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　　　　一括計算</a:t>
            </a:r>
            <a:endParaRPr kumimoji="0" lang="en-US" altLang="ja-JP" sz="800" kern="0" dirty="0">
              <a:solidFill>
                <a:srgbClr val="434343"/>
              </a:solidFill>
              <a:cs typeface="Arial Unicode MS" pitchFamily="50" charset="-128"/>
            </a:endParaRPr>
          </a:p>
        </p:txBody>
      </p:sp>
      <p:sp>
        <p:nvSpPr>
          <p:cNvPr id="21" name="角丸四角形 20"/>
          <p:cNvSpPr/>
          <p:nvPr/>
        </p:nvSpPr>
        <p:spPr>
          <a:xfrm>
            <a:off x="5770629" y="912000"/>
            <a:ext cx="1249394" cy="363606"/>
          </a:xfrm>
          <a:prstGeom prst="roundRect">
            <a:avLst>
              <a:gd name="adj" fmla="val 10028"/>
            </a:avLst>
          </a:prstGeom>
          <a:solidFill>
            <a:srgbClr val="F18F60"/>
          </a:solidFill>
          <a:ln w="25400" cap="flat" cmpd="sng" algn="ctr">
            <a:solidFill>
              <a:srgbClr val="F18F60"/>
            </a:solidFill>
            <a:prstDash val="solid"/>
          </a:ln>
          <a:effectLst/>
        </p:spPr>
        <p:txBody>
          <a:bodyPr lIns="0" tIns="45718" rIns="0" bIns="45718" rtlCol="0" anchor="ctr"/>
          <a:lstStyle/>
          <a:p>
            <a:pPr algn="ctr"/>
            <a:r>
              <a:rPr kumimoji="0" lang="ja-JP" altLang="en-US" sz="1100" kern="0" dirty="0">
                <a:solidFill>
                  <a:sysClr val="window" lastClr="FFFFFF"/>
                </a:solidFill>
                <a:cs typeface="メイリオ" panose="020B0604030504040204" pitchFamily="50" charset="-128"/>
              </a:rPr>
              <a:t>給与・賞与</a:t>
            </a:r>
            <a:endParaRPr kumimoji="0" lang="en-US" altLang="ja-JP" sz="1100" kern="0" dirty="0">
              <a:solidFill>
                <a:sysClr val="window" lastClr="FFFFFF"/>
              </a:solidFill>
              <a:cs typeface="メイリオ" panose="020B0604030504040204" pitchFamily="50" charset="-128"/>
            </a:endParaRPr>
          </a:p>
          <a:p>
            <a:pPr algn="ctr"/>
            <a:r>
              <a:rPr kumimoji="0" lang="ja-JP" altLang="en-US" sz="1100" kern="0" dirty="0">
                <a:solidFill>
                  <a:sysClr val="window" lastClr="FFFFFF"/>
                </a:solidFill>
                <a:cs typeface="メイリオ" panose="020B0604030504040204" pitchFamily="50" charset="-128"/>
              </a:rPr>
              <a:t>昇給差額計算</a:t>
            </a:r>
            <a:endParaRPr kumimoji="0" lang="en-US" altLang="ja-JP" sz="1100" kern="0" dirty="0">
              <a:solidFill>
                <a:sysClr val="window" lastClr="FFFFFF"/>
              </a:solidFill>
              <a:cs typeface="メイリオ" panose="020B0604030504040204" pitchFamily="50" charset="-128"/>
            </a:endParaRPr>
          </a:p>
        </p:txBody>
      </p:sp>
      <p:sp>
        <p:nvSpPr>
          <p:cNvPr id="22" name="AutoShape 5"/>
          <p:cNvSpPr>
            <a:spLocks noChangeArrowheads="1"/>
          </p:cNvSpPr>
          <p:nvPr/>
        </p:nvSpPr>
        <p:spPr bwMode="gray">
          <a:xfrm>
            <a:off x="862457" y="3428499"/>
            <a:ext cx="1474440" cy="665346"/>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a:buClr>
                <a:srgbClr val="0065AE"/>
              </a:buClr>
              <a:buSzPct val="80000"/>
              <a:buFont typeface="Wingdings" pitchFamily="2" charset="2"/>
              <a:buNone/>
            </a:pP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・社会保険計算</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・月変</a:t>
            </a:r>
            <a:r>
              <a:rPr kumimoji="0" lang="en-US" altLang="ja-JP" sz="800" kern="0" dirty="0">
                <a:solidFill>
                  <a:srgbClr val="434343"/>
                </a:solidFill>
                <a:cs typeface="Arial Unicode MS" pitchFamily="50" charset="-128"/>
              </a:rPr>
              <a:t>/</a:t>
            </a:r>
            <a:r>
              <a:rPr kumimoji="0" lang="ja-JP" altLang="en-US" sz="800" kern="0" dirty="0">
                <a:solidFill>
                  <a:srgbClr val="434343"/>
                </a:solidFill>
                <a:cs typeface="Arial Unicode MS" pitchFamily="50" charset="-128"/>
              </a:rPr>
              <a:t>算定基礎届</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・電子申請</a:t>
            </a:r>
            <a:r>
              <a:rPr kumimoji="0" lang="en-US" altLang="ja-JP" sz="800" kern="0" dirty="0">
                <a:solidFill>
                  <a:srgbClr val="434343"/>
                </a:solidFill>
                <a:cs typeface="Arial Unicode MS" pitchFamily="50" charset="-128"/>
              </a:rPr>
              <a:t>/FD</a:t>
            </a:r>
            <a:r>
              <a:rPr kumimoji="0" lang="ja-JP" altLang="en-US" sz="800" kern="0" dirty="0">
                <a:solidFill>
                  <a:srgbClr val="434343"/>
                </a:solidFill>
                <a:cs typeface="Arial Unicode MS" pitchFamily="50" charset="-128"/>
              </a:rPr>
              <a:t>データ作成</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cs typeface="Arial Unicode MS" pitchFamily="50" charset="-128"/>
              </a:rPr>
              <a:t>・離職票基礎資料</a:t>
            </a:r>
            <a:endParaRPr kumimoji="0" lang="en-US" altLang="ja-JP" sz="800" kern="0" dirty="0">
              <a:cs typeface="Arial Unicode MS" pitchFamily="50" charset="-128"/>
            </a:endParaRPr>
          </a:p>
        </p:txBody>
      </p:sp>
      <p:sp>
        <p:nvSpPr>
          <p:cNvPr id="23" name="角丸四角形 22"/>
          <p:cNvSpPr/>
          <p:nvPr/>
        </p:nvSpPr>
        <p:spPr>
          <a:xfrm>
            <a:off x="860732" y="3315171"/>
            <a:ext cx="1476130" cy="219980"/>
          </a:xfrm>
          <a:prstGeom prst="roundRect">
            <a:avLst>
              <a:gd name="adj" fmla="val 10028"/>
            </a:avLst>
          </a:prstGeom>
          <a:solidFill>
            <a:srgbClr val="F18F60"/>
          </a:solidFill>
          <a:ln w="25400" cap="flat" cmpd="sng" algn="ctr">
            <a:solidFill>
              <a:srgbClr val="F18F60"/>
            </a:solidFill>
            <a:prstDash val="solid"/>
          </a:ln>
          <a:effectLst/>
        </p:spPr>
        <p:txBody>
          <a:bodyPr lIns="0" tIns="45718" rIns="0" bIns="45718" rtlCol="0" anchor="ctr"/>
          <a:lstStyle/>
          <a:p>
            <a:pPr algn="ctr"/>
            <a:r>
              <a:rPr kumimoji="0" lang="ja-JP" altLang="en-US" sz="1100" kern="0" dirty="0">
                <a:solidFill>
                  <a:sysClr val="window" lastClr="FFFFFF"/>
                </a:solidFill>
                <a:cs typeface="メイリオ" panose="020B0604030504040204" pitchFamily="50" charset="-128"/>
              </a:rPr>
              <a:t>社会保険</a:t>
            </a:r>
            <a:endParaRPr kumimoji="0" lang="en-US" altLang="ja-JP" sz="1100" kern="0" dirty="0">
              <a:solidFill>
                <a:sysClr val="window" lastClr="FFFFFF"/>
              </a:solidFill>
              <a:cs typeface="メイリオ" panose="020B0604030504040204" pitchFamily="50" charset="-128"/>
            </a:endParaRPr>
          </a:p>
        </p:txBody>
      </p:sp>
      <p:sp>
        <p:nvSpPr>
          <p:cNvPr id="24" name="AutoShape 5"/>
          <p:cNvSpPr>
            <a:spLocks noChangeArrowheads="1"/>
          </p:cNvSpPr>
          <p:nvPr/>
        </p:nvSpPr>
        <p:spPr bwMode="gray">
          <a:xfrm>
            <a:off x="2449489" y="3418572"/>
            <a:ext cx="1474440" cy="665346"/>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a:buClr>
                <a:srgbClr val="0065AE"/>
              </a:buClr>
              <a:buSzPct val="80000"/>
              <a:buFont typeface="Wingdings" pitchFamily="2" charset="2"/>
              <a:buNone/>
            </a:pP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・生保損保</a:t>
            </a:r>
            <a:r>
              <a:rPr kumimoji="0" lang="en-US" altLang="ja-JP" sz="800" kern="0" dirty="0">
                <a:solidFill>
                  <a:srgbClr val="434343"/>
                </a:solidFill>
                <a:cs typeface="Arial Unicode MS" pitchFamily="50" charset="-128"/>
              </a:rPr>
              <a:t>LINC</a:t>
            </a:r>
            <a:r>
              <a:rPr kumimoji="0" lang="ja-JP" altLang="en-US" sz="800" kern="0" dirty="0">
                <a:solidFill>
                  <a:srgbClr val="434343"/>
                </a:solidFill>
                <a:cs typeface="Arial Unicode MS" pitchFamily="50" charset="-128"/>
              </a:rPr>
              <a:t>取込</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・年末</a:t>
            </a:r>
            <a:r>
              <a:rPr kumimoji="0" lang="en-US" altLang="ja-JP" sz="800" kern="0" dirty="0">
                <a:solidFill>
                  <a:srgbClr val="434343"/>
                </a:solidFill>
                <a:cs typeface="Arial Unicode MS" pitchFamily="50" charset="-128"/>
              </a:rPr>
              <a:t>/</a:t>
            </a:r>
            <a:r>
              <a:rPr kumimoji="0" lang="ja-JP" altLang="en-US" sz="800" kern="0" dirty="0">
                <a:solidFill>
                  <a:srgbClr val="434343"/>
                </a:solidFill>
                <a:cs typeface="Arial Unicode MS" pitchFamily="50" charset="-128"/>
              </a:rPr>
              <a:t>再年末調整計算</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・源泉</a:t>
            </a:r>
            <a:r>
              <a:rPr kumimoji="0" lang="en-US" altLang="ja-JP" sz="800" kern="0" dirty="0">
                <a:solidFill>
                  <a:srgbClr val="434343"/>
                </a:solidFill>
                <a:cs typeface="Arial Unicode MS" pitchFamily="50" charset="-128"/>
              </a:rPr>
              <a:t>/</a:t>
            </a:r>
            <a:r>
              <a:rPr kumimoji="0" lang="ja-JP" altLang="en-US" sz="800" kern="0" dirty="0">
                <a:solidFill>
                  <a:srgbClr val="434343"/>
                </a:solidFill>
                <a:cs typeface="Arial Unicode MS" pitchFamily="50" charset="-128"/>
              </a:rPr>
              <a:t>支払報告書</a:t>
            </a:r>
            <a:r>
              <a:rPr kumimoji="0" lang="en-US" altLang="ja-JP" sz="800" kern="0" dirty="0">
                <a:solidFill>
                  <a:srgbClr val="434343"/>
                </a:solidFill>
                <a:cs typeface="Arial Unicode MS" pitchFamily="50" charset="-128"/>
              </a:rPr>
              <a:t>/FD</a:t>
            </a:r>
            <a:r>
              <a:rPr kumimoji="0" lang="ja-JP" altLang="en-US" sz="800" kern="0" dirty="0">
                <a:solidFill>
                  <a:srgbClr val="434343"/>
                </a:solidFill>
                <a:cs typeface="Arial Unicode MS" pitchFamily="50" charset="-128"/>
              </a:rPr>
              <a:t>データ</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・退職者源泉徴収票</a:t>
            </a:r>
            <a:endParaRPr kumimoji="0" lang="en-US" altLang="ja-JP" sz="800" kern="0" dirty="0">
              <a:solidFill>
                <a:srgbClr val="434343"/>
              </a:solidFill>
              <a:cs typeface="Arial Unicode MS" pitchFamily="50" charset="-128"/>
            </a:endParaRPr>
          </a:p>
        </p:txBody>
      </p:sp>
      <p:sp>
        <p:nvSpPr>
          <p:cNvPr id="25" name="角丸四角形 24"/>
          <p:cNvSpPr/>
          <p:nvPr/>
        </p:nvSpPr>
        <p:spPr>
          <a:xfrm>
            <a:off x="2447764" y="3305244"/>
            <a:ext cx="1476130" cy="219980"/>
          </a:xfrm>
          <a:prstGeom prst="roundRect">
            <a:avLst>
              <a:gd name="adj" fmla="val 10028"/>
            </a:avLst>
          </a:prstGeom>
          <a:solidFill>
            <a:srgbClr val="F18F60"/>
          </a:solidFill>
          <a:ln w="25400" cap="flat" cmpd="sng" algn="ctr">
            <a:solidFill>
              <a:srgbClr val="F18F60"/>
            </a:solidFill>
            <a:prstDash val="solid"/>
          </a:ln>
          <a:effectLst/>
        </p:spPr>
        <p:txBody>
          <a:bodyPr lIns="0" tIns="45718" rIns="0" bIns="45718" rtlCol="0" anchor="ctr"/>
          <a:lstStyle/>
          <a:p>
            <a:pPr algn="ctr"/>
            <a:r>
              <a:rPr kumimoji="0" lang="ja-JP" altLang="en-US" sz="1100" kern="0" dirty="0">
                <a:solidFill>
                  <a:sysClr val="window" lastClr="FFFFFF"/>
                </a:solidFill>
                <a:cs typeface="メイリオ" panose="020B0604030504040204" pitchFamily="50" charset="-128"/>
              </a:rPr>
              <a:t>年末調整</a:t>
            </a:r>
            <a:endParaRPr kumimoji="0" lang="en-US" altLang="ja-JP" sz="1100" kern="0" dirty="0">
              <a:solidFill>
                <a:sysClr val="window" lastClr="FFFFFF"/>
              </a:solidFill>
              <a:cs typeface="メイリオ" panose="020B0604030504040204" pitchFamily="50" charset="-128"/>
            </a:endParaRPr>
          </a:p>
        </p:txBody>
      </p:sp>
      <p:sp>
        <p:nvSpPr>
          <p:cNvPr id="26" name="AutoShape 5"/>
          <p:cNvSpPr>
            <a:spLocks noChangeArrowheads="1"/>
          </p:cNvSpPr>
          <p:nvPr/>
        </p:nvSpPr>
        <p:spPr bwMode="gray">
          <a:xfrm>
            <a:off x="4105672" y="3418572"/>
            <a:ext cx="1474440" cy="665346"/>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a:buClr>
                <a:srgbClr val="0065AE"/>
              </a:buClr>
              <a:buSzPct val="80000"/>
              <a:buFont typeface="Wingdings" pitchFamily="2" charset="2"/>
              <a:buNone/>
            </a:pP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・雇用保険資格取得届</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・雇用保険資格喪失届</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・雇用保険個人番号登録</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・労働保険納付基礎資料</a:t>
            </a:r>
            <a:endParaRPr kumimoji="0" lang="en-US" altLang="ja-JP" sz="800" kern="0" dirty="0">
              <a:solidFill>
                <a:srgbClr val="434343"/>
              </a:solidFill>
              <a:cs typeface="Arial Unicode MS" pitchFamily="50" charset="-128"/>
            </a:endParaRPr>
          </a:p>
        </p:txBody>
      </p:sp>
      <p:sp>
        <p:nvSpPr>
          <p:cNvPr id="27" name="角丸四角形 26"/>
          <p:cNvSpPr/>
          <p:nvPr/>
        </p:nvSpPr>
        <p:spPr>
          <a:xfrm>
            <a:off x="4103947" y="3305244"/>
            <a:ext cx="1476130" cy="219980"/>
          </a:xfrm>
          <a:prstGeom prst="roundRect">
            <a:avLst>
              <a:gd name="adj" fmla="val 10028"/>
            </a:avLst>
          </a:prstGeom>
          <a:solidFill>
            <a:srgbClr val="F18F60"/>
          </a:solidFill>
          <a:ln w="25400" cap="flat" cmpd="sng" algn="ctr">
            <a:solidFill>
              <a:srgbClr val="F18F60"/>
            </a:solidFill>
            <a:prstDash val="solid"/>
          </a:ln>
          <a:effectLst/>
        </p:spPr>
        <p:txBody>
          <a:bodyPr lIns="0" tIns="45718" rIns="0" bIns="45718" rtlCol="0" anchor="ctr"/>
          <a:lstStyle/>
          <a:p>
            <a:pPr algn="ctr"/>
            <a:r>
              <a:rPr kumimoji="0" lang="ja-JP" altLang="en-US" sz="1100" kern="0" dirty="0">
                <a:solidFill>
                  <a:sysClr val="window" lastClr="FFFFFF"/>
                </a:solidFill>
                <a:cs typeface="メイリオ" panose="020B0604030504040204" pitchFamily="50" charset="-128"/>
              </a:rPr>
              <a:t>雇用保険・労働保険</a:t>
            </a:r>
            <a:endParaRPr kumimoji="0" lang="en-US" altLang="ja-JP" sz="1100" kern="0" dirty="0">
              <a:solidFill>
                <a:sysClr val="window" lastClr="FFFFFF"/>
              </a:solidFill>
              <a:cs typeface="メイリオ" panose="020B0604030504040204" pitchFamily="50" charset="-128"/>
            </a:endParaRPr>
          </a:p>
        </p:txBody>
      </p:sp>
      <p:sp>
        <p:nvSpPr>
          <p:cNvPr id="28" name="AutoShape 5"/>
          <p:cNvSpPr>
            <a:spLocks noChangeArrowheads="1"/>
          </p:cNvSpPr>
          <p:nvPr/>
        </p:nvSpPr>
        <p:spPr bwMode="gray">
          <a:xfrm>
            <a:off x="860732" y="4449273"/>
            <a:ext cx="6159291" cy="323586"/>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a:buClr>
                <a:srgbClr val="0065AE"/>
              </a:buClr>
              <a:buSzPct val="80000"/>
              <a:buFont typeface="Wingdings" pitchFamily="2" charset="2"/>
              <a:buNone/>
            </a:pP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　　　　　　　　　・マイナンバー登録　　・マイナンバー</a:t>
            </a:r>
            <a:r>
              <a:rPr kumimoji="0" lang="en-US" altLang="ja-JP" sz="800" kern="0" dirty="0">
                <a:solidFill>
                  <a:srgbClr val="434343"/>
                </a:solidFill>
                <a:cs typeface="Arial Unicode MS" pitchFamily="50" charset="-128"/>
              </a:rPr>
              <a:t>CSV</a:t>
            </a:r>
            <a:r>
              <a:rPr kumimoji="0" lang="ja-JP" altLang="en-US" sz="800" kern="0" dirty="0">
                <a:solidFill>
                  <a:srgbClr val="434343"/>
                </a:solidFill>
                <a:cs typeface="Arial Unicode MS" pitchFamily="50" charset="-128"/>
              </a:rPr>
              <a:t>取込　　・マイナンバーチェックリスト</a:t>
            </a:r>
            <a:endParaRPr kumimoji="0" lang="en-US" altLang="ja-JP" sz="800" kern="0" dirty="0">
              <a:solidFill>
                <a:srgbClr val="434343"/>
              </a:solidFill>
              <a:cs typeface="Arial Unicode MS" pitchFamily="50" charset="-128"/>
            </a:endParaRPr>
          </a:p>
        </p:txBody>
      </p:sp>
      <p:sp>
        <p:nvSpPr>
          <p:cNvPr id="29" name="角丸四角形 28"/>
          <p:cNvSpPr/>
          <p:nvPr/>
        </p:nvSpPr>
        <p:spPr>
          <a:xfrm>
            <a:off x="860733" y="4335946"/>
            <a:ext cx="6159290" cy="219980"/>
          </a:xfrm>
          <a:prstGeom prst="roundRect">
            <a:avLst>
              <a:gd name="adj" fmla="val 10028"/>
            </a:avLst>
          </a:prstGeom>
          <a:solidFill>
            <a:srgbClr val="F18F60"/>
          </a:solidFill>
          <a:ln w="25400" cap="flat" cmpd="sng" algn="ctr">
            <a:solidFill>
              <a:srgbClr val="F18F60"/>
            </a:solidFill>
            <a:prstDash val="solid"/>
          </a:ln>
          <a:effectLst/>
        </p:spPr>
        <p:txBody>
          <a:bodyPr lIns="0" tIns="45718" rIns="0" bIns="45718" rtlCol="0" anchor="ctr"/>
          <a:lstStyle/>
          <a:p>
            <a:pPr algn="ctr"/>
            <a:r>
              <a:rPr kumimoji="0" lang="ja-JP" altLang="en-US" sz="1100" kern="0" dirty="0">
                <a:solidFill>
                  <a:sysClr val="window" lastClr="FFFFFF"/>
                </a:solidFill>
                <a:cs typeface="メイリオ" panose="020B0604030504040204" pitchFamily="50" charset="-128"/>
              </a:rPr>
              <a:t>マイナンバー管理</a:t>
            </a:r>
            <a:endParaRPr kumimoji="0" lang="en-US" altLang="ja-JP" sz="1100" kern="0" dirty="0">
              <a:solidFill>
                <a:sysClr val="window" lastClr="FFFFFF"/>
              </a:solidFill>
              <a:cs typeface="メイリオ" panose="020B0604030504040204" pitchFamily="50" charset="-128"/>
            </a:endParaRPr>
          </a:p>
        </p:txBody>
      </p:sp>
      <p:sp>
        <p:nvSpPr>
          <p:cNvPr id="30" name="AutoShape 5"/>
          <p:cNvSpPr>
            <a:spLocks noChangeArrowheads="1"/>
          </p:cNvSpPr>
          <p:nvPr/>
        </p:nvSpPr>
        <p:spPr bwMode="gray">
          <a:xfrm>
            <a:off x="5731797" y="3405156"/>
            <a:ext cx="1288475" cy="678761"/>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a:buClr>
                <a:srgbClr val="0065AE"/>
              </a:buClr>
              <a:buSzPct val="80000"/>
              <a:buFont typeface="Wingdings" pitchFamily="2" charset="2"/>
              <a:buNone/>
            </a:pP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cs typeface="Arial Unicode MS" pitchFamily="50" charset="-128"/>
              </a:rPr>
              <a:t>・税額通知書データ取込・</a:t>
            </a:r>
            <a:endParaRPr kumimoji="0" lang="en-US" altLang="ja-JP" sz="800" kern="0" dirty="0">
              <a:cs typeface="Arial Unicode MS" pitchFamily="50" charset="-128"/>
            </a:endParaRPr>
          </a:p>
          <a:p>
            <a:pPr>
              <a:buClr>
                <a:srgbClr val="0065AE"/>
              </a:buClr>
              <a:buSzPct val="80000"/>
              <a:buFont typeface="Wingdings" pitchFamily="2" charset="2"/>
              <a:buNone/>
            </a:pPr>
            <a:r>
              <a:rPr kumimoji="0" lang="ja-JP" altLang="en-US" sz="800" kern="0" dirty="0">
                <a:cs typeface="Arial Unicode MS" pitchFamily="50" charset="-128"/>
              </a:rPr>
              <a:t>　配信</a:t>
            </a:r>
            <a:endParaRPr kumimoji="0" lang="en-US" altLang="ja-JP" sz="800" kern="0" dirty="0">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・住民税</a:t>
            </a:r>
            <a:r>
              <a:rPr kumimoji="0" lang="en-US" altLang="ja-JP" sz="800" kern="0" dirty="0">
                <a:solidFill>
                  <a:srgbClr val="434343"/>
                </a:solidFill>
                <a:cs typeface="Arial Unicode MS" pitchFamily="50" charset="-128"/>
              </a:rPr>
              <a:t>EB</a:t>
            </a:r>
            <a:r>
              <a:rPr kumimoji="0" lang="ja-JP" altLang="en-US" sz="800" kern="0" dirty="0">
                <a:solidFill>
                  <a:srgbClr val="434343"/>
                </a:solidFill>
                <a:cs typeface="Arial Unicode MS" pitchFamily="50" charset="-128"/>
              </a:rPr>
              <a:t>データ作成</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・前月対比表</a:t>
            </a:r>
            <a:endParaRPr kumimoji="0" lang="en-US" altLang="ja-JP" sz="800" kern="0" dirty="0">
              <a:solidFill>
                <a:srgbClr val="434343"/>
              </a:solidFill>
              <a:cs typeface="Arial Unicode MS" pitchFamily="50" charset="-128"/>
            </a:endParaRPr>
          </a:p>
        </p:txBody>
      </p:sp>
      <p:sp>
        <p:nvSpPr>
          <p:cNvPr id="31" name="角丸四角形 30"/>
          <p:cNvSpPr/>
          <p:nvPr/>
        </p:nvSpPr>
        <p:spPr>
          <a:xfrm>
            <a:off x="5730073" y="3291830"/>
            <a:ext cx="1289951" cy="219980"/>
          </a:xfrm>
          <a:prstGeom prst="roundRect">
            <a:avLst>
              <a:gd name="adj" fmla="val 10028"/>
            </a:avLst>
          </a:prstGeom>
          <a:solidFill>
            <a:srgbClr val="F18F60"/>
          </a:solidFill>
          <a:ln w="25400" cap="flat" cmpd="sng" algn="ctr">
            <a:solidFill>
              <a:srgbClr val="F18F60"/>
            </a:solidFill>
            <a:prstDash val="solid"/>
          </a:ln>
          <a:effectLst/>
        </p:spPr>
        <p:txBody>
          <a:bodyPr lIns="0" tIns="45718" rIns="0" bIns="45718" rtlCol="0" anchor="ctr"/>
          <a:lstStyle/>
          <a:p>
            <a:pPr algn="ctr"/>
            <a:r>
              <a:rPr kumimoji="0" lang="ja-JP" altLang="en-US" sz="1100" kern="0" dirty="0">
                <a:solidFill>
                  <a:sysClr val="window" lastClr="FFFFFF"/>
                </a:solidFill>
                <a:cs typeface="メイリオ" panose="020B0604030504040204" pitchFamily="50" charset="-128"/>
              </a:rPr>
              <a:t>住民税</a:t>
            </a:r>
            <a:endParaRPr kumimoji="0" lang="en-US" altLang="ja-JP" sz="1100" kern="0" dirty="0">
              <a:solidFill>
                <a:sysClr val="window" lastClr="FFFFFF"/>
              </a:solidFill>
              <a:cs typeface="メイリオ" panose="020B0604030504040204" pitchFamily="50" charset="-128"/>
            </a:endParaRPr>
          </a:p>
        </p:txBody>
      </p:sp>
      <p:sp>
        <p:nvSpPr>
          <p:cNvPr id="32" name="角丸四角形 31"/>
          <p:cNvSpPr/>
          <p:nvPr/>
        </p:nvSpPr>
        <p:spPr>
          <a:xfrm>
            <a:off x="7377249" y="887377"/>
            <a:ext cx="1514293" cy="388229"/>
          </a:xfrm>
          <a:prstGeom prst="roundRect">
            <a:avLst>
              <a:gd name="adj" fmla="val 10028"/>
            </a:avLst>
          </a:prstGeom>
          <a:solidFill>
            <a:schemeClr val="bg1">
              <a:lumMod val="65000"/>
            </a:schemeClr>
          </a:solidFill>
          <a:ln w="25400" cap="flat" cmpd="sng" algn="ctr">
            <a:noFill/>
            <a:prstDash val="solid"/>
          </a:ln>
          <a:effectLst/>
        </p:spPr>
        <p:txBody>
          <a:bodyPr lIns="0" tIns="45718" rIns="0" bIns="45718" rtlCol="0" anchor="ctr"/>
          <a:lstStyle/>
          <a:p>
            <a:pPr algn="ctr">
              <a:defRPr/>
            </a:pPr>
            <a:r>
              <a:rPr kumimoji="0" lang="ja-JP" altLang="en-US" sz="1200" kern="0" dirty="0">
                <a:solidFill>
                  <a:sysClr val="window" lastClr="FFFFFF"/>
                </a:solidFill>
                <a:cs typeface="メイリオ" panose="020B0604030504040204" pitchFamily="50" charset="-128"/>
              </a:rPr>
              <a:t>人事諸届・照会</a:t>
            </a:r>
            <a:endParaRPr kumimoji="0" lang="en-US" altLang="ja-JP" sz="1200" kern="0" dirty="0">
              <a:solidFill>
                <a:sysClr val="window" lastClr="FFFFFF"/>
              </a:solidFill>
              <a:cs typeface="メイリオ" panose="020B0604030504040204" pitchFamily="50" charset="-128"/>
            </a:endParaRPr>
          </a:p>
          <a:p>
            <a:pPr algn="ctr">
              <a:defRPr/>
            </a:pPr>
            <a:r>
              <a:rPr kumimoji="0" lang="ja-JP" altLang="en-US" sz="900" kern="0" dirty="0">
                <a:solidFill>
                  <a:sysClr val="window" lastClr="FFFFFF"/>
                </a:solidFill>
                <a:cs typeface="メイリオ" panose="020B0604030504040204" pitchFamily="50" charset="-128"/>
              </a:rPr>
              <a:t>（</a:t>
            </a:r>
            <a:r>
              <a:rPr kumimoji="0" lang="en-US" altLang="ja-JP" sz="900" kern="0" dirty="0">
                <a:solidFill>
                  <a:sysClr val="window" lastClr="FFFFFF"/>
                </a:solidFill>
                <a:cs typeface="メイリオ" panose="020B0604030504040204" pitchFamily="50" charset="-128"/>
              </a:rPr>
              <a:t>WEB</a:t>
            </a:r>
            <a:r>
              <a:rPr kumimoji="0" lang="ja-JP" altLang="en-US" sz="900" kern="0" dirty="0">
                <a:solidFill>
                  <a:sysClr val="window" lastClr="FFFFFF"/>
                </a:solidFill>
                <a:cs typeface="メイリオ" panose="020B0604030504040204" pitchFamily="50" charset="-128"/>
              </a:rPr>
              <a:t>明細・年調申請）</a:t>
            </a:r>
            <a:endParaRPr kumimoji="0" lang="en-US" altLang="ja-JP" sz="900" kern="0" dirty="0">
              <a:solidFill>
                <a:sysClr val="window" lastClr="FFFFFF"/>
              </a:solidFill>
              <a:cs typeface="メイリオ" panose="020B0604030504040204" pitchFamily="50" charset="-128"/>
            </a:endParaRPr>
          </a:p>
        </p:txBody>
      </p:sp>
      <p:sp>
        <p:nvSpPr>
          <p:cNvPr id="33" name="角丸四角形 32"/>
          <p:cNvSpPr/>
          <p:nvPr/>
        </p:nvSpPr>
        <p:spPr>
          <a:xfrm>
            <a:off x="7375124" y="1358722"/>
            <a:ext cx="1514293" cy="384936"/>
          </a:xfrm>
          <a:prstGeom prst="roundRect">
            <a:avLst>
              <a:gd name="adj" fmla="val 10028"/>
            </a:avLst>
          </a:prstGeom>
          <a:solidFill>
            <a:schemeClr val="bg1">
              <a:lumMod val="65000"/>
            </a:schemeClr>
          </a:solidFill>
          <a:ln w="25400" cap="flat" cmpd="sng" algn="ctr">
            <a:noFill/>
            <a:prstDash val="solid"/>
          </a:ln>
          <a:effectLst/>
        </p:spPr>
        <p:txBody>
          <a:bodyPr lIns="0" tIns="45718" rIns="0" bIns="45718" rtlCol="0" anchor="ctr"/>
          <a:lstStyle/>
          <a:p>
            <a:pPr algn="ctr">
              <a:defRPr/>
            </a:pPr>
            <a:r>
              <a:rPr kumimoji="0" lang="ja-JP" altLang="en-US" sz="1200" kern="0" dirty="0">
                <a:solidFill>
                  <a:sysClr val="window" lastClr="FFFFFF"/>
                </a:solidFill>
                <a:cs typeface="メイリオ" panose="020B0604030504040204" pitchFamily="50" charset="-128"/>
              </a:rPr>
              <a:t>人事管理</a:t>
            </a:r>
            <a:endParaRPr kumimoji="0" lang="en-US" altLang="ja-JP" sz="1200" kern="0" dirty="0">
              <a:solidFill>
                <a:sysClr val="window" lastClr="FFFFFF"/>
              </a:solidFill>
              <a:cs typeface="メイリオ" panose="020B0604030504040204" pitchFamily="50" charset="-128"/>
            </a:endParaRPr>
          </a:p>
          <a:p>
            <a:pPr algn="ctr">
              <a:defRPr/>
            </a:pPr>
            <a:r>
              <a:rPr kumimoji="0" lang="ja-JP" altLang="en-US" sz="900" kern="0" dirty="0">
                <a:solidFill>
                  <a:sysClr val="window" lastClr="FFFFFF"/>
                </a:solidFill>
                <a:cs typeface="メイリオ" panose="020B0604030504040204" pitchFamily="50" charset="-128"/>
              </a:rPr>
              <a:t>（賃金履歴・標準報酬月額）</a:t>
            </a:r>
            <a:endParaRPr kumimoji="0" lang="en-US" altLang="ja-JP" sz="900" kern="0" dirty="0">
              <a:solidFill>
                <a:sysClr val="window" lastClr="FFFFFF"/>
              </a:solidFill>
              <a:cs typeface="メイリオ" panose="020B0604030504040204" pitchFamily="50" charset="-128"/>
            </a:endParaRPr>
          </a:p>
        </p:txBody>
      </p:sp>
      <p:sp>
        <p:nvSpPr>
          <p:cNvPr id="34" name="角丸四角形 33"/>
          <p:cNvSpPr/>
          <p:nvPr/>
        </p:nvSpPr>
        <p:spPr>
          <a:xfrm>
            <a:off x="7372531" y="1839627"/>
            <a:ext cx="1514293" cy="336079"/>
          </a:xfrm>
          <a:prstGeom prst="roundRect">
            <a:avLst>
              <a:gd name="adj" fmla="val 10028"/>
            </a:avLst>
          </a:prstGeom>
          <a:solidFill>
            <a:schemeClr val="bg1">
              <a:lumMod val="65000"/>
            </a:schemeClr>
          </a:solidFill>
          <a:ln w="25400" cap="flat" cmpd="sng" algn="ctr">
            <a:noFill/>
            <a:prstDash val="solid"/>
          </a:ln>
          <a:effectLst/>
        </p:spPr>
        <p:txBody>
          <a:bodyPr lIns="0" tIns="45718" rIns="0" bIns="45718" rtlCol="0" anchor="ctr"/>
          <a:lstStyle/>
          <a:p>
            <a:pPr algn="ctr">
              <a:defRPr/>
            </a:pPr>
            <a:r>
              <a:rPr kumimoji="0" lang="ja-JP" altLang="en-US" sz="1200" kern="0" dirty="0">
                <a:solidFill>
                  <a:sysClr val="window" lastClr="FFFFFF"/>
                </a:solidFill>
                <a:cs typeface="メイリオ" panose="020B0604030504040204" pitchFamily="50" charset="-128"/>
              </a:rPr>
              <a:t>統合会計</a:t>
            </a:r>
            <a:endParaRPr kumimoji="0" lang="en-US" altLang="ja-JP" sz="1200" kern="0" dirty="0">
              <a:solidFill>
                <a:sysClr val="window" lastClr="FFFFFF"/>
              </a:solidFill>
              <a:cs typeface="メイリオ" panose="020B0604030504040204" pitchFamily="50" charset="-128"/>
            </a:endParaRPr>
          </a:p>
          <a:p>
            <a:pPr algn="ctr">
              <a:defRPr/>
            </a:pPr>
            <a:r>
              <a:rPr kumimoji="0" lang="ja-JP" altLang="en-US" sz="900" kern="0" dirty="0">
                <a:solidFill>
                  <a:sysClr val="window" lastClr="FFFFFF"/>
                </a:solidFill>
                <a:cs typeface="メイリオ" panose="020B0604030504040204" pitchFamily="50" charset="-128"/>
              </a:rPr>
              <a:t>（仕訳情報）</a:t>
            </a:r>
            <a:endParaRPr kumimoji="0" lang="en-US" altLang="ja-JP" sz="900" kern="0" dirty="0">
              <a:solidFill>
                <a:sysClr val="window" lastClr="FFFFFF"/>
              </a:solidFill>
              <a:cs typeface="メイリオ" panose="020B0604030504040204" pitchFamily="50" charset="-128"/>
            </a:endParaRPr>
          </a:p>
        </p:txBody>
      </p:sp>
      <p:sp>
        <p:nvSpPr>
          <p:cNvPr id="35" name="AutoShape 5"/>
          <p:cNvSpPr>
            <a:spLocks noChangeArrowheads="1"/>
          </p:cNvSpPr>
          <p:nvPr/>
        </p:nvSpPr>
        <p:spPr bwMode="gray">
          <a:xfrm>
            <a:off x="7382325" y="2534059"/>
            <a:ext cx="1504499" cy="721767"/>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a:buClr>
                <a:srgbClr val="0065AE"/>
              </a:buClr>
              <a:buSzPct val="80000"/>
              <a:buFont typeface="Wingdings" pitchFamily="2" charset="2"/>
              <a:buNone/>
            </a:pP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・支給控除項目判定登録</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・自動仕訳マスタ登録</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・会計連携用仕訳データ作成</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・外部連携用仕訳データ作成</a:t>
            </a:r>
            <a:endParaRPr kumimoji="0" lang="en-US" altLang="ja-JP" sz="800" kern="0" dirty="0">
              <a:solidFill>
                <a:srgbClr val="434343"/>
              </a:solidFill>
              <a:cs typeface="Arial Unicode MS" pitchFamily="50" charset="-128"/>
            </a:endParaRPr>
          </a:p>
        </p:txBody>
      </p:sp>
      <p:sp>
        <p:nvSpPr>
          <p:cNvPr id="36" name="角丸四角形 35"/>
          <p:cNvSpPr/>
          <p:nvPr/>
        </p:nvSpPr>
        <p:spPr>
          <a:xfrm>
            <a:off x="7380601" y="2420732"/>
            <a:ext cx="1506223" cy="219980"/>
          </a:xfrm>
          <a:prstGeom prst="roundRect">
            <a:avLst>
              <a:gd name="adj" fmla="val 10028"/>
            </a:avLst>
          </a:prstGeom>
          <a:solidFill>
            <a:schemeClr val="tx2"/>
          </a:solidFill>
          <a:ln w="25400" cap="flat" cmpd="sng" algn="ctr">
            <a:solidFill>
              <a:srgbClr val="F18F60"/>
            </a:solidFill>
            <a:prstDash val="solid"/>
          </a:ln>
          <a:effectLst/>
        </p:spPr>
        <p:txBody>
          <a:bodyPr lIns="0" tIns="45718" rIns="0" bIns="45718" rtlCol="0" anchor="ctr"/>
          <a:lstStyle/>
          <a:p>
            <a:pPr algn="ctr"/>
            <a:r>
              <a:rPr kumimoji="0" lang="ja-JP" altLang="en-US" sz="1100" kern="0" dirty="0">
                <a:solidFill>
                  <a:sysClr val="window" lastClr="FFFFFF"/>
                </a:solidFill>
                <a:cs typeface="メイリオ" panose="020B0604030504040204" pitchFamily="50" charset="-128"/>
              </a:rPr>
              <a:t>仕訳・データ連携</a:t>
            </a:r>
            <a:endParaRPr kumimoji="0" lang="en-US" altLang="ja-JP" sz="1100" kern="0" dirty="0">
              <a:solidFill>
                <a:sysClr val="window" lastClr="FFFFFF"/>
              </a:solidFill>
              <a:cs typeface="メイリオ" panose="020B0604030504040204" pitchFamily="50" charset="-128"/>
            </a:endParaRPr>
          </a:p>
        </p:txBody>
      </p:sp>
      <p:sp>
        <p:nvSpPr>
          <p:cNvPr id="37" name="AutoShape 5"/>
          <p:cNvSpPr>
            <a:spLocks noChangeArrowheads="1"/>
          </p:cNvSpPr>
          <p:nvPr/>
        </p:nvSpPr>
        <p:spPr bwMode="gray">
          <a:xfrm>
            <a:off x="7387981" y="3513169"/>
            <a:ext cx="1504499" cy="1259690"/>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a:buClr>
                <a:srgbClr val="0065AE"/>
              </a:buClr>
              <a:buSzPct val="80000"/>
              <a:buFont typeface="Wingdings" pitchFamily="2" charset="2"/>
              <a:buNone/>
            </a:pPr>
            <a:endParaRPr kumimoji="0" lang="en-US" altLang="ja-JP" sz="800" kern="0" dirty="0">
              <a:solidFill>
                <a:srgbClr val="434343"/>
              </a:solidFill>
              <a:cs typeface="Arial Unicode MS" pitchFamily="50" charset="-128"/>
            </a:endParaRPr>
          </a:p>
          <a:p>
            <a:pPr>
              <a:buClr>
                <a:srgbClr val="0065AE"/>
              </a:buClr>
              <a:buSzPct val="80000"/>
            </a:pPr>
            <a:r>
              <a:rPr kumimoji="0" lang="ja-JP" altLang="en-US" sz="800" kern="0" dirty="0">
                <a:solidFill>
                  <a:srgbClr val="434343"/>
                </a:solidFill>
                <a:cs typeface="Arial Unicode MS" pitchFamily="50" charset="-128"/>
              </a:rPr>
              <a:t>・帳票出力設定</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・賃金台帳</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・年間賃金台帳</a:t>
            </a:r>
            <a:endParaRPr kumimoji="0" lang="en-US" altLang="ja-JP" sz="800" kern="0" dirty="0">
              <a:solidFill>
                <a:srgbClr val="434343"/>
              </a:solidFill>
              <a:cs typeface="Arial Unicode MS" pitchFamily="50" charset="-128"/>
            </a:endParaRPr>
          </a:p>
          <a:p>
            <a:pPr>
              <a:buClr>
                <a:srgbClr val="0065AE"/>
              </a:buClr>
              <a:buSzPct val="80000"/>
            </a:pPr>
            <a:r>
              <a:rPr kumimoji="0" lang="ja-JP" altLang="en-US" sz="800" kern="0" dirty="0">
                <a:solidFill>
                  <a:srgbClr val="434343"/>
                </a:solidFill>
                <a:cs typeface="Arial Unicode MS" pitchFamily="50" charset="-128"/>
              </a:rPr>
              <a:t>・その他各種帳票出力</a:t>
            </a:r>
            <a:endParaRPr kumimoji="0" lang="en-US" altLang="ja-JP" sz="800" kern="0" dirty="0">
              <a:solidFill>
                <a:srgbClr val="434343"/>
              </a:solidFill>
              <a:cs typeface="Arial Unicode MS" pitchFamily="50" charset="-128"/>
            </a:endParaRPr>
          </a:p>
          <a:p>
            <a:pPr>
              <a:buClr>
                <a:srgbClr val="0065AE"/>
              </a:buClr>
              <a:buSzPct val="80000"/>
            </a:pPr>
            <a:r>
              <a:rPr kumimoji="0" lang="ja-JP" altLang="en-US" sz="800" kern="0" dirty="0">
                <a:solidFill>
                  <a:srgbClr val="434343"/>
                </a:solidFill>
                <a:cs typeface="Arial Unicode MS" pitchFamily="50" charset="-128"/>
              </a:rPr>
              <a:t>・</a:t>
            </a:r>
            <a:r>
              <a:rPr kumimoji="0" lang="en-US" altLang="ja-JP" sz="800" kern="0" dirty="0">
                <a:solidFill>
                  <a:srgbClr val="434343"/>
                </a:solidFill>
                <a:cs typeface="Arial Unicode MS" pitchFamily="50" charset="-128"/>
              </a:rPr>
              <a:t>Excel</a:t>
            </a:r>
            <a:r>
              <a:rPr kumimoji="0" lang="ja-JP" altLang="en-US" sz="800" kern="0" dirty="0">
                <a:solidFill>
                  <a:srgbClr val="434343"/>
                </a:solidFill>
                <a:cs typeface="Arial Unicode MS" pitchFamily="50" charset="-128"/>
              </a:rPr>
              <a:t>差込</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・統計資料</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・外部データ入出力</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a:t>
            </a:r>
            <a:r>
              <a:rPr kumimoji="0" lang="en-US" altLang="ja-JP" sz="800" kern="0" dirty="0">
                <a:solidFill>
                  <a:srgbClr val="434343"/>
                </a:solidFill>
                <a:cs typeface="Arial Unicode MS" pitchFamily="50" charset="-128"/>
              </a:rPr>
              <a:t>DB</a:t>
            </a:r>
            <a:r>
              <a:rPr kumimoji="0" lang="ja-JP" altLang="en-US" sz="800" kern="0" dirty="0">
                <a:solidFill>
                  <a:srgbClr val="434343"/>
                </a:solidFill>
                <a:cs typeface="Arial Unicode MS" pitchFamily="50" charset="-128"/>
              </a:rPr>
              <a:t>間入出力</a:t>
            </a:r>
            <a:endParaRPr kumimoji="0" lang="en-US" altLang="ja-JP" sz="800" kern="0" dirty="0">
              <a:solidFill>
                <a:srgbClr val="434343"/>
              </a:solidFill>
              <a:cs typeface="Arial Unicode MS" pitchFamily="50" charset="-128"/>
            </a:endParaRPr>
          </a:p>
        </p:txBody>
      </p:sp>
      <p:sp>
        <p:nvSpPr>
          <p:cNvPr id="38" name="角丸四角形 37"/>
          <p:cNvSpPr/>
          <p:nvPr/>
        </p:nvSpPr>
        <p:spPr>
          <a:xfrm>
            <a:off x="7386257" y="3399842"/>
            <a:ext cx="1506223" cy="219980"/>
          </a:xfrm>
          <a:prstGeom prst="roundRect">
            <a:avLst>
              <a:gd name="adj" fmla="val 10028"/>
            </a:avLst>
          </a:prstGeom>
          <a:solidFill>
            <a:schemeClr val="tx2"/>
          </a:solidFill>
          <a:ln w="25400" cap="flat" cmpd="sng" algn="ctr">
            <a:solidFill>
              <a:srgbClr val="F18F60"/>
            </a:solidFill>
            <a:prstDash val="solid"/>
          </a:ln>
          <a:effectLst/>
        </p:spPr>
        <p:txBody>
          <a:bodyPr lIns="0" tIns="45718" rIns="0" bIns="45718" rtlCol="0" anchor="ctr"/>
          <a:lstStyle/>
          <a:p>
            <a:pPr algn="ctr"/>
            <a:r>
              <a:rPr kumimoji="0" lang="ja-JP" altLang="en-US" sz="1100" kern="0" dirty="0">
                <a:solidFill>
                  <a:sysClr val="window" lastClr="FFFFFF"/>
                </a:solidFill>
                <a:cs typeface="メイリオ" panose="020B0604030504040204" pitchFamily="50" charset="-128"/>
              </a:rPr>
              <a:t>帳票・統計・連携</a:t>
            </a:r>
            <a:endParaRPr kumimoji="0" lang="en-US" altLang="ja-JP" sz="1100" kern="0" dirty="0">
              <a:solidFill>
                <a:sysClr val="window" lastClr="FFFFFF"/>
              </a:solidFill>
              <a:cs typeface="メイリオ" panose="020B0604030504040204" pitchFamily="50" charset="-128"/>
            </a:endParaRPr>
          </a:p>
        </p:txBody>
      </p:sp>
      <p:cxnSp>
        <p:nvCxnSpPr>
          <p:cNvPr id="39" name="カギ線コネクタ 38"/>
          <p:cNvCxnSpPr>
            <a:stCxn id="5" idx="0"/>
            <a:endCxn id="11" idx="0"/>
          </p:cNvCxnSpPr>
          <p:nvPr/>
        </p:nvCxnSpPr>
        <p:spPr>
          <a:xfrm rot="5400000" flipH="1" flipV="1">
            <a:off x="1743684" y="-455127"/>
            <a:ext cx="60396" cy="2793869"/>
          </a:xfrm>
          <a:prstGeom prst="bentConnector3">
            <a:avLst>
              <a:gd name="adj1" fmla="val 367468"/>
            </a:avLst>
          </a:prstGeom>
          <a:ln>
            <a:tailEnd type="triangle"/>
          </a:ln>
          <a:effectLst/>
        </p:spPr>
        <p:style>
          <a:lnRef idx="3">
            <a:schemeClr val="accent3"/>
          </a:lnRef>
          <a:fillRef idx="0">
            <a:schemeClr val="accent3"/>
          </a:fillRef>
          <a:effectRef idx="2">
            <a:schemeClr val="accent3"/>
          </a:effectRef>
          <a:fontRef idx="minor">
            <a:schemeClr val="tx1"/>
          </a:fontRef>
        </p:style>
      </p:cxnSp>
      <p:cxnSp>
        <p:nvCxnSpPr>
          <p:cNvPr id="54" name="カギ線コネクタ 53"/>
          <p:cNvCxnSpPr/>
          <p:nvPr/>
        </p:nvCxnSpPr>
        <p:spPr>
          <a:xfrm rot="16200000" flipH="1">
            <a:off x="4923919" y="-719283"/>
            <a:ext cx="391" cy="3224509"/>
          </a:xfrm>
          <a:prstGeom prst="bentConnector3">
            <a:avLst>
              <a:gd name="adj1" fmla="val -36638363"/>
            </a:avLst>
          </a:prstGeom>
          <a:ln>
            <a:tailEnd type="triangle"/>
          </a:ln>
          <a:effectLst/>
        </p:spPr>
        <p:style>
          <a:lnRef idx="3">
            <a:schemeClr val="accent3"/>
          </a:lnRef>
          <a:fillRef idx="0">
            <a:schemeClr val="accent3"/>
          </a:fillRef>
          <a:effectRef idx="2">
            <a:schemeClr val="accent3"/>
          </a:effectRef>
          <a:fontRef idx="minor">
            <a:schemeClr val="tx1"/>
          </a:fontRef>
        </p:style>
      </p:cxnSp>
      <p:cxnSp>
        <p:nvCxnSpPr>
          <p:cNvPr id="59" name="直線矢印コネクタ 58"/>
          <p:cNvCxnSpPr/>
          <p:nvPr/>
        </p:nvCxnSpPr>
        <p:spPr>
          <a:xfrm>
            <a:off x="5596555" y="1358722"/>
            <a:ext cx="186981" cy="0"/>
          </a:xfrm>
          <a:prstGeom prst="straightConnector1">
            <a:avLst/>
          </a:prstGeom>
          <a:ln>
            <a:tailEnd type="triangle"/>
          </a:ln>
          <a:effectLst/>
        </p:spPr>
        <p:style>
          <a:lnRef idx="3">
            <a:schemeClr val="accent3"/>
          </a:lnRef>
          <a:fillRef idx="0">
            <a:schemeClr val="accent3"/>
          </a:fillRef>
          <a:effectRef idx="2">
            <a:schemeClr val="accent3"/>
          </a:effectRef>
          <a:fontRef idx="minor">
            <a:schemeClr val="tx1"/>
          </a:fontRef>
        </p:style>
      </p:cxnSp>
      <p:cxnSp>
        <p:nvCxnSpPr>
          <p:cNvPr id="60" name="直線矢印コネクタ 59"/>
          <p:cNvCxnSpPr/>
          <p:nvPr/>
        </p:nvCxnSpPr>
        <p:spPr>
          <a:xfrm>
            <a:off x="5596555" y="2247714"/>
            <a:ext cx="186981" cy="0"/>
          </a:xfrm>
          <a:prstGeom prst="straightConnector1">
            <a:avLst/>
          </a:prstGeom>
          <a:ln>
            <a:tailEnd type="triangle"/>
          </a:ln>
          <a:effectLst/>
        </p:spPr>
        <p:style>
          <a:lnRef idx="3">
            <a:schemeClr val="accent3"/>
          </a:lnRef>
          <a:fillRef idx="0">
            <a:schemeClr val="accent3"/>
          </a:fillRef>
          <a:effectRef idx="2">
            <a:schemeClr val="accent3"/>
          </a:effectRef>
          <a:fontRef idx="minor">
            <a:schemeClr val="tx1"/>
          </a:fontRef>
        </p:style>
      </p:cxnSp>
      <p:cxnSp>
        <p:nvCxnSpPr>
          <p:cNvPr id="61" name="カギ線コネクタ 60"/>
          <p:cNvCxnSpPr/>
          <p:nvPr/>
        </p:nvCxnSpPr>
        <p:spPr>
          <a:xfrm flipV="1">
            <a:off x="7020272" y="925477"/>
            <a:ext cx="306564" cy="1318994"/>
          </a:xfrm>
          <a:prstGeom prst="bentConnector3">
            <a:avLst/>
          </a:prstGeom>
          <a:ln>
            <a:tailEnd type="triangle"/>
          </a:ln>
          <a:effectLst/>
        </p:spPr>
        <p:style>
          <a:lnRef idx="3">
            <a:schemeClr val="accent3"/>
          </a:lnRef>
          <a:fillRef idx="0">
            <a:schemeClr val="accent3"/>
          </a:fillRef>
          <a:effectRef idx="2">
            <a:schemeClr val="accent3"/>
          </a:effectRef>
          <a:fontRef idx="minor">
            <a:schemeClr val="tx1"/>
          </a:fontRef>
        </p:style>
      </p:cxnSp>
      <p:cxnSp>
        <p:nvCxnSpPr>
          <p:cNvPr id="62" name="カギ線コネクタ 61"/>
          <p:cNvCxnSpPr/>
          <p:nvPr/>
        </p:nvCxnSpPr>
        <p:spPr>
          <a:xfrm flipV="1">
            <a:off x="7020272" y="1604152"/>
            <a:ext cx="309489" cy="640319"/>
          </a:xfrm>
          <a:prstGeom prst="bentConnector3">
            <a:avLst/>
          </a:prstGeom>
          <a:ln>
            <a:tailEnd type="triangle"/>
          </a:ln>
          <a:effectLst/>
        </p:spPr>
        <p:style>
          <a:lnRef idx="3">
            <a:schemeClr val="accent3"/>
          </a:lnRef>
          <a:fillRef idx="0">
            <a:schemeClr val="accent3"/>
          </a:fillRef>
          <a:effectRef idx="2">
            <a:schemeClr val="accent3"/>
          </a:effectRef>
          <a:fontRef idx="minor">
            <a:schemeClr val="tx1"/>
          </a:fontRef>
        </p:style>
      </p:cxnSp>
      <p:cxnSp>
        <p:nvCxnSpPr>
          <p:cNvPr id="63" name="カギ線コネクタ 62"/>
          <p:cNvCxnSpPr>
            <a:endCxn id="35" idx="1"/>
          </p:cNvCxnSpPr>
          <p:nvPr/>
        </p:nvCxnSpPr>
        <p:spPr>
          <a:xfrm rot="16200000" flipH="1">
            <a:off x="6952703" y="2465321"/>
            <a:ext cx="650472" cy="208771"/>
          </a:xfrm>
          <a:prstGeom prst="bentConnector2">
            <a:avLst/>
          </a:prstGeom>
          <a:ln>
            <a:tailEnd type="triangle"/>
          </a:ln>
          <a:effectLst/>
        </p:spPr>
        <p:style>
          <a:lnRef idx="3">
            <a:schemeClr val="accent3"/>
          </a:lnRef>
          <a:fillRef idx="0">
            <a:schemeClr val="accent3"/>
          </a:fillRef>
          <a:effectRef idx="2">
            <a:schemeClr val="accent3"/>
          </a:effectRef>
          <a:fontRef idx="minor">
            <a:schemeClr val="tx1"/>
          </a:fontRef>
        </p:style>
      </p:cxnSp>
      <p:cxnSp>
        <p:nvCxnSpPr>
          <p:cNvPr id="71" name="カギ線コネクタ 70"/>
          <p:cNvCxnSpPr/>
          <p:nvPr/>
        </p:nvCxnSpPr>
        <p:spPr>
          <a:xfrm rot="5400000" flipH="1" flipV="1">
            <a:off x="8018762" y="2280815"/>
            <a:ext cx="221742" cy="88"/>
          </a:xfrm>
          <a:prstGeom prst="bentConnector3">
            <a:avLst/>
          </a:prstGeom>
          <a:ln>
            <a:tailEnd type="triangle"/>
          </a:ln>
          <a:effectLst/>
        </p:spPr>
        <p:style>
          <a:lnRef idx="3">
            <a:schemeClr val="accent3"/>
          </a:lnRef>
          <a:fillRef idx="0">
            <a:schemeClr val="accent3"/>
          </a:fillRef>
          <a:effectRef idx="2">
            <a:schemeClr val="accent3"/>
          </a:effectRef>
          <a:fontRef idx="minor">
            <a:schemeClr val="tx1"/>
          </a:fontRef>
        </p:style>
      </p:cxnSp>
      <p:cxnSp>
        <p:nvCxnSpPr>
          <p:cNvPr id="74" name="カギ線コネクタ 73"/>
          <p:cNvCxnSpPr>
            <a:endCxn id="18" idx="2"/>
          </p:cNvCxnSpPr>
          <p:nvPr/>
        </p:nvCxnSpPr>
        <p:spPr>
          <a:xfrm flipV="1">
            <a:off x="591504" y="2679762"/>
            <a:ext cx="4252802" cy="196405"/>
          </a:xfrm>
          <a:prstGeom prst="bentConnector2">
            <a:avLst/>
          </a:prstGeom>
          <a:ln>
            <a:solidFill>
              <a:srgbClr val="F18F60"/>
            </a:solidFill>
            <a:tailEnd type="triangle"/>
          </a:ln>
          <a:effectLst/>
        </p:spPr>
        <p:style>
          <a:lnRef idx="3">
            <a:schemeClr val="accent3"/>
          </a:lnRef>
          <a:fillRef idx="0">
            <a:schemeClr val="accent3"/>
          </a:fillRef>
          <a:effectRef idx="2">
            <a:schemeClr val="accent3"/>
          </a:effectRef>
          <a:fontRef idx="minor">
            <a:schemeClr val="tx1"/>
          </a:fontRef>
        </p:style>
      </p:cxnSp>
      <p:cxnSp>
        <p:nvCxnSpPr>
          <p:cNvPr id="77" name="直線矢印コネクタ 76"/>
          <p:cNvCxnSpPr/>
          <p:nvPr/>
        </p:nvCxnSpPr>
        <p:spPr>
          <a:xfrm flipV="1">
            <a:off x="2843808" y="2697703"/>
            <a:ext cx="0" cy="187029"/>
          </a:xfrm>
          <a:prstGeom prst="straightConnector1">
            <a:avLst/>
          </a:prstGeom>
          <a:ln>
            <a:tailEnd type="triangle"/>
          </a:ln>
          <a:effectLst/>
        </p:spPr>
        <p:style>
          <a:lnRef idx="3">
            <a:schemeClr val="accent3"/>
          </a:lnRef>
          <a:fillRef idx="0">
            <a:schemeClr val="accent3"/>
          </a:fillRef>
          <a:effectRef idx="2">
            <a:schemeClr val="accent3"/>
          </a:effectRef>
          <a:fontRef idx="minor">
            <a:schemeClr val="tx1"/>
          </a:fontRef>
        </p:style>
      </p:cxnSp>
      <p:cxnSp>
        <p:nvCxnSpPr>
          <p:cNvPr id="79" name="カギ線コネクタ 78"/>
          <p:cNvCxnSpPr/>
          <p:nvPr/>
        </p:nvCxnSpPr>
        <p:spPr>
          <a:xfrm rot="5400000" flipH="1" flipV="1">
            <a:off x="5039745" y="1154250"/>
            <a:ext cx="4744" cy="3082161"/>
          </a:xfrm>
          <a:prstGeom prst="bentConnector3">
            <a:avLst>
              <a:gd name="adj1" fmla="val -5961994"/>
            </a:avLst>
          </a:prstGeom>
          <a:ln>
            <a:tailEnd type="triangle"/>
          </a:ln>
          <a:effectLst/>
        </p:spPr>
        <p:style>
          <a:lnRef idx="3">
            <a:schemeClr val="accent3"/>
          </a:lnRef>
          <a:fillRef idx="0">
            <a:schemeClr val="accent3"/>
          </a:fillRef>
          <a:effectRef idx="2">
            <a:schemeClr val="accent3"/>
          </a:effectRef>
          <a:fontRef idx="minor">
            <a:schemeClr val="tx1"/>
          </a:fontRef>
        </p:style>
      </p:cxnSp>
      <p:cxnSp>
        <p:nvCxnSpPr>
          <p:cNvPr id="104" name="カギ線コネクタ 103"/>
          <p:cNvCxnSpPr>
            <a:stCxn id="14" idx="2"/>
            <a:endCxn id="23" idx="0"/>
          </p:cNvCxnSpPr>
          <p:nvPr/>
        </p:nvCxnSpPr>
        <p:spPr>
          <a:xfrm rot="5400000">
            <a:off x="2066672" y="2211887"/>
            <a:ext cx="635409" cy="1571158"/>
          </a:xfrm>
          <a:prstGeom prst="bentConnector3">
            <a:avLst>
              <a:gd name="adj1" fmla="val 50000"/>
            </a:avLst>
          </a:prstGeom>
          <a:ln>
            <a:solidFill>
              <a:srgbClr val="F18F60"/>
            </a:solidFill>
            <a:tailEnd type="triangle"/>
          </a:ln>
          <a:effectLst/>
        </p:spPr>
        <p:style>
          <a:lnRef idx="3">
            <a:schemeClr val="accent3"/>
          </a:lnRef>
          <a:fillRef idx="0">
            <a:schemeClr val="accent3"/>
          </a:fillRef>
          <a:effectRef idx="2">
            <a:schemeClr val="accent3"/>
          </a:effectRef>
          <a:fontRef idx="minor">
            <a:schemeClr val="tx1"/>
          </a:fontRef>
        </p:style>
      </p:cxnSp>
      <p:cxnSp>
        <p:nvCxnSpPr>
          <p:cNvPr id="127" name="カギ線コネクタ 126"/>
          <p:cNvCxnSpPr/>
          <p:nvPr/>
        </p:nvCxnSpPr>
        <p:spPr>
          <a:xfrm rot="5400000">
            <a:off x="3039770" y="3176182"/>
            <a:ext cx="232898" cy="901"/>
          </a:xfrm>
          <a:prstGeom prst="bentConnector3">
            <a:avLst>
              <a:gd name="adj1" fmla="val 65705"/>
            </a:avLst>
          </a:prstGeom>
          <a:ln>
            <a:tailEnd type="triangle"/>
          </a:ln>
          <a:effectLst/>
        </p:spPr>
        <p:style>
          <a:lnRef idx="3">
            <a:schemeClr val="accent3"/>
          </a:lnRef>
          <a:fillRef idx="0">
            <a:schemeClr val="accent3"/>
          </a:fillRef>
          <a:effectRef idx="2">
            <a:schemeClr val="accent3"/>
          </a:effectRef>
          <a:fontRef idx="minor">
            <a:schemeClr val="tx1"/>
          </a:fontRef>
        </p:style>
      </p:cxnSp>
      <p:cxnSp>
        <p:nvCxnSpPr>
          <p:cNvPr id="182" name="直線矢印コネクタ 181"/>
          <p:cNvCxnSpPr/>
          <p:nvPr/>
        </p:nvCxnSpPr>
        <p:spPr>
          <a:xfrm flipH="1">
            <a:off x="1737360" y="3072369"/>
            <a:ext cx="4662378" cy="6111"/>
          </a:xfrm>
          <a:prstGeom prst="straightConnector1">
            <a:avLst/>
          </a:prstGeom>
          <a:ln>
            <a:tailEnd type="none"/>
          </a:ln>
          <a:effectLst/>
        </p:spPr>
        <p:style>
          <a:lnRef idx="3">
            <a:schemeClr val="accent3"/>
          </a:lnRef>
          <a:fillRef idx="0">
            <a:schemeClr val="accent3"/>
          </a:fillRef>
          <a:effectRef idx="2">
            <a:schemeClr val="accent3"/>
          </a:effectRef>
          <a:fontRef idx="minor">
            <a:schemeClr val="tx1"/>
          </a:fontRef>
        </p:style>
      </p:cxnSp>
      <p:cxnSp>
        <p:nvCxnSpPr>
          <p:cNvPr id="183" name="直線矢印コネクタ 182"/>
          <p:cNvCxnSpPr/>
          <p:nvPr/>
        </p:nvCxnSpPr>
        <p:spPr>
          <a:xfrm flipV="1">
            <a:off x="6399735" y="2689139"/>
            <a:ext cx="0" cy="400771"/>
          </a:xfrm>
          <a:prstGeom prst="straightConnector1">
            <a:avLst/>
          </a:prstGeom>
          <a:ln>
            <a:tailEnd type="none"/>
          </a:ln>
          <a:effectLst/>
        </p:spPr>
        <p:style>
          <a:lnRef idx="3">
            <a:schemeClr val="accent3"/>
          </a:lnRef>
          <a:fillRef idx="0">
            <a:schemeClr val="accent3"/>
          </a:fillRef>
          <a:effectRef idx="2">
            <a:schemeClr val="accent3"/>
          </a:effectRef>
          <a:fontRef idx="minor">
            <a:schemeClr val="tx1"/>
          </a:fontRef>
        </p:style>
      </p:cxnSp>
      <p:cxnSp>
        <p:nvCxnSpPr>
          <p:cNvPr id="186" name="カギ線コネクタ 185"/>
          <p:cNvCxnSpPr/>
          <p:nvPr/>
        </p:nvCxnSpPr>
        <p:spPr>
          <a:xfrm rot="5400000">
            <a:off x="1646788" y="3194935"/>
            <a:ext cx="232898" cy="901"/>
          </a:xfrm>
          <a:prstGeom prst="bentConnector3">
            <a:avLst>
              <a:gd name="adj1" fmla="val 65705"/>
            </a:avLst>
          </a:prstGeom>
          <a:ln>
            <a:tailEnd type="triangle"/>
          </a:ln>
          <a:effectLst/>
        </p:spPr>
        <p:style>
          <a:lnRef idx="3">
            <a:schemeClr val="accent3"/>
          </a:lnRef>
          <a:fillRef idx="0">
            <a:schemeClr val="accent3"/>
          </a:fillRef>
          <a:effectRef idx="2">
            <a:schemeClr val="accent3"/>
          </a:effectRef>
          <a:fontRef idx="minor">
            <a:schemeClr val="tx1"/>
          </a:fontRef>
        </p:style>
      </p:cxnSp>
      <p:cxnSp>
        <p:nvCxnSpPr>
          <p:cNvPr id="193" name="直線矢印コネクタ 192"/>
          <p:cNvCxnSpPr/>
          <p:nvPr/>
        </p:nvCxnSpPr>
        <p:spPr>
          <a:xfrm>
            <a:off x="591504" y="4611066"/>
            <a:ext cx="269228" cy="0"/>
          </a:xfrm>
          <a:prstGeom prst="straightConnector1">
            <a:avLst/>
          </a:prstGeom>
          <a:ln>
            <a:headEnd type="triangle"/>
            <a:tailEnd type="triangle"/>
          </a:ln>
          <a:effectLst/>
        </p:spPr>
        <p:style>
          <a:lnRef idx="3">
            <a:schemeClr val="accent3"/>
          </a:lnRef>
          <a:fillRef idx="0">
            <a:schemeClr val="accent3"/>
          </a:fillRef>
          <a:effectRef idx="2">
            <a:schemeClr val="accent3"/>
          </a:effectRef>
          <a:fontRef idx="minor">
            <a:schemeClr val="tx1"/>
          </a:fontRef>
        </p:style>
      </p:cxnSp>
      <p:cxnSp>
        <p:nvCxnSpPr>
          <p:cNvPr id="211" name="直線矢印コネクタ 210"/>
          <p:cNvCxnSpPr/>
          <p:nvPr/>
        </p:nvCxnSpPr>
        <p:spPr>
          <a:xfrm flipV="1">
            <a:off x="1606538" y="4093845"/>
            <a:ext cx="0" cy="187029"/>
          </a:xfrm>
          <a:prstGeom prst="straightConnector1">
            <a:avLst/>
          </a:prstGeom>
          <a:ln>
            <a:tailEnd type="triangle"/>
          </a:ln>
          <a:effectLst/>
        </p:spPr>
        <p:style>
          <a:lnRef idx="3">
            <a:schemeClr val="accent3"/>
          </a:lnRef>
          <a:fillRef idx="0">
            <a:schemeClr val="accent3"/>
          </a:fillRef>
          <a:effectRef idx="2">
            <a:schemeClr val="accent3"/>
          </a:effectRef>
          <a:fontRef idx="minor">
            <a:schemeClr val="tx1"/>
          </a:fontRef>
        </p:style>
      </p:cxnSp>
      <p:cxnSp>
        <p:nvCxnSpPr>
          <p:cNvPr id="215" name="直線矢印コネクタ 214"/>
          <p:cNvCxnSpPr/>
          <p:nvPr/>
        </p:nvCxnSpPr>
        <p:spPr>
          <a:xfrm flipV="1">
            <a:off x="3173246" y="4093845"/>
            <a:ext cx="0" cy="187029"/>
          </a:xfrm>
          <a:prstGeom prst="straightConnector1">
            <a:avLst/>
          </a:prstGeom>
          <a:ln>
            <a:tailEnd type="triangle"/>
          </a:ln>
          <a:effectLst/>
        </p:spPr>
        <p:style>
          <a:lnRef idx="3">
            <a:schemeClr val="accent3"/>
          </a:lnRef>
          <a:fillRef idx="0">
            <a:schemeClr val="accent3"/>
          </a:fillRef>
          <a:effectRef idx="2">
            <a:schemeClr val="accent3"/>
          </a:effectRef>
          <a:fontRef idx="minor">
            <a:schemeClr val="tx1"/>
          </a:fontRef>
        </p:style>
      </p:cxnSp>
      <p:cxnSp>
        <p:nvCxnSpPr>
          <p:cNvPr id="216" name="直線矢印コネクタ 215"/>
          <p:cNvCxnSpPr/>
          <p:nvPr/>
        </p:nvCxnSpPr>
        <p:spPr>
          <a:xfrm flipV="1">
            <a:off x="4853728" y="4093845"/>
            <a:ext cx="0" cy="187029"/>
          </a:xfrm>
          <a:prstGeom prst="straightConnector1">
            <a:avLst/>
          </a:prstGeom>
          <a:ln>
            <a:tailEnd type="triangle"/>
          </a:ln>
          <a:effectLst/>
        </p:spPr>
        <p:style>
          <a:lnRef idx="3">
            <a:schemeClr val="accent3"/>
          </a:lnRef>
          <a:fillRef idx="0">
            <a:schemeClr val="accent3"/>
          </a:fillRef>
          <a:effectRef idx="2">
            <a:schemeClr val="accent3"/>
          </a:effectRef>
          <a:fontRef idx="minor">
            <a:schemeClr val="tx1"/>
          </a:fontRef>
        </p:style>
      </p:cxnSp>
      <p:cxnSp>
        <p:nvCxnSpPr>
          <p:cNvPr id="217" name="直線矢印コネクタ 216"/>
          <p:cNvCxnSpPr/>
          <p:nvPr/>
        </p:nvCxnSpPr>
        <p:spPr>
          <a:xfrm flipV="1">
            <a:off x="6399735" y="4093845"/>
            <a:ext cx="0" cy="187029"/>
          </a:xfrm>
          <a:prstGeom prst="straightConnector1">
            <a:avLst/>
          </a:prstGeom>
          <a:ln>
            <a:tailEnd type="triangle"/>
          </a:ln>
          <a:effectLst/>
        </p:spPr>
        <p:style>
          <a:lnRef idx="3">
            <a:schemeClr val="accent3"/>
          </a:lnRef>
          <a:fillRef idx="0">
            <a:schemeClr val="accent3"/>
          </a:fillRef>
          <a:effectRef idx="2">
            <a:schemeClr val="accent3"/>
          </a:effectRef>
          <a:fontRef idx="minor">
            <a:schemeClr val="tx1"/>
          </a:fontRef>
        </p:style>
      </p:cxnSp>
      <p:sp>
        <p:nvSpPr>
          <p:cNvPr id="8" name="正方形/長方形 7">
            <a:extLst>
              <a:ext uri="{FF2B5EF4-FFF2-40B4-BE49-F238E27FC236}">
                <a16:creationId xmlns:a16="http://schemas.microsoft.com/office/drawing/2014/main" id="{9B1CF854-0C42-B324-1DB6-A10E48DCDF42}"/>
              </a:ext>
            </a:extLst>
          </p:cNvPr>
          <p:cNvSpPr/>
          <p:nvPr/>
        </p:nvSpPr>
        <p:spPr>
          <a:xfrm>
            <a:off x="7012885" y="188111"/>
            <a:ext cx="2131623" cy="513749"/>
          </a:xfrm>
          <a:prstGeom prst="rect">
            <a:avLst/>
          </a:prstGeom>
          <a:solidFill>
            <a:srgbClr val="EE7B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100" dirty="0"/>
              <a:t>　</a:t>
            </a:r>
            <a:r>
              <a:rPr lang="en-US" altLang="ja-JP" sz="1100" dirty="0"/>
              <a:t>PR</a:t>
            </a:r>
          </a:p>
          <a:p>
            <a:pPr algn="ctr"/>
            <a:r>
              <a:rPr lang="ja-JP" altLang="en-US" sz="1100" dirty="0"/>
              <a:t>　給与管理</a:t>
            </a:r>
          </a:p>
        </p:txBody>
      </p:sp>
      <p:sp>
        <p:nvSpPr>
          <p:cNvPr id="9" name="Freeform 58">
            <a:extLst>
              <a:ext uri="{FF2B5EF4-FFF2-40B4-BE49-F238E27FC236}">
                <a16:creationId xmlns:a16="http://schemas.microsoft.com/office/drawing/2014/main" id="{71074D72-B288-001A-B4EA-F7B6A5559674}"/>
              </a:ext>
            </a:extLst>
          </p:cNvPr>
          <p:cNvSpPr>
            <a:spLocks noEditPoints="1"/>
          </p:cNvSpPr>
          <p:nvPr/>
        </p:nvSpPr>
        <p:spPr bwMode="auto">
          <a:xfrm>
            <a:off x="7233835" y="236048"/>
            <a:ext cx="467537" cy="342402"/>
          </a:xfrm>
          <a:custGeom>
            <a:avLst/>
            <a:gdLst>
              <a:gd name="T0" fmla="*/ 53 w 1132"/>
              <a:gd name="T1" fmla="*/ 416 h 832"/>
              <a:gd name="T2" fmla="*/ 420 w 1132"/>
              <a:gd name="T3" fmla="*/ 416 h 832"/>
              <a:gd name="T4" fmla="*/ 320 w 1132"/>
              <a:gd name="T5" fmla="*/ 423 h 832"/>
              <a:gd name="T6" fmla="*/ 256 w 1132"/>
              <a:gd name="T7" fmla="*/ 453 h 832"/>
              <a:gd name="T8" fmla="*/ 320 w 1132"/>
              <a:gd name="T9" fmla="*/ 477 h 832"/>
              <a:gd name="T10" fmla="*/ 256 w 1132"/>
              <a:gd name="T11" fmla="*/ 506 h 832"/>
              <a:gd name="T12" fmla="*/ 217 w 1132"/>
              <a:gd name="T13" fmla="*/ 540 h 832"/>
              <a:gd name="T14" fmla="*/ 154 w 1132"/>
              <a:gd name="T15" fmla="*/ 506 h 832"/>
              <a:gd name="T16" fmla="*/ 217 w 1132"/>
              <a:gd name="T17" fmla="*/ 477 h 832"/>
              <a:gd name="T18" fmla="*/ 154 w 1132"/>
              <a:gd name="T19" fmla="*/ 453 h 832"/>
              <a:gd name="T20" fmla="*/ 206 w 1132"/>
              <a:gd name="T21" fmla="*/ 423 h 832"/>
              <a:gd name="T22" fmla="*/ 176 w 1132"/>
              <a:gd name="T23" fmla="*/ 309 h 832"/>
              <a:gd name="T24" fmla="*/ 297 w 1132"/>
              <a:gd name="T25" fmla="*/ 309 h 832"/>
              <a:gd name="T26" fmla="*/ 268 w 1132"/>
              <a:gd name="T27" fmla="*/ 423 h 832"/>
              <a:gd name="T28" fmla="*/ 554 w 1132"/>
              <a:gd name="T29" fmla="*/ 330 h 832"/>
              <a:gd name="T30" fmla="*/ 560 w 1132"/>
              <a:gd name="T31" fmla="*/ 396 h 832"/>
              <a:gd name="T32" fmla="*/ 237 w 1132"/>
              <a:gd name="T33" fmla="*/ 180 h 832"/>
              <a:gd name="T34" fmla="*/ 237 w 1132"/>
              <a:gd name="T35" fmla="*/ 652 h 832"/>
              <a:gd name="T36" fmla="*/ 560 w 1132"/>
              <a:gd name="T37" fmla="*/ 436 h 832"/>
              <a:gd name="T38" fmla="*/ 554 w 1132"/>
              <a:gd name="T39" fmla="*/ 501 h 832"/>
              <a:gd name="T40" fmla="*/ 554 w 1132"/>
              <a:gd name="T41" fmla="*/ 330 h 832"/>
              <a:gd name="T42" fmla="*/ 36 w 1132"/>
              <a:gd name="T43" fmla="*/ 416 h 832"/>
              <a:gd name="T44" fmla="*/ 437 w 1132"/>
              <a:gd name="T45" fmla="*/ 416 h 832"/>
              <a:gd name="T46" fmla="*/ 999 w 1132"/>
              <a:gd name="T47" fmla="*/ 330 h 832"/>
              <a:gd name="T48" fmla="*/ 1132 w 1132"/>
              <a:gd name="T49" fmla="*/ 832 h 832"/>
              <a:gd name="T50" fmla="*/ 1055 w 1132"/>
              <a:gd name="T51" fmla="*/ 474 h 832"/>
              <a:gd name="T52" fmla="*/ 1037 w 1132"/>
              <a:gd name="T53" fmla="*/ 832 h 832"/>
              <a:gd name="T54" fmla="*/ 735 w 1132"/>
              <a:gd name="T55" fmla="*/ 474 h 832"/>
              <a:gd name="T56" fmla="*/ 717 w 1132"/>
              <a:gd name="T57" fmla="*/ 832 h 832"/>
              <a:gd name="T58" fmla="*/ 641 w 1132"/>
              <a:gd name="T59" fmla="*/ 458 h 832"/>
              <a:gd name="T60" fmla="*/ 842 w 1132"/>
              <a:gd name="T61" fmla="*/ 330 h 832"/>
              <a:gd name="T62" fmla="*/ 831 w 1132"/>
              <a:gd name="T63" fmla="*/ 567 h 832"/>
              <a:gd name="T64" fmla="*/ 942 w 1132"/>
              <a:gd name="T65" fmla="*/ 567 h 832"/>
              <a:gd name="T66" fmla="*/ 931 w 1132"/>
              <a:gd name="T67" fmla="*/ 330 h 832"/>
              <a:gd name="T68" fmla="*/ 886 w 1132"/>
              <a:gd name="T69" fmla="*/ 0 h 832"/>
              <a:gd name="T70" fmla="*/ 886 w 1132"/>
              <a:gd name="T71" fmla="*/ 296 h 832"/>
              <a:gd name="T72" fmla="*/ 886 w 1132"/>
              <a:gd name="T73" fmla="*/ 0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32" h="832">
                <a:moveTo>
                  <a:pt x="237" y="232"/>
                </a:moveTo>
                <a:cubicBezTo>
                  <a:pt x="135" y="232"/>
                  <a:pt x="53" y="314"/>
                  <a:pt x="53" y="416"/>
                </a:cubicBezTo>
                <a:cubicBezTo>
                  <a:pt x="53" y="517"/>
                  <a:pt x="135" y="600"/>
                  <a:pt x="237" y="600"/>
                </a:cubicBezTo>
                <a:cubicBezTo>
                  <a:pt x="338" y="600"/>
                  <a:pt x="420" y="517"/>
                  <a:pt x="420" y="416"/>
                </a:cubicBezTo>
                <a:cubicBezTo>
                  <a:pt x="420" y="314"/>
                  <a:pt x="338" y="232"/>
                  <a:pt x="237" y="232"/>
                </a:cubicBezTo>
                <a:close/>
                <a:moveTo>
                  <a:pt x="320" y="423"/>
                </a:moveTo>
                <a:cubicBezTo>
                  <a:pt x="320" y="453"/>
                  <a:pt x="320" y="453"/>
                  <a:pt x="320" y="453"/>
                </a:cubicBezTo>
                <a:cubicBezTo>
                  <a:pt x="256" y="453"/>
                  <a:pt x="256" y="453"/>
                  <a:pt x="256" y="453"/>
                </a:cubicBezTo>
                <a:cubicBezTo>
                  <a:pt x="256" y="477"/>
                  <a:pt x="256" y="477"/>
                  <a:pt x="256" y="477"/>
                </a:cubicBezTo>
                <a:cubicBezTo>
                  <a:pt x="320" y="477"/>
                  <a:pt x="320" y="477"/>
                  <a:pt x="320" y="477"/>
                </a:cubicBezTo>
                <a:cubicBezTo>
                  <a:pt x="320" y="506"/>
                  <a:pt x="320" y="506"/>
                  <a:pt x="320" y="506"/>
                </a:cubicBezTo>
                <a:cubicBezTo>
                  <a:pt x="256" y="506"/>
                  <a:pt x="256" y="506"/>
                  <a:pt x="256" y="506"/>
                </a:cubicBezTo>
                <a:cubicBezTo>
                  <a:pt x="256" y="540"/>
                  <a:pt x="256" y="540"/>
                  <a:pt x="256" y="540"/>
                </a:cubicBezTo>
                <a:cubicBezTo>
                  <a:pt x="217" y="540"/>
                  <a:pt x="217" y="540"/>
                  <a:pt x="217" y="540"/>
                </a:cubicBezTo>
                <a:cubicBezTo>
                  <a:pt x="217" y="506"/>
                  <a:pt x="217" y="506"/>
                  <a:pt x="217" y="506"/>
                </a:cubicBezTo>
                <a:cubicBezTo>
                  <a:pt x="154" y="506"/>
                  <a:pt x="154" y="506"/>
                  <a:pt x="154" y="506"/>
                </a:cubicBezTo>
                <a:cubicBezTo>
                  <a:pt x="154" y="477"/>
                  <a:pt x="154" y="477"/>
                  <a:pt x="154" y="477"/>
                </a:cubicBezTo>
                <a:cubicBezTo>
                  <a:pt x="217" y="477"/>
                  <a:pt x="217" y="477"/>
                  <a:pt x="217" y="477"/>
                </a:cubicBezTo>
                <a:cubicBezTo>
                  <a:pt x="217" y="453"/>
                  <a:pt x="217" y="453"/>
                  <a:pt x="217" y="453"/>
                </a:cubicBezTo>
                <a:cubicBezTo>
                  <a:pt x="154" y="453"/>
                  <a:pt x="154" y="453"/>
                  <a:pt x="154" y="453"/>
                </a:cubicBezTo>
                <a:cubicBezTo>
                  <a:pt x="154" y="423"/>
                  <a:pt x="154" y="423"/>
                  <a:pt x="154" y="423"/>
                </a:cubicBezTo>
                <a:cubicBezTo>
                  <a:pt x="206" y="423"/>
                  <a:pt x="206" y="423"/>
                  <a:pt x="206" y="423"/>
                </a:cubicBezTo>
                <a:cubicBezTo>
                  <a:pt x="130" y="309"/>
                  <a:pt x="130" y="309"/>
                  <a:pt x="130" y="309"/>
                </a:cubicBezTo>
                <a:cubicBezTo>
                  <a:pt x="176" y="309"/>
                  <a:pt x="176" y="309"/>
                  <a:pt x="176" y="309"/>
                </a:cubicBezTo>
                <a:cubicBezTo>
                  <a:pt x="237" y="406"/>
                  <a:pt x="237" y="406"/>
                  <a:pt x="237" y="406"/>
                </a:cubicBezTo>
                <a:cubicBezTo>
                  <a:pt x="297" y="309"/>
                  <a:pt x="297" y="309"/>
                  <a:pt x="297" y="309"/>
                </a:cubicBezTo>
                <a:cubicBezTo>
                  <a:pt x="344" y="309"/>
                  <a:pt x="344" y="309"/>
                  <a:pt x="344" y="309"/>
                </a:cubicBezTo>
                <a:cubicBezTo>
                  <a:pt x="268" y="423"/>
                  <a:pt x="268" y="423"/>
                  <a:pt x="268" y="423"/>
                </a:cubicBezTo>
                <a:lnTo>
                  <a:pt x="320" y="423"/>
                </a:lnTo>
                <a:close/>
                <a:moveTo>
                  <a:pt x="554" y="330"/>
                </a:moveTo>
                <a:cubicBezTo>
                  <a:pt x="495" y="330"/>
                  <a:pt x="495" y="330"/>
                  <a:pt x="495" y="330"/>
                </a:cubicBezTo>
                <a:cubicBezTo>
                  <a:pt x="560" y="396"/>
                  <a:pt x="560" y="396"/>
                  <a:pt x="560" y="396"/>
                </a:cubicBezTo>
                <a:cubicBezTo>
                  <a:pt x="472" y="396"/>
                  <a:pt x="472" y="396"/>
                  <a:pt x="472" y="396"/>
                </a:cubicBezTo>
                <a:cubicBezTo>
                  <a:pt x="462" y="275"/>
                  <a:pt x="360" y="180"/>
                  <a:pt x="237" y="180"/>
                </a:cubicBezTo>
                <a:cubicBezTo>
                  <a:pt x="106" y="180"/>
                  <a:pt x="0" y="285"/>
                  <a:pt x="0" y="416"/>
                </a:cubicBezTo>
                <a:cubicBezTo>
                  <a:pt x="0" y="546"/>
                  <a:pt x="106" y="652"/>
                  <a:pt x="237" y="652"/>
                </a:cubicBezTo>
                <a:cubicBezTo>
                  <a:pt x="360" y="652"/>
                  <a:pt x="462" y="557"/>
                  <a:pt x="472" y="436"/>
                </a:cubicBezTo>
                <a:cubicBezTo>
                  <a:pt x="560" y="436"/>
                  <a:pt x="560" y="436"/>
                  <a:pt x="560" y="436"/>
                </a:cubicBezTo>
                <a:cubicBezTo>
                  <a:pt x="495" y="501"/>
                  <a:pt x="495" y="501"/>
                  <a:pt x="495" y="501"/>
                </a:cubicBezTo>
                <a:cubicBezTo>
                  <a:pt x="554" y="501"/>
                  <a:pt x="554" y="501"/>
                  <a:pt x="554" y="501"/>
                </a:cubicBezTo>
                <a:cubicBezTo>
                  <a:pt x="639" y="416"/>
                  <a:pt x="639" y="416"/>
                  <a:pt x="639" y="416"/>
                </a:cubicBezTo>
                <a:lnTo>
                  <a:pt x="554" y="330"/>
                </a:lnTo>
                <a:close/>
                <a:moveTo>
                  <a:pt x="237" y="617"/>
                </a:moveTo>
                <a:cubicBezTo>
                  <a:pt x="126" y="617"/>
                  <a:pt x="36" y="527"/>
                  <a:pt x="36" y="416"/>
                </a:cubicBezTo>
                <a:cubicBezTo>
                  <a:pt x="36" y="305"/>
                  <a:pt x="126" y="215"/>
                  <a:pt x="237" y="215"/>
                </a:cubicBezTo>
                <a:cubicBezTo>
                  <a:pt x="347" y="215"/>
                  <a:pt x="437" y="305"/>
                  <a:pt x="437" y="416"/>
                </a:cubicBezTo>
                <a:cubicBezTo>
                  <a:pt x="437" y="527"/>
                  <a:pt x="347" y="617"/>
                  <a:pt x="237" y="617"/>
                </a:cubicBezTo>
                <a:close/>
                <a:moveTo>
                  <a:pt x="999" y="330"/>
                </a:moveTo>
                <a:cubicBezTo>
                  <a:pt x="1069" y="330"/>
                  <a:pt x="1126" y="387"/>
                  <a:pt x="1132" y="458"/>
                </a:cubicBezTo>
                <a:cubicBezTo>
                  <a:pt x="1132" y="832"/>
                  <a:pt x="1132" y="832"/>
                  <a:pt x="1132" y="832"/>
                </a:cubicBezTo>
                <a:cubicBezTo>
                  <a:pt x="1055" y="832"/>
                  <a:pt x="1055" y="832"/>
                  <a:pt x="1055" y="832"/>
                </a:cubicBezTo>
                <a:cubicBezTo>
                  <a:pt x="1055" y="474"/>
                  <a:pt x="1055" y="474"/>
                  <a:pt x="1055" y="474"/>
                </a:cubicBezTo>
                <a:cubicBezTo>
                  <a:pt x="1037" y="474"/>
                  <a:pt x="1037" y="474"/>
                  <a:pt x="1037" y="474"/>
                </a:cubicBezTo>
                <a:cubicBezTo>
                  <a:pt x="1037" y="832"/>
                  <a:pt x="1037" y="832"/>
                  <a:pt x="1037" y="832"/>
                </a:cubicBezTo>
                <a:cubicBezTo>
                  <a:pt x="735" y="832"/>
                  <a:pt x="735" y="832"/>
                  <a:pt x="735" y="832"/>
                </a:cubicBezTo>
                <a:cubicBezTo>
                  <a:pt x="735" y="474"/>
                  <a:pt x="735" y="474"/>
                  <a:pt x="735" y="474"/>
                </a:cubicBezTo>
                <a:cubicBezTo>
                  <a:pt x="717" y="474"/>
                  <a:pt x="717" y="474"/>
                  <a:pt x="717" y="474"/>
                </a:cubicBezTo>
                <a:cubicBezTo>
                  <a:pt x="717" y="832"/>
                  <a:pt x="717" y="832"/>
                  <a:pt x="717" y="832"/>
                </a:cubicBezTo>
                <a:cubicBezTo>
                  <a:pt x="641" y="832"/>
                  <a:pt x="641" y="832"/>
                  <a:pt x="641" y="832"/>
                </a:cubicBezTo>
                <a:cubicBezTo>
                  <a:pt x="641" y="458"/>
                  <a:pt x="641" y="458"/>
                  <a:pt x="641" y="458"/>
                </a:cubicBezTo>
                <a:cubicBezTo>
                  <a:pt x="646" y="387"/>
                  <a:pt x="703" y="330"/>
                  <a:pt x="774" y="330"/>
                </a:cubicBezTo>
                <a:cubicBezTo>
                  <a:pt x="842" y="330"/>
                  <a:pt x="842" y="330"/>
                  <a:pt x="842" y="330"/>
                </a:cubicBezTo>
                <a:cubicBezTo>
                  <a:pt x="879" y="395"/>
                  <a:pt x="879" y="395"/>
                  <a:pt x="879" y="395"/>
                </a:cubicBezTo>
                <a:cubicBezTo>
                  <a:pt x="831" y="567"/>
                  <a:pt x="831" y="567"/>
                  <a:pt x="831" y="567"/>
                </a:cubicBezTo>
                <a:cubicBezTo>
                  <a:pt x="886" y="626"/>
                  <a:pt x="886" y="626"/>
                  <a:pt x="886" y="626"/>
                </a:cubicBezTo>
                <a:cubicBezTo>
                  <a:pt x="942" y="567"/>
                  <a:pt x="942" y="567"/>
                  <a:pt x="942" y="567"/>
                </a:cubicBezTo>
                <a:cubicBezTo>
                  <a:pt x="894" y="395"/>
                  <a:pt x="894" y="395"/>
                  <a:pt x="894" y="395"/>
                </a:cubicBezTo>
                <a:cubicBezTo>
                  <a:pt x="931" y="330"/>
                  <a:pt x="931" y="330"/>
                  <a:pt x="931" y="330"/>
                </a:cubicBezTo>
                <a:cubicBezTo>
                  <a:pt x="999" y="330"/>
                  <a:pt x="999" y="330"/>
                  <a:pt x="999" y="330"/>
                </a:cubicBezTo>
                <a:moveTo>
                  <a:pt x="886" y="0"/>
                </a:moveTo>
                <a:cubicBezTo>
                  <a:pt x="968" y="0"/>
                  <a:pt x="1034" y="66"/>
                  <a:pt x="1034" y="148"/>
                </a:cubicBezTo>
                <a:cubicBezTo>
                  <a:pt x="1034" y="230"/>
                  <a:pt x="968" y="296"/>
                  <a:pt x="886" y="296"/>
                </a:cubicBezTo>
                <a:cubicBezTo>
                  <a:pt x="805" y="296"/>
                  <a:pt x="739" y="230"/>
                  <a:pt x="739" y="148"/>
                </a:cubicBezTo>
                <a:cubicBezTo>
                  <a:pt x="739" y="66"/>
                  <a:pt x="805" y="0"/>
                  <a:pt x="886" y="0"/>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ja-JP" altLang="en-US" sz="1200"/>
          </a:p>
        </p:txBody>
      </p:sp>
    </p:spTree>
    <p:extLst>
      <p:ext uri="{BB962C8B-B14F-4D97-AF65-F5344CB8AC3E}">
        <p14:creationId xmlns:p14="http://schemas.microsoft.com/office/powerpoint/2010/main" val="38406675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49</a:t>
            </a:fld>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6" name="タイトル 5"/>
          <p:cNvSpPr>
            <a:spLocks noGrp="1"/>
          </p:cNvSpPr>
          <p:nvPr>
            <p:ph type="title"/>
          </p:nvPr>
        </p:nvSpPr>
        <p:spPr/>
        <p:txBody>
          <a:bodyPr/>
          <a:lstStyle/>
          <a:p>
            <a:r>
              <a:rPr lang="ja-JP" altLang="en-US" dirty="0"/>
              <a:t>人事給与ソリューション 稼働環境</a:t>
            </a:r>
            <a:endParaRPr kumimoji="1" lang="ja-JP" altLang="en-US" dirty="0"/>
          </a:p>
        </p:txBody>
      </p:sp>
      <p:sp>
        <p:nvSpPr>
          <p:cNvPr id="7" name="角丸四角形 6"/>
          <p:cNvSpPr/>
          <p:nvPr/>
        </p:nvSpPr>
        <p:spPr>
          <a:xfrm>
            <a:off x="6528120" y="833656"/>
            <a:ext cx="2185653" cy="4060908"/>
          </a:xfrm>
          <a:prstGeom prst="roundRect">
            <a:avLst>
              <a:gd name="adj" fmla="val 5215"/>
            </a:avLst>
          </a:prstGeom>
          <a:noFill/>
          <a:ln w="28575">
            <a:solidFill>
              <a:srgbClr val="D580B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solidFill>
                <a:srgbClr val="FFFFFF"/>
              </a:solidFill>
            </a:endParaRPr>
          </a:p>
        </p:txBody>
      </p:sp>
      <p:sp>
        <p:nvSpPr>
          <p:cNvPr id="8" name="テキスト ボックス 7"/>
          <p:cNvSpPr txBox="1"/>
          <p:nvPr/>
        </p:nvSpPr>
        <p:spPr>
          <a:xfrm>
            <a:off x="242462" y="1151720"/>
            <a:ext cx="1089538" cy="157754"/>
          </a:xfrm>
          <a:prstGeom prst="rect">
            <a:avLst/>
          </a:prstGeom>
        </p:spPr>
        <p:txBody>
          <a:bodyPr wrap="square" lIns="0" tIns="0" rIns="0" bIns="0" rtlCol="0" anchor="t" anchorCtr="0">
            <a:noAutofit/>
          </a:bodyPr>
          <a:lstStyle/>
          <a:p>
            <a:pPr algn="ctr">
              <a:spcBef>
                <a:spcPct val="0"/>
              </a:spcBef>
              <a:defRPr/>
            </a:pPr>
            <a:r>
              <a:rPr lang="en-US" altLang="ja-JP" sz="825" b="1" dirty="0">
                <a:solidFill>
                  <a:srgbClr val="EE5500"/>
                </a:solidFill>
                <a:latin typeface="メイリオ" pitchFamily="50" charset="-128"/>
                <a:ea typeface="メイリオ" pitchFamily="50" charset="-128"/>
                <a:cs typeface="メイリオ" pitchFamily="50" charset="-128"/>
              </a:rPr>
              <a:t>DB</a:t>
            </a:r>
            <a:r>
              <a:rPr lang="ja-JP" altLang="en-US" sz="825" b="1" dirty="0">
                <a:solidFill>
                  <a:srgbClr val="EE5500"/>
                </a:solidFill>
                <a:latin typeface="メイリオ" pitchFamily="50" charset="-128"/>
                <a:ea typeface="メイリオ" pitchFamily="50" charset="-128"/>
                <a:cs typeface="メイリオ" pitchFamily="50" charset="-128"/>
              </a:rPr>
              <a:t> </a:t>
            </a:r>
            <a:r>
              <a:rPr lang="en-US" altLang="ja-JP" sz="825" b="1" dirty="0">
                <a:solidFill>
                  <a:srgbClr val="EE5500"/>
                </a:solidFill>
                <a:latin typeface="メイリオ" pitchFamily="50" charset="-128"/>
                <a:ea typeface="メイリオ" pitchFamily="50" charset="-128"/>
                <a:cs typeface="メイリオ" pitchFamily="50" charset="-128"/>
              </a:rPr>
              <a:t>Server</a:t>
            </a:r>
            <a:endParaRPr lang="ja-JP" altLang="en-US" sz="825" b="1" dirty="0">
              <a:solidFill>
                <a:srgbClr val="EE5500"/>
              </a:solidFill>
              <a:latin typeface="メイリオ" pitchFamily="50" charset="-128"/>
              <a:ea typeface="メイリオ" pitchFamily="50" charset="-128"/>
              <a:cs typeface="メイリオ" pitchFamily="50" charset="-128"/>
            </a:endParaRPr>
          </a:p>
        </p:txBody>
      </p:sp>
      <p:cxnSp>
        <p:nvCxnSpPr>
          <p:cNvPr id="9" name="直線コネクタ 8"/>
          <p:cNvCxnSpPr/>
          <p:nvPr/>
        </p:nvCxnSpPr>
        <p:spPr>
          <a:xfrm>
            <a:off x="3888013" y="2467142"/>
            <a:ext cx="0" cy="279352"/>
          </a:xfrm>
          <a:prstGeom prst="line">
            <a:avLst/>
          </a:prstGeom>
          <a:ln w="28575">
            <a:solidFill>
              <a:srgbClr val="008CCF"/>
            </a:solidFill>
          </a:ln>
        </p:spPr>
        <p:style>
          <a:lnRef idx="1">
            <a:schemeClr val="accent2"/>
          </a:lnRef>
          <a:fillRef idx="0">
            <a:schemeClr val="accent2"/>
          </a:fillRef>
          <a:effectRef idx="0">
            <a:schemeClr val="accent2"/>
          </a:effectRef>
          <a:fontRef idx="minor">
            <a:schemeClr val="tx1"/>
          </a:fontRef>
        </p:style>
      </p:cxnSp>
      <p:sp>
        <p:nvSpPr>
          <p:cNvPr id="10" name="角丸四角形 9"/>
          <p:cNvSpPr/>
          <p:nvPr/>
        </p:nvSpPr>
        <p:spPr>
          <a:xfrm>
            <a:off x="3152980" y="934778"/>
            <a:ext cx="1708033" cy="3959784"/>
          </a:xfrm>
          <a:prstGeom prst="roundRect">
            <a:avLst>
              <a:gd name="adj" fmla="val 5215"/>
            </a:avLst>
          </a:prstGeom>
          <a:noFill/>
          <a:ln w="28575">
            <a:solidFill>
              <a:srgbClr val="FB8F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sz="1350">
              <a:solidFill>
                <a:srgbClr val="FFFFFF"/>
              </a:solidFill>
              <a:latin typeface="メイリオ"/>
              <a:ea typeface="メイリオ"/>
            </a:endParaRPr>
          </a:p>
        </p:txBody>
      </p:sp>
      <p:sp>
        <p:nvSpPr>
          <p:cNvPr id="11" name="テキスト ボックス 10"/>
          <p:cNvSpPr txBox="1"/>
          <p:nvPr/>
        </p:nvSpPr>
        <p:spPr>
          <a:xfrm>
            <a:off x="1782820" y="1160608"/>
            <a:ext cx="1575648" cy="203634"/>
          </a:xfrm>
          <a:prstGeom prst="rect">
            <a:avLst/>
          </a:prstGeom>
        </p:spPr>
        <p:txBody>
          <a:bodyPr wrap="square" lIns="0" tIns="0" rIns="0" bIns="0" rtlCol="0" anchor="t" anchorCtr="0">
            <a:normAutofit/>
          </a:bodyPr>
          <a:lstStyle/>
          <a:p>
            <a:pPr>
              <a:spcBef>
                <a:spcPct val="0"/>
              </a:spcBef>
              <a:defRPr/>
            </a:pPr>
            <a:r>
              <a:rPr lang="en-US" altLang="ja-JP" sz="825" b="1" dirty="0">
                <a:solidFill>
                  <a:srgbClr val="EE5500"/>
                </a:solidFill>
                <a:latin typeface="メイリオ" pitchFamily="50" charset="-128"/>
                <a:ea typeface="メイリオ" pitchFamily="50" charset="-128"/>
                <a:cs typeface="メイリオ" pitchFamily="50" charset="-128"/>
              </a:rPr>
              <a:t>Application Server</a:t>
            </a:r>
            <a:endParaRPr lang="ja-JP" altLang="en-US" sz="825" b="1" dirty="0">
              <a:solidFill>
                <a:srgbClr val="EE5500"/>
              </a:solidFill>
              <a:latin typeface="メイリオ" pitchFamily="50" charset="-128"/>
              <a:ea typeface="メイリオ" pitchFamily="50" charset="-128"/>
              <a:cs typeface="メイリオ" pitchFamily="50" charset="-128"/>
            </a:endParaRPr>
          </a:p>
        </p:txBody>
      </p:sp>
      <p:cxnSp>
        <p:nvCxnSpPr>
          <p:cNvPr id="12" name="直線コネクタ 11"/>
          <p:cNvCxnSpPr/>
          <p:nvPr/>
        </p:nvCxnSpPr>
        <p:spPr>
          <a:xfrm flipH="1">
            <a:off x="1040811" y="2762054"/>
            <a:ext cx="2" cy="113839"/>
          </a:xfrm>
          <a:prstGeom prst="line">
            <a:avLst/>
          </a:prstGeom>
          <a:ln w="28575">
            <a:solidFill>
              <a:srgbClr val="008CCF"/>
            </a:solidFill>
          </a:ln>
        </p:spPr>
        <p:style>
          <a:lnRef idx="1">
            <a:schemeClr val="accent2"/>
          </a:lnRef>
          <a:fillRef idx="0">
            <a:schemeClr val="accent2"/>
          </a:fillRef>
          <a:effectRef idx="0">
            <a:schemeClr val="accent2"/>
          </a:effectRef>
          <a:fontRef idx="minor">
            <a:schemeClr val="tx1"/>
          </a:fontRef>
        </p:style>
      </p:cxnSp>
      <p:sp>
        <p:nvSpPr>
          <p:cNvPr id="13" name="角丸四角形 12"/>
          <p:cNvSpPr/>
          <p:nvPr/>
        </p:nvSpPr>
        <p:spPr>
          <a:xfrm>
            <a:off x="208187" y="913476"/>
            <a:ext cx="2868313" cy="3981087"/>
          </a:xfrm>
          <a:prstGeom prst="roundRect">
            <a:avLst>
              <a:gd name="adj" fmla="val 7068"/>
            </a:avLst>
          </a:prstGeom>
          <a:noFill/>
          <a:ln w="28575">
            <a:solidFill>
              <a:srgbClr val="FB8F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sz="1350">
              <a:solidFill>
                <a:srgbClr val="FFFFFF"/>
              </a:solidFill>
              <a:latin typeface="メイリオ"/>
              <a:ea typeface="メイリオ"/>
            </a:endParaRPr>
          </a:p>
        </p:txBody>
      </p:sp>
      <p:sp>
        <p:nvSpPr>
          <p:cNvPr id="14" name="角丸四角形 13"/>
          <p:cNvSpPr/>
          <p:nvPr/>
        </p:nvSpPr>
        <p:spPr>
          <a:xfrm>
            <a:off x="205400" y="584218"/>
            <a:ext cx="2871098" cy="415275"/>
          </a:xfrm>
          <a:prstGeom prst="roundRect">
            <a:avLst/>
          </a:prstGeom>
          <a:solidFill>
            <a:schemeClr val="accent3"/>
          </a:solidFill>
          <a:ln>
            <a:solidFill>
              <a:schemeClr val="accent3"/>
            </a:solidFill>
          </a:ln>
        </p:spPr>
        <p:style>
          <a:lnRef idx="2">
            <a:schemeClr val="accent2"/>
          </a:lnRef>
          <a:fillRef idx="1">
            <a:schemeClr val="lt1"/>
          </a:fillRef>
          <a:effectRef idx="0">
            <a:schemeClr val="accent2"/>
          </a:effectRef>
          <a:fontRef idx="minor">
            <a:schemeClr val="dk1"/>
          </a:fontRef>
        </p:style>
        <p:txBody>
          <a:bodyPr rtlCol="0" anchor="ctr"/>
          <a:lstStyle/>
          <a:p>
            <a:pPr algn="ctr">
              <a:spcBef>
                <a:spcPct val="0"/>
              </a:spcBef>
              <a:defRPr/>
            </a:pPr>
            <a:r>
              <a:rPr lang="en-US" altLang="ja-JP" sz="800" b="1">
                <a:solidFill>
                  <a:srgbClr val="FFFFFF"/>
                </a:solidFill>
                <a:latin typeface="メイリオ" pitchFamily="50" charset="-128"/>
                <a:ea typeface="メイリオ" pitchFamily="50" charset="-128"/>
                <a:cs typeface="メイリオ" pitchFamily="50" charset="-128"/>
              </a:rPr>
              <a:t>SuperStream-NX</a:t>
            </a:r>
            <a:r>
              <a:rPr lang="ja-JP" altLang="en-US" sz="800" b="1">
                <a:solidFill>
                  <a:srgbClr val="FFFFFF"/>
                </a:solidFill>
                <a:latin typeface="メイリオ" pitchFamily="50" charset="-128"/>
                <a:ea typeface="メイリオ" pitchFamily="50" charset="-128"/>
                <a:cs typeface="メイリオ" pitchFamily="50" charset="-128"/>
              </a:rPr>
              <a:t> </a:t>
            </a:r>
            <a:endParaRPr lang="en-US" altLang="ja-JP" sz="800" b="1">
              <a:solidFill>
                <a:srgbClr val="FFFFFF"/>
              </a:solidFill>
              <a:latin typeface="メイリオ" pitchFamily="50" charset="-128"/>
              <a:ea typeface="メイリオ" pitchFamily="50" charset="-128"/>
              <a:cs typeface="メイリオ" pitchFamily="50" charset="-128"/>
            </a:endParaRPr>
          </a:p>
          <a:p>
            <a:pPr algn="ctr">
              <a:spcBef>
                <a:spcPct val="0"/>
              </a:spcBef>
              <a:defRPr/>
            </a:pPr>
            <a:r>
              <a:rPr lang="ja-JP" altLang="en-US" sz="800" b="1">
                <a:solidFill>
                  <a:srgbClr val="FFFFFF"/>
                </a:solidFill>
                <a:latin typeface="メイリオ" pitchFamily="50" charset="-128"/>
                <a:ea typeface="メイリオ" pitchFamily="50" charset="-128"/>
                <a:cs typeface="メイリオ" pitchFamily="50" charset="-128"/>
              </a:rPr>
              <a:t>人事管理・給与管理</a:t>
            </a:r>
            <a:endParaRPr lang="ja-JP" altLang="en-US" sz="800" b="1" dirty="0">
              <a:solidFill>
                <a:srgbClr val="FFFFFF"/>
              </a:solidFill>
              <a:latin typeface="メイリオ" pitchFamily="50" charset="-128"/>
              <a:ea typeface="メイリオ" pitchFamily="50" charset="-128"/>
              <a:cs typeface="メイリオ" pitchFamily="50" charset="-128"/>
            </a:endParaRPr>
          </a:p>
        </p:txBody>
      </p:sp>
      <p:sp>
        <p:nvSpPr>
          <p:cNvPr id="15" name="テキスト ボックス 14"/>
          <p:cNvSpPr txBox="1"/>
          <p:nvPr/>
        </p:nvSpPr>
        <p:spPr>
          <a:xfrm>
            <a:off x="453562" y="660755"/>
            <a:ext cx="2465797" cy="193221"/>
          </a:xfrm>
          <a:prstGeom prst="rect">
            <a:avLst/>
          </a:prstGeom>
        </p:spPr>
        <p:txBody>
          <a:bodyPr wrap="square" lIns="0" tIns="0" rIns="0" bIns="0" rtlCol="0" anchor="t" anchorCtr="0">
            <a:noAutofit/>
          </a:bodyPr>
          <a:lstStyle/>
          <a:p>
            <a:pPr algn="ctr">
              <a:spcBef>
                <a:spcPct val="0"/>
              </a:spcBef>
              <a:defRPr/>
            </a:pPr>
            <a:endParaRPr lang="ja-JP" altLang="en-US" sz="825" b="1" dirty="0">
              <a:solidFill>
                <a:srgbClr val="FFFFFF"/>
              </a:solidFill>
              <a:latin typeface="メイリオ" pitchFamily="50" charset="-128"/>
              <a:ea typeface="メイリオ" pitchFamily="50" charset="-128"/>
              <a:cs typeface="メイリオ" pitchFamily="50" charset="-128"/>
            </a:endParaRPr>
          </a:p>
        </p:txBody>
      </p:sp>
      <p:grpSp>
        <p:nvGrpSpPr>
          <p:cNvPr id="16" name="グループ化 525"/>
          <p:cNvGrpSpPr/>
          <p:nvPr/>
        </p:nvGrpSpPr>
        <p:grpSpPr>
          <a:xfrm>
            <a:off x="3309379" y="2871865"/>
            <a:ext cx="430033" cy="430033"/>
            <a:chOff x="3784104" y="1923678"/>
            <a:chExt cx="381000" cy="381000"/>
          </a:xfrm>
          <a:solidFill>
            <a:schemeClr val="tx2"/>
          </a:solidFill>
        </p:grpSpPr>
        <p:sp>
          <p:nvSpPr>
            <p:cNvPr id="17"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defTabSz="685784">
                <a:defRPr/>
              </a:pPr>
              <a:endParaRPr kumimoji="0" lang="ja-JP" altLang="en-US" sz="1050" kern="0">
                <a:solidFill>
                  <a:srgbClr val="54C2F0"/>
                </a:solidFill>
                <a:latin typeface="メイリオ"/>
                <a:ea typeface="メイリオ"/>
              </a:endParaRPr>
            </a:p>
          </p:txBody>
        </p:sp>
        <p:sp>
          <p:nvSpPr>
            <p:cNvPr id="18"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defTabSz="685784">
                <a:defRPr/>
              </a:pPr>
              <a:endParaRPr kumimoji="0" lang="ja-JP" altLang="en-US" sz="1050" kern="0">
                <a:solidFill>
                  <a:srgbClr val="54C2F0"/>
                </a:solidFill>
                <a:latin typeface="メイリオ"/>
                <a:ea typeface="メイリオ"/>
              </a:endParaRPr>
            </a:p>
          </p:txBody>
        </p:sp>
      </p:grpSp>
      <p:sp>
        <p:nvSpPr>
          <p:cNvPr id="19" name="Freeform 447"/>
          <p:cNvSpPr>
            <a:spLocks noEditPoints="1"/>
          </p:cNvSpPr>
          <p:nvPr/>
        </p:nvSpPr>
        <p:spPr bwMode="auto">
          <a:xfrm>
            <a:off x="2024330" y="1992613"/>
            <a:ext cx="321971" cy="461489"/>
          </a:xfrm>
          <a:custGeom>
            <a:avLst/>
            <a:gdLst>
              <a:gd name="T0" fmla="*/ 537 w 697"/>
              <a:gd name="T1" fmla="*/ 649 h 890"/>
              <a:gd name="T2" fmla="*/ 461 w 697"/>
              <a:gd name="T3" fmla="*/ 691 h 890"/>
              <a:gd name="T4" fmla="*/ 336 w 697"/>
              <a:gd name="T5" fmla="*/ 172 h 890"/>
              <a:gd name="T6" fmla="*/ 342 w 697"/>
              <a:gd name="T7" fmla="*/ 157 h 890"/>
              <a:gd name="T8" fmla="*/ 356 w 697"/>
              <a:gd name="T9" fmla="*/ 151 h 890"/>
              <a:gd name="T10" fmla="*/ 368 w 697"/>
              <a:gd name="T11" fmla="*/ 154 h 890"/>
              <a:gd name="T12" fmla="*/ 377 w 697"/>
              <a:gd name="T13" fmla="*/ 168 h 890"/>
              <a:gd name="T14" fmla="*/ 375 w 697"/>
              <a:gd name="T15" fmla="*/ 180 h 890"/>
              <a:gd name="T16" fmla="*/ 365 w 697"/>
              <a:gd name="T17" fmla="*/ 190 h 890"/>
              <a:gd name="T18" fmla="*/ 353 w 697"/>
              <a:gd name="T19" fmla="*/ 192 h 890"/>
              <a:gd name="T20" fmla="*/ 339 w 697"/>
              <a:gd name="T21" fmla="*/ 183 h 890"/>
              <a:gd name="T22" fmla="*/ 336 w 697"/>
              <a:gd name="T23" fmla="*/ 172 h 890"/>
              <a:gd name="T24" fmla="*/ 473 w 697"/>
              <a:gd name="T25" fmla="*/ 164 h 890"/>
              <a:gd name="T26" fmla="*/ 483 w 697"/>
              <a:gd name="T27" fmla="*/ 153 h 890"/>
              <a:gd name="T28" fmla="*/ 495 w 697"/>
              <a:gd name="T29" fmla="*/ 152 h 890"/>
              <a:gd name="T30" fmla="*/ 509 w 697"/>
              <a:gd name="T31" fmla="*/ 160 h 890"/>
              <a:gd name="T32" fmla="*/ 512 w 697"/>
              <a:gd name="T33" fmla="*/ 172 h 890"/>
              <a:gd name="T34" fmla="*/ 506 w 697"/>
              <a:gd name="T35" fmla="*/ 187 h 890"/>
              <a:gd name="T36" fmla="*/ 492 w 697"/>
              <a:gd name="T37" fmla="*/ 193 h 890"/>
              <a:gd name="T38" fmla="*/ 480 w 697"/>
              <a:gd name="T39" fmla="*/ 189 h 890"/>
              <a:gd name="T40" fmla="*/ 471 w 697"/>
              <a:gd name="T41" fmla="*/ 176 h 890"/>
              <a:gd name="T42" fmla="*/ 161 w 697"/>
              <a:gd name="T43" fmla="*/ 544 h 890"/>
              <a:gd name="T44" fmla="*/ 512 w 697"/>
              <a:gd name="T45" fmla="*/ 504 h 890"/>
              <a:gd name="T46" fmla="*/ 512 w 697"/>
              <a:gd name="T47" fmla="*/ 504 h 890"/>
              <a:gd name="T48" fmla="*/ 617 w 697"/>
              <a:gd name="T49" fmla="*/ 62 h 890"/>
              <a:gd name="T50" fmla="*/ 438 w 697"/>
              <a:gd name="T51" fmla="*/ 183 h 890"/>
              <a:gd name="T52" fmla="*/ 461 w 697"/>
              <a:gd name="T53" fmla="*/ 217 h 890"/>
              <a:gd name="T54" fmla="*/ 492 w 697"/>
              <a:gd name="T55" fmla="*/ 226 h 890"/>
              <a:gd name="T56" fmla="*/ 530 w 697"/>
              <a:gd name="T57" fmla="*/ 211 h 890"/>
              <a:gd name="T58" fmla="*/ 546 w 697"/>
              <a:gd name="T59" fmla="*/ 172 h 890"/>
              <a:gd name="T60" fmla="*/ 536 w 697"/>
              <a:gd name="T61" fmla="*/ 141 h 890"/>
              <a:gd name="T62" fmla="*/ 503 w 697"/>
              <a:gd name="T63" fmla="*/ 118 h 890"/>
              <a:gd name="T64" fmla="*/ 470 w 697"/>
              <a:gd name="T65" fmla="*/ 121 h 890"/>
              <a:gd name="T66" fmla="*/ 441 w 697"/>
              <a:gd name="T67" fmla="*/ 151 h 890"/>
              <a:gd name="T68" fmla="*/ 302 w 697"/>
              <a:gd name="T69" fmla="*/ 172 h 890"/>
              <a:gd name="T70" fmla="*/ 312 w 697"/>
              <a:gd name="T71" fmla="*/ 202 h 890"/>
              <a:gd name="T72" fmla="*/ 345 w 697"/>
              <a:gd name="T73" fmla="*/ 225 h 890"/>
              <a:gd name="T74" fmla="*/ 378 w 697"/>
              <a:gd name="T75" fmla="*/ 223 h 890"/>
              <a:gd name="T76" fmla="*/ 407 w 697"/>
              <a:gd name="T77" fmla="*/ 193 h 890"/>
              <a:gd name="T78" fmla="*/ 410 w 697"/>
              <a:gd name="T79" fmla="*/ 160 h 890"/>
              <a:gd name="T80" fmla="*/ 387 w 697"/>
              <a:gd name="T81" fmla="*/ 127 h 890"/>
              <a:gd name="T82" fmla="*/ 356 w 697"/>
              <a:gd name="T83" fmla="*/ 117 h 890"/>
              <a:gd name="T84" fmla="*/ 318 w 697"/>
              <a:gd name="T85" fmla="*/ 133 h 890"/>
              <a:gd name="T86" fmla="*/ 302 w 697"/>
              <a:gd name="T87" fmla="*/ 172 h 890"/>
              <a:gd name="T88" fmla="*/ 127 w 697"/>
              <a:gd name="T89" fmla="*/ 747 h 890"/>
              <a:gd name="T90" fmla="*/ 127 w 697"/>
              <a:gd name="T91" fmla="*/ 447 h 890"/>
              <a:gd name="T92" fmla="*/ 572 w 697"/>
              <a:gd name="T93" fmla="*/ 276 h 890"/>
              <a:gd name="T94" fmla="*/ 572 w 697"/>
              <a:gd name="T95" fmla="*/ 276 h 890"/>
              <a:gd name="T96" fmla="*/ 537 w 697"/>
              <a:gd name="T97" fmla="*/ 309 h 890"/>
              <a:gd name="T98" fmla="*/ 461 w 697"/>
              <a:gd name="T99" fmla="*/ 349 h 890"/>
              <a:gd name="T100" fmla="*/ 17 w 697"/>
              <a:gd name="T101" fmla="*/ 0 h 890"/>
              <a:gd name="T102" fmla="*/ 1 w 697"/>
              <a:gd name="T103" fmla="*/ 9 h 890"/>
              <a:gd name="T104" fmla="*/ 1 w 697"/>
              <a:gd name="T105" fmla="*/ 880 h 890"/>
              <a:gd name="T106" fmla="*/ 680 w 697"/>
              <a:gd name="T107" fmla="*/ 890 h 890"/>
              <a:gd name="T108" fmla="*/ 696 w 697"/>
              <a:gd name="T109" fmla="*/ 880 h 890"/>
              <a:gd name="T110" fmla="*/ 696 w 697"/>
              <a:gd name="T111" fmla="*/ 9 h 890"/>
              <a:gd name="T112" fmla="*/ 680 w 697"/>
              <a:gd name="T113" fmla="*/ 0 h 890"/>
              <a:gd name="T114" fmla="*/ 663 w 697"/>
              <a:gd name="T115" fmla="*/ 33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97" h="890">
                <a:moveTo>
                  <a:pt x="537" y="714"/>
                </a:moveTo>
                <a:lnTo>
                  <a:pt x="161" y="714"/>
                </a:lnTo>
                <a:lnTo>
                  <a:pt x="161" y="649"/>
                </a:lnTo>
                <a:lnTo>
                  <a:pt x="537" y="649"/>
                </a:lnTo>
                <a:lnTo>
                  <a:pt x="537" y="714"/>
                </a:lnTo>
                <a:close/>
                <a:moveTo>
                  <a:pt x="512" y="673"/>
                </a:moveTo>
                <a:lnTo>
                  <a:pt x="461" y="673"/>
                </a:lnTo>
                <a:lnTo>
                  <a:pt x="461" y="691"/>
                </a:lnTo>
                <a:lnTo>
                  <a:pt x="512" y="691"/>
                </a:lnTo>
                <a:lnTo>
                  <a:pt x="512" y="673"/>
                </a:lnTo>
                <a:close/>
                <a:moveTo>
                  <a:pt x="336" y="172"/>
                </a:moveTo>
                <a:lnTo>
                  <a:pt x="336" y="172"/>
                </a:lnTo>
                <a:lnTo>
                  <a:pt x="336" y="168"/>
                </a:lnTo>
                <a:lnTo>
                  <a:pt x="337" y="164"/>
                </a:lnTo>
                <a:lnTo>
                  <a:pt x="339" y="160"/>
                </a:lnTo>
                <a:lnTo>
                  <a:pt x="342" y="157"/>
                </a:lnTo>
                <a:lnTo>
                  <a:pt x="345" y="154"/>
                </a:lnTo>
                <a:lnTo>
                  <a:pt x="349" y="153"/>
                </a:lnTo>
                <a:lnTo>
                  <a:pt x="353" y="152"/>
                </a:lnTo>
                <a:lnTo>
                  <a:pt x="356" y="151"/>
                </a:lnTo>
                <a:lnTo>
                  <a:pt x="356" y="151"/>
                </a:lnTo>
                <a:lnTo>
                  <a:pt x="361" y="152"/>
                </a:lnTo>
                <a:lnTo>
                  <a:pt x="365" y="153"/>
                </a:lnTo>
                <a:lnTo>
                  <a:pt x="368" y="154"/>
                </a:lnTo>
                <a:lnTo>
                  <a:pt x="372" y="157"/>
                </a:lnTo>
                <a:lnTo>
                  <a:pt x="374" y="160"/>
                </a:lnTo>
                <a:lnTo>
                  <a:pt x="375" y="164"/>
                </a:lnTo>
                <a:lnTo>
                  <a:pt x="377" y="168"/>
                </a:lnTo>
                <a:lnTo>
                  <a:pt x="378" y="172"/>
                </a:lnTo>
                <a:lnTo>
                  <a:pt x="378" y="172"/>
                </a:lnTo>
                <a:lnTo>
                  <a:pt x="377" y="176"/>
                </a:lnTo>
                <a:lnTo>
                  <a:pt x="375" y="180"/>
                </a:lnTo>
                <a:lnTo>
                  <a:pt x="374" y="183"/>
                </a:lnTo>
                <a:lnTo>
                  <a:pt x="372" y="187"/>
                </a:lnTo>
                <a:lnTo>
                  <a:pt x="368" y="189"/>
                </a:lnTo>
                <a:lnTo>
                  <a:pt x="365" y="190"/>
                </a:lnTo>
                <a:lnTo>
                  <a:pt x="361" y="192"/>
                </a:lnTo>
                <a:lnTo>
                  <a:pt x="356" y="193"/>
                </a:lnTo>
                <a:lnTo>
                  <a:pt x="356" y="193"/>
                </a:lnTo>
                <a:lnTo>
                  <a:pt x="353" y="192"/>
                </a:lnTo>
                <a:lnTo>
                  <a:pt x="349" y="190"/>
                </a:lnTo>
                <a:lnTo>
                  <a:pt x="345" y="189"/>
                </a:lnTo>
                <a:lnTo>
                  <a:pt x="342" y="187"/>
                </a:lnTo>
                <a:lnTo>
                  <a:pt x="339" y="183"/>
                </a:lnTo>
                <a:lnTo>
                  <a:pt x="337" y="180"/>
                </a:lnTo>
                <a:lnTo>
                  <a:pt x="336" y="176"/>
                </a:lnTo>
                <a:lnTo>
                  <a:pt x="336" y="172"/>
                </a:lnTo>
                <a:lnTo>
                  <a:pt x="336" y="172"/>
                </a:lnTo>
                <a:close/>
                <a:moveTo>
                  <a:pt x="470" y="172"/>
                </a:moveTo>
                <a:lnTo>
                  <a:pt x="470" y="172"/>
                </a:lnTo>
                <a:lnTo>
                  <a:pt x="471" y="168"/>
                </a:lnTo>
                <a:lnTo>
                  <a:pt x="473" y="164"/>
                </a:lnTo>
                <a:lnTo>
                  <a:pt x="474" y="160"/>
                </a:lnTo>
                <a:lnTo>
                  <a:pt x="476" y="157"/>
                </a:lnTo>
                <a:lnTo>
                  <a:pt x="480" y="154"/>
                </a:lnTo>
                <a:lnTo>
                  <a:pt x="483" y="153"/>
                </a:lnTo>
                <a:lnTo>
                  <a:pt x="487" y="152"/>
                </a:lnTo>
                <a:lnTo>
                  <a:pt x="492" y="151"/>
                </a:lnTo>
                <a:lnTo>
                  <a:pt x="492" y="151"/>
                </a:lnTo>
                <a:lnTo>
                  <a:pt x="495" y="152"/>
                </a:lnTo>
                <a:lnTo>
                  <a:pt x="499" y="153"/>
                </a:lnTo>
                <a:lnTo>
                  <a:pt x="503" y="154"/>
                </a:lnTo>
                <a:lnTo>
                  <a:pt x="506" y="157"/>
                </a:lnTo>
                <a:lnTo>
                  <a:pt x="509" y="160"/>
                </a:lnTo>
                <a:lnTo>
                  <a:pt x="511" y="164"/>
                </a:lnTo>
                <a:lnTo>
                  <a:pt x="512" y="168"/>
                </a:lnTo>
                <a:lnTo>
                  <a:pt x="512" y="172"/>
                </a:lnTo>
                <a:lnTo>
                  <a:pt x="512" y="172"/>
                </a:lnTo>
                <a:lnTo>
                  <a:pt x="512" y="176"/>
                </a:lnTo>
                <a:lnTo>
                  <a:pt x="511" y="180"/>
                </a:lnTo>
                <a:lnTo>
                  <a:pt x="509" y="183"/>
                </a:lnTo>
                <a:lnTo>
                  <a:pt x="506" y="187"/>
                </a:lnTo>
                <a:lnTo>
                  <a:pt x="503" y="189"/>
                </a:lnTo>
                <a:lnTo>
                  <a:pt x="499" y="190"/>
                </a:lnTo>
                <a:lnTo>
                  <a:pt x="495" y="192"/>
                </a:lnTo>
                <a:lnTo>
                  <a:pt x="492" y="193"/>
                </a:lnTo>
                <a:lnTo>
                  <a:pt x="492" y="193"/>
                </a:lnTo>
                <a:lnTo>
                  <a:pt x="487" y="192"/>
                </a:lnTo>
                <a:lnTo>
                  <a:pt x="483" y="190"/>
                </a:lnTo>
                <a:lnTo>
                  <a:pt x="480" y="189"/>
                </a:lnTo>
                <a:lnTo>
                  <a:pt x="476" y="187"/>
                </a:lnTo>
                <a:lnTo>
                  <a:pt x="474" y="183"/>
                </a:lnTo>
                <a:lnTo>
                  <a:pt x="473" y="180"/>
                </a:lnTo>
                <a:lnTo>
                  <a:pt x="471" y="176"/>
                </a:lnTo>
                <a:lnTo>
                  <a:pt x="470" y="172"/>
                </a:lnTo>
                <a:lnTo>
                  <a:pt x="470" y="172"/>
                </a:lnTo>
                <a:close/>
                <a:moveTo>
                  <a:pt x="537" y="544"/>
                </a:moveTo>
                <a:lnTo>
                  <a:pt x="161" y="544"/>
                </a:lnTo>
                <a:lnTo>
                  <a:pt x="161" y="481"/>
                </a:lnTo>
                <a:lnTo>
                  <a:pt x="537" y="481"/>
                </a:lnTo>
                <a:lnTo>
                  <a:pt x="537" y="544"/>
                </a:lnTo>
                <a:close/>
                <a:moveTo>
                  <a:pt x="512" y="504"/>
                </a:moveTo>
                <a:lnTo>
                  <a:pt x="461" y="504"/>
                </a:lnTo>
                <a:lnTo>
                  <a:pt x="461" y="522"/>
                </a:lnTo>
                <a:lnTo>
                  <a:pt x="512" y="522"/>
                </a:lnTo>
                <a:lnTo>
                  <a:pt x="512" y="504"/>
                </a:lnTo>
                <a:close/>
                <a:moveTo>
                  <a:pt x="617" y="819"/>
                </a:moveTo>
                <a:lnTo>
                  <a:pt x="77" y="819"/>
                </a:lnTo>
                <a:lnTo>
                  <a:pt x="77" y="62"/>
                </a:lnTo>
                <a:lnTo>
                  <a:pt x="617" y="62"/>
                </a:lnTo>
                <a:lnTo>
                  <a:pt x="617" y="819"/>
                </a:lnTo>
                <a:close/>
                <a:moveTo>
                  <a:pt x="437" y="172"/>
                </a:moveTo>
                <a:lnTo>
                  <a:pt x="437" y="172"/>
                </a:lnTo>
                <a:lnTo>
                  <a:pt x="438" y="183"/>
                </a:lnTo>
                <a:lnTo>
                  <a:pt x="441" y="193"/>
                </a:lnTo>
                <a:lnTo>
                  <a:pt x="446" y="202"/>
                </a:lnTo>
                <a:lnTo>
                  <a:pt x="453" y="211"/>
                </a:lnTo>
                <a:lnTo>
                  <a:pt x="461" y="217"/>
                </a:lnTo>
                <a:lnTo>
                  <a:pt x="470" y="223"/>
                </a:lnTo>
                <a:lnTo>
                  <a:pt x="481" y="225"/>
                </a:lnTo>
                <a:lnTo>
                  <a:pt x="492" y="226"/>
                </a:lnTo>
                <a:lnTo>
                  <a:pt x="492" y="226"/>
                </a:lnTo>
                <a:lnTo>
                  <a:pt x="503" y="225"/>
                </a:lnTo>
                <a:lnTo>
                  <a:pt x="512" y="223"/>
                </a:lnTo>
                <a:lnTo>
                  <a:pt x="522" y="217"/>
                </a:lnTo>
                <a:lnTo>
                  <a:pt x="530" y="211"/>
                </a:lnTo>
                <a:lnTo>
                  <a:pt x="536" y="202"/>
                </a:lnTo>
                <a:lnTo>
                  <a:pt x="542" y="193"/>
                </a:lnTo>
                <a:lnTo>
                  <a:pt x="545" y="183"/>
                </a:lnTo>
                <a:lnTo>
                  <a:pt x="546" y="172"/>
                </a:lnTo>
                <a:lnTo>
                  <a:pt x="546" y="172"/>
                </a:lnTo>
                <a:lnTo>
                  <a:pt x="545" y="160"/>
                </a:lnTo>
                <a:lnTo>
                  <a:pt x="542" y="151"/>
                </a:lnTo>
                <a:lnTo>
                  <a:pt x="536" y="141"/>
                </a:lnTo>
                <a:lnTo>
                  <a:pt x="530" y="133"/>
                </a:lnTo>
                <a:lnTo>
                  <a:pt x="522" y="127"/>
                </a:lnTo>
                <a:lnTo>
                  <a:pt x="512" y="121"/>
                </a:lnTo>
                <a:lnTo>
                  <a:pt x="503" y="118"/>
                </a:lnTo>
                <a:lnTo>
                  <a:pt x="492" y="117"/>
                </a:lnTo>
                <a:lnTo>
                  <a:pt x="492" y="117"/>
                </a:lnTo>
                <a:lnTo>
                  <a:pt x="481" y="118"/>
                </a:lnTo>
                <a:lnTo>
                  <a:pt x="470" y="121"/>
                </a:lnTo>
                <a:lnTo>
                  <a:pt x="461" y="127"/>
                </a:lnTo>
                <a:lnTo>
                  <a:pt x="453" y="133"/>
                </a:lnTo>
                <a:lnTo>
                  <a:pt x="446" y="141"/>
                </a:lnTo>
                <a:lnTo>
                  <a:pt x="441" y="151"/>
                </a:lnTo>
                <a:lnTo>
                  <a:pt x="438" y="160"/>
                </a:lnTo>
                <a:lnTo>
                  <a:pt x="437" y="172"/>
                </a:lnTo>
                <a:lnTo>
                  <a:pt x="437" y="172"/>
                </a:lnTo>
                <a:close/>
                <a:moveTo>
                  <a:pt x="302" y="172"/>
                </a:moveTo>
                <a:lnTo>
                  <a:pt x="302" y="172"/>
                </a:lnTo>
                <a:lnTo>
                  <a:pt x="303" y="183"/>
                </a:lnTo>
                <a:lnTo>
                  <a:pt x="306" y="193"/>
                </a:lnTo>
                <a:lnTo>
                  <a:pt x="312" y="202"/>
                </a:lnTo>
                <a:lnTo>
                  <a:pt x="318" y="211"/>
                </a:lnTo>
                <a:lnTo>
                  <a:pt x="326" y="217"/>
                </a:lnTo>
                <a:lnTo>
                  <a:pt x="336" y="223"/>
                </a:lnTo>
                <a:lnTo>
                  <a:pt x="345" y="225"/>
                </a:lnTo>
                <a:lnTo>
                  <a:pt x="356" y="226"/>
                </a:lnTo>
                <a:lnTo>
                  <a:pt x="356" y="226"/>
                </a:lnTo>
                <a:lnTo>
                  <a:pt x="368" y="225"/>
                </a:lnTo>
                <a:lnTo>
                  <a:pt x="378" y="223"/>
                </a:lnTo>
                <a:lnTo>
                  <a:pt x="387" y="217"/>
                </a:lnTo>
                <a:lnTo>
                  <a:pt x="396" y="211"/>
                </a:lnTo>
                <a:lnTo>
                  <a:pt x="402" y="202"/>
                </a:lnTo>
                <a:lnTo>
                  <a:pt x="407" y="193"/>
                </a:lnTo>
                <a:lnTo>
                  <a:pt x="410" y="183"/>
                </a:lnTo>
                <a:lnTo>
                  <a:pt x="411" y="172"/>
                </a:lnTo>
                <a:lnTo>
                  <a:pt x="411" y="172"/>
                </a:lnTo>
                <a:lnTo>
                  <a:pt x="410" y="160"/>
                </a:lnTo>
                <a:lnTo>
                  <a:pt x="407" y="151"/>
                </a:lnTo>
                <a:lnTo>
                  <a:pt x="402" y="141"/>
                </a:lnTo>
                <a:lnTo>
                  <a:pt x="396" y="133"/>
                </a:lnTo>
                <a:lnTo>
                  <a:pt x="387" y="127"/>
                </a:lnTo>
                <a:lnTo>
                  <a:pt x="378" y="121"/>
                </a:lnTo>
                <a:lnTo>
                  <a:pt x="368" y="118"/>
                </a:lnTo>
                <a:lnTo>
                  <a:pt x="356" y="117"/>
                </a:lnTo>
                <a:lnTo>
                  <a:pt x="356" y="117"/>
                </a:lnTo>
                <a:lnTo>
                  <a:pt x="345" y="118"/>
                </a:lnTo>
                <a:lnTo>
                  <a:pt x="336" y="121"/>
                </a:lnTo>
                <a:lnTo>
                  <a:pt x="326" y="127"/>
                </a:lnTo>
                <a:lnTo>
                  <a:pt x="318" y="133"/>
                </a:lnTo>
                <a:lnTo>
                  <a:pt x="312" y="141"/>
                </a:lnTo>
                <a:lnTo>
                  <a:pt x="306" y="151"/>
                </a:lnTo>
                <a:lnTo>
                  <a:pt x="303" y="160"/>
                </a:lnTo>
                <a:lnTo>
                  <a:pt x="302" y="172"/>
                </a:lnTo>
                <a:lnTo>
                  <a:pt x="302" y="172"/>
                </a:lnTo>
                <a:close/>
                <a:moveTo>
                  <a:pt x="572" y="615"/>
                </a:moveTo>
                <a:lnTo>
                  <a:pt x="127" y="615"/>
                </a:lnTo>
                <a:lnTo>
                  <a:pt x="127" y="747"/>
                </a:lnTo>
                <a:lnTo>
                  <a:pt x="572" y="747"/>
                </a:lnTo>
                <a:lnTo>
                  <a:pt x="572" y="615"/>
                </a:lnTo>
                <a:close/>
                <a:moveTo>
                  <a:pt x="572" y="447"/>
                </a:moveTo>
                <a:lnTo>
                  <a:pt x="127" y="447"/>
                </a:lnTo>
                <a:lnTo>
                  <a:pt x="127" y="579"/>
                </a:lnTo>
                <a:lnTo>
                  <a:pt x="572" y="579"/>
                </a:lnTo>
                <a:lnTo>
                  <a:pt x="572" y="447"/>
                </a:lnTo>
                <a:close/>
                <a:moveTo>
                  <a:pt x="572" y="276"/>
                </a:moveTo>
                <a:lnTo>
                  <a:pt x="127" y="276"/>
                </a:lnTo>
                <a:lnTo>
                  <a:pt x="127" y="408"/>
                </a:lnTo>
                <a:lnTo>
                  <a:pt x="572" y="408"/>
                </a:lnTo>
                <a:lnTo>
                  <a:pt x="572" y="276"/>
                </a:lnTo>
                <a:close/>
                <a:moveTo>
                  <a:pt x="537" y="374"/>
                </a:moveTo>
                <a:lnTo>
                  <a:pt x="161" y="374"/>
                </a:lnTo>
                <a:lnTo>
                  <a:pt x="161" y="309"/>
                </a:lnTo>
                <a:lnTo>
                  <a:pt x="537" y="309"/>
                </a:lnTo>
                <a:lnTo>
                  <a:pt x="537" y="374"/>
                </a:lnTo>
                <a:close/>
                <a:moveTo>
                  <a:pt x="512" y="331"/>
                </a:moveTo>
                <a:lnTo>
                  <a:pt x="461" y="331"/>
                </a:lnTo>
                <a:lnTo>
                  <a:pt x="461" y="349"/>
                </a:lnTo>
                <a:lnTo>
                  <a:pt x="512" y="349"/>
                </a:lnTo>
                <a:lnTo>
                  <a:pt x="512" y="331"/>
                </a:lnTo>
                <a:close/>
                <a:moveTo>
                  <a:pt x="680" y="0"/>
                </a:moveTo>
                <a:lnTo>
                  <a:pt x="17" y="0"/>
                </a:lnTo>
                <a:lnTo>
                  <a:pt x="17" y="0"/>
                </a:lnTo>
                <a:lnTo>
                  <a:pt x="11" y="1"/>
                </a:lnTo>
                <a:lnTo>
                  <a:pt x="5" y="4"/>
                </a:lnTo>
                <a:lnTo>
                  <a:pt x="1" y="9"/>
                </a:lnTo>
                <a:lnTo>
                  <a:pt x="0" y="16"/>
                </a:lnTo>
                <a:lnTo>
                  <a:pt x="0" y="873"/>
                </a:lnTo>
                <a:lnTo>
                  <a:pt x="0" y="873"/>
                </a:lnTo>
                <a:lnTo>
                  <a:pt x="1" y="880"/>
                </a:lnTo>
                <a:lnTo>
                  <a:pt x="5" y="885"/>
                </a:lnTo>
                <a:lnTo>
                  <a:pt x="11" y="889"/>
                </a:lnTo>
                <a:lnTo>
                  <a:pt x="17" y="890"/>
                </a:lnTo>
                <a:lnTo>
                  <a:pt x="680" y="890"/>
                </a:lnTo>
                <a:lnTo>
                  <a:pt x="680" y="890"/>
                </a:lnTo>
                <a:lnTo>
                  <a:pt x="686" y="889"/>
                </a:lnTo>
                <a:lnTo>
                  <a:pt x="692" y="885"/>
                </a:lnTo>
                <a:lnTo>
                  <a:pt x="696" y="880"/>
                </a:lnTo>
                <a:lnTo>
                  <a:pt x="697" y="873"/>
                </a:lnTo>
                <a:lnTo>
                  <a:pt x="697" y="16"/>
                </a:lnTo>
                <a:lnTo>
                  <a:pt x="697" y="16"/>
                </a:lnTo>
                <a:lnTo>
                  <a:pt x="696" y="9"/>
                </a:lnTo>
                <a:lnTo>
                  <a:pt x="692" y="4"/>
                </a:lnTo>
                <a:lnTo>
                  <a:pt x="686" y="1"/>
                </a:lnTo>
                <a:lnTo>
                  <a:pt x="680" y="0"/>
                </a:lnTo>
                <a:lnTo>
                  <a:pt x="680" y="0"/>
                </a:lnTo>
                <a:close/>
                <a:moveTo>
                  <a:pt x="663" y="856"/>
                </a:moveTo>
                <a:lnTo>
                  <a:pt x="33" y="856"/>
                </a:lnTo>
                <a:lnTo>
                  <a:pt x="33" y="33"/>
                </a:lnTo>
                <a:lnTo>
                  <a:pt x="663" y="33"/>
                </a:lnTo>
                <a:lnTo>
                  <a:pt x="663" y="856"/>
                </a:lnTo>
                <a:close/>
              </a:path>
            </a:pathLst>
          </a:custGeom>
          <a:solidFill>
            <a:schemeClr val="tx2"/>
          </a:solidFill>
          <a:ln>
            <a:noFill/>
          </a:ln>
        </p:spPr>
        <p:txBody>
          <a:bodyPr vert="horz" wrap="square" lIns="68580" tIns="34290" rIns="68580" bIns="34290" numCol="1" anchor="t" anchorCtr="0" compatLnSpc="1">
            <a:prstTxWarp prst="textNoShape">
              <a:avLst/>
            </a:prstTxWarp>
          </a:bodyPr>
          <a:lstStyle/>
          <a:p>
            <a:pPr defTabSz="685784">
              <a:defRPr/>
            </a:pPr>
            <a:endParaRPr kumimoji="0" lang="ja-JP" altLang="en-US" sz="1050" kern="0">
              <a:solidFill>
                <a:sysClr val="windowText" lastClr="000000"/>
              </a:solidFill>
              <a:latin typeface="メイリオ"/>
              <a:ea typeface="メイリオ"/>
            </a:endParaRPr>
          </a:p>
        </p:txBody>
      </p:sp>
      <p:cxnSp>
        <p:nvCxnSpPr>
          <p:cNvPr id="20" name="直線コネクタ 19"/>
          <p:cNvCxnSpPr/>
          <p:nvPr/>
        </p:nvCxnSpPr>
        <p:spPr>
          <a:xfrm>
            <a:off x="692192" y="2447102"/>
            <a:ext cx="0" cy="279352"/>
          </a:xfrm>
          <a:prstGeom prst="line">
            <a:avLst/>
          </a:prstGeom>
          <a:ln w="28575">
            <a:solidFill>
              <a:srgbClr val="008CCF"/>
            </a:solidFill>
          </a:ln>
        </p:spPr>
        <p:style>
          <a:lnRef idx="1">
            <a:schemeClr val="accent2"/>
          </a:lnRef>
          <a:fillRef idx="0">
            <a:schemeClr val="accent2"/>
          </a:fillRef>
          <a:effectRef idx="0">
            <a:schemeClr val="accent2"/>
          </a:effectRef>
          <a:fontRef idx="minor">
            <a:schemeClr val="tx1"/>
          </a:fontRef>
        </p:style>
      </p:cxnSp>
      <p:cxnSp>
        <p:nvCxnSpPr>
          <p:cNvPr id="21" name="直線コネクタ 20"/>
          <p:cNvCxnSpPr/>
          <p:nvPr/>
        </p:nvCxnSpPr>
        <p:spPr>
          <a:xfrm>
            <a:off x="2195274" y="2447102"/>
            <a:ext cx="0" cy="279352"/>
          </a:xfrm>
          <a:prstGeom prst="line">
            <a:avLst/>
          </a:prstGeom>
          <a:ln w="28575">
            <a:solidFill>
              <a:srgbClr val="008CCF"/>
            </a:solidFill>
          </a:ln>
        </p:spPr>
        <p:style>
          <a:lnRef idx="1">
            <a:schemeClr val="accent2"/>
          </a:lnRef>
          <a:fillRef idx="0">
            <a:schemeClr val="accent2"/>
          </a:fillRef>
          <a:effectRef idx="0">
            <a:schemeClr val="accent2"/>
          </a:effectRef>
          <a:fontRef idx="minor">
            <a:schemeClr val="tx1"/>
          </a:fontRef>
        </p:style>
      </p:cxnSp>
      <p:sp>
        <p:nvSpPr>
          <p:cNvPr id="22" name="フローチャート: 処理 21"/>
          <p:cNvSpPr/>
          <p:nvPr/>
        </p:nvSpPr>
        <p:spPr>
          <a:xfrm>
            <a:off x="609406" y="2719816"/>
            <a:ext cx="7653729" cy="45719"/>
          </a:xfrm>
          <a:prstGeom prst="flowChartProcess">
            <a:avLst/>
          </a:prstGeom>
          <a:solidFill>
            <a:schemeClr val="tx2"/>
          </a:solidFill>
          <a:ln>
            <a:solidFill>
              <a:srgbClr val="008CCF"/>
            </a:solidFill>
          </a:ln>
        </p:spPr>
        <p:style>
          <a:lnRef idx="2">
            <a:schemeClr val="accent2"/>
          </a:lnRef>
          <a:fillRef idx="1">
            <a:schemeClr val="lt1"/>
          </a:fillRef>
          <a:effectRef idx="0">
            <a:schemeClr val="accent2"/>
          </a:effectRef>
          <a:fontRef idx="minor">
            <a:schemeClr val="dk1"/>
          </a:fontRef>
        </p:style>
        <p:txBody>
          <a:bodyPr rtlCol="0" anchor="ctr"/>
          <a:lstStyle/>
          <a:p>
            <a:pPr algn="ctr">
              <a:defRPr/>
            </a:pPr>
            <a:endParaRPr lang="ja-JP" altLang="en-US" sz="1050">
              <a:solidFill>
                <a:srgbClr val="FFFFFF"/>
              </a:solidFill>
              <a:latin typeface="メイリオ"/>
              <a:ea typeface="メイリオ"/>
            </a:endParaRPr>
          </a:p>
        </p:txBody>
      </p:sp>
      <p:sp>
        <p:nvSpPr>
          <p:cNvPr id="23" name="Freeform 447"/>
          <p:cNvSpPr>
            <a:spLocks noEditPoints="1"/>
          </p:cNvSpPr>
          <p:nvPr/>
        </p:nvSpPr>
        <p:spPr bwMode="auto">
          <a:xfrm>
            <a:off x="3744652" y="2003017"/>
            <a:ext cx="321971" cy="461489"/>
          </a:xfrm>
          <a:custGeom>
            <a:avLst/>
            <a:gdLst>
              <a:gd name="T0" fmla="*/ 537 w 697"/>
              <a:gd name="T1" fmla="*/ 649 h 890"/>
              <a:gd name="T2" fmla="*/ 461 w 697"/>
              <a:gd name="T3" fmla="*/ 691 h 890"/>
              <a:gd name="T4" fmla="*/ 336 w 697"/>
              <a:gd name="T5" fmla="*/ 172 h 890"/>
              <a:gd name="T6" fmla="*/ 342 w 697"/>
              <a:gd name="T7" fmla="*/ 157 h 890"/>
              <a:gd name="T8" fmla="*/ 356 w 697"/>
              <a:gd name="T9" fmla="*/ 151 h 890"/>
              <a:gd name="T10" fmla="*/ 368 w 697"/>
              <a:gd name="T11" fmla="*/ 154 h 890"/>
              <a:gd name="T12" fmla="*/ 377 w 697"/>
              <a:gd name="T13" fmla="*/ 168 h 890"/>
              <a:gd name="T14" fmla="*/ 375 w 697"/>
              <a:gd name="T15" fmla="*/ 180 h 890"/>
              <a:gd name="T16" fmla="*/ 365 w 697"/>
              <a:gd name="T17" fmla="*/ 190 h 890"/>
              <a:gd name="T18" fmla="*/ 353 w 697"/>
              <a:gd name="T19" fmla="*/ 192 h 890"/>
              <a:gd name="T20" fmla="*/ 339 w 697"/>
              <a:gd name="T21" fmla="*/ 183 h 890"/>
              <a:gd name="T22" fmla="*/ 336 w 697"/>
              <a:gd name="T23" fmla="*/ 172 h 890"/>
              <a:gd name="T24" fmla="*/ 473 w 697"/>
              <a:gd name="T25" fmla="*/ 164 h 890"/>
              <a:gd name="T26" fmla="*/ 483 w 697"/>
              <a:gd name="T27" fmla="*/ 153 h 890"/>
              <a:gd name="T28" fmla="*/ 495 w 697"/>
              <a:gd name="T29" fmla="*/ 152 h 890"/>
              <a:gd name="T30" fmla="*/ 509 w 697"/>
              <a:gd name="T31" fmla="*/ 160 h 890"/>
              <a:gd name="T32" fmla="*/ 512 w 697"/>
              <a:gd name="T33" fmla="*/ 172 h 890"/>
              <a:gd name="T34" fmla="*/ 506 w 697"/>
              <a:gd name="T35" fmla="*/ 187 h 890"/>
              <a:gd name="T36" fmla="*/ 492 w 697"/>
              <a:gd name="T37" fmla="*/ 193 h 890"/>
              <a:gd name="T38" fmla="*/ 480 w 697"/>
              <a:gd name="T39" fmla="*/ 189 h 890"/>
              <a:gd name="T40" fmla="*/ 471 w 697"/>
              <a:gd name="T41" fmla="*/ 176 h 890"/>
              <a:gd name="T42" fmla="*/ 161 w 697"/>
              <a:gd name="T43" fmla="*/ 544 h 890"/>
              <a:gd name="T44" fmla="*/ 512 w 697"/>
              <a:gd name="T45" fmla="*/ 504 h 890"/>
              <a:gd name="T46" fmla="*/ 512 w 697"/>
              <a:gd name="T47" fmla="*/ 504 h 890"/>
              <a:gd name="T48" fmla="*/ 617 w 697"/>
              <a:gd name="T49" fmla="*/ 62 h 890"/>
              <a:gd name="T50" fmla="*/ 438 w 697"/>
              <a:gd name="T51" fmla="*/ 183 h 890"/>
              <a:gd name="T52" fmla="*/ 461 w 697"/>
              <a:gd name="T53" fmla="*/ 217 h 890"/>
              <a:gd name="T54" fmla="*/ 492 w 697"/>
              <a:gd name="T55" fmla="*/ 226 h 890"/>
              <a:gd name="T56" fmla="*/ 530 w 697"/>
              <a:gd name="T57" fmla="*/ 211 h 890"/>
              <a:gd name="T58" fmla="*/ 546 w 697"/>
              <a:gd name="T59" fmla="*/ 172 h 890"/>
              <a:gd name="T60" fmla="*/ 536 w 697"/>
              <a:gd name="T61" fmla="*/ 141 h 890"/>
              <a:gd name="T62" fmla="*/ 503 w 697"/>
              <a:gd name="T63" fmla="*/ 118 h 890"/>
              <a:gd name="T64" fmla="*/ 470 w 697"/>
              <a:gd name="T65" fmla="*/ 121 h 890"/>
              <a:gd name="T66" fmla="*/ 441 w 697"/>
              <a:gd name="T67" fmla="*/ 151 h 890"/>
              <a:gd name="T68" fmla="*/ 302 w 697"/>
              <a:gd name="T69" fmla="*/ 172 h 890"/>
              <a:gd name="T70" fmla="*/ 312 w 697"/>
              <a:gd name="T71" fmla="*/ 202 h 890"/>
              <a:gd name="T72" fmla="*/ 345 w 697"/>
              <a:gd name="T73" fmla="*/ 225 h 890"/>
              <a:gd name="T74" fmla="*/ 378 w 697"/>
              <a:gd name="T75" fmla="*/ 223 h 890"/>
              <a:gd name="T76" fmla="*/ 407 w 697"/>
              <a:gd name="T77" fmla="*/ 193 h 890"/>
              <a:gd name="T78" fmla="*/ 410 w 697"/>
              <a:gd name="T79" fmla="*/ 160 h 890"/>
              <a:gd name="T80" fmla="*/ 387 w 697"/>
              <a:gd name="T81" fmla="*/ 127 h 890"/>
              <a:gd name="T82" fmla="*/ 356 w 697"/>
              <a:gd name="T83" fmla="*/ 117 h 890"/>
              <a:gd name="T84" fmla="*/ 318 w 697"/>
              <a:gd name="T85" fmla="*/ 133 h 890"/>
              <a:gd name="T86" fmla="*/ 302 w 697"/>
              <a:gd name="T87" fmla="*/ 172 h 890"/>
              <a:gd name="T88" fmla="*/ 127 w 697"/>
              <a:gd name="T89" fmla="*/ 747 h 890"/>
              <a:gd name="T90" fmla="*/ 127 w 697"/>
              <a:gd name="T91" fmla="*/ 447 h 890"/>
              <a:gd name="T92" fmla="*/ 572 w 697"/>
              <a:gd name="T93" fmla="*/ 276 h 890"/>
              <a:gd name="T94" fmla="*/ 572 w 697"/>
              <a:gd name="T95" fmla="*/ 276 h 890"/>
              <a:gd name="T96" fmla="*/ 537 w 697"/>
              <a:gd name="T97" fmla="*/ 309 h 890"/>
              <a:gd name="T98" fmla="*/ 461 w 697"/>
              <a:gd name="T99" fmla="*/ 349 h 890"/>
              <a:gd name="T100" fmla="*/ 17 w 697"/>
              <a:gd name="T101" fmla="*/ 0 h 890"/>
              <a:gd name="T102" fmla="*/ 1 w 697"/>
              <a:gd name="T103" fmla="*/ 9 h 890"/>
              <a:gd name="T104" fmla="*/ 1 w 697"/>
              <a:gd name="T105" fmla="*/ 880 h 890"/>
              <a:gd name="T106" fmla="*/ 680 w 697"/>
              <a:gd name="T107" fmla="*/ 890 h 890"/>
              <a:gd name="T108" fmla="*/ 696 w 697"/>
              <a:gd name="T109" fmla="*/ 880 h 890"/>
              <a:gd name="T110" fmla="*/ 696 w 697"/>
              <a:gd name="T111" fmla="*/ 9 h 890"/>
              <a:gd name="T112" fmla="*/ 680 w 697"/>
              <a:gd name="T113" fmla="*/ 0 h 890"/>
              <a:gd name="T114" fmla="*/ 663 w 697"/>
              <a:gd name="T115" fmla="*/ 33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97" h="890">
                <a:moveTo>
                  <a:pt x="537" y="714"/>
                </a:moveTo>
                <a:lnTo>
                  <a:pt x="161" y="714"/>
                </a:lnTo>
                <a:lnTo>
                  <a:pt x="161" y="649"/>
                </a:lnTo>
                <a:lnTo>
                  <a:pt x="537" y="649"/>
                </a:lnTo>
                <a:lnTo>
                  <a:pt x="537" y="714"/>
                </a:lnTo>
                <a:close/>
                <a:moveTo>
                  <a:pt x="512" y="673"/>
                </a:moveTo>
                <a:lnTo>
                  <a:pt x="461" y="673"/>
                </a:lnTo>
                <a:lnTo>
                  <a:pt x="461" y="691"/>
                </a:lnTo>
                <a:lnTo>
                  <a:pt x="512" y="691"/>
                </a:lnTo>
                <a:lnTo>
                  <a:pt x="512" y="673"/>
                </a:lnTo>
                <a:close/>
                <a:moveTo>
                  <a:pt x="336" y="172"/>
                </a:moveTo>
                <a:lnTo>
                  <a:pt x="336" y="172"/>
                </a:lnTo>
                <a:lnTo>
                  <a:pt x="336" y="168"/>
                </a:lnTo>
                <a:lnTo>
                  <a:pt x="337" y="164"/>
                </a:lnTo>
                <a:lnTo>
                  <a:pt x="339" y="160"/>
                </a:lnTo>
                <a:lnTo>
                  <a:pt x="342" y="157"/>
                </a:lnTo>
                <a:lnTo>
                  <a:pt x="345" y="154"/>
                </a:lnTo>
                <a:lnTo>
                  <a:pt x="349" y="153"/>
                </a:lnTo>
                <a:lnTo>
                  <a:pt x="353" y="152"/>
                </a:lnTo>
                <a:lnTo>
                  <a:pt x="356" y="151"/>
                </a:lnTo>
                <a:lnTo>
                  <a:pt x="356" y="151"/>
                </a:lnTo>
                <a:lnTo>
                  <a:pt x="361" y="152"/>
                </a:lnTo>
                <a:lnTo>
                  <a:pt x="365" y="153"/>
                </a:lnTo>
                <a:lnTo>
                  <a:pt x="368" y="154"/>
                </a:lnTo>
                <a:lnTo>
                  <a:pt x="372" y="157"/>
                </a:lnTo>
                <a:lnTo>
                  <a:pt x="374" y="160"/>
                </a:lnTo>
                <a:lnTo>
                  <a:pt x="375" y="164"/>
                </a:lnTo>
                <a:lnTo>
                  <a:pt x="377" y="168"/>
                </a:lnTo>
                <a:lnTo>
                  <a:pt x="378" y="172"/>
                </a:lnTo>
                <a:lnTo>
                  <a:pt x="378" y="172"/>
                </a:lnTo>
                <a:lnTo>
                  <a:pt x="377" y="176"/>
                </a:lnTo>
                <a:lnTo>
                  <a:pt x="375" y="180"/>
                </a:lnTo>
                <a:lnTo>
                  <a:pt x="374" y="183"/>
                </a:lnTo>
                <a:lnTo>
                  <a:pt x="372" y="187"/>
                </a:lnTo>
                <a:lnTo>
                  <a:pt x="368" y="189"/>
                </a:lnTo>
                <a:lnTo>
                  <a:pt x="365" y="190"/>
                </a:lnTo>
                <a:lnTo>
                  <a:pt x="361" y="192"/>
                </a:lnTo>
                <a:lnTo>
                  <a:pt x="356" y="193"/>
                </a:lnTo>
                <a:lnTo>
                  <a:pt x="356" y="193"/>
                </a:lnTo>
                <a:lnTo>
                  <a:pt x="353" y="192"/>
                </a:lnTo>
                <a:lnTo>
                  <a:pt x="349" y="190"/>
                </a:lnTo>
                <a:lnTo>
                  <a:pt x="345" y="189"/>
                </a:lnTo>
                <a:lnTo>
                  <a:pt x="342" y="187"/>
                </a:lnTo>
                <a:lnTo>
                  <a:pt x="339" y="183"/>
                </a:lnTo>
                <a:lnTo>
                  <a:pt x="337" y="180"/>
                </a:lnTo>
                <a:lnTo>
                  <a:pt x="336" y="176"/>
                </a:lnTo>
                <a:lnTo>
                  <a:pt x="336" y="172"/>
                </a:lnTo>
                <a:lnTo>
                  <a:pt x="336" y="172"/>
                </a:lnTo>
                <a:close/>
                <a:moveTo>
                  <a:pt x="470" y="172"/>
                </a:moveTo>
                <a:lnTo>
                  <a:pt x="470" y="172"/>
                </a:lnTo>
                <a:lnTo>
                  <a:pt x="471" y="168"/>
                </a:lnTo>
                <a:lnTo>
                  <a:pt x="473" y="164"/>
                </a:lnTo>
                <a:lnTo>
                  <a:pt x="474" y="160"/>
                </a:lnTo>
                <a:lnTo>
                  <a:pt x="476" y="157"/>
                </a:lnTo>
                <a:lnTo>
                  <a:pt x="480" y="154"/>
                </a:lnTo>
                <a:lnTo>
                  <a:pt x="483" y="153"/>
                </a:lnTo>
                <a:lnTo>
                  <a:pt x="487" y="152"/>
                </a:lnTo>
                <a:lnTo>
                  <a:pt x="492" y="151"/>
                </a:lnTo>
                <a:lnTo>
                  <a:pt x="492" y="151"/>
                </a:lnTo>
                <a:lnTo>
                  <a:pt x="495" y="152"/>
                </a:lnTo>
                <a:lnTo>
                  <a:pt x="499" y="153"/>
                </a:lnTo>
                <a:lnTo>
                  <a:pt x="503" y="154"/>
                </a:lnTo>
                <a:lnTo>
                  <a:pt x="506" y="157"/>
                </a:lnTo>
                <a:lnTo>
                  <a:pt x="509" y="160"/>
                </a:lnTo>
                <a:lnTo>
                  <a:pt x="511" y="164"/>
                </a:lnTo>
                <a:lnTo>
                  <a:pt x="512" y="168"/>
                </a:lnTo>
                <a:lnTo>
                  <a:pt x="512" y="172"/>
                </a:lnTo>
                <a:lnTo>
                  <a:pt x="512" y="172"/>
                </a:lnTo>
                <a:lnTo>
                  <a:pt x="512" y="176"/>
                </a:lnTo>
                <a:lnTo>
                  <a:pt x="511" y="180"/>
                </a:lnTo>
                <a:lnTo>
                  <a:pt x="509" y="183"/>
                </a:lnTo>
                <a:lnTo>
                  <a:pt x="506" y="187"/>
                </a:lnTo>
                <a:lnTo>
                  <a:pt x="503" y="189"/>
                </a:lnTo>
                <a:lnTo>
                  <a:pt x="499" y="190"/>
                </a:lnTo>
                <a:lnTo>
                  <a:pt x="495" y="192"/>
                </a:lnTo>
                <a:lnTo>
                  <a:pt x="492" y="193"/>
                </a:lnTo>
                <a:lnTo>
                  <a:pt x="492" y="193"/>
                </a:lnTo>
                <a:lnTo>
                  <a:pt x="487" y="192"/>
                </a:lnTo>
                <a:lnTo>
                  <a:pt x="483" y="190"/>
                </a:lnTo>
                <a:lnTo>
                  <a:pt x="480" y="189"/>
                </a:lnTo>
                <a:lnTo>
                  <a:pt x="476" y="187"/>
                </a:lnTo>
                <a:lnTo>
                  <a:pt x="474" y="183"/>
                </a:lnTo>
                <a:lnTo>
                  <a:pt x="473" y="180"/>
                </a:lnTo>
                <a:lnTo>
                  <a:pt x="471" y="176"/>
                </a:lnTo>
                <a:lnTo>
                  <a:pt x="470" y="172"/>
                </a:lnTo>
                <a:lnTo>
                  <a:pt x="470" y="172"/>
                </a:lnTo>
                <a:close/>
                <a:moveTo>
                  <a:pt x="537" y="544"/>
                </a:moveTo>
                <a:lnTo>
                  <a:pt x="161" y="544"/>
                </a:lnTo>
                <a:lnTo>
                  <a:pt x="161" y="481"/>
                </a:lnTo>
                <a:lnTo>
                  <a:pt x="537" y="481"/>
                </a:lnTo>
                <a:lnTo>
                  <a:pt x="537" y="544"/>
                </a:lnTo>
                <a:close/>
                <a:moveTo>
                  <a:pt x="512" y="504"/>
                </a:moveTo>
                <a:lnTo>
                  <a:pt x="461" y="504"/>
                </a:lnTo>
                <a:lnTo>
                  <a:pt x="461" y="522"/>
                </a:lnTo>
                <a:lnTo>
                  <a:pt x="512" y="522"/>
                </a:lnTo>
                <a:lnTo>
                  <a:pt x="512" y="504"/>
                </a:lnTo>
                <a:close/>
                <a:moveTo>
                  <a:pt x="617" y="819"/>
                </a:moveTo>
                <a:lnTo>
                  <a:pt x="77" y="819"/>
                </a:lnTo>
                <a:lnTo>
                  <a:pt x="77" y="62"/>
                </a:lnTo>
                <a:lnTo>
                  <a:pt x="617" y="62"/>
                </a:lnTo>
                <a:lnTo>
                  <a:pt x="617" y="819"/>
                </a:lnTo>
                <a:close/>
                <a:moveTo>
                  <a:pt x="437" y="172"/>
                </a:moveTo>
                <a:lnTo>
                  <a:pt x="437" y="172"/>
                </a:lnTo>
                <a:lnTo>
                  <a:pt x="438" y="183"/>
                </a:lnTo>
                <a:lnTo>
                  <a:pt x="441" y="193"/>
                </a:lnTo>
                <a:lnTo>
                  <a:pt x="446" y="202"/>
                </a:lnTo>
                <a:lnTo>
                  <a:pt x="453" y="211"/>
                </a:lnTo>
                <a:lnTo>
                  <a:pt x="461" y="217"/>
                </a:lnTo>
                <a:lnTo>
                  <a:pt x="470" y="223"/>
                </a:lnTo>
                <a:lnTo>
                  <a:pt x="481" y="225"/>
                </a:lnTo>
                <a:lnTo>
                  <a:pt x="492" y="226"/>
                </a:lnTo>
                <a:lnTo>
                  <a:pt x="492" y="226"/>
                </a:lnTo>
                <a:lnTo>
                  <a:pt x="503" y="225"/>
                </a:lnTo>
                <a:lnTo>
                  <a:pt x="512" y="223"/>
                </a:lnTo>
                <a:lnTo>
                  <a:pt x="522" y="217"/>
                </a:lnTo>
                <a:lnTo>
                  <a:pt x="530" y="211"/>
                </a:lnTo>
                <a:lnTo>
                  <a:pt x="536" y="202"/>
                </a:lnTo>
                <a:lnTo>
                  <a:pt x="542" y="193"/>
                </a:lnTo>
                <a:lnTo>
                  <a:pt x="545" y="183"/>
                </a:lnTo>
                <a:lnTo>
                  <a:pt x="546" y="172"/>
                </a:lnTo>
                <a:lnTo>
                  <a:pt x="546" y="172"/>
                </a:lnTo>
                <a:lnTo>
                  <a:pt x="545" y="160"/>
                </a:lnTo>
                <a:lnTo>
                  <a:pt x="542" y="151"/>
                </a:lnTo>
                <a:lnTo>
                  <a:pt x="536" y="141"/>
                </a:lnTo>
                <a:lnTo>
                  <a:pt x="530" y="133"/>
                </a:lnTo>
                <a:lnTo>
                  <a:pt x="522" y="127"/>
                </a:lnTo>
                <a:lnTo>
                  <a:pt x="512" y="121"/>
                </a:lnTo>
                <a:lnTo>
                  <a:pt x="503" y="118"/>
                </a:lnTo>
                <a:lnTo>
                  <a:pt x="492" y="117"/>
                </a:lnTo>
                <a:lnTo>
                  <a:pt x="492" y="117"/>
                </a:lnTo>
                <a:lnTo>
                  <a:pt x="481" y="118"/>
                </a:lnTo>
                <a:lnTo>
                  <a:pt x="470" y="121"/>
                </a:lnTo>
                <a:lnTo>
                  <a:pt x="461" y="127"/>
                </a:lnTo>
                <a:lnTo>
                  <a:pt x="453" y="133"/>
                </a:lnTo>
                <a:lnTo>
                  <a:pt x="446" y="141"/>
                </a:lnTo>
                <a:lnTo>
                  <a:pt x="441" y="151"/>
                </a:lnTo>
                <a:lnTo>
                  <a:pt x="438" y="160"/>
                </a:lnTo>
                <a:lnTo>
                  <a:pt x="437" y="172"/>
                </a:lnTo>
                <a:lnTo>
                  <a:pt x="437" y="172"/>
                </a:lnTo>
                <a:close/>
                <a:moveTo>
                  <a:pt x="302" y="172"/>
                </a:moveTo>
                <a:lnTo>
                  <a:pt x="302" y="172"/>
                </a:lnTo>
                <a:lnTo>
                  <a:pt x="303" y="183"/>
                </a:lnTo>
                <a:lnTo>
                  <a:pt x="306" y="193"/>
                </a:lnTo>
                <a:lnTo>
                  <a:pt x="312" y="202"/>
                </a:lnTo>
                <a:lnTo>
                  <a:pt x="318" y="211"/>
                </a:lnTo>
                <a:lnTo>
                  <a:pt x="326" y="217"/>
                </a:lnTo>
                <a:lnTo>
                  <a:pt x="336" y="223"/>
                </a:lnTo>
                <a:lnTo>
                  <a:pt x="345" y="225"/>
                </a:lnTo>
                <a:lnTo>
                  <a:pt x="356" y="226"/>
                </a:lnTo>
                <a:lnTo>
                  <a:pt x="356" y="226"/>
                </a:lnTo>
                <a:lnTo>
                  <a:pt x="368" y="225"/>
                </a:lnTo>
                <a:lnTo>
                  <a:pt x="378" y="223"/>
                </a:lnTo>
                <a:lnTo>
                  <a:pt x="387" y="217"/>
                </a:lnTo>
                <a:lnTo>
                  <a:pt x="396" y="211"/>
                </a:lnTo>
                <a:lnTo>
                  <a:pt x="402" y="202"/>
                </a:lnTo>
                <a:lnTo>
                  <a:pt x="407" y="193"/>
                </a:lnTo>
                <a:lnTo>
                  <a:pt x="410" y="183"/>
                </a:lnTo>
                <a:lnTo>
                  <a:pt x="411" y="172"/>
                </a:lnTo>
                <a:lnTo>
                  <a:pt x="411" y="172"/>
                </a:lnTo>
                <a:lnTo>
                  <a:pt x="410" y="160"/>
                </a:lnTo>
                <a:lnTo>
                  <a:pt x="407" y="151"/>
                </a:lnTo>
                <a:lnTo>
                  <a:pt x="402" y="141"/>
                </a:lnTo>
                <a:lnTo>
                  <a:pt x="396" y="133"/>
                </a:lnTo>
                <a:lnTo>
                  <a:pt x="387" y="127"/>
                </a:lnTo>
                <a:lnTo>
                  <a:pt x="378" y="121"/>
                </a:lnTo>
                <a:lnTo>
                  <a:pt x="368" y="118"/>
                </a:lnTo>
                <a:lnTo>
                  <a:pt x="356" y="117"/>
                </a:lnTo>
                <a:lnTo>
                  <a:pt x="356" y="117"/>
                </a:lnTo>
                <a:lnTo>
                  <a:pt x="345" y="118"/>
                </a:lnTo>
                <a:lnTo>
                  <a:pt x="336" y="121"/>
                </a:lnTo>
                <a:lnTo>
                  <a:pt x="326" y="127"/>
                </a:lnTo>
                <a:lnTo>
                  <a:pt x="318" y="133"/>
                </a:lnTo>
                <a:lnTo>
                  <a:pt x="312" y="141"/>
                </a:lnTo>
                <a:lnTo>
                  <a:pt x="306" y="151"/>
                </a:lnTo>
                <a:lnTo>
                  <a:pt x="303" y="160"/>
                </a:lnTo>
                <a:lnTo>
                  <a:pt x="302" y="172"/>
                </a:lnTo>
                <a:lnTo>
                  <a:pt x="302" y="172"/>
                </a:lnTo>
                <a:close/>
                <a:moveTo>
                  <a:pt x="572" y="615"/>
                </a:moveTo>
                <a:lnTo>
                  <a:pt x="127" y="615"/>
                </a:lnTo>
                <a:lnTo>
                  <a:pt x="127" y="747"/>
                </a:lnTo>
                <a:lnTo>
                  <a:pt x="572" y="747"/>
                </a:lnTo>
                <a:lnTo>
                  <a:pt x="572" y="615"/>
                </a:lnTo>
                <a:close/>
                <a:moveTo>
                  <a:pt x="572" y="447"/>
                </a:moveTo>
                <a:lnTo>
                  <a:pt x="127" y="447"/>
                </a:lnTo>
                <a:lnTo>
                  <a:pt x="127" y="579"/>
                </a:lnTo>
                <a:lnTo>
                  <a:pt x="572" y="579"/>
                </a:lnTo>
                <a:lnTo>
                  <a:pt x="572" y="447"/>
                </a:lnTo>
                <a:close/>
                <a:moveTo>
                  <a:pt x="572" y="276"/>
                </a:moveTo>
                <a:lnTo>
                  <a:pt x="127" y="276"/>
                </a:lnTo>
                <a:lnTo>
                  <a:pt x="127" y="408"/>
                </a:lnTo>
                <a:lnTo>
                  <a:pt x="572" y="408"/>
                </a:lnTo>
                <a:lnTo>
                  <a:pt x="572" y="276"/>
                </a:lnTo>
                <a:close/>
                <a:moveTo>
                  <a:pt x="537" y="374"/>
                </a:moveTo>
                <a:lnTo>
                  <a:pt x="161" y="374"/>
                </a:lnTo>
                <a:lnTo>
                  <a:pt x="161" y="309"/>
                </a:lnTo>
                <a:lnTo>
                  <a:pt x="537" y="309"/>
                </a:lnTo>
                <a:lnTo>
                  <a:pt x="537" y="374"/>
                </a:lnTo>
                <a:close/>
                <a:moveTo>
                  <a:pt x="512" y="331"/>
                </a:moveTo>
                <a:lnTo>
                  <a:pt x="461" y="331"/>
                </a:lnTo>
                <a:lnTo>
                  <a:pt x="461" y="349"/>
                </a:lnTo>
                <a:lnTo>
                  <a:pt x="512" y="349"/>
                </a:lnTo>
                <a:lnTo>
                  <a:pt x="512" y="331"/>
                </a:lnTo>
                <a:close/>
                <a:moveTo>
                  <a:pt x="680" y="0"/>
                </a:moveTo>
                <a:lnTo>
                  <a:pt x="17" y="0"/>
                </a:lnTo>
                <a:lnTo>
                  <a:pt x="17" y="0"/>
                </a:lnTo>
                <a:lnTo>
                  <a:pt x="11" y="1"/>
                </a:lnTo>
                <a:lnTo>
                  <a:pt x="5" y="4"/>
                </a:lnTo>
                <a:lnTo>
                  <a:pt x="1" y="9"/>
                </a:lnTo>
                <a:lnTo>
                  <a:pt x="0" y="16"/>
                </a:lnTo>
                <a:lnTo>
                  <a:pt x="0" y="873"/>
                </a:lnTo>
                <a:lnTo>
                  <a:pt x="0" y="873"/>
                </a:lnTo>
                <a:lnTo>
                  <a:pt x="1" y="880"/>
                </a:lnTo>
                <a:lnTo>
                  <a:pt x="5" y="885"/>
                </a:lnTo>
                <a:lnTo>
                  <a:pt x="11" y="889"/>
                </a:lnTo>
                <a:lnTo>
                  <a:pt x="17" y="890"/>
                </a:lnTo>
                <a:lnTo>
                  <a:pt x="680" y="890"/>
                </a:lnTo>
                <a:lnTo>
                  <a:pt x="680" y="890"/>
                </a:lnTo>
                <a:lnTo>
                  <a:pt x="686" y="889"/>
                </a:lnTo>
                <a:lnTo>
                  <a:pt x="692" y="885"/>
                </a:lnTo>
                <a:lnTo>
                  <a:pt x="696" y="880"/>
                </a:lnTo>
                <a:lnTo>
                  <a:pt x="697" y="873"/>
                </a:lnTo>
                <a:lnTo>
                  <a:pt x="697" y="16"/>
                </a:lnTo>
                <a:lnTo>
                  <a:pt x="697" y="16"/>
                </a:lnTo>
                <a:lnTo>
                  <a:pt x="696" y="9"/>
                </a:lnTo>
                <a:lnTo>
                  <a:pt x="692" y="4"/>
                </a:lnTo>
                <a:lnTo>
                  <a:pt x="686" y="1"/>
                </a:lnTo>
                <a:lnTo>
                  <a:pt x="680" y="0"/>
                </a:lnTo>
                <a:lnTo>
                  <a:pt x="680" y="0"/>
                </a:lnTo>
                <a:close/>
                <a:moveTo>
                  <a:pt x="663" y="856"/>
                </a:moveTo>
                <a:lnTo>
                  <a:pt x="33" y="856"/>
                </a:lnTo>
                <a:lnTo>
                  <a:pt x="33" y="33"/>
                </a:lnTo>
                <a:lnTo>
                  <a:pt x="663" y="33"/>
                </a:lnTo>
                <a:lnTo>
                  <a:pt x="663" y="856"/>
                </a:lnTo>
                <a:close/>
              </a:path>
            </a:pathLst>
          </a:custGeom>
          <a:solidFill>
            <a:schemeClr val="tx2"/>
          </a:solidFill>
          <a:ln>
            <a:noFill/>
          </a:ln>
        </p:spPr>
        <p:txBody>
          <a:bodyPr vert="horz" wrap="square" lIns="68580" tIns="34290" rIns="68580" bIns="34290" numCol="1" anchor="t" anchorCtr="0" compatLnSpc="1">
            <a:prstTxWarp prst="textNoShape">
              <a:avLst/>
            </a:prstTxWarp>
          </a:bodyPr>
          <a:lstStyle/>
          <a:p>
            <a:pPr defTabSz="685784">
              <a:defRPr/>
            </a:pPr>
            <a:endParaRPr kumimoji="0" lang="ja-JP" altLang="en-US" sz="1050" kern="0">
              <a:solidFill>
                <a:sysClr val="windowText" lastClr="000000"/>
              </a:solidFill>
              <a:latin typeface="メイリオ"/>
              <a:ea typeface="メイリオ"/>
            </a:endParaRPr>
          </a:p>
        </p:txBody>
      </p:sp>
      <p:sp>
        <p:nvSpPr>
          <p:cNvPr id="24" name="テキスト ボックス 23"/>
          <p:cNvSpPr txBox="1"/>
          <p:nvPr/>
        </p:nvSpPr>
        <p:spPr>
          <a:xfrm>
            <a:off x="3327060" y="1150690"/>
            <a:ext cx="1417565" cy="171452"/>
          </a:xfrm>
          <a:prstGeom prst="rect">
            <a:avLst/>
          </a:prstGeom>
        </p:spPr>
        <p:txBody>
          <a:bodyPr wrap="square" lIns="0" tIns="0" rIns="0" bIns="0" rtlCol="0" anchor="t" anchorCtr="0">
            <a:normAutofit/>
          </a:bodyPr>
          <a:lstStyle/>
          <a:p>
            <a:pPr>
              <a:spcBef>
                <a:spcPct val="0"/>
              </a:spcBef>
              <a:defRPr/>
            </a:pPr>
            <a:r>
              <a:rPr lang="en-US" altLang="ja-JP" sz="825" b="1" dirty="0">
                <a:solidFill>
                  <a:srgbClr val="FF6600"/>
                </a:solidFill>
                <a:latin typeface="メイリオ" pitchFamily="50" charset="-128"/>
                <a:ea typeface="メイリオ" pitchFamily="50" charset="-128"/>
                <a:cs typeface="メイリオ" pitchFamily="50" charset="-128"/>
              </a:rPr>
              <a:t>Web Application Server</a:t>
            </a:r>
            <a:endParaRPr lang="ja-JP" altLang="en-US" sz="825" b="1" dirty="0">
              <a:solidFill>
                <a:srgbClr val="FF6600"/>
              </a:solidFill>
              <a:latin typeface="メイリオ" pitchFamily="50" charset="-128"/>
              <a:ea typeface="メイリオ" pitchFamily="50" charset="-128"/>
              <a:cs typeface="メイリオ" pitchFamily="50" charset="-128"/>
            </a:endParaRPr>
          </a:p>
        </p:txBody>
      </p:sp>
      <p:sp>
        <p:nvSpPr>
          <p:cNvPr id="25" name="テキスト ボックス 24"/>
          <p:cNvSpPr txBox="1"/>
          <p:nvPr/>
        </p:nvSpPr>
        <p:spPr>
          <a:xfrm>
            <a:off x="3459257" y="1399392"/>
            <a:ext cx="1862485" cy="734645"/>
          </a:xfrm>
          <a:prstGeom prst="rect">
            <a:avLst/>
          </a:prstGeom>
        </p:spPr>
        <p:txBody>
          <a:bodyPr wrap="square" lIns="0" tIns="0" rIns="0" bIns="0" rtlCol="0" anchor="t" anchorCtr="0">
            <a:normAutofit/>
          </a:bodyPr>
          <a:lstStyle/>
          <a:p>
            <a:pPr>
              <a:lnSpc>
                <a:spcPct val="150000"/>
              </a:lnSpc>
              <a:spcBef>
                <a:spcPct val="0"/>
              </a:spcBef>
              <a:defRPr/>
            </a:pPr>
            <a:r>
              <a:rPr lang="en-US" altLang="ja-JP" sz="788" b="1" dirty="0">
                <a:solidFill>
                  <a:srgbClr val="0065AE"/>
                </a:solidFill>
                <a:latin typeface="メイリオ" pitchFamily="50" charset="-128"/>
                <a:ea typeface="メイリオ" pitchFamily="50" charset="-128"/>
                <a:cs typeface="メイリオ" pitchFamily="50" charset="-128"/>
              </a:rPr>
              <a:t>Oracle </a:t>
            </a:r>
            <a:r>
              <a:rPr lang="en-US" altLang="ja-JP" sz="788" b="1" dirty="0" err="1">
                <a:solidFill>
                  <a:srgbClr val="0065AE"/>
                </a:solidFill>
                <a:latin typeface="メイリオ" pitchFamily="50" charset="-128"/>
                <a:ea typeface="メイリオ" pitchFamily="50" charset="-128"/>
                <a:cs typeface="メイリオ" pitchFamily="50" charset="-128"/>
              </a:rPr>
              <a:t>Weblogic</a:t>
            </a:r>
            <a:r>
              <a:rPr lang="en-US" altLang="ja-JP" sz="788" b="1" dirty="0">
                <a:solidFill>
                  <a:srgbClr val="0065AE"/>
                </a:solidFill>
                <a:latin typeface="メイリオ" pitchFamily="50" charset="-128"/>
                <a:ea typeface="メイリオ" pitchFamily="50" charset="-128"/>
                <a:cs typeface="メイリオ" pitchFamily="50" charset="-128"/>
              </a:rPr>
              <a:t> Server</a:t>
            </a:r>
          </a:p>
          <a:p>
            <a:pPr>
              <a:lnSpc>
                <a:spcPct val="150000"/>
              </a:lnSpc>
              <a:spcBef>
                <a:spcPct val="0"/>
              </a:spcBef>
              <a:defRPr/>
            </a:pPr>
            <a:r>
              <a:rPr lang="en-US" altLang="ja-JP" sz="788" b="1" dirty="0">
                <a:solidFill>
                  <a:srgbClr val="0065AE"/>
                </a:solidFill>
                <a:latin typeface="メイリオ" pitchFamily="50" charset="-128"/>
                <a:ea typeface="メイリオ" pitchFamily="50" charset="-128"/>
                <a:cs typeface="メイリオ" pitchFamily="50" charset="-128"/>
              </a:rPr>
              <a:t>Apache Tomcat</a:t>
            </a:r>
          </a:p>
          <a:p>
            <a:pPr>
              <a:lnSpc>
                <a:spcPct val="150000"/>
              </a:lnSpc>
              <a:spcBef>
                <a:spcPct val="0"/>
              </a:spcBef>
              <a:defRPr/>
            </a:pPr>
            <a:r>
              <a:rPr lang="en-US" altLang="ja-JP" sz="788" b="1" dirty="0">
                <a:solidFill>
                  <a:srgbClr val="0065AE"/>
                </a:solidFill>
                <a:latin typeface="メイリオ" pitchFamily="50" charset="-128"/>
                <a:ea typeface="メイリオ" pitchFamily="50" charset="-128"/>
                <a:cs typeface="メイリオ" pitchFamily="50" charset="-128"/>
              </a:rPr>
              <a:t>Windows </a:t>
            </a:r>
            <a:r>
              <a:rPr lang="ja-JP" altLang="en-US" sz="788" b="1" dirty="0">
                <a:solidFill>
                  <a:srgbClr val="0065AE"/>
                </a:solidFill>
                <a:latin typeface="メイリオ" pitchFamily="50" charset="-128"/>
                <a:ea typeface="メイリオ" pitchFamily="50" charset="-128"/>
                <a:cs typeface="メイリオ" pitchFamily="50" charset="-128"/>
              </a:rPr>
              <a:t>　</a:t>
            </a:r>
            <a:endParaRPr lang="en-US" altLang="ja-JP" sz="788" b="1" dirty="0">
              <a:solidFill>
                <a:srgbClr val="0065AE"/>
              </a:solidFill>
              <a:latin typeface="メイリオ" pitchFamily="50" charset="-128"/>
              <a:ea typeface="メイリオ" pitchFamily="50" charset="-128"/>
              <a:cs typeface="メイリオ" pitchFamily="50" charset="-128"/>
            </a:endParaRPr>
          </a:p>
        </p:txBody>
      </p:sp>
      <p:sp>
        <p:nvSpPr>
          <p:cNvPr id="26" name="Freeform 364"/>
          <p:cNvSpPr>
            <a:spLocks noEditPoints="1"/>
          </p:cNvSpPr>
          <p:nvPr/>
        </p:nvSpPr>
        <p:spPr bwMode="auto">
          <a:xfrm>
            <a:off x="541445" y="2023627"/>
            <a:ext cx="313526" cy="389380"/>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chemeClr val="tx2"/>
          </a:solidFill>
          <a:ln>
            <a:noFill/>
          </a:ln>
        </p:spPr>
        <p:txBody>
          <a:bodyPr vert="horz" wrap="square" lIns="68580" tIns="34290" rIns="68580" bIns="34290" numCol="1" anchor="t" anchorCtr="0" compatLnSpc="1">
            <a:prstTxWarp prst="textNoShape">
              <a:avLst/>
            </a:prstTxWarp>
          </a:bodyPr>
          <a:lstStyle/>
          <a:p>
            <a:pPr>
              <a:defRPr/>
            </a:pPr>
            <a:endParaRPr lang="ja-JP" altLang="en-US" sz="1350">
              <a:solidFill>
                <a:prstClr val="black"/>
              </a:solidFill>
              <a:latin typeface="メイリオ"/>
              <a:ea typeface="メイリオ"/>
            </a:endParaRPr>
          </a:p>
        </p:txBody>
      </p:sp>
      <p:sp>
        <p:nvSpPr>
          <p:cNvPr id="28" name="角丸四角形 27"/>
          <p:cNvSpPr/>
          <p:nvPr/>
        </p:nvSpPr>
        <p:spPr>
          <a:xfrm>
            <a:off x="3166005" y="584221"/>
            <a:ext cx="1694027" cy="415276"/>
          </a:xfrm>
          <a:prstGeom prst="roundRect">
            <a:avLst/>
          </a:prstGeom>
          <a:solidFill>
            <a:schemeClr val="accent3"/>
          </a:solidFill>
          <a:ln>
            <a:solidFill>
              <a:schemeClr val="accent3"/>
            </a:solidFill>
          </a:ln>
        </p:spPr>
        <p:style>
          <a:lnRef idx="2">
            <a:schemeClr val="accent4"/>
          </a:lnRef>
          <a:fillRef idx="1">
            <a:schemeClr val="lt1"/>
          </a:fillRef>
          <a:effectRef idx="0">
            <a:schemeClr val="accent4"/>
          </a:effectRef>
          <a:fontRef idx="minor">
            <a:schemeClr val="dk1"/>
          </a:fontRef>
        </p:style>
        <p:txBody>
          <a:bodyPr rtlCol="0" anchor="ctr"/>
          <a:lstStyle/>
          <a:p>
            <a:pPr algn="ctr">
              <a:spcBef>
                <a:spcPct val="0"/>
              </a:spcBef>
              <a:defRPr/>
            </a:pPr>
            <a:r>
              <a:rPr lang="en-US" altLang="ja-JP" sz="800" b="1" dirty="0" err="1">
                <a:solidFill>
                  <a:srgbClr val="FFFFFF"/>
                </a:solidFill>
                <a:latin typeface="メイリオ" pitchFamily="50" charset="-128"/>
                <a:ea typeface="メイリオ" pitchFamily="50" charset="-128"/>
                <a:cs typeface="メイリオ" pitchFamily="50" charset="-128"/>
              </a:rPr>
              <a:t>SuperStream</a:t>
            </a:r>
            <a:r>
              <a:rPr lang="en-US" altLang="ja-JP" sz="800" b="1" dirty="0">
                <a:solidFill>
                  <a:srgbClr val="FFFFFF"/>
                </a:solidFill>
                <a:latin typeface="メイリオ" pitchFamily="50" charset="-128"/>
                <a:ea typeface="メイリオ" pitchFamily="50" charset="-128"/>
                <a:cs typeface="メイリオ" pitchFamily="50" charset="-128"/>
              </a:rPr>
              <a:t>-NX field/HR</a:t>
            </a:r>
          </a:p>
          <a:p>
            <a:pPr algn="ctr">
              <a:spcBef>
                <a:spcPct val="0"/>
              </a:spcBef>
              <a:defRPr/>
            </a:pPr>
            <a:r>
              <a:rPr lang="ja-JP" altLang="en-US" sz="800" b="1" dirty="0">
                <a:solidFill>
                  <a:srgbClr val="FFFFFF"/>
                </a:solidFill>
                <a:latin typeface="メイリオ" pitchFamily="50" charset="-128"/>
                <a:ea typeface="メイリオ" pitchFamily="50" charset="-128"/>
                <a:cs typeface="メイリオ" pitchFamily="50" charset="-128"/>
              </a:rPr>
              <a:t>人事諸届・照会</a:t>
            </a:r>
          </a:p>
        </p:txBody>
      </p:sp>
      <p:grpSp>
        <p:nvGrpSpPr>
          <p:cNvPr id="30" name="グループ化 525"/>
          <p:cNvGrpSpPr/>
          <p:nvPr/>
        </p:nvGrpSpPr>
        <p:grpSpPr>
          <a:xfrm>
            <a:off x="825795" y="2871865"/>
            <a:ext cx="430033" cy="430033"/>
            <a:chOff x="3784104" y="1923678"/>
            <a:chExt cx="381000" cy="381000"/>
          </a:xfrm>
          <a:solidFill>
            <a:schemeClr val="tx2"/>
          </a:solidFill>
        </p:grpSpPr>
        <p:sp>
          <p:nvSpPr>
            <p:cNvPr id="31"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defTabSz="685784">
                <a:defRPr/>
              </a:pPr>
              <a:endParaRPr kumimoji="0" lang="ja-JP" altLang="en-US" sz="1050" kern="0">
                <a:solidFill>
                  <a:srgbClr val="54C2F0"/>
                </a:solidFill>
                <a:latin typeface="メイリオ"/>
                <a:ea typeface="メイリオ"/>
              </a:endParaRPr>
            </a:p>
          </p:txBody>
        </p:sp>
        <p:sp>
          <p:nvSpPr>
            <p:cNvPr id="32"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defTabSz="685784">
                <a:defRPr/>
              </a:pPr>
              <a:endParaRPr kumimoji="0" lang="ja-JP" altLang="en-US" sz="1050" kern="0">
                <a:solidFill>
                  <a:srgbClr val="54C2F0"/>
                </a:solidFill>
                <a:latin typeface="メイリオ"/>
                <a:ea typeface="メイリオ"/>
              </a:endParaRPr>
            </a:p>
          </p:txBody>
        </p:sp>
      </p:grpSp>
      <p:sp>
        <p:nvSpPr>
          <p:cNvPr id="33" name="テキスト ボックス 32"/>
          <p:cNvSpPr txBox="1"/>
          <p:nvPr/>
        </p:nvSpPr>
        <p:spPr>
          <a:xfrm>
            <a:off x="7309223" y="1442181"/>
            <a:ext cx="728189" cy="728189"/>
          </a:xfrm>
          <a:prstGeom prst="rect">
            <a:avLst/>
          </a:prstGeom>
        </p:spPr>
        <p:txBody>
          <a:bodyPr wrap="none" lIns="0" tIns="0" rIns="0" bIns="0" rtlCol="0" anchor="t" anchorCtr="0">
            <a:normAutofit/>
          </a:bodyPr>
          <a:lstStyle/>
          <a:p>
            <a:pPr>
              <a:lnSpc>
                <a:spcPts val="2100"/>
              </a:lnSpc>
              <a:spcBef>
                <a:spcPct val="0"/>
              </a:spcBef>
              <a:defRPr/>
            </a:pPr>
            <a:endParaRPr lang="ja-JP" altLang="en-US" sz="1350">
              <a:solidFill>
                <a:prstClr val="black"/>
              </a:solidFill>
              <a:latin typeface="HGP創英角ｺﾞｼｯｸUB"/>
              <a:ea typeface="HGP創英角ｺﾞｼｯｸUB"/>
            </a:endParaRPr>
          </a:p>
        </p:txBody>
      </p:sp>
      <p:sp>
        <p:nvSpPr>
          <p:cNvPr id="34" name="Freeform 447"/>
          <p:cNvSpPr>
            <a:spLocks noEditPoints="1"/>
          </p:cNvSpPr>
          <p:nvPr/>
        </p:nvSpPr>
        <p:spPr bwMode="auto">
          <a:xfrm>
            <a:off x="8041330" y="1899154"/>
            <a:ext cx="321971" cy="461489"/>
          </a:xfrm>
          <a:custGeom>
            <a:avLst/>
            <a:gdLst>
              <a:gd name="T0" fmla="*/ 537 w 697"/>
              <a:gd name="T1" fmla="*/ 649 h 890"/>
              <a:gd name="T2" fmla="*/ 461 w 697"/>
              <a:gd name="T3" fmla="*/ 691 h 890"/>
              <a:gd name="T4" fmla="*/ 336 w 697"/>
              <a:gd name="T5" fmla="*/ 172 h 890"/>
              <a:gd name="T6" fmla="*/ 342 w 697"/>
              <a:gd name="T7" fmla="*/ 157 h 890"/>
              <a:gd name="T8" fmla="*/ 356 w 697"/>
              <a:gd name="T9" fmla="*/ 151 h 890"/>
              <a:gd name="T10" fmla="*/ 368 w 697"/>
              <a:gd name="T11" fmla="*/ 154 h 890"/>
              <a:gd name="T12" fmla="*/ 377 w 697"/>
              <a:gd name="T13" fmla="*/ 168 h 890"/>
              <a:gd name="T14" fmla="*/ 375 w 697"/>
              <a:gd name="T15" fmla="*/ 180 h 890"/>
              <a:gd name="T16" fmla="*/ 365 w 697"/>
              <a:gd name="T17" fmla="*/ 190 h 890"/>
              <a:gd name="T18" fmla="*/ 353 w 697"/>
              <a:gd name="T19" fmla="*/ 192 h 890"/>
              <a:gd name="T20" fmla="*/ 339 w 697"/>
              <a:gd name="T21" fmla="*/ 183 h 890"/>
              <a:gd name="T22" fmla="*/ 336 w 697"/>
              <a:gd name="T23" fmla="*/ 172 h 890"/>
              <a:gd name="T24" fmla="*/ 473 w 697"/>
              <a:gd name="T25" fmla="*/ 164 h 890"/>
              <a:gd name="T26" fmla="*/ 483 w 697"/>
              <a:gd name="T27" fmla="*/ 153 h 890"/>
              <a:gd name="T28" fmla="*/ 495 w 697"/>
              <a:gd name="T29" fmla="*/ 152 h 890"/>
              <a:gd name="T30" fmla="*/ 509 w 697"/>
              <a:gd name="T31" fmla="*/ 160 h 890"/>
              <a:gd name="T32" fmla="*/ 512 w 697"/>
              <a:gd name="T33" fmla="*/ 172 h 890"/>
              <a:gd name="T34" fmla="*/ 506 w 697"/>
              <a:gd name="T35" fmla="*/ 187 h 890"/>
              <a:gd name="T36" fmla="*/ 492 w 697"/>
              <a:gd name="T37" fmla="*/ 193 h 890"/>
              <a:gd name="T38" fmla="*/ 480 w 697"/>
              <a:gd name="T39" fmla="*/ 189 h 890"/>
              <a:gd name="T40" fmla="*/ 471 w 697"/>
              <a:gd name="T41" fmla="*/ 176 h 890"/>
              <a:gd name="T42" fmla="*/ 161 w 697"/>
              <a:gd name="T43" fmla="*/ 544 h 890"/>
              <a:gd name="T44" fmla="*/ 512 w 697"/>
              <a:gd name="T45" fmla="*/ 504 h 890"/>
              <a:gd name="T46" fmla="*/ 512 w 697"/>
              <a:gd name="T47" fmla="*/ 504 h 890"/>
              <a:gd name="T48" fmla="*/ 617 w 697"/>
              <a:gd name="T49" fmla="*/ 62 h 890"/>
              <a:gd name="T50" fmla="*/ 438 w 697"/>
              <a:gd name="T51" fmla="*/ 183 h 890"/>
              <a:gd name="T52" fmla="*/ 461 w 697"/>
              <a:gd name="T53" fmla="*/ 217 h 890"/>
              <a:gd name="T54" fmla="*/ 492 w 697"/>
              <a:gd name="T55" fmla="*/ 226 h 890"/>
              <a:gd name="T56" fmla="*/ 530 w 697"/>
              <a:gd name="T57" fmla="*/ 211 h 890"/>
              <a:gd name="T58" fmla="*/ 546 w 697"/>
              <a:gd name="T59" fmla="*/ 172 h 890"/>
              <a:gd name="T60" fmla="*/ 536 w 697"/>
              <a:gd name="T61" fmla="*/ 141 h 890"/>
              <a:gd name="T62" fmla="*/ 503 w 697"/>
              <a:gd name="T63" fmla="*/ 118 h 890"/>
              <a:gd name="T64" fmla="*/ 470 w 697"/>
              <a:gd name="T65" fmla="*/ 121 h 890"/>
              <a:gd name="T66" fmla="*/ 441 w 697"/>
              <a:gd name="T67" fmla="*/ 151 h 890"/>
              <a:gd name="T68" fmla="*/ 302 w 697"/>
              <a:gd name="T69" fmla="*/ 172 h 890"/>
              <a:gd name="T70" fmla="*/ 312 w 697"/>
              <a:gd name="T71" fmla="*/ 202 h 890"/>
              <a:gd name="T72" fmla="*/ 345 w 697"/>
              <a:gd name="T73" fmla="*/ 225 h 890"/>
              <a:gd name="T74" fmla="*/ 378 w 697"/>
              <a:gd name="T75" fmla="*/ 223 h 890"/>
              <a:gd name="T76" fmla="*/ 407 w 697"/>
              <a:gd name="T77" fmla="*/ 193 h 890"/>
              <a:gd name="T78" fmla="*/ 410 w 697"/>
              <a:gd name="T79" fmla="*/ 160 h 890"/>
              <a:gd name="T80" fmla="*/ 387 w 697"/>
              <a:gd name="T81" fmla="*/ 127 h 890"/>
              <a:gd name="T82" fmla="*/ 356 w 697"/>
              <a:gd name="T83" fmla="*/ 117 h 890"/>
              <a:gd name="T84" fmla="*/ 318 w 697"/>
              <a:gd name="T85" fmla="*/ 133 h 890"/>
              <a:gd name="T86" fmla="*/ 302 w 697"/>
              <a:gd name="T87" fmla="*/ 172 h 890"/>
              <a:gd name="T88" fmla="*/ 127 w 697"/>
              <a:gd name="T89" fmla="*/ 747 h 890"/>
              <a:gd name="T90" fmla="*/ 127 w 697"/>
              <a:gd name="T91" fmla="*/ 447 h 890"/>
              <a:gd name="T92" fmla="*/ 572 w 697"/>
              <a:gd name="T93" fmla="*/ 276 h 890"/>
              <a:gd name="T94" fmla="*/ 572 w 697"/>
              <a:gd name="T95" fmla="*/ 276 h 890"/>
              <a:gd name="T96" fmla="*/ 537 w 697"/>
              <a:gd name="T97" fmla="*/ 309 h 890"/>
              <a:gd name="T98" fmla="*/ 461 w 697"/>
              <a:gd name="T99" fmla="*/ 349 h 890"/>
              <a:gd name="T100" fmla="*/ 17 w 697"/>
              <a:gd name="T101" fmla="*/ 0 h 890"/>
              <a:gd name="T102" fmla="*/ 1 w 697"/>
              <a:gd name="T103" fmla="*/ 9 h 890"/>
              <a:gd name="T104" fmla="*/ 1 w 697"/>
              <a:gd name="T105" fmla="*/ 880 h 890"/>
              <a:gd name="T106" fmla="*/ 680 w 697"/>
              <a:gd name="T107" fmla="*/ 890 h 890"/>
              <a:gd name="T108" fmla="*/ 696 w 697"/>
              <a:gd name="T109" fmla="*/ 880 h 890"/>
              <a:gd name="T110" fmla="*/ 696 w 697"/>
              <a:gd name="T111" fmla="*/ 9 h 890"/>
              <a:gd name="T112" fmla="*/ 680 w 697"/>
              <a:gd name="T113" fmla="*/ 0 h 890"/>
              <a:gd name="T114" fmla="*/ 663 w 697"/>
              <a:gd name="T115" fmla="*/ 33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97" h="890">
                <a:moveTo>
                  <a:pt x="537" y="714"/>
                </a:moveTo>
                <a:lnTo>
                  <a:pt x="161" y="714"/>
                </a:lnTo>
                <a:lnTo>
                  <a:pt x="161" y="649"/>
                </a:lnTo>
                <a:lnTo>
                  <a:pt x="537" y="649"/>
                </a:lnTo>
                <a:lnTo>
                  <a:pt x="537" y="714"/>
                </a:lnTo>
                <a:close/>
                <a:moveTo>
                  <a:pt x="512" y="673"/>
                </a:moveTo>
                <a:lnTo>
                  <a:pt x="461" y="673"/>
                </a:lnTo>
                <a:lnTo>
                  <a:pt x="461" y="691"/>
                </a:lnTo>
                <a:lnTo>
                  <a:pt x="512" y="691"/>
                </a:lnTo>
                <a:lnTo>
                  <a:pt x="512" y="673"/>
                </a:lnTo>
                <a:close/>
                <a:moveTo>
                  <a:pt x="336" y="172"/>
                </a:moveTo>
                <a:lnTo>
                  <a:pt x="336" y="172"/>
                </a:lnTo>
                <a:lnTo>
                  <a:pt x="336" y="168"/>
                </a:lnTo>
                <a:lnTo>
                  <a:pt x="337" y="164"/>
                </a:lnTo>
                <a:lnTo>
                  <a:pt x="339" y="160"/>
                </a:lnTo>
                <a:lnTo>
                  <a:pt x="342" y="157"/>
                </a:lnTo>
                <a:lnTo>
                  <a:pt x="345" y="154"/>
                </a:lnTo>
                <a:lnTo>
                  <a:pt x="349" y="153"/>
                </a:lnTo>
                <a:lnTo>
                  <a:pt x="353" y="152"/>
                </a:lnTo>
                <a:lnTo>
                  <a:pt x="356" y="151"/>
                </a:lnTo>
                <a:lnTo>
                  <a:pt x="356" y="151"/>
                </a:lnTo>
                <a:lnTo>
                  <a:pt x="361" y="152"/>
                </a:lnTo>
                <a:lnTo>
                  <a:pt x="365" y="153"/>
                </a:lnTo>
                <a:lnTo>
                  <a:pt x="368" y="154"/>
                </a:lnTo>
                <a:lnTo>
                  <a:pt x="372" y="157"/>
                </a:lnTo>
                <a:lnTo>
                  <a:pt x="374" y="160"/>
                </a:lnTo>
                <a:lnTo>
                  <a:pt x="375" y="164"/>
                </a:lnTo>
                <a:lnTo>
                  <a:pt x="377" y="168"/>
                </a:lnTo>
                <a:lnTo>
                  <a:pt x="378" y="172"/>
                </a:lnTo>
                <a:lnTo>
                  <a:pt x="378" y="172"/>
                </a:lnTo>
                <a:lnTo>
                  <a:pt x="377" y="176"/>
                </a:lnTo>
                <a:lnTo>
                  <a:pt x="375" y="180"/>
                </a:lnTo>
                <a:lnTo>
                  <a:pt x="374" y="183"/>
                </a:lnTo>
                <a:lnTo>
                  <a:pt x="372" y="187"/>
                </a:lnTo>
                <a:lnTo>
                  <a:pt x="368" y="189"/>
                </a:lnTo>
                <a:lnTo>
                  <a:pt x="365" y="190"/>
                </a:lnTo>
                <a:lnTo>
                  <a:pt x="361" y="192"/>
                </a:lnTo>
                <a:lnTo>
                  <a:pt x="356" y="193"/>
                </a:lnTo>
                <a:lnTo>
                  <a:pt x="356" y="193"/>
                </a:lnTo>
                <a:lnTo>
                  <a:pt x="353" y="192"/>
                </a:lnTo>
                <a:lnTo>
                  <a:pt x="349" y="190"/>
                </a:lnTo>
                <a:lnTo>
                  <a:pt x="345" y="189"/>
                </a:lnTo>
                <a:lnTo>
                  <a:pt x="342" y="187"/>
                </a:lnTo>
                <a:lnTo>
                  <a:pt x="339" y="183"/>
                </a:lnTo>
                <a:lnTo>
                  <a:pt x="337" y="180"/>
                </a:lnTo>
                <a:lnTo>
                  <a:pt x="336" y="176"/>
                </a:lnTo>
                <a:lnTo>
                  <a:pt x="336" y="172"/>
                </a:lnTo>
                <a:lnTo>
                  <a:pt x="336" y="172"/>
                </a:lnTo>
                <a:close/>
                <a:moveTo>
                  <a:pt x="470" y="172"/>
                </a:moveTo>
                <a:lnTo>
                  <a:pt x="470" y="172"/>
                </a:lnTo>
                <a:lnTo>
                  <a:pt x="471" y="168"/>
                </a:lnTo>
                <a:lnTo>
                  <a:pt x="473" y="164"/>
                </a:lnTo>
                <a:lnTo>
                  <a:pt x="474" y="160"/>
                </a:lnTo>
                <a:lnTo>
                  <a:pt x="476" y="157"/>
                </a:lnTo>
                <a:lnTo>
                  <a:pt x="480" y="154"/>
                </a:lnTo>
                <a:lnTo>
                  <a:pt x="483" y="153"/>
                </a:lnTo>
                <a:lnTo>
                  <a:pt x="487" y="152"/>
                </a:lnTo>
                <a:lnTo>
                  <a:pt x="492" y="151"/>
                </a:lnTo>
                <a:lnTo>
                  <a:pt x="492" y="151"/>
                </a:lnTo>
                <a:lnTo>
                  <a:pt x="495" y="152"/>
                </a:lnTo>
                <a:lnTo>
                  <a:pt x="499" y="153"/>
                </a:lnTo>
                <a:lnTo>
                  <a:pt x="503" y="154"/>
                </a:lnTo>
                <a:lnTo>
                  <a:pt x="506" y="157"/>
                </a:lnTo>
                <a:lnTo>
                  <a:pt x="509" y="160"/>
                </a:lnTo>
                <a:lnTo>
                  <a:pt x="511" y="164"/>
                </a:lnTo>
                <a:lnTo>
                  <a:pt x="512" y="168"/>
                </a:lnTo>
                <a:lnTo>
                  <a:pt x="512" y="172"/>
                </a:lnTo>
                <a:lnTo>
                  <a:pt x="512" y="172"/>
                </a:lnTo>
                <a:lnTo>
                  <a:pt x="512" y="176"/>
                </a:lnTo>
                <a:lnTo>
                  <a:pt x="511" y="180"/>
                </a:lnTo>
                <a:lnTo>
                  <a:pt x="509" y="183"/>
                </a:lnTo>
                <a:lnTo>
                  <a:pt x="506" y="187"/>
                </a:lnTo>
                <a:lnTo>
                  <a:pt x="503" y="189"/>
                </a:lnTo>
                <a:lnTo>
                  <a:pt x="499" y="190"/>
                </a:lnTo>
                <a:lnTo>
                  <a:pt x="495" y="192"/>
                </a:lnTo>
                <a:lnTo>
                  <a:pt x="492" y="193"/>
                </a:lnTo>
                <a:lnTo>
                  <a:pt x="492" y="193"/>
                </a:lnTo>
                <a:lnTo>
                  <a:pt x="487" y="192"/>
                </a:lnTo>
                <a:lnTo>
                  <a:pt x="483" y="190"/>
                </a:lnTo>
                <a:lnTo>
                  <a:pt x="480" y="189"/>
                </a:lnTo>
                <a:lnTo>
                  <a:pt x="476" y="187"/>
                </a:lnTo>
                <a:lnTo>
                  <a:pt x="474" y="183"/>
                </a:lnTo>
                <a:lnTo>
                  <a:pt x="473" y="180"/>
                </a:lnTo>
                <a:lnTo>
                  <a:pt x="471" y="176"/>
                </a:lnTo>
                <a:lnTo>
                  <a:pt x="470" y="172"/>
                </a:lnTo>
                <a:lnTo>
                  <a:pt x="470" y="172"/>
                </a:lnTo>
                <a:close/>
                <a:moveTo>
                  <a:pt x="537" y="544"/>
                </a:moveTo>
                <a:lnTo>
                  <a:pt x="161" y="544"/>
                </a:lnTo>
                <a:lnTo>
                  <a:pt x="161" y="481"/>
                </a:lnTo>
                <a:lnTo>
                  <a:pt x="537" y="481"/>
                </a:lnTo>
                <a:lnTo>
                  <a:pt x="537" y="544"/>
                </a:lnTo>
                <a:close/>
                <a:moveTo>
                  <a:pt x="512" y="504"/>
                </a:moveTo>
                <a:lnTo>
                  <a:pt x="461" y="504"/>
                </a:lnTo>
                <a:lnTo>
                  <a:pt x="461" y="522"/>
                </a:lnTo>
                <a:lnTo>
                  <a:pt x="512" y="522"/>
                </a:lnTo>
                <a:lnTo>
                  <a:pt x="512" y="504"/>
                </a:lnTo>
                <a:close/>
                <a:moveTo>
                  <a:pt x="617" y="819"/>
                </a:moveTo>
                <a:lnTo>
                  <a:pt x="77" y="819"/>
                </a:lnTo>
                <a:lnTo>
                  <a:pt x="77" y="62"/>
                </a:lnTo>
                <a:lnTo>
                  <a:pt x="617" y="62"/>
                </a:lnTo>
                <a:lnTo>
                  <a:pt x="617" y="819"/>
                </a:lnTo>
                <a:close/>
                <a:moveTo>
                  <a:pt x="437" y="172"/>
                </a:moveTo>
                <a:lnTo>
                  <a:pt x="437" y="172"/>
                </a:lnTo>
                <a:lnTo>
                  <a:pt x="438" y="183"/>
                </a:lnTo>
                <a:lnTo>
                  <a:pt x="441" y="193"/>
                </a:lnTo>
                <a:lnTo>
                  <a:pt x="446" y="202"/>
                </a:lnTo>
                <a:lnTo>
                  <a:pt x="453" y="211"/>
                </a:lnTo>
                <a:lnTo>
                  <a:pt x="461" y="217"/>
                </a:lnTo>
                <a:lnTo>
                  <a:pt x="470" y="223"/>
                </a:lnTo>
                <a:lnTo>
                  <a:pt x="481" y="225"/>
                </a:lnTo>
                <a:lnTo>
                  <a:pt x="492" y="226"/>
                </a:lnTo>
                <a:lnTo>
                  <a:pt x="492" y="226"/>
                </a:lnTo>
                <a:lnTo>
                  <a:pt x="503" y="225"/>
                </a:lnTo>
                <a:lnTo>
                  <a:pt x="512" y="223"/>
                </a:lnTo>
                <a:lnTo>
                  <a:pt x="522" y="217"/>
                </a:lnTo>
                <a:lnTo>
                  <a:pt x="530" y="211"/>
                </a:lnTo>
                <a:lnTo>
                  <a:pt x="536" y="202"/>
                </a:lnTo>
                <a:lnTo>
                  <a:pt x="542" y="193"/>
                </a:lnTo>
                <a:lnTo>
                  <a:pt x="545" y="183"/>
                </a:lnTo>
                <a:lnTo>
                  <a:pt x="546" y="172"/>
                </a:lnTo>
                <a:lnTo>
                  <a:pt x="546" y="172"/>
                </a:lnTo>
                <a:lnTo>
                  <a:pt x="545" y="160"/>
                </a:lnTo>
                <a:lnTo>
                  <a:pt x="542" y="151"/>
                </a:lnTo>
                <a:lnTo>
                  <a:pt x="536" y="141"/>
                </a:lnTo>
                <a:lnTo>
                  <a:pt x="530" y="133"/>
                </a:lnTo>
                <a:lnTo>
                  <a:pt x="522" y="127"/>
                </a:lnTo>
                <a:lnTo>
                  <a:pt x="512" y="121"/>
                </a:lnTo>
                <a:lnTo>
                  <a:pt x="503" y="118"/>
                </a:lnTo>
                <a:lnTo>
                  <a:pt x="492" y="117"/>
                </a:lnTo>
                <a:lnTo>
                  <a:pt x="492" y="117"/>
                </a:lnTo>
                <a:lnTo>
                  <a:pt x="481" y="118"/>
                </a:lnTo>
                <a:lnTo>
                  <a:pt x="470" y="121"/>
                </a:lnTo>
                <a:lnTo>
                  <a:pt x="461" y="127"/>
                </a:lnTo>
                <a:lnTo>
                  <a:pt x="453" y="133"/>
                </a:lnTo>
                <a:lnTo>
                  <a:pt x="446" y="141"/>
                </a:lnTo>
                <a:lnTo>
                  <a:pt x="441" y="151"/>
                </a:lnTo>
                <a:lnTo>
                  <a:pt x="438" y="160"/>
                </a:lnTo>
                <a:lnTo>
                  <a:pt x="437" y="172"/>
                </a:lnTo>
                <a:lnTo>
                  <a:pt x="437" y="172"/>
                </a:lnTo>
                <a:close/>
                <a:moveTo>
                  <a:pt x="302" y="172"/>
                </a:moveTo>
                <a:lnTo>
                  <a:pt x="302" y="172"/>
                </a:lnTo>
                <a:lnTo>
                  <a:pt x="303" y="183"/>
                </a:lnTo>
                <a:lnTo>
                  <a:pt x="306" y="193"/>
                </a:lnTo>
                <a:lnTo>
                  <a:pt x="312" y="202"/>
                </a:lnTo>
                <a:lnTo>
                  <a:pt x="318" y="211"/>
                </a:lnTo>
                <a:lnTo>
                  <a:pt x="326" y="217"/>
                </a:lnTo>
                <a:lnTo>
                  <a:pt x="336" y="223"/>
                </a:lnTo>
                <a:lnTo>
                  <a:pt x="345" y="225"/>
                </a:lnTo>
                <a:lnTo>
                  <a:pt x="356" y="226"/>
                </a:lnTo>
                <a:lnTo>
                  <a:pt x="356" y="226"/>
                </a:lnTo>
                <a:lnTo>
                  <a:pt x="368" y="225"/>
                </a:lnTo>
                <a:lnTo>
                  <a:pt x="378" y="223"/>
                </a:lnTo>
                <a:lnTo>
                  <a:pt x="387" y="217"/>
                </a:lnTo>
                <a:lnTo>
                  <a:pt x="396" y="211"/>
                </a:lnTo>
                <a:lnTo>
                  <a:pt x="402" y="202"/>
                </a:lnTo>
                <a:lnTo>
                  <a:pt x="407" y="193"/>
                </a:lnTo>
                <a:lnTo>
                  <a:pt x="410" y="183"/>
                </a:lnTo>
                <a:lnTo>
                  <a:pt x="411" y="172"/>
                </a:lnTo>
                <a:lnTo>
                  <a:pt x="411" y="172"/>
                </a:lnTo>
                <a:lnTo>
                  <a:pt x="410" y="160"/>
                </a:lnTo>
                <a:lnTo>
                  <a:pt x="407" y="151"/>
                </a:lnTo>
                <a:lnTo>
                  <a:pt x="402" y="141"/>
                </a:lnTo>
                <a:lnTo>
                  <a:pt x="396" y="133"/>
                </a:lnTo>
                <a:lnTo>
                  <a:pt x="387" y="127"/>
                </a:lnTo>
                <a:lnTo>
                  <a:pt x="378" y="121"/>
                </a:lnTo>
                <a:lnTo>
                  <a:pt x="368" y="118"/>
                </a:lnTo>
                <a:lnTo>
                  <a:pt x="356" y="117"/>
                </a:lnTo>
                <a:lnTo>
                  <a:pt x="356" y="117"/>
                </a:lnTo>
                <a:lnTo>
                  <a:pt x="345" y="118"/>
                </a:lnTo>
                <a:lnTo>
                  <a:pt x="336" y="121"/>
                </a:lnTo>
                <a:lnTo>
                  <a:pt x="326" y="127"/>
                </a:lnTo>
                <a:lnTo>
                  <a:pt x="318" y="133"/>
                </a:lnTo>
                <a:lnTo>
                  <a:pt x="312" y="141"/>
                </a:lnTo>
                <a:lnTo>
                  <a:pt x="306" y="151"/>
                </a:lnTo>
                <a:lnTo>
                  <a:pt x="303" y="160"/>
                </a:lnTo>
                <a:lnTo>
                  <a:pt x="302" y="172"/>
                </a:lnTo>
                <a:lnTo>
                  <a:pt x="302" y="172"/>
                </a:lnTo>
                <a:close/>
                <a:moveTo>
                  <a:pt x="572" y="615"/>
                </a:moveTo>
                <a:lnTo>
                  <a:pt x="127" y="615"/>
                </a:lnTo>
                <a:lnTo>
                  <a:pt x="127" y="747"/>
                </a:lnTo>
                <a:lnTo>
                  <a:pt x="572" y="747"/>
                </a:lnTo>
                <a:lnTo>
                  <a:pt x="572" y="615"/>
                </a:lnTo>
                <a:close/>
                <a:moveTo>
                  <a:pt x="572" y="447"/>
                </a:moveTo>
                <a:lnTo>
                  <a:pt x="127" y="447"/>
                </a:lnTo>
                <a:lnTo>
                  <a:pt x="127" y="579"/>
                </a:lnTo>
                <a:lnTo>
                  <a:pt x="572" y="579"/>
                </a:lnTo>
                <a:lnTo>
                  <a:pt x="572" y="447"/>
                </a:lnTo>
                <a:close/>
                <a:moveTo>
                  <a:pt x="572" y="276"/>
                </a:moveTo>
                <a:lnTo>
                  <a:pt x="127" y="276"/>
                </a:lnTo>
                <a:lnTo>
                  <a:pt x="127" y="408"/>
                </a:lnTo>
                <a:lnTo>
                  <a:pt x="572" y="408"/>
                </a:lnTo>
                <a:lnTo>
                  <a:pt x="572" y="276"/>
                </a:lnTo>
                <a:close/>
                <a:moveTo>
                  <a:pt x="537" y="374"/>
                </a:moveTo>
                <a:lnTo>
                  <a:pt x="161" y="374"/>
                </a:lnTo>
                <a:lnTo>
                  <a:pt x="161" y="309"/>
                </a:lnTo>
                <a:lnTo>
                  <a:pt x="537" y="309"/>
                </a:lnTo>
                <a:lnTo>
                  <a:pt x="537" y="374"/>
                </a:lnTo>
                <a:close/>
                <a:moveTo>
                  <a:pt x="512" y="331"/>
                </a:moveTo>
                <a:lnTo>
                  <a:pt x="461" y="331"/>
                </a:lnTo>
                <a:lnTo>
                  <a:pt x="461" y="349"/>
                </a:lnTo>
                <a:lnTo>
                  <a:pt x="512" y="349"/>
                </a:lnTo>
                <a:lnTo>
                  <a:pt x="512" y="331"/>
                </a:lnTo>
                <a:close/>
                <a:moveTo>
                  <a:pt x="680" y="0"/>
                </a:moveTo>
                <a:lnTo>
                  <a:pt x="17" y="0"/>
                </a:lnTo>
                <a:lnTo>
                  <a:pt x="17" y="0"/>
                </a:lnTo>
                <a:lnTo>
                  <a:pt x="11" y="1"/>
                </a:lnTo>
                <a:lnTo>
                  <a:pt x="5" y="4"/>
                </a:lnTo>
                <a:lnTo>
                  <a:pt x="1" y="9"/>
                </a:lnTo>
                <a:lnTo>
                  <a:pt x="0" y="16"/>
                </a:lnTo>
                <a:lnTo>
                  <a:pt x="0" y="873"/>
                </a:lnTo>
                <a:lnTo>
                  <a:pt x="0" y="873"/>
                </a:lnTo>
                <a:lnTo>
                  <a:pt x="1" y="880"/>
                </a:lnTo>
                <a:lnTo>
                  <a:pt x="5" y="885"/>
                </a:lnTo>
                <a:lnTo>
                  <a:pt x="11" y="889"/>
                </a:lnTo>
                <a:lnTo>
                  <a:pt x="17" y="890"/>
                </a:lnTo>
                <a:lnTo>
                  <a:pt x="680" y="890"/>
                </a:lnTo>
                <a:lnTo>
                  <a:pt x="680" y="890"/>
                </a:lnTo>
                <a:lnTo>
                  <a:pt x="686" y="889"/>
                </a:lnTo>
                <a:lnTo>
                  <a:pt x="692" y="885"/>
                </a:lnTo>
                <a:lnTo>
                  <a:pt x="696" y="880"/>
                </a:lnTo>
                <a:lnTo>
                  <a:pt x="697" y="873"/>
                </a:lnTo>
                <a:lnTo>
                  <a:pt x="697" y="16"/>
                </a:lnTo>
                <a:lnTo>
                  <a:pt x="697" y="16"/>
                </a:lnTo>
                <a:lnTo>
                  <a:pt x="696" y="9"/>
                </a:lnTo>
                <a:lnTo>
                  <a:pt x="692" y="4"/>
                </a:lnTo>
                <a:lnTo>
                  <a:pt x="686" y="1"/>
                </a:lnTo>
                <a:lnTo>
                  <a:pt x="680" y="0"/>
                </a:lnTo>
                <a:lnTo>
                  <a:pt x="680" y="0"/>
                </a:lnTo>
                <a:close/>
                <a:moveTo>
                  <a:pt x="663" y="856"/>
                </a:moveTo>
                <a:lnTo>
                  <a:pt x="33" y="856"/>
                </a:lnTo>
                <a:lnTo>
                  <a:pt x="33" y="33"/>
                </a:lnTo>
                <a:lnTo>
                  <a:pt x="663" y="33"/>
                </a:lnTo>
                <a:lnTo>
                  <a:pt x="663" y="856"/>
                </a:lnTo>
                <a:close/>
              </a:path>
            </a:pathLst>
          </a:custGeom>
          <a:solidFill>
            <a:srgbClr val="008CCF"/>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35" name="テキスト ボックス 34"/>
          <p:cNvSpPr txBox="1"/>
          <p:nvPr/>
        </p:nvSpPr>
        <p:spPr>
          <a:xfrm>
            <a:off x="6857120" y="1163220"/>
            <a:ext cx="801150" cy="157754"/>
          </a:xfrm>
          <a:prstGeom prst="rect">
            <a:avLst/>
          </a:prstGeom>
        </p:spPr>
        <p:txBody>
          <a:bodyPr wrap="square" lIns="0" tIns="0" rIns="0" bIns="0" rtlCol="0" anchor="t" anchorCtr="0">
            <a:noAutofit/>
          </a:bodyPr>
          <a:lstStyle/>
          <a:p>
            <a:pPr>
              <a:spcBef>
                <a:spcPct val="0"/>
              </a:spcBef>
            </a:pPr>
            <a:r>
              <a:rPr lang="en-US" altLang="ja-JP" sz="788" b="1" dirty="0">
                <a:solidFill>
                  <a:srgbClr val="FF6600"/>
                </a:solidFill>
                <a:cs typeface="メイリオ" pitchFamily="50" charset="-128"/>
              </a:rPr>
              <a:t>DB Server</a:t>
            </a:r>
            <a:endParaRPr lang="ja-JP" altLang="en-US" sz="788" b="1" dirty="0">
              <a:solidFill>
                <a:srgbClr val="FF6600"/>
              </a:solidFill>
              <a:cs typeface="メイリオ" pitchFamily="50" charset="-128"/>
            </a:endParaRPr>
          </a:p>
        </p:txBody>
      </p:sp>
      <p:sp>
        <p:nvSpPr>
          <p:cNvPr id="36" name="テキスト ボックス 35"/>
          <p:cNvSpPr txBox="1"/>
          <p:nvPr/>
        </p:nvSpPr>
        <p:spPr>
          <a:xfrm>
            <a:off x="7710176" y="1163159"/>
            <a:ext cx="1376259" cy="172032"/>
          </a:xfrm>
          <a:prstGeom prst="rect">
            <a:avLst/>
          </a:prstGeom>
        </p:spPr>
        <p:txBody>
          <a:bodyPr wrap="square" lIns="0" tIns="0" rIns="0" bIns="0" rtlCol="0" anchor="t" anchorCtr="0">
            <a:normAutofit/>
          </a:bodyPr>
          <a:lstStyle/>
          <a:p>
            <a:pPr>
              <a:spcBef>
                <a:spcPct val="0"/>
              </a:spcBef>
            </a:pPr>
            <a:r>
              <a:rPr lang="en-US" altLang="ja-JP" sz="788" b="1" dirty="0">
                <a:solidFill>
                  <a:srgbClr val="FF6600"/>
                </a:solidFill>
                <a:cs typeface="メイリオ" pitchFamily="50" charset="-128"/>
              </a:rPr>
              <a:t>Application Server</a:t>
            </a:r>
            <a:endParaRPr lang="ja-JP" altLang="en-US" sz="788" b="1" dirty="0">
              <a:solidFill>
                <a:srgbClr val="FF6600"/>
              </a:solidFill>
              <a:cs typeface="メイリオ" pitchFamily="50" charset="-128"/>
            </a:endParaRPr>
          </a:p>
        </p:txBody>
      </p:sp>
      <p:sp>
        <p:nvSpPr>
          <p:cNvPr id="37" name="テキスト ボックス 36"/>
          <p:cNvSpPr txBox="1"/>
          <p:nvPr/>
        </p:nvSpPr>
        <p:spPr>
          <a:xfrm>
            <a:off x="6818410" y="2930974"/>
            <a:ext cx="1726840" cy="586527"/>
          </a:xfrm>
          <a:prstGeom prst="rect">
            <a:avLst/>
          </a:prstGeom>
          <a:ln>
            <a:noFill/>
          </a:ln>
        </p:spPr>
        <p:txBody>
          <a:bodyPr wrap="square" lIns="0" tIns="0" rIns="0" bIns="0" rtlCol="0" anchor="t" anchorCtr="0">
            <a:normAutofit/>
          </a:bodyPr>
          <a:lstStyle/>
          <a:p>
            <a:pPr>
              <a:spcBef>
                <a:spcPct val="0"/>
              </a:spcBef>
            </a:pPr>
            <a:r>
              <a:rPr lang="ja-JP" altLang="en-US" sz="750" b="1" u="sng" dirty="0">
                <a:solidFill>
                  <a:srgbClr val="404040"/>
                </a:solidFill>
                <a:cs typeface="メイリオ" pitchFamily="50" charset="-128"/>
              </a:rPr>
              <a:t>クライアント</a:t>
            </a:r>
            <a:endParaRPr lang="en-US" altLang="ja-JP" sz="750" b="1" u="sng" dirty="0">
              <a:solidFill>
                <a:srgbClr val="404040"/>
              </a:solidFill>
              <a:cs typeface="メイリオ" pitchFamily="50" charset="-128"/>
            </a:endParaRPr>
          </a:p>
          <a:p>
            <a:pPr>
              <a:spcBef>
                <a:spcPct val="0"/>
              </a:spcBef>
            </a:pPr>
            <a:r>
              <a:rPr lang="ja-JP" altLang="en-US" sz="750" dirty="0">
                <a:solidFill>
                  <a:srgbClr val="404040"/>
                </a:solidFill>
                <a:cs typeface="メイリオ" pitchFamily="50" charset="-128"/>
              </a:rPr>
              <a:t>■ </a:t>
            </a:r>
            <a:r>
              <a:rPr lang="en-US" altLang="ja-JP" sz="750" dirty="0">
                <a:solidFill>
                  <a:srgbClr val="404040"/>
                </a:solidFill>
                <a:cs typeface="メイリオ" pitchFamily="50" charset="-128"/>
              </a:rPr>
              <a:t>Windows</a:t>
            </a:r>
            <a:r>
              <a:rPr lang="ja-JP" altLang="en-US" sz="750" dirty="0">
                <a:solidFill>
                  <a:srgbClr val="404040"/>
                </a:solidFill>
                <a:cs typeface="メイリオ" pitchFamily="50" charset="-128"/>
              </a:rPr>
              <a:t> </a:t>
            </a:r>
            <a:endParaRPr lang="en-US" altLang="ja-JP" sz="750" dirty="0">
              <a:solidFill>
                <a:srgbClr val="404040"/>
              </a:solidFill>
              <a:cs typeface="メイリオ" pitchFamily="50" charset="-128"/>
            </a:endParaRPr>
          </a:p>
          <a:p>
            <a:pPr>
              <a:spcBef>
                <a:spcPct val="0"/>
              </a:spcBef>
            </a:pPr>
            <a:r>
              <a:rPr lang="ja-JP" altLang="en-US" sz="750" dirty="0">
                <a:solidFill>
                  <a:srgbClr val="404040"/>
                </a:solidFill>
                <a:cs typeface="メイリオ" pitchFamily="50" charset="-128"/>
              </a:rPr>
              <a:t>　　</a:t>
            </a:r>
            <a:endParaRPr lang="en-US" altLang="ja-JP" sz="750" dirty="0">
              <a:solidFill>
                <a:srgbClr val="404040"/>
              </a:solidFill>
              <a:cs typeface="メイリオ" pitchFamily="50" charset="-128"/>
            </a:endParaRPr>
          </a:p>
        </p:txBody>
      </p:sp>
      <p:cxnSp>
        <p:nvCxnSpPr>
          <p:cNvPr id="38" name="直線コネクタ 37"/>
          <p:cNvCxnSpPr/>
          <p:nvPr/>
        </p:nvCxnSpPr>
        <p:spPr>
          <a:xfrm>
            <a:off x="8162597" y="2366016"/>
            <a:ext cx="0" cy="353804"/>
          </a:xfrm>
          <a:prstGeom prst="line">
            <a:avLst/>
          </a:prstGeom>
          <a:ln w="28575">
            <a:solidFill>
              <a:srgbClr val="008CCF"/>
            </a:solidFill>
          </a:ln>
        </p:spPr>
        <p:style>
          <a:lnRef idx="1">
            <a:schemeClr val="accent2"/>
          </a:lnRef>
          <a:fillRef idx="0">
            <a:schemeClr val="accent2"/>
          </a:fillRef>
          <a:effectRef idx="0">
            <a:schemeClr val="accent2"/>
          </a:effectRef>
          <a:fontRef idx="minor">
            <a:schemeClr val="tx1"/>
          </a:fontRef>
        </p:style>
      </p:cxnSp>
      <p:sp>
        <p:nvSpPr>
          <p:cNvPr id="39" name="角丸四角形 38"/>
          <p:cNvSpPr/>
          <p:nvPr/>
        </p:nvSpPr>
        <p:spPr>
          <a:xfrm>
            <a:off x="6514037" y="604196"/>
            <a:ext cx="2199736" cy="398775"/>
          </a:xfrm>
          <a:prstGeom prst="roundRect">
            <a:avLst/>
          </a:prstGeom>
          <a:solidFill>
            <a:schemeClr val="accent4"/>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altLang="ja-JP" sz="800" b="1" dirty="0" err="1">
                <a:solidFill>
                  <a:srgbClr val="FFFFFF"/>
                </a:solidFill>
                <a:cs typeface="メイリオ" pitchFamily="50" charset="-128"/>
              </a:rPr>
              <a:t>SuperStream</a:t>
            </a:r>
            <a:r>
              <a:rPr lang="en-US" altLang="ja-JP" sz="800" b="1" dirty="0">
                <a:solidFill>
                  <a:srgbClr val="FFFFFF"/>
                </a:solidFill>
                <a:cs typeface="メイリオ" pitchFamily="50" charset="-128"/>
              </a:rPr>
              <a:t>-NX</a:t>
            </a:r>
            <a:r>
              <a:rPr lang="ja-JP" altLang="en-US" sz="800" b="1" dirty="0">
                <a:solidFill>
                  <a:srgbClr val="FFFFFF"/>
                </a:solidFill>
                <a:cs typeface="メイリオ" pitchFamily="50" charset="-128"/>
              </a:rPr>
              <a:t> </a:t>
            </a:r>
            <a:r>
              <a:rPr lang="en-US" altLang="ja-JP" sz="800" b="1" dirty="0">
                <a:solidFill>
                  <a:srgbClr val="FFFFFF"/>
                </a:solidFill>
                <a:cs typeface="メイリオ" pitchFamily="50" charset="-128"/>
              </a:rPr>
              <a:t>GM </a:t>
            </a:r>
          </a:p>
          <a:p>
            <a:pPr algn="ctr"/>
            <a:r>
              <a:rPr lang="ja-JP" altLang="en-US" sz="800" b="1" dirty="0">
                <a:solidFill>
                  <a:srgbClr val="FFFFFF"/>
                </a:solidFill>
                <a:cs typeface="メイリオ" pitchFamily="50" charset="-128"/>
              </a:rPr>
              <a:t>グループ経営管理</a:t>
            </a:r>
          </a:p>
        </p:txBody>
      </p:sp>
      <p:sp>
        <p:nvSpPr>
          <p:cNvPr id="41" name="テキスト ボックス 40"/>
          <p:cNvSpPr txBox="1"/>
          <p:nvPr/>
        </p:nvSpPr>
        <p:spPr>
          <a:xfrm>
            <a:off x="6491671" y="1539278"/>
            <a:ext cx="1218505" cy="516097"/>
          </a:xfrm>
          <a:prstGeom prst="rect">
            <a:avLst/>
          </a:prstGeom>
          <a:noFill/>
        </p:spPr>
        <p:txBody>
          <a:bodyPr wrap="none" lIns="0" tIns="0" rIns="0" bIns="0" rtlCol="0" anchor="t" anchorCtr="0">
            <a:noAutofit/>
          </a:bodyPr>
          <a:lstStyle/>
          <a:p>
            <a:pPr algn="ctr">
              <a:lnSpc>
                <a:spcPts val="1350"/>
              </a:lnSpc>
              <a:spcBef>
                <a:spcPct val="0"/>
              </a:spcBef>
            </a:pPr>
            <a:r>
              <a:rPr lang="en-US" altLang="ja-JP" sz="750" b="1" dirty="0">
                <a:solidFill>
                  <a:srgbClr val="0065AE"/>
                </a:solidFill>
                <a:cs typeface="メイリオ" pitchFamily="50" charset="-128"/>
              </a:rPr>
              <a:t>Windows</a:t>
            </a:r>
          </a:p>
          <a:p>
            <a:pPr algn="ctr">
              <a:lnSpc>
                <a:spcPts val="1350"/>
              </a:lnSpc>
              <a:spcBef>
                <a:spcPct val="0"/>
              </a:spcBef>
            </a:pPr>
            <a:endParaRPr lang="en-US" altLang="ja-JP" sz="750" b="1" dirty="0">
              <a:solidFill>
                <a:srgbClr val="0065AE"/>
              </a:solidFill>
              <a:cs typeface="メイリオ" pitchFamily="50" charset="-128"/>
            </a:endParaRPr>
          </a:p>
        </p:txBody>
      </p:sp>
      <p:sp>
        <p:nvSpPr>
          <p:cNvPr id="44" name="Freeform 416"/>
          <p:cNvSpPr>
            <a:spLocks noEditPoints="1"/>
          </p:cNvSpPr>
          <p:nvPr/>
        </p:nvSpPr>
        <p:spPr bwMode="auto">
          <a:xfrm>
            <a:off x="6761847" y="3666760"/>
            <a:ext cx="286950" cy="391295"/>
          </a:xfrm>
          <a:custGeom>
            <a:avLst/>
            <a:gdLst/>
            <a:ahLst/>
            <a:cxnLst>
              <a:cxn ang="0">
                <a:pos x="0" y="0"/>
              </a:cxn>
              <a:cxn ang="0">
                <a:pos x="0" y="240"/>
              </a:cxn>
              <a:cxn ang="0">
                <a:pos x="176" y="240"/>
              </a:cxn>
              <a:cxn ang="0">
                <a:pos x="176" y="0"/>
              </a:cxn>
              <a:cxn ang="0">
                <a:pos x="0" y="0"/>
              </a:cxn>
              <a:cxn ang="0">
                <a:pos x="120" y="224"/>
              </a:cxn>
              <a:cxn ang="0">
                <a:pos x="56" y="224"/>
              </a:cxn>
              <a:cxn ang="0">
                <a:pos x="56" y="208"/>
              </a:cxn>
              <a:cxn ang="0">
                <a:pos x="120" y="208"/>
              </a:cxn>
              <a:cxn ang="0">
                <a:pos x="120" y="224"/>
              </a:cxn>
              <a:cxn ang="0">
                <a:pos x="152" y="192"/>
              </a:cxn>
              <a:cxn ang="0">
                <a:pos x="24" y="192"/>
              </a:cxn>
              <a:cxn ang="0">
                <a:pos x="24" y="24"/>
              </a:cxn>
              <a:cxn ang="0">
                <a:pos x="152" y="24"/>
              </a:cxn>
              <a:cxn ang="0">
                <a:pos x="152" y="192"/>
              </a:cxn>
            </a:cxnLst>
            <a:rect l="0" t="0" r="r" b="b"/>
            <a:pathLst>
              <a:path w="176" h="240">
                <a:moveTo>
                  <a:pt x="0" y="0"/>
                </a:moveTo>
                <a:lnTo>
                  <a:pt x="0" y="240"/>
                </a:lnTo>
                <a:lnTo>
                  <a:pt x="176" y="240"/>
                </a:lnTo>
                <a:lnTo>
                  <a:pt x="176" y="0"/>
                </a:lnTo>
                <a:lnTo>
                  <a:pt x="0" y="0"/>
                </a:lnTo>
                <a:close/>
                <a:moveTo>
                  <a:pt x="120" y="224"/>
                </a:moveTo>
                <a:lnTo>
                  <a:pt x="56" y="224"/>
                </a:lnTo>
                <a:lnTo>
                  <a:pt x="56" y="208"/>
                </a:lnTo>
                <a:lnTo>
                  <a:pt x="120" y="208"/>
                </a:lnTo>
                <a:lnTo>
                  <a:pt x="120" y="224"/>
                </a:lnTo>
                <a:close/>
                <a:moveTo>
                  <a:pt x="152" y="192"/>
                </a:moveTo>
                <a:lnTo>
                  <a:pt x="24" y="192"/>
                </a:lnTo>
                <a:lnTo>
                  <a:pt x="24" y="24"/>
                </a:lnTo>
                <a:lnTo>
                  <a:pt x="152" y="24"/>
                </a:lnTo>
                <a:lnTo>
                  <a:pt x="152" y="192"/>
                </a:lnTo>
                <a:close/>
              </a:path>
            </a:pathLst>
          </a:custGeom>
          <a:solidFill>
            <a:srgbClr val="008CCF"/>
          </a:solid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45" name="Freeform 447"/>
          <p:cNvSpPr>
            <a:spLocks noEditPoints="1"/>
          </p:cNvSpPr>
          <p:nvPr/>
        </p:nvSpPr>
        <p:spPr bwMode="auto">
          <a:xfrm>
            <a:off x="7015542" y="1870482"/>
            <a:ext cx="321971" cy="461489"/>
          </a:xfrm>
          <a:custGeom>
            <a:avLst/>
            <a:gdLst>
              <a:gd name="T0" fmla="*/ 537 w 697"/>
              <a:gd name="T1" fmla="*/ 649 h 890"/>
              <a:gd name="T2" fmla="*/ 461 w 697"/>
              <a:gd name="T3" fmla="*/ 691 h 890"/>
              <a:gd name="T4" fmla="*/ 336 w 697"/>
              <a:gd name="T5" fmla="*/ 172 h 890"/>
              <a:gd name="T6" fmla="*/ 342 w 697"/>
              <a:gd name="T7" fmla="*/ 157 h 890"/>
              <a:gd name="T8" fmla="*/ 356 w 697"/>
              <a:gd name="T9" fmla="*/ 151 h 890"/>
              <a:gd name="T10" fmla="*/ 368 w 697"/>
              <a:gd name="T11" fmla="*/ 154 h 890"/>
              <a:gd name="T12" fmla="*/ 377 w 697"/>
              <a:gd name="T13" fmla="*/ 168 h 890"/>
              <a:gd name="T14" fmla="*/ 375 w 697"/>
              <a:gd name="T15" fmla="*/ 180 h 890"/>
              <a:gd name="T16" fmla="*/ 365 w 697"/>
              <a:gd name="T17" fmla="*/ 190 h 890"/>
              <a:gd name="T18" fmla="*/ 353 w 697"/>
              <a:gd name="T19" fmla="*/ 192 h 890"/>
              <a:gd name="T20" fmla="*/ 339 w 697"/>
              <a:gd name="T21" fmla="*/ 183 h 890"/>
              <a:gd name="T22" fmla="*/ 336 w 697"/>
              <a:gd name="T23" fmla="*/ 172 h 890"/>
              <a:gd name="T24" fmla="*/ 473 w 697"/>
              <a:gd name="T25" fmla="*/ 164 h 890"/>
              <a:gd name="T26" fmla="*/ 483 w 697"/>
              <a:gd name="T27" fmla="*/ 153 h 890"/>
              <a:gd name="T28" fmla="*/ 495 w 697"/>
              <a:gd name="T29" fmla="*/ 152 h 890"/>
              <a:gd name="T30" fmla="*/ 509 w 697"/>
              <a:gd name="T31" fmla="*/ 160 h 890"/>
              <a:gd name="T32" fmla="*/ 512 w 697"/>
              <a:gd name="T33" fmla="*/ 172 h 890"/>
              <a:gd name="T34" fmla="*/ 506 w 697"/>
              <a:gd name="T35" fmla="*/ 187 h 890"/>
              <a:gd name="T36" fmla="*/ 492 w 697"/>
              <a:gd name="T37" fmla="*/ 193 h 890"/>
              <a:gd name="T38" fmla="*/ 480 w 697"/>
              <a:gd name="T39" fmla="*/ 189 h 890"/>
              <a:gd name="T40" fmla="*/ 471 w 697"/>
              <a:gd name="T41" fmla="*/ 176 h 890"/>
              <a:gd name="T42" fmla="*/ 161 w 697"/>
              <a:gd name="T43" fmla="*/ 544 h 890"/>
              <a:gd name="T44" fmla="*/ 512 w 697"/>
              <a:gd name="T45" fmla="*/ 504 h 890"/>
              <a:gd name="T46" fmla="*/ 512 w 697"/>
              <a:gd name="T47" fmla="*/ 504 h 890"/>
              <a:gd name="T48" fmla="*/ 617 w 697"/>
              <a:gd name="T49" fmla="*/ 62 h 890"/>
              <a:gd name="T50" fmla="*/ 438 w 697"/>
              <a:gd name="T51" fmla="*/ 183 h 890"/>
              <a:gd name="T52" fmla="*/ 461 w 697"/>
              <a:gd name="T53" fmla="*/ 217 h 890"/>
              <a:gd name="T54" fmla="*/ 492 w 697"/>
              <a:gd name="T55" fmla="*/ 226 h 890"/>
              <a:gd name="T56" fmla="*/ 530 w 697"/>
              <a:gd name="T57" fmla="*/ 211 h 890"/>
              <a:gd name="T58" fmla="*/ 546 w 697"/>
              <a:gd name="T59" fmla="*/ 172 h 890"/>
              <a:gd name="T60" fmla="*/ 536 w 697"/>
              <a:gd name="T61" fmla="*/ 141 h 890"/>
              <a:gd name="T62" fmla="*/ 503 w 697"/>
              <a:gd name="T63" fmla="*/ 118 h 890"/>
              <a:gd name="T64" fmla="*/ 470 w 697"/>
              <a:gd name="T65" fmla="*/ 121 h 890"/>
              <a:gd name="T66" fmla="*/ 441 w 697"/>
              <a:gd name="T67" fmla="*/ 151 h 890"/>
              <a:gd name="T68" fmla="*/ 302 w 697"/>
              <a:gd name="T69" fmla="*/ 172 h 890"/>
              <a:gd name="T70" fmla="*/ 312 w 697"/>
              <a:gd name="T71" fmla="*/ 202 h 890"/>
              <a:gd name="T72" fmla="*/ 345 w 697"/>
              <a:gd name="T73" fmla="*/ 225 h 890"/>
              <a:gd name="T74" fmla="*/ 378 w 697"/>
              <a:gd name="T75" fmla="*/ 223 h 890"/>
              <a:gd name="T76" fmla="*/ 407 w 697"/>
              <a:gd name="T77" fmla="*/ 193 h 890"/>
              <a:gd name="T78" fmla="*/ 410 w 697"/>
              <a:gd name="T79" fmla="*/ 160 h 890"/>
              <a:gd name="T80" fmla="*/ 387 w 697"/>
              <a:gd name="T81" fmla="*/ 127 h 890"/>
              <a:gd name="T82" fmla="*/ 356 w 697"/>
              <a:gd name="T83" fmla="*/ 117 h 890"/>
              <a:gd name="T84" fmla="*/ 318 w 697"/>
              <a:gd name="T85" fmla="*/ 133 h 890"/>
              <a:gd name="T86" fmla="*/ 302 w 697"/>
              <a:gd name="T87" fmla="*/ 172 h 890"/>
              <a:gd name="T88" fmla="*/ 127 w 697"/>
              <a:gd name="T89" fmla="*/ 747 h 890"/>
              <a:gd name="T90" fmla="*/ 127 w 697"/>
              <a:gd name="T91" fmla="*/ 447 h 890"/>
              <a:gd name="T92" fmla="*/ 572 w 697"/>
              <a:gd name="T93" fmla="*/ 276 h 890"/>
              <a:gd name="T94" fmla="*/ 572 w 697"/>
              <a:gd name="T95" fmla="*/ 276 h 890"/>
              <a:gd name="T96" fmla="*/ 537 w 697"/>
              <a:gd name="T97" fmla="*/ 309 h 890"/>
              <a:gd name="T98" fmla="*/ 461 w 697"/>
              <a:gd name="T99" fmla="*/ 349 h 890"/>
              <a:gd name="T100" fmla="*/ 17 w 697"/>
              <a:gd name="T101" fmla="*/ 0 h 890"/>
              <a:gd name="T102" fmla="*/ 1 w 697"/>
              <a:gd name="T103" fmla="*/ 9 h 890"/>
              <a:gd name="T104" fmla="*/ 1 w 697"/>
              <a:gd name="T105" fmla="*/ 880 h 890"/>
              <a:gd name="T106" fmla="*/ 680 w 697"/>
              <a:gd name="T107" fmla="*/ 890 h 890"/>
              <a:gd name="T108" fmla="*/ 696 w 697"/>
              <a:gd name="T109" fmla="*/ 880 h 890"/>
              <a:gd name="T110" fmla="*/ 696 w 697"/>
              <a:gd name="T111" fmla="*/ 9 h 890"/>
              <a:gd name="T112" fmla="*/ 680 w 697"/>
              <a:gd name="T113" fmla="*/ 0 h 890"/>
              <a:gd name="T114" fmla="*/ 663 w 697"/>
              <a:gd name="T115" fmla="*/ 33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97" h="890">
                <a:moveTo>
                  <a:pt x="537" y="714"/>
                </a:moveTo>
                <a:lnTo>
                  <a:pt x="161" y="714"/>
                </a:lnTo>
                <a:lnTo>
                  <a:pt x="161" y="649"/>
                </a:lnTo>
                <a:lnTo>
                  <a:pt x="537" y="649"/>
                </a:lnTo>
                <a:lnTo>
                  <a:pt x="537" y="714"/>
                </a:lnTo>
                <a:close/>
                <a:moveTo>
                  <a:pt x="512" y="673"/>
                </a:moveTo>
                <a:lnTo>
                  <a:pt x="461" y="673"/>
                </a:lnTo>
                <a:lnTo>
                  <a:pt x="461" y="691"/>
                </a:lnTo>
                <a:lnTo>
                  <a:pt x="512" y="691"/>
                </a:lnTo>
                <a:lnTo>
                  <a:pt x="512" y="673"/>
                </a:lnTo>
                <a:close/>
                <a:moveTo>
                  <a:pt x="336" y="172"/>
                </a:moveTo>
                <a:lnTo>
                  <a:pt x="336" y="172"/>
                </a:lnTo>
                <a:lnTo>
                  <a:pt x="336" y="168"/>
                </a:lnTo>
                <a:lnTo>
                  <a:pt x="337" y="164"/>
                </a:lnTo>
                <a:lnTo>
                  <a:pt x="339" y="160"/>
                </a:lnTo>
                <a:lnTo>
                  <a:pt x="342" y="157"/>
                </a:lnTo>
                <a:lnTo>
                  <a:pt x="345" y="154"/>
                </a:lnTo>
                <a:lnTo>
                  <a:pt x="349" y="153"/>
                </a:lnTo>
                <a:lnTo>
                  <a:pt x="353" y="152"/>
                </a:lnTo>
                <a:lnTo>
                  <a:pt x="356" y="151"/>
                </a:lnTo>
                <a:lnTo>
                  <a:pt x="356" y="151"/>
                </a:lnTo>
                <a:lnTo>
                  <a:pt x="361" y="152"/>
                </a:lnTo>
                <a:lnTo>
                  <a:pt x="365" y="153"/>
                </a:lnTo>
                <a:lnTo>
                  <a:pt x="368" y="154"/>
                </a:lnTo>
                <a:lnTo>
                  <a:pt x="372" y="157"/>
                </a:lnTo>
                <a:lnTo>
                  <a:pt x="374" y="160"/>
                </a:lnTo>
                <a:lnTo>
                  <a:pt x="375" y="164"/>
                </a:lnTo>
                <a:lnTo>
                  <a:pt x="377" y="168"/>
                </a:lnTo>
                <a:lnTo>
                  <a:pt x="378" y="172"/>
                </a:lnTo>
                <a:lnTo>
                  <a:pt x="378" y="172"/>
                </a:lnTo>
                <a:lnTo>
                  <a:pt x="377" y="176"/>
                </a:lnTo>
                <a:lnTo>
                  <a:pt x="375" y="180"/>
                </a:lnTo>
                <a:lnTo>
                  <a:pt x="374" y="183"/>
                </a:lnTo>
                <a:lnTo>
                  <a:pt x="372" y="187"/>
                </a:lnTo>
                <a:lnTo>
                  <a:pt x="368" y="189"/>
                </a:lnTo>
                <a:lnTo>
                  <a:pt x="365" y="190"/>
                </a:lnTo>
                <a:lnTo>
                  <a:pt x="361" y="192"/>
                </a:lnTo>
                <a:lnTo>
                  <a:pt x="356" y="193"/>
                </a:lnTo>
                <a:lnTo>
                  <a:pt x="356" y="193"/>
                </a:lnTo>
                <a:lnTo>
                  <a:pt x="353" y="192"/>
                </a:lnTo>
                <a:lnTo>
                  <a:pt x="349" y="190"/>
                </a:lnTo>
                <a:lnTo>
                  <a:pt x="345" y="189"/>
                </a:lnTo>
                <a:lnTo>
                  <a:pt x="342" y="187"/>
                </a:lnTo>
                <a:lnTo>
                  <a:pt x="339" y="183"/>
                </a:lnTo>
                <a:lnTo>
                  <a:pt x="337" y="180"/>
                </a:lnTo>
                <a:lnTo>
                  <a:pt x="336" y="176"/>
                </a:lnTo>
                <a:lnTo>
                  <a:pt x="336" y="172"/>
                </a:lnTo>
                <a:lnTo>
                  <a:pt x="336" y="172"/>
                </a:lnTo>
                <a:close/>
                <a:moveTo>
                  <a:pt x="470" y="172"/>
                </a:moveTo>
                <a:lnTo>
                  <a:pt x="470" y="172"/>
                </a:lnTo>
                <a:lnTo>
                  <a:pt x="471" y="168"/>
                </a:lnTo>
                <a:lnTo>
                  <a:pt x="473" y="164"/>
                </a:lnTo>
                <a:lnTo>
                  <a:pt x="474" y="160"/>
                </a:lnTo>
                <a:lnTo>
                  <a:pt x="476" y="157"/>
                </a:lnTo>
                <a:lnTo>
                  <a:pt x="480" y="154"/>
                </a:lnTo>
                <a:lnTo>
                  <a:pt x="483" y="153"/>
                </a:lnTo>
                <a:lnTo>
                  <a:pt x="487" y="152"/>
                </a:lnTo>
                <a:lnTo>
                  <a:pt x="492" y="151"/>
                </a:lnTo>
                <a:lnTo>
                  <a:pt x="492" y="151"/>
                </a:lnTo>
                <a:lnTo>
                  <a:pt x="495" y="152"/>
                </a:lnTo>
                <a:lnTo>
                  <a:pt x="499" y="153"/>
                </a:lnTo>
                <a:lnTo>
                  <a:pt x="503" y="154"/>
                </a:lnTo>
                <a:lnTo>
                  <a:pt x="506" y="157"/>
                </a:lnTo>
                <a:lnTo>
                  <a:pt x="509" y="160"/>
                </a:lnTo>
                <a:lnTo>
                  <a:pt x="511" y="164"/>
                </a:lnTo>
                <a:lnTo>
                  <a:pt x="512" y="168"/>
                </a:lnTo>
                <a:lnTo>
                  <a:pt x="512" y="172"/>
                </a:lnTo>
                <a:lnTo>
                  <a:pt x="512" y="172"/>
                </a:lnTo>
                <a:lnTo>
                  <a:pt x="512" y="176"/>
                </a:lnTo>
                <a:lnTo>
                  <a:pt x="511" y="180"/>
                </a:lnTo>
                <a:lnTo>
                  <a:pt x="509" y="183"/>
                </a:lnTo>
                <a:lnTo>
                  <a:pt x="506" y="187"/>
                </a:lnTo>
                <a:lnTo>
                  <a:pt x="503" y="189"/>
                </a:lnTo>
                <a:lnTo>
                  <a:pt x="499" y="190"/>
                </a:lnTo>
                <a:lnTo>
                  <a:pt x="495" y="192"/>
                </a:lnTo>
                <a:lnTo>
                  <a:pt x="492" y="193"/>
                </a:lnTo>
                <a:lnTo>
                  <a:pt x="492" y="193"/>
                </a:lnTo>
                <a:lnTo>
                  <a:pt x="487" y="192"/>
                </a:lnTo>
                <a:lnTo>
                  <a:pt x="483" y="190"/>
                </a:lnTo>
                <a:lnTo>
                  <a:pt x="480" y="189"/>
                </a:lnTo>
                <a:lnTo>
                  <a:pt x="476" y="187"/>
                </a:lnTo>
                <a:lnTo>
                  <a:pt x="474" y="183"/>
                </a:lnTo>
                <a:lnTo>
                  <a:pt x="473" y="180"/>
                </a:lnTo>
                <a:lnTo>
                  <a:pt x="471" y="176"/>
                </a:lnTo>
                <a:lnTo>
                  <a:pt x="470" y="172"/>
                </a:lnTo>
                <a:lnTo>
                  <a:pt x="470" y="172"/>
                </a:lnTo>
                <a:close/>
                <a:moveTo>
                  <a:pt x="537" y="544"/>
                </a:moveTo>
                <a:lnTo>
                  <a:pt x="161" y="544"/>
                </a:lnTo>
                <a:lnTo>
                  <a:pt x="161" y="481"/>
                </a:lnTo>
                <a:lnTo>
                  <a:pt x="537" y="481"/>
                </a:lnTo>
                <a:lnTo>
                  <a:pt x="537" y="544"/>
                </a:lnTo>
                <a:close/>
                <a:moveTo>
                  <a:pt x="512" y="504"/>
                </a:moveTo>
                <a:lnTo>
                  <a:pt x="461" y="504"/>
                </a:lnTo>
                <a:lnTo>
                  <a:pt x="461" y="522"/>
                </a:lnTo>
                <a:lnTo>
                  <a:pt x="512" y="522"/>
                </a:lnTo>
                <a:lnTo>
                  <a:pt x="512" y="504"/>
                </a:lnTo>
                <a:close/>
                <a:moveTo>
                  <a:pt x="617" y="819"/>
                </a:moveTo>
                <a:lnTo>
                  <a:pt x="77" y="819"/>
                </a:lnTo>
                <a:lnTo>
                  <a:pt x="77" y="62"/>
                </a:lnTo>
                <a:lnTo>
                  <a:pt x="617" y="62"/>
                </a:lnTo>
                <a:lnTo>
                  <a:pt x="617" y="819"/>
                </a:lnTo>
                <a:close/>
                <a:moveTo>
                  <a:pt x="437" y="172"/>
                </a:moveTo>
                <a:lnTo>
                  <a:pt x="437" y="172"/>
                </a:lnTo>
                <a:lnTo>
                  <a:pt x="438" y="183"/>
                </a:lnTo>
                <a:lnTo>
                  <a:pt x="441" y="193"/>
                </a:lnTo>
                <a:lnTo>
                  <a:pt x="446" y="202"/>
                </a:lnTo>
                <a:lnTo>
                  <a:pt x="453" y="211"/>
                </a:lnTo>
                <a:lnTo>
                  <a:pt x="461" y="217"/>
                </a:lnTo>
                <a:lnTo>
                  <a:pt x="470" y="223"/>
                </a:lnTo>
                <a:lnTo>
                  <a:pt x="481" y="225"/>
                </a:lnTo>
                <a:lnTo>
                  <a:pt x="492" y="226"/>
                </a:lnTo>
                <a:lnTo>
                  <a:pt x="492" y="226"/>
                </a:lnTo>
                <a:lnTo>
                  <a:pt x="503" y="225"/>
                </a:lnTo>
                <a:lnTo>
                  <a:pt x="512" y="223"/>
                </a:lnTo>
                <a:lnTo>
                  <a:pt x="522" y="217"/>
                </a:lnTo>
                <a:lnTo>
                  <a:pt x="530" y="211"/>
                </a:lnTo>
                <a:lnTo>
                  <a:pt x="536" y="202"/>
                </a:lnTo>
                <a:lnTo>
                  <a:pt x="542" y="193"/>
                </a:lnTo>
                <a:lnTo>
                  <a:pt x="545" y="183"/>
                </a:lnTo>
                <a:lnTo>
                  <a:pt x="546" y="172"/>
                </a:lnTo>
                <a:lnTo>
                  <a:pt x="546" y="172"/>
                </a:lnTo>
                <a:lnTo>
                  <a:pt x="545" y="160"/>
                </a:lnTo>
                <a:lnTo>
                  <a:pt x="542" y="151"/>
                </a:lnTo>
                <a:lnTo>
                  <a:pt x="536" y="141"/>
                </a:lnTo>
                <a:lnTo>
                  <a:pt x="530" y="133"/>
                </a:lnTo>
                <a:lnTo>
                  <a:pt x="522" y="127"/>
                </a:lnTo>
                <a:lnTo>
                  <a:pt x="512" y="121"/>
                </a:lnTo>
                <a:lnTo>
                  <a:pt x="503" y="118"/>
                </a:lnTo>
                <a:lnTo>
                  <a:pt x="492" y="117"/>
                </a:lnTo>
                <a:lnTo>
                  <a:pt x="492" y="117"/>
                </a:lnTo>
                <a:lnTo>
                  <a:pt x="481" y="118"/>
                </a:lnTo>
                <a:lnTo>
                  <a:pt x="470" y="121"/>
                </a:lnTo>
                <a:lnTo>
                  <a:pt x="461" y="127"/>
                </a:lnTo>
                <a:lnTo>
                  <a:pt x="453" y="133"/>
                </a:lnTo>
                <a:lnTo>
                  <a:pt x="446" y="141"/>
                </a:lnTo>
                <a:lnTo>
                  <a:pt x="441" y="151"/>
                </a:lnTo>
                <a:lnTo>
                  <a:pt x="438" y="160"/>
                </a:lnTo>
                <a:lnTo>
                  <a:pt x="437" y="172"/>
                </a:lnTo>
                <a:lnTo>
                  <a:pt x="437" y="172"/>
                </a:lnTo>
                <a:close/>
                <a:moveTo>
                  <a:pt x="302" y="172"/>
                </a:moveTo>
                <a:lnTo>
                  <a:pt x="302" y="172"/>
                </a:lnTo>
                <a:lnTo>
                  <a:pt x="303" y="183"/>
                </a:lnTo>
                <a:lnTo>
                  <a:pt x="306" y="193"/>
                </a:lnTo>
                <a:lnTo>
                  <a:pt x="312" y="202"/>
                </a:lnTo>
                <a:lnTo>
                  <a:pt x="318" y="211"/>
                </a:lnTo>
                <a:lnTo>
                  <a:pt x="326" y="217"/>
                </a:lnTo>
                <a:lnTo>
                  <a:pt x="336" y="223"/>
                </a:lnTo>
                <a:lnTo>
                  <a:pt x="345" y="225"/>
                </a:lnTo>
                <a:lnTo>
                  <a:pt x="356" y="226"/>
                </a:lnTo>
                <a:lnTo>
                  <a:pt x="356" y="226"/>
                </a:lnTo>
                <a:lnTo>
                  <a:pt x="368" y="225"/>
                </a:lnTo>
                <a:lnTo>
                  <a:pt x="378" y="223"/>
                </a:lnTo>
                <a:lnTo>
                  <a:pt x="387" y="217"/>
                </a:lnTo>
                <a:lnTo>
                  <a:pt x="396" y="211"/>
                </a:lnTo>
                <a:lnTo>
                  <a:pt x="402" y="202"/>
                </a:lnTo>
                <a:lnTo>
                  <a:pt x="407" y="193"/>
                </a:lnTo>
                <a:lnTo>
                  <a:pt x="410" y="183"/>
                </a:lnTo>
                <a:lnTo>
                  <a:pt x="411" y="172"/>
                </a:lnTo>
                <a:lnTo>
                  <a:pt x="411" y="172"/>
                </a:lnTo>
                <a:lnTo>
                  <a:pt x="410" y="160"/>
                </a:lnTo>
                <a:lnTo>
                  <a:pt x="407" y="151"/>
                </a:lnTo>
                <a:lnTo>
                  <a:pt x="402" y="141"/>
                </a:lnTo>
                <a:lnTo>
                  <a:pt x="396" y="133"/>
                </a:lnTo>
                <a:lnTo>
                  <a:pt x="387" y="127"/>
                </a:lnTo>
                <a:lnTo>
                  <a:pt x="378" y="121"/>
                </a:lnTo>
                <a:lnTo>
                  <a:pt x="368" y="118"/>
                </a:lnTo>
                <a:lnTo>
                  <a:pt x="356" y="117"/>
                </a:lnTo>
                <a:lnTo>
                  <a:pt x="356" y="117"/>
                </a:lnTo>
                <a:lnTo>
                  <a:pt x="345" y="118"/>
                </a:lnTo>
                <a:lnTo>
                  <a:pt x="336" y="121"/>
                </a:lnTo>
                <a:lnTo>
                  <a:pt x="326" y="127"/>
                </a:lnTo>
                <a:lnTo>
                  <a:pt x="318" y="133"/>
                </a:lnTo>
                <a:lnTo>
                  <a:pt x="312" y="141"/>
                </a:lnTo>
                <a:lnTo>
                  <a:pt x="306" y="151"/>
                </a:lnTo>
                <a:lnTo>
                  <a:pt x="303" y="160"/>
                </a:lnTo>
                <a:lnTo>
                  <a:pt x="302" y="172"/>
                </a:lnTo>
                <a:lnTo>
                  <a:pt x="302" y="172"/>
                </a:lnTo>
                <a:close/>
                <a:moveTo>
                  <a:pt x="572" y="615"/>
                </a:moveTo>
                <a:lnTo>
                  <a:pt x="127" y="615"/>
                </a:lnTo>
                <a:lnTo>
                  <a:pt x="127" y="747"/>
                </a:lnTo>
                <a:lnTo>
                  <a:pt x="572" y="747"/>
                </a:lnTo>
                <a:lnTo>
                  <a:pt x="572" y="615"/>
                </a:lnTo>
                <a:close/>
                <a:moveTo>
                  <a:pt x="572" y="447"/>
                </a:moveTo>
                <a:lnTo>
                  <a:pt x="127" y="447"/>
                </a:lnTo>
                <a:lnTo>
                  <a:pt x="127" y="579"/>
                </a:lnTo>
                <a:lnTo>
                  <a:pt x="572" y="579"/>
                </a:lnTo>
                <a:lnTo>
                  <a:pt x="572" y="447"/>
                </a:lnTo>
                <a:close/>
                <a:moveTo>
                  <a:pt x="572" y="276"/>
                </a:moveTo>
                <a:lnTo>
                  <a:pt x="127" y="276"/>
                </a:lnTo>
                <a:lnTo>
                  <a:pt x="127" y="408"/>
                </a:lnTo>
                <a:lnTo>
                  <a:pt x="572" y="408"/>
                </a:lnTo>
                <a:lnTo>
                  <a:pt x="572" y="276"/>
                </a:lnTo>
                <a:close/>
                <a:moveTo>
                  <a:pt x="537" y="374"/>
                </a:moveTo>
                <a:lnTo>
                  <a:pt x="161" y="374"/>
                </a:lnTo>
                <a:lnTo>
                  <a:pt x="161" y="309"/>
                </a:lnTo>
                <a:lnTo>
                  <a:pt x="537" y="309"/>
                </a:lnTo>
                <a:lnTo>
                  <a:pt x="537" y="374"/>
                </a:lnTo>
                <a:close/>
                <a:moveTo>
                  <a:pt x="512" y="331"/>
                </a:moveTo>
                <a:lnTo>
                  <a:pt x="461" y="331"/>
                </a:lnTo>
                <a:lnTo>
                  <a:pt x="461" y="349"/>
                </a:lnTo>
                <a:lnTo>
                  <a:pt x="512" y="349"/>
                </a:lnTo>
                <a:lnTo>
                  <a:pt x="512" y="331"/>
                </a:lnTo>
                <a:close/>
                <a:moveTo>
                  <a:pt x="680" y="0"/>
                </a:moveTo>
                <a:lnTo>
                  <a:pt x="17" y="0"/>
                </a:lnTo>
                <a:lnTo>
                  <a:pt x="17" y="0"/>
                </a:lnTo>
                <a:lnTo>
                  <a:pt x="11" y="1"/>
                </a:lnTo>
                <a:lnTo>
                  <a:pt x="5" y="4"/>
                </a:lnTo>
                <a:lnTo>
                  <a:pt x="1" y="9"/>
                </a:lnTo>
                <a:lnTo>
                  <a:pt x="0" y="16"/>
                </a:lnTo>
                <a:lnTo>
                  <a:pt x="0" y="873"/>
                </a:lnTo>
                <a:lnTo>
                  <a:pt x="0" y="873"/>
                </a:lnTo>
                <a:lnTo>
                  <a:pt x="1" y="880"/>
                </a:lnTo>
                <a:lnTo>
                  <a:pt x="5" y="885"/>
                </a:lnTo>
                <a:lnTo>
                  <a:pt x="11" y="889"/>
                </a:lnTo>
                <a:lnTo>
                  <a:pt x="17" y="890"/>
                </a:lnTo>
                <a:lnTo>
                  <a:pt x="680" y="890"/>
                </a:lnTo>
                <a:lnTo>
                  <a:pt x="680" y="890"/>
                </a:lnTo>
                <a:lnTo>
                  <a:pt x="686" y="889"/>
                </a:lnTo>
                <a:lnTo>
                  <a:pt x="692" y="885"/>
                </a:lnTo>
                <a:lnTo>
                  <a:pt x="696" y="880"/>
                </a:lnTo>
                <a:lnTo>
                  <a:pt x="697" y="873"/>
                </a:lnTo>
                <a:lnTo>
                  <a:pt x="697" y="16"/>
                </a:lnTo>
                <a:lnTo>
                  <a:pt x="697" y="16"/>
                </a:lnTo>
                <a:lnTo>
                  <a:pt x="696" y="9"/>
                </a:lnTo>
                <a:lnTo>
                  <a:pt x="692" y="4"/>
                </a:lnTo>
                <a:lnTo>
                  <a:pt x="686" y="1"/>
                </a:lnTo>
                <a:lnTo>
                  <a:pt x="680" y="0"/>
                </a:lnTo>
                <a:lnTo>
                  <a:pt x="680" y="0"/>
                </a:lnTo>
                <a:close/>
                <a:moveTo>
                  <a:pt x="663" y="856"/>
                </a:moveTo>
                <a:lnTo>
                  <a:pt x="33" y="856"/>
                </a:lnTo>
                <a:lnTo>
                  <a:pt x="33" y="33"/>
                </a:lnTo>
                <a:lnTo>
                  <a:pt x="663" y="33"/>
                </a:lnTo>
                <a:lnTo>
                  <a:pt x="663" y="856"/>
                </a:lnTo>
                <a:close/>
              </a:path>
            </a:pathLst>
          </a:custGeom>
          <a:solidFill>
            <a:srgbClr val="008CCF"/>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cxnSp>
        <p:nvCxnSpPr>
          <p:cNvPr id="46" name="直線コネクタ 45"/>
          <p:cNvCxnSpPr/>
          <p:nvPr/>
        </p:nvCxnSpPr>
        <p:spPr>
          <a:xfrm flipH="1">
            <a:off x="7187746" y="2331973"/>
            <a:ext cx="582" cy="387846"/>
          </a:xfrm>
          <a:prstGeom prst="line">
            <a:avLst/>
          </a:prstGeom>
          <a:ln w="28575">
            <a:solidFill>
              <a:srgbClr val="008CCF"/>
            </a:solidFill>
          </a:ln>
        </p:spPr>
        <p:style>
          <a:lnRef idx="1">
            <a:schemeClr val="accent2"/>
          </a:lnRef>
          <a:fillRef idx="0">
            <a:schemeClr val="accent2"/>
          </a:fillRef>
          <a:effectRef idx="0">
            <a:schemeClr val="accent2"/>
          </a:effectRef>
          <a:fontRef idx="minor">
            <a:schemeClr val="tx1"/>
          </a:fontRef>
        </p:style>
      </p:cxnSp>
      <p:grpSp>
        <p:nvGrpSpPr>
          <p:cNvPr id="47" name="グループ化 525"/>
          <p:cNvGrpSpPr/>
          <p:nvPr/>
        </p:nvGrpSpPr>
        <p:grpSpPr>
          <a:xfrm>
            <a:off x="7594486" y="2871865"/>
            <a:ext cx="430033" cy="430033"/>
            <a:chOff x="3784104" y="1923678"/>
            <a:chExt cx="381000" cy="381000"/>
          </a:xfrm>
          <a:solidFill>
            <a:srgbClr val="008CCF"/>
          </a:solidFill>
        </p:grpSpPr>
        <p:sp>
          <p:nvSpPr>
            <p:cNvPr id="48"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54C2F0"/>
                </a:solidFill>
              </a:endParaRPr>
            </a:p>
          </p:txBody>
        </p:sp>
        <p:sp>
          <p:nvSpPr>
            <p:cNvPr id="49"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54C2F0"/>
                </a:solidFill>
              </a:endParaRPr>
            </a:p>
          </p:txBody>
        </p:sp>
      </p:grpSp>
      <p:cxnSp>
        <p:nvCxnSpPr>
          <p:cNvPr id="50" name="直線コネクタ 49"/>
          <p:cNvCxnSpPr>
            <a:cxnSpLocks/>
          </p:cNvCxnSpPr>
          <p:nvPr/>
        </p:nvCxnSpPr>
        <p:spPr>
          <a:xfrm>
            <a:off x="7806263" y="2725926"/>
            <a:ext cx="0" cy="188744"/>
          </a:xfrm>
          <a:prstGeom prst="line">
            <a:avLst/>
          </a:prstGeom>
          <a:ln w="28575">
            <a:solidFill>
              <a:srgbClr val="008CCF"/>
            </a:solidFill>
          </a:ln>
        </p:spPr>
        <p:style>
          <a:lnRef idx="1">
            <a:schemeClr val="accent2"/>
          </a:lnRef>
          <a:fillRef idx="0">
            <a:schemeClr val="accent2"/>
          </a:fillRef>
          <a:effectRef idx="0">
            <a:schemeClr val="accent2"/>
          </a:effectRef>
          <a:fontRef idx="minor">
            <a:schemeClr val="tx1"/>
          </a:fontRef>
        </p:style>
      </p:cxnSp>
      <p:sp>
        <p:nvSpPr>
          <p:cNvPr id="51" name="テキスト ボックス 50"/>
          <p:cNvSpPr txBox="1"/>
          <p:nvPr/>
        </p:nvSpPr>
        <p:spPr>
          <a:xfrm>
            <a:off x="7616744" y="1185609"/>
            <a:ext cx="1218505" cy="516097"/>
          </a:xfrm>
          <a:prstGeom prst="rect">
            <a:avLst/>
          </a:prstGeom>
          <a:noFill/>
        </p:spPr>
        <p:txBody>
          <a:bodyPr wrap="none" lIns="0" tIns="0" rIns="0" bIns="0" rtlCol="0" anchor="t" anchorCtr="0">
            <a:noAutofit/>
          </a:bodyPr>
          <a:lstStyle/>
          <a:p>
            <a:pPr algn="ctr">
              <a:lnSpc>
                <a:spcPts val="1350"/>
              </a:lnSpc>
              <a:spcBef>
                <a:spcPct val="0"/>
              </a:spcBef>
            </a:pPr>
            <a:endParaRPr lang="en-US" altLang="ja-JP" sz="750" b="1" dirty="0">
              <a:solidFill>
                <a:srgbClr val="0065AE"/>
              </a:solidFill>
              <a:cs typeface="メイリオ" pitchFamily="50" charset="-128"/>
            </a:endParaRPr>
          </a:p>
          <a:p>
            <a:pPr algn="ctr">
              <a:lnSpc>
                <a:spcPts val="1350"/>
              </a:lnSpc>
              <a:spcBef>
                <a:spcPct val="0"/>
              </a:spcBef>
            </a:pPr>
            <a:endParaRPr lang="en-US" altLang="ja-JP" sz="750" b="1" dirty="0">
              <a:solidFill>
                <a:srgbClr val="0065AE"/>
              </a:solidFill>
              <a:cs typeface="メイリオ" pitchFamily="50" charset="-128"/>
            </a:endParaRPr>
          </a:p>
          <a:p>
            <a:pPr algn="ctr">
              <a:lnSpc>
                <a:spcPts val="1350"/>
              </a:lnSpc>
              <a:spcBef>
                <a:spcPct val="0"/>
              </a:spcBef>
            </a:pPr>
            <a:r>
              <a:rPr lang="en-US" altLang="ja-JP" sz="750" b="1" dirty="0">
                <a:solidFill>
                  <a:srgbClr val="0065AE"/>
                </a:solidFill>
                <a:cs typeface="メイリオ" pitchFamily="50" charset="-128"/>
              </a:rPr>
              <a:t>Windows</a:t>
            </a:r>
          </a:p>
          <a:p>
            <a:pPr algn="ctr">
              <a:lnSpc>
                <a:spcPts val="1350"/>
              </a:lnSpc>
              <a:spcBef>
                <a:spcPct val="0"/>
              </a:spcBef>
            </a:pPr>
            <a:endParaRPr lang="en-US" altLang="ja-JP" sz="750" b="1" dirty="0">
              <a:solidFill>
                <a:srgbClr val="0065AE"/>
              </a:solidFill>
              <a:cs typeface="メイリオ" pitchFamily="50" charset="-128"/>
            </a:endParaRPr>
          </a:p>
        </p:txBody>
      </p:sp>
      <p:sp>
        <p:nvSpPr>
          <p:cNvPr id="52" name="テキスト ボックス 51"/>
          <p:cNvSpPr txBox="1"/>
          <p:nvPr/>
        </p:nvSpPr>
        <p:spPr>
          <a:xfrm>
            <a:off x="1367398" y="1534879"/>
            <a:ext cx="1605635" cy="573441"/>
          </a:xfrm>
          <a:prstGeom prst="rect">
            <a:avLst/>
          </a:prstGeom>
          <a:noFill/>
        </p:spPr>
        <p:txBody>
          <a:bodyPr wrap="none" lIns="0" tIns="0" rIns="0" bIns="0" rtlCol="0" anchor="t" anchorCtr="0">
            <a:noAutofit/>
          </a:bodyPr>
          <a:lstStyle/>
          <a:p>
            <a:pPr algn="ctr">
              <a:lnSpc>
                <a:spcPts val="1350"/>
              </a:lnSpc>
              <a:spcBef>
                <a:spcPct val="0"/>
              </a:spcBef>
            </a:pPr>
            <a:r>
              <a:rPr lang="en-US" altLang="ja-JP" sz="825" b="1" dirty="0">
                <a:solidFill>
                  <a:srgbClr val="0065AE"/>
                </a:solidFill>
                <a:cs typeface="メイリオ" pitchFamily="50" charset="-128"/>
              </a:rPr>
              <a:t>Windows</a:t>
            </a:r>
          </a:p>
          <a:p>
            <a:pPr algn="ctr">
              <a:lnSpc>
                <a:spcPts val="1350"/>
              </a:lnSpc>
              <a:spcBef>
                <a:spcPct val="0"/>
              </a:spcBef>
            </a:pPr>
            <a:endParaRPr lang="en-US" altLang="ja-JP" sz="825" b="1" dirty="0">
              <a:solidFill>
                <a:srgbClr val="0065AE"/>
              </a:solidFill>
              <a:cs typeface="メイリオ" pitchFamily="50" charset="-128"/>
            </a:endParaRPr>
          </a:p>
        </p:txBody>
      </p:sp>
      <p:sp>
        <p:nvSpPr>
          <p:cNvPr id="53" name="テキスト ボックス 52"/>
          <p:cNvSpPr txBox="1"/>
          <p:nvPr/>
        </p:nvSpPr>
        <p:spPr>
          <a:xfrm>
            <a:off x="185512" y="1314702"/>
            <a:ext cx="1218505" cy="566301"/>
          </a:xfrm>
          <a:prstGeom prst="rect">
            <a:avLst/>
          </a:prstGeom>
          <a:noFill/>
        </p:spPr>
        <p:txBody>
          <a:bodyPr wrap="none" lIns="0" tIns="0" rIns="0" bIns="0" rtlCol="0" anchor="t" anchorCtr="0">
            <a:noAutofit/>
          </a:bodyPr>
          <a:lstStyle/>
          <a:p>
            <a:pPr algn="ctr">
              <a:lnSpc>
                <a:spcPts val="1350"/>
              </a:lnSpc>
              <a:spcBef>
                <a:spcPct val="0"/>
              </a:spcBef>
            </a:pPr>
            <a:r>
              <a:rPr lang="ja-JP" altLang="en-US" sz="825" b="1" dirty="0">
                <a:solidFill>
                  <a:srgbClr val="0065AE"/>
                </a:solidFill>
                <a:cs typeface="メイリオ" pitchFamily="50" charset="-128"/>
              </a:rPr>
              <a:t>データベースの</a:t>
            </a:r>
            <a:endParaRPr lang="en-US" altLang="ja-JP" sz="825" b="1" dirty="0">
              <a:solidFill>
                <a:srgbClr val="0065AE"/>
              </a:solidFill>
              <a:cs typeface="メイリオ" pitchFamily="50" charset="-128"/>
            </a:endParaRPr>
          </a:p>
          <a:p>
            <a:pPr algn="ctr">
              <a:lnSpc>
                <a:spcPts val="1350"/>
              </a:lnSpc>
              <a:spcBef>
                <a:spcPct val="0"/>
              </a:spcBef>
            </a:pPr>
            <a:r>
              <a:rPr lang="ja-JP" altLang="en-US" sz="825" b="1" dirty="0">
                <a:solidFill>
                  <a:srgbClr val="0065AE"/>
                </a:solidFill>
                <a:cs typeface="メイリオ" pitchFamily="50" charset="-128"/>
              </a:rPr>
              <a:t>システム要件に適合</a:t>
            </a:r>
            <a:endParaRPr lang="en-US" altLang="ja-JP" sz="825" b="1" dirty="0">
              <a:solidFill>
                <a:srgbClr val="0065AE"/>
              </a:solidFill>
              <a:cs typeface="メイリオ" pitchFamily="50" charset="-128"/>
            </a:endParaRPr>
          </a:p>
          <a:p>
            <a:pPr algn="ctr">
              <a:lnSpc>
                <a:spcPts val="1350"/>
              </a:lnSpc>
              <a:spcBef>
                <a:spcPct val="0"/>
              </a:spcBef>
            </a:pPr>
            <a:r>
              <a:rPr lang="ja-JP" altLang="en-US" sz="825" b="1" dirty="0">
                <a:solidFill>
                  <a:srgbClr val="0065AE"/>
                </a:solidFill>
                <a:cs typeface="メイリオ" pitchFamily="50" charset="-128"/>
              </a:rPr>
              <a:t>していること</a:t>
            </a:r>
          </a:p>
        </p:txBody>
      </p:sp>
      <p:sp>
        <p:nvSpPr>
          <p:cNvPr id="54" name="テキスト ボックス 53"/>
          <p:cNvSpPr txBox="1"/>
          <p:nvPr/>
        </p:nvSpPr>
        <p:spPr>
          <a:xfrm>
            <a:off x="927855" y="2128408"/>
            <a:ext cx="802817" cy="286721"/>
          </a:xfrm>
          <a:prstGeom prst="rect">
            <a:avLst/>
          </a:prstGeom>
          <a:noFill/>
        </p:spPr>
        <p:txBody>
          <a:bodyPr wrap="none" lIns="0" tIns="0" rIns="0" bIns="0" rtlCol="0" anchor="t" anchorCtr="0">
            <a:noAutofit/>
          </a:bodyPr>
          <a:lstStyle/>
          <a:p>
            <a:pPr algn="ctr">
              <a:spcBef>
                <a:spcPct val="0"/>
              </a:spcBef>
            </a:pPr>
            <a:r>
              <a:rPr lang="en-US" altLang="ja-JP" sz="900" b="1" dirty="0">
                <a:solidFill>
                  <a:srgbClr val="C00000"/>
                </a:solidFill>
                <a:cs typeface="メイリオ" pitchFamily="50" charset="-128"/>
              </a:rPr>
              <a:t>Oracle</a:t>
            </a:r>
          </a:p>
          <a:p>
            <a:pPr algn="ctr">
              <a:spcBef>
                <a:spcPct val="0"/>
              </a:spcBef>
            </a:pPr>
            <a:r>
              <a:rPr lang="ja-JP" altLang="en-US" sz="600" b="1" dirty="0">
                <a:solidFill>
                  <a:srgbClr val="C00000"/>
                </a:solidFill>
                <a:cs typeface="メイリオ" pitchFamily="50" charset="-128"/>
              </a:rPr>
              <a:t>（</a:t>
            </a:r>
            <a:r>
              <a:rPr lang="en-US" altLang="ja-JP" sz="600" b="1" dirty="0">
                <a:solidFill>
                  <a:srgbClr val="C00000"/>
                </a:solidFill>
                <a:cs typeface="メイリオ" pitchFamily="50" charset="-128"/>
              </a:rPr>
              <a:t>Unicode/Shift-JIS)</a:t>
            </a:r>
            <a:endParaRPr lang="en-US" altLang="ja-JP" sz="900" b="1" dirty="0">
              <a:solidFill>
                <a:srgbClr val="C00000"/>
              </a:solidFill>
              <a:cs typeface="メイリオ" pitchFamily="50" charset="-128"/>
            </a:endParaRPr>
          </a:p>
          <a:p>
            <a:pPr algn="ctr">
              <a:spcBef>
                <a:spcPct val="0"/>
              </a:spcBef>
            </a:pPr>
            <a:endParaRPr lang="ja-JP" altLang="en-US" sz="825" b="1" dirty="0">
              <a:solidFill>
                <a:srgbClr val="C00000"/>
              </a:solidFill>
              <a:cs typeface="メイリオ" pitchFamily="50" charset="-128"/>
            </a:endParaRPr>
          </a:p>
        </p:txBody>
      </p:sp>
      <p:sp>
        <p:nvSpPr>
          <p:cNvPr id="55" name="テキスト ボックス 54"/>
          <p:cNvSpPr txBox="1"/>
          <p:nvPr/>
        </p:nvSpPr>
        <p:spPr>
          <a:xfrm>
            <a:off x="2239830" y="2090844"/>
            <a:ext cx="917506" cy="435512"/>
          </a:xfrm>
          <a:prstGeom prst="rect">
            <a:avLst/>
          </a:prstGeom>
          <a:noFill/>
        </p:spPr>
        <p:txBody>
          <a:bodyPr wrap="none" lIns="0" tIns="0" rIns="0" bIns="0" rtlCol="0" anchor="t" anchorCtr="0">
            <a:noAutofit/>
          </a:bodyPr>
          <a:lstStyle/>
          <a:p>
            <a:pPr algn="ctr">
              <a:lnSpc>
                <a:spcPts val="1350"/>
              </a:lnSpc>
              <a:spcBef>
                <a:spcPct val="0"/>
              </a:spcBef>
            </a:pPr>
            <a:r>
              <a:rPr lang="en-US" altLang="ja-JP" sz="900" b="1" dirty="0">
                <a:solidFill>
                  <a:srgbClr val="C00000"/>
                </a:solidFill>
                <a:cs typeface="メイリオ" pitchFamily="50" charset="-128"/>
              </a:rPr>
              <a:t>IIS</a:t>
            </a:r>
          </a:p>
          <a:p>
            <a:pPr algn="ctr">
              <a:lnSpc>
                <a:spcPts val="1350"/>
              </a:lnSpc>
              <a:spcBef>
                <a:spcPct val="0"/>
              </a:spcBef>
            </a:pPr>
            <a:r>
              <a:rPr lang="en-US" altLang="ja-JP" sz="900" b="1" dirty="0">
                <a:solidFill>
                  <a:srgbClr val="C00000"/>
                </a:solidFill>
                <a:cs typeface="メイリオ" pitchFamily="50" charset="-128"/>
              </a:rPr>
              <a:t>SVF</a:t>
            </a:r>
            <a:endParaRPr lang="ja-JP" altLang="en-US" sz="900" b="1" dirty="0">
              <a:solidFill>
                <a:srgbClr val="C00000"/>
              </a:solidFill>
              <a:cs typeface="メイリオ" pitchFamily="50" charset="-128"/>
            </a:endParaRPr>
          </a:p>
        </p:txBody>
      </p:sp>
      <p:sp>
        <p:nvSpPr>
          <p:cNvPr id="56" name="テキスト ボックス 55"/>
          <p:cNvSpPr txBox="1"/>
          <p:nvPr/>
        </p:nvSpPr>
        <p:spPr>
          <a:xfrm>
            <a:off x="5891618" y="4961613"/>
            <a:ext cx="3192764" cy="226787"/>
          </a:xfrm>
          <a:prstGeom prst="rect">
            <a:avLst/>
          </a:prstGeom>
          <a:noFill/>
        </p:spPr>
        <p:txBody>
          <a:bodyPr wrap="square" rtlCol="0">
            <a:spAutoFit/>
          </a:bodyPr>
          <a:lstStyle/>
          <a:p>
            <a:r>
              <a:rPr lang="en-US" altLang="ja-JP" sz="788" dirty="0"/>
              <a:t>※</a:t>
            </a:r>
            <a:r>
              <a:rPr lang="ja-JP" altLang="en-US" sz="788" dirty="0"/>
              <a:t>詳細情報等は最新版の稼働環境表を別途ご確認ください</a:t>
            </a:r>
          </a:p>
        </p:txBody>
      </p:sp>
      <p:sp>
        <p:nvSpPr>
          <p:cNvPr id="59" name="テキスト ボックス 58"/>
          <p:cNvSpPr txBox="1"/>
          <p:nvPr/>
        </p:nvSpPr>
        <p:spPr>
          <a:xfrm>
            <a:off x="609406" y="3379275"/>
            <a:ext cx="2428953" cy="579552"/>
          </a:xfrm>
          <a:prstGeom prst="rect">
            <a:avLst/>
          </a:prstGeom>
        </p:spPr>
        <p:txBody>
          <a:bodyPr wrap="square" lIns="0" tIns="0" rIns="0" bIns="0" rtlCol="0" anchor="t" anchorCtr="0">
            <a:noAutofit/>
          </a:bodyPr>
          <a:lstStyle/>
          <a:p>
            <a:pPr>
              <a:spcBef>
                <a:spcPct val="0"/>
              </a:spcBef>
              <a:defRPr/>
            </a:pPr>
            <a:r>
              <a:rPr lang="ja-JP" altLang="en-US" sz="750" b="1" u="sng" dirty="0">
                <a:solidFill>
                  <a:prstClr val="black">
                    <a:lumMod val="75000"/>
                    <a:lumOff val="25000"/>
                  </a:prstClr>
                </a:solidFill>
                <a:latin typeface="メイリオ" pitchFamily="50" charset="-128"/>
                <a:ea typeface="メイリオ" pitchFamily="50" charset="-128"/>
                <a:cs typeface="メイリオ" pitchFamily="50" charset="-128"/>
              </a:rPr>
              <a:t>クライアント</a:t>
            </a:r>
            <a:endParaRPr lang="en-US" altLang="ja-JP" sz="750" b="1" u="sng" dirty="0">
              <a:solidFill>
                <a:prstClr val="black">
                  <a:lumMod val="75000"/>
                  <a:lumOff val="25000"/>
                </a:prstClr>
              </a:solidFill>
              <a:latin typeface="メイリオ" pitchFamily="50" charset="-128"/>
              <a:ea typeface="メイリオ" pitchFamily="50" charset="-128"/>
              <a:cs typeface="メイリオ" pitchFamily="50" charset="-128"/>
            </a:endParaRPr>
          </a:p>
          <a:p>
            <a:pPr>
              <a:spcBef>
                <a:spcPct val="0"/>
              </a:spcBef>
              <a:defRPr/>
            </a:pPr>
            <a:r>
              <a:rPr lang="ja-JP" altLang="en-US" sz="750" dirty="0">
                <a:solidFill>
                  <a:prstClr val="black">
                    <a:lumMod val="75000"/>
                    <a:lumOff val="25000"/>
                  </a:prstClr>
                </a:solidFill>
                <a:latin typeface="メイリオ" pitchFamily="50" charset="-128"/>
                <a:ea typeface="メイリオ" pitchFamily="50" charset="-128"/>
                <a:cs typeface="メイリオ" pitchFamily="50" charset="-128"/>
              </a:rPr>
              <a:t>■ </a:t>
            </a:r>
            <a:r>
              <a:rPr lang="en-US" altLang="ja-JP" sz="750" dirty="0">
                <a:solidFill>
                  <a:prstClr val="black">
                    <a:lumMod val="75000"/>
                    <a:lumOff val="25000"/>
                  </a:prstClr>
                </a:solidFill>
                <a:latin typeface="メイリオ" pitchFamily="50" charset="-128"/>
                <a:ea typeface="メイリオ" pitchFamily="50" charset="-128"/>
                <a:cs typeface="メイリオ" pitchFamily="50" charset="-128"/>
              </a:rPr>
              <a:t>Windows </a:t>
            </a:r>
          </a:p>
          <a:p>
            <a:pPr>
              <a:spcBef>
                <a:spcPct val="0"/>
              </a:spcBef>
              <a:defRPr/>
            </a:pPr>
            <a:r>
              <a:rPr lang="en-US" altLang="ja-JP" sz="750" dirty="0">
                <a:solidFill>
                  <a:prstClr val="black">
                    <a:lumMod val="75000"/>
                    <a:lumOff val="25000"/>
                  </a:prstClr>
                </a:solidFill>
                <a:latin typeface="メイリオ" pitchFamily="50" charset="-128"/>
                <a:ea typeface="メイリオ" pitchFamily="50" charset="-128"/>
                <a:cs typeface="メイリオ" pitchFamily="50" charset="-128"/>
              </a:rPr>
              <a:t>■ .NET Framework </a:t>
            </a:r>
          </a:p>
          <a:p>
            <a:pPr>
              <a:spcBef>
                <a:spcPct val="0"/>
              </a:spcBef>
              <a:defRPr/>
            </a:pPr>
            <a:r>
              <a:rPr lang="ja-JP" altLang="en-US" sz="750" dirty="0">
                <a:solidFill>
                  <a:prstClr val="black">
                    <a:lumMod val="75000"/>
                    <a:lumOff val="25000"/>
                  </a:prstClr>
                </a:solidFill>
                <a:latin typeface="メイリオ" pitchFamily="50" charset="-128"/>
                <a:ea typeface="メイリオ" pitchFamily="50" charset="-128"/>
                <a:cs typeface="メイリオ" pitchFamily="50" charset="-128"/>
              </a:rPr>
              <a:t>■ </a:t>
            </a:r>
            <a:r>
              <a:rPr lang="en-US" altLang="ja-JP" sz="750" dirty="0">
                <a:solidFill>
                  <a:prstClr val="black">
                    <a:lumMod val="75000"/>
                    <a:lumOff val="25000"/>
                  </a:prstClr>
                </a:solidFill>
                <a:latin typeface="メイリオ" pitchFamily="50" charset="-128"/>
                <a:ea typeface="メイリオ" pitchFamily="50" charset="-128"/>
                <a:cs typeface="メイリオ" pitchFamily="50" charset="-128"/>
              </a:rPr>
              <a:t>Adobe Reader / Adobe Acrobat</a:t>
            </a:r>
          </a:p>
          <a:p>
            <a:pPr>
              <a:spcBef>
                <a:spcPct val="0"/>
              </a:spcBef>
              <a:defRPr/>
            </a:pPr>
            <a:r>
              <a:rPr lang="ja-JP" altLang="en-US" sz="750" dirty="0">
                <a:solidFill>
                  <a:prstClr val="black">
                    <a:lumMod val="75000"/>
                    <a:lumOff val="25000"/>
                  </a:prstClr>
                </a:solidFill>
                <a:latin typeface="メイリオ" pitchFamily="50" charset="-128"/>
                <a:ea typeface="メイリオ" pitchFamily="50" charset="-128"/>
                <a:cs typeface="メイリオ" pitchFamily="50" charset="-128"/>
              </a:rPr>
              <a:t>■ </a:t>
            </a:r>
            <a:r>
              <a:rPr lang="en-US" altLang="ja-JP" sz="750" dirty="0">
                <a:solidFill>
                  <a:prstClr val="black">
                    <a:lumMod val="75000"/>
                    <a:lumOff val="25000"/>
                  </a:prstClr>
                </a:solidFill>
                <a:latin typeface="メイリオ" pitchFamily="50" charset="-128"/>
                <a:ea typeface="メイリオ" pitchFamily="50" charset="-128"/>
                <a:cs typeface="メイリオ" pitchFamily="50" charset="-128"/>
              </a:rPr>
              <a:t>Microsoft Excel</a:t>
            </a:r>
            <a:r>
              <a:rPr lang="ja-JP" altLang="en-US" sz="750" dirty="0">
                <a:solidFill>
                  <a:prstClr val="black">
                    <a:lumMod val="75000"/>
                    <a:lumOff val="25000"/>
                  </a:prstClr>
                </a:solidFill>
                <a:latin typeface="メイリオ" pitchFamily="50" charset="-128"/>
                <a:ea typeface="メイリオ" pitchFamily="50" charset="-128"/>
                <a:cs typeface="メイリオ" pitchFamily="50" charset="-128"/>
              </a:rPr>
              <a:t>（ストアアプリ版を除く） </a:t>
            </a:r>
            <a:endParaRPr lang="en-US" altLang="ja-JP" sz="750" dirty="0">
              <a:solidFill>
                <a:prstClr val="black">
                  <a:lumMod val="75000"/>
                  <a:lumOff val="25000"/>
                </a:prstClr>
              </a:solidFill>
              <a:latin typeface="メイリオ" pitchFamily="50" charset="-128"/>
              <a:ea typeface="メイリオ" pitchFamily="50" charset="-128"/>
              <a:cs typeface="メイリオ" pitchFamily="50" charset="-128"/>
            </a:endParaRPr>
          </a:p>
          <a:p>
            <a:pPr>
              <a:spcBef>
                <a:spcPct val="0"/>
              </a:spcBef>
              <a:defRPr/>
            </a:pPr>
            <a:r>
              <a:rPr lang="ja-JP" altLang="en-US" sz="750" dirty="0">
                <a:solidFill>
                  <a:prstClr val="black">
                    <a:lumMod val="75000"/>
                    <a:lumOff val="25000"/>
                  </a:prstClr>
                </a:solidFill>
                <a:latin typeface="メイリオ" pitchFamily="50" charset="-128"/>
                <a:ea typeface="メイリオ" pitchFamily="50" charset="-128"/>
                <a:cs typeface="メイリオ" pitchFamily="50" charset="-128"/>
              </a:rPr>
              <a:t>■ </a:t>
            </a:r>
            <a:r>
              <a:rPr lang="en-US" altLang="ja-JP" sz="750" dirty="0">
                <a:solidFill>
                  <a:prstClr val="black">
                    <a:lumMod val="75000"/>
                    <a:lumOff val="25000"/>
                  </a:prstClr>
                </a:solidFill>
                <a:latin typeface="メイリオ" pitchFamily="50" charset="-128"/>
                <a:ea typeface="メイリオ" pitchFamily="50" charset="-128"/>
                <a:cs typeface="メイリオ" pitchFamily="50" charset="-128"/>
              </a:rPr>
              <a:t>Microsoft Word</a:t>
            </a:r>
            <a:r>
              <a:rPr lang="ja-JP" altLang="en-US" sz="750" dirty="0">
                <a:solidFill>
                  <a:prstClr val="black">
                    <a:lumMod val="75000"/>
                    <a:lumOff val="25000"/>
                  </a:prstClr>
                </a:solidFill>
                <a:latin typeface="メイリオ" pitchFamily="50" charset="-128"/>
                <a:ea typeface="メイリオ" pitchFamily="50" charset="-128"/>
                <a:cs typeface="メイリオ" pitchFamily="50" charset="-128"/>
              </a:rPr>
              <a:t>（ストアアプリ版を除く）</a:t>
            </a:r>
            <a:endParaRPr lang="en-US" altLang="ja-JP" sz="750" dirty="0">
              <a:solidFill>
                <a:prstClr val="black">
                  <a:lumMod val="75000"/>
                  <a:lumOff val="25000"/>
                </a:prstClr>
              </a:solidFill>
              <a:latin typeface="メイリオ" pitchFamily="50" charset="-128"/>
              <a:ea typeface="メイリオ" pitchFamily="50" charset="-128"/>
              <a:cs typeface="メイリオ" pitchFamily="50" charset="-128"/>
            </a:endParaRPr>
          </a:p>
          <a:p>
            <a:pPr>
              <a:spcBef>
                <a:spcPct val="0"/>
              </a:spcBef>
              <a:defRPr/>
            </a:pPr>
            <a:endParaRPr lang="en-US" altLang="ja-JP" sz="750" dirty="0">
              <a:solidFill>
                <a:prstClr val="black">
                  <a:lumMod val="75000"/>
                  <a:lumOff val="25000"/>
                </a:prstClr>
              </a:solidFill>
              <a:latin typeface="メイリオ" pitchFamily="50" charset="-128"/>
              <a:ea typeface="メイリオ" pitchFamily="50" charset="-128"/>
              <a:cs typeface="メイリオ" pitchFamily="50" charset="-128"/>
            </a:endParaRPr>
          </a:p>
          <a:p>
            <a:pPr>
              <a:spcBef>
                <a:spcPct val="0"/>
              </a:spcBef>
              <a:defRPr/>
            </a:pPr>
            <a:endParaRPr lang="en-US" altLang="ja-JP" sz="750" dirty="0">
              <a:solidFill>
                <a:prstClr val="black">
                  <a:lumMod val="75000"/>
                  <a:lumOff val="25000"/>
                </a:prstClr>
              </a:solidFill>
              <a:latin typeface="メイリオ" pitchFamily="50" charset="-128"/>
              <a:ea typeface="メイリオ" pitchFamily="50" charset="-128"/>
              <a:cs typeface="メイリオ" pitchFamily="50" charset="-128"/>
            </a:endParaRPr>
          </a:p>
          <a:p>
            <a:pPr>
              <a:spcBef>
                <a:spcPct val="0"/>
              </a:spcBef>
              <a:defRPr/>
            </a:pPr>
            <a:endParaRPr lang="en-US" altLang="ja-JP" sz="750" dirty="0">
              <a:solidFill>
                <a:prstClr val="black">
                  <a:lumMod val="75000"/>
                  <a:lumOff val="25000"/>
                </a:prstClr>
              </a:solidFill>
              <a:latin typeface="メイリオ" pitchFamily="50" charset="-128"/>
              <a:ea typeface="メイリオ" pitchFamily="50" charset="-128"/>
              <a:cs typeface="メイリオ" pitchFamily="50" charset="-128"/>
            </a:endParaRPr>
          </a:p>
        </p:txBody>
      </p:sp>
      <p:sp>
        <p:nvSpPr>
          <p:cNvPr id="60" name="テキスト ボックス 59"/>
          <p:cNvSpPr txBox="1"/>
          <p:nvPr/>
        </p:nvSpPr>
        <p:spPr>
          <a:xfrm>
            <a:off x="3889690" y="2942494"/>
            <a:ext cx="1726840" cy="398910"/>
          </a:xfrm>
          <a:prstGeom prst="rect">
            <a:avLst/>
          </a:prstGeom>
        </p:spPr>
        <p:txBody>
          <a:bodyPr wrap="square" lIns="0" tIns="0" rIns="0" bIns="0" rtlCol="0" anchor="t" anchorCtr="0">
            <a:noAutofit/>
          </a:bodyPr>
          <a:lstStyle/>
          <a:p>
            <a:pPr>
              <a:spcBef>
                <a:spcPct val="0"/>
              </a:spcBef>
              <a:defRPr/>
            </a:pPr>
            <a:r>
              <a:rPr lang="en-US" altLang="ja-JP" sz="788" b="1" u="sng" dirty="0">
                <a:solidFill>
                  <a:prstClr val="black">
                    <a:lumMod val="75000"/>
                    <a:lumOff val="25000"/>
                  </a:prstClr>
                </a:solidFill>
                <a:latin typeface="メイリオ" pitchFamily="50" charset="-128"/>
                <a:ea typeface="メイリオ" pitchFamily="50" charset="-128"/>
                <a:cs typeface="メイリオ" pitchFamily="50" charset="-128"/>
              </a:rPr>
              <a:t> </a:t>
            </a:r>
            <a:r>
              <a:rPr lang="ja-JP" altLang="en-US" sz="750" b="1" u="sng" dirty="0">
                <a:solidFill>
                  <a:prstClr val="black">
                    <a:lumMod val="75000"/>
                    <a:lumOff val="25000"/>
                  </a:prstClr>
                </a:solidFill>
                <a:latin typeface="メイリオ" pitchFamily="50" charset="-128"/>
                <a:ea typeface="メイリオ" pitchFamily="50" charset="-128"/>
                <a:cs typeface="メイリオ" pitchFamily="50" charset="-128"/>
              </a:rPr>
              <a:t>クライアント</a:t>
            </a:r>
            <a:endParaRPr lang="en-US" altLang="ja-JP" sz="750" b="1" u="sng" dirty="0">
              <a:solidFill>
                <a:prstClr val="black">
                  <a:lumMod val="75000"/>
                  <a:lumOff val="25000"/>
                </a:prstClr>
              </a:solidFill>
              <a:latin typeface="メイリオ" pitchFamily="50" charset="-128"/>
              <a:ea typeface="メイリオ" pitchFamily="50" charset="-128"/>
              <a:cs typeface="メイリオ" pitchFamily="50" charset="-128"/>
            </a:endParaRPr>
          </a:p>
          <a:p>
            <a:pPr>
              <a:spcBef>
                <a:spcPct val="0"/>
              </a:spcBef>
              <a:defRPr/>
            </a:pPr>
            <a:r>
              <a:rPr lang="en-US" altLang="ja-JP" sz="750" dirty="0">
                <a:solidFill>
                  <a:prstClr val="black">
                    <a:lumMod val="75000"/>
                    <a:lumOff val="25000"/>
                  </a:prstClr>
                </a:solidFill>
                <a:latin typeface="メイリオ" pitchFamily="50" charset="-128"/>
                <a:ea typeface="メイリオ" pitchFamily="50" charset="-128"/>
                <a:cs typeface="メイリオ" pitchFamily="50" charset="-128"/>
              </a:rPr>
              <a:t>■ Microsoft Edge</a:t>
            </a:r>
          </a:p>
          <a:p>
            <a:pPr>
              <a:spcBef>
                <a:spcPct val="0"/>
              </a:spcBef>
              <a:defRPr/>
            </a:pPr>
            <a:r>
              <a:rPr lang="en-US" altLang="ja-JP" sz="750" dirty="0">
                <a:solidFill>
                  <a:prstClr val="black">
                    <a:lumMod val="75000"/>
                    <a:lumOff val="25000"/>
                  </a:prstClr>
                </a:solidFill>
                <a:latin typeface="メイリオ" pitchFamily="50" charset="-128"/>
                <a:ea typeface="メイリオ" pitchFamily="50" charset="-128"/>
                <a:cs typeface="メイリオ" pitchFamily="50" charset="-128"/>
              </a:rPr>
              <a:t>■ Google Chrome</a:t>
            </a:r>
          </a:p>
          <a:p>
            <a:pPr>
              <a:spcBef>
                <a:spcPct val="0"/>
              </a:spcBef>
              <a:defRPr/>
            </a:pPr>
            <a:r>
              <a:rPr lang="en-US" altLang="ja-JP" sz="750" dirty="0">
                <a:solidFill>
                  <a:prstClr val="black">
                    <a:lumMod val="75000"/>
                    <a:lumOff val="25000"/>
                  </a:prstClr>
                </a:solidFill>
                <a:latin typeface="メイリオ" pitchFamily="50" charset="-128"/>
                <a:ea typeface="メイリオ" pitchFamily="50" charset="-128"/>
                <a:cs typeface="メイリオ" pitchFamily="50" charset="-128"/>
              </a:rPr>
              <a:t>■ Mozilla Firefox</a:t>
            </a:r>
          </a:p>
          <a:p>
            <a:pPr>
              <a:spcBef>
                <a:spcPct val="0"/>
              </a:spcBef>
              <a:defRPr/>
            </a:pPr>
            <a:r>
              <a:rPr lang="en-US" altLang="ja-JP" sz="750" dirty="0">
                <a:solidFill>
                  <a:prstClr val="black">
                    <a:lumMod val="75000"/>
                    <a:lumOff val="25000"/>
                  </a:prstClr>
                </a:solidFill>
                <a:latin typeface="メイリオ" pitchFamily="50" charset="-128"/>
                <a:ea typeface="メイリオ" pitchFamily="50" charset="-128"/>
                <a:cs typeface="メイリオ" pitchFamily="50" charset="-128"/>
              </a:rPr>
              <a:t>■ Windows</a:t>
            </a:r>
          </a:p>
        </p:txBody>
      </p:sp>
      <p:sp>
        <p:nvSpPr>
          <p:cNvPr id="61" name="角丸四角形 60"/>
          <p:cNvSpPr/>
          <p:nvPr/>
        </p:nvSpPr>
        <p:spPr>
          <a:xfrm>
            <a:off x="4938886" y="882439"/>
            <a:ext cx="1469318" cy="4012123"/>
          </a:xfrm>
          <a:prstGeom prst="roundRect">
            <a:avLst>
              <a:gd name="adj" fmla="val 5215"/>
            </a:avLst>
          </a:prstGeom>
          <a:noFill/>
          <a:ln w="28575">
            <a:solidFill>
              <a:srgbClr val="FB8F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sz="1350">
              <a:solidFill>
                <a:srgbClr val="FFFFFF"/>
              </a:solidFill>
              <a:latin typeface="メイリオ"/>
              <a:ea typeface="メイリオ"/>
            </a:endParaRPr>
          </a:p>
        </p:txBody>
      </p:sp>
      <p:sp>
        <p:nvSpPr>
          <p:cNvPr id="63" name="角丸四角形 62"/>
          <p:cNvSpPr/>
          <p:nvPr/>
        </p:nvSpPr>
        <p:spPr>
          <a:xfrm>
            <a:off x="4956744" y="590786"/>
            <a:ext cx="1451460" cy="415276"/>
          </a:xfrm>
          <a:prstGeom prst="roundRect">
            <a:avLst/>
          </a:prstGeom>
          <a:solidFill>
            <a:schemeClr val="accent3"/>
          </a:solidFill>
          <a:ln>
            <a:solidFill>
              <a:schemeClr val="accent3"/>
            </a:solidFill>
          </a:ln>
        </p:spPr>
        <p:style>
          <a:lnRef idx="2">
            <a:schemeClr val="accent4"/>
          </a:lnRef>
          <a:fillRef idx="1">
            <a:schemeClr val="lt1"/>
          </a:fillRef>
          <a:effectRef idx="0">
            <a:schemeClr val="accent4"/>
          </a:effectRef>
          <a:fontRef idx="minor">
            <a:schemeClr val="dk1"/>
          </a:fontRef>
        </p:style>
        <p:txBody>
          <a:bodyPr rtlCol="0" anchor="ctr"/>
          <a:lstStyle/>
          <a:p>
            <a:pPr algn="ctr">
              <a:spcBef>
                <a:spcPct val="0"/>
              </a:spcBef>
              <a:defRPr/>
            </a:pPr>
            <a:r>
              <a:rPr lang="en-US" altLang="ja-JP" sz="800" b="1" dirty="0" err="1">
                <a:solidFill>
                  <a:srgbClr val="FFFFFF"/>
                </a:solidFill>
                <a:latin typeface="メイリオ" pitchFamily="50" charset="-128"/>
                <a:ea typeface="メイリオ" pitchFamily="50" charset="-128"/>
                <a:cs typeface="メイリオ" pitchFamily="50" charset="-128"/>
              </a:rPr>
              <a:t>SuperStream</a:t>
            </a:r>
            <a:r>
              <a:rPr lang="en-US" altLang="ja-JP" sz="800" b="1" dirty="0">
                <a:solidFill>
                  <a:srgbClr val="FFFFFF"/>
                </a:solidFill>
                <a:latin typeface="メイリオ" pitchFamily="50" charset="-128"/>
                <a:ea typeface="メイリオ" pitchFamily="50" charset="-128"/>
                <a:cs typeface="メイリオ" pitchFamily="50" charset="-128"/>
              </a:rPr>
              <a:t>-NX</a:t>
            </a:r>
            <a:r>
              <a:rPr lang="ja-JP" altLang="en-US" sz="800" b="1" dirty="0">
                <a:solidFill>
                  <a:srgbClr val="FFFFFF"/>
                </a:solidFill>
                <a:latin typeface="メイリオ" pitchFamily="50" charset="-128"/>
                <a:ea typeface="メイリオ" pitchFamily="50" charset="-128"/>
                <a:cs typeface="メイリオ" pitchFamily="50" charset="-128"/>
              </a:rPr>
              <a:t> </a:t>
            </a:r>
            <a:r>
              <a:rPr lang="en-US" altLang="ja-JP" sz="800" b="1" dirty="0">
                <a:solidFill>
                  <a:srgbClr val="FFFFFF"/>
                </a:solidFill>
                <a:latin typeface="メイリオ" pitchFamily="50" charset="-128"/>
                <a:ea typeface="メイリオ" pitchFamily="50" charset="-128"/>
                <a:cs typeface="メイリオ" pitchFamily="50" charset="-128"/>
              </a:rPr>
              <a:t>TM</a:t>
            </a:r>
          </a:p>
          <a:p>
            <a:pPr algn="ctr">
              <a:spcBef>
                <a:spcPct val="0"/>
              </a:spcBef>
              <a:defRPr/>
            </a:pPr>
            <a:r>
              <a:rPr lang="ja-JP" altLang="en-US" sz="800" b="1" dirty="0">
                <a:solidFill>
                  <a:srgbClr val="FFFFFF"/>
                </a:solidFill>
                <a:latin typeface="メイリオ" pitchFamily="50" charset="-128"/>
                <a:ea typeface="メイリオ" pitchFamily="50" charset="-128"/>
                <a:cs typeface="メイリオ" pitchFamily="50" charset="-128"/>
              </a:rPr>
              <a:t>勤怠管理</a:t>
            </a:r>
          </a:p>
        </p:txBody>
      </p:sp>
      <p:grpSp>
        <p:nvGrpSpPr>
          <p:cNvPr id="65" name="グループ化 525"/>
          <p:cNvGrpSpPr/>
          <p:nvPr/>
        </p:nvGrpSpPr>
        <p:grpSpPr>
          <a:xfrm>
            <a:off x="5038178" y="2871865"/>
            <a:ext cx="430033" cy="430033"/>
            <a:chOff x="3784104" y="1923678"/>
            <a:chExt cx="381000" cy="381000"/>
          </a:xfrm>
          <a:solidFill>
            <a:schemeClr val="tx2"/>
          </a:solidFill>
        </p:grpSpPr>
        <p:sp>
          <p:nvSpPr>
            <p:cNvPr id="66"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defTabSz="685784">
                <a:defRPr/>
              </a:pPr>
              <a:endParaRPr kumimoji="0" lang="ja-JP" altLang="en-US" sz="1050" kern="0">
                <a:solidFill>
                  <a:srgbClr val="54C2F0"/>
                </a:solidFill>
                <a:latin typeface="メイリオ"/>
                <a:ea typeface="メイリオ"/>
              </a:endParaRPr>
            </a:p>
          </p:txBody>
        </p:sp>
        <p:sp>
          <p:nvSpPr>
            <p:cNvPr id="67"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defTabSz="685784">
                <a:defRPr/>
              </a:pPr>
              <a:endParaRPr kumimoji="0" lang="ja-JP" altLang="en-US" sz="1050" kern="0">
                <a:solidFill>
                  <a:srgbClr val="54C2F0"/>
                </a:solidFill>
                <a:latin typeface="メイリオ"/>
                <a:ea typeface="メイリオ"/>
              </a:endParaRPr>
            </a:p>
          </p:txBody>
        </p:sp>
      </p:grpSp>
      <p:sp>
        <p:nvSpPr>
          <p:cNvPr id="70" name="テキスト ボックス 69"/>
          <p:cNvSpPr txBox="1"/>
          <p:nvPr/>
        </p:nvSpPr>
        <p:spPr>
          <a:xfrm>
            <a:off x="5508104" y="2930974"/>
            <a:ext cx="1726840" cy="398910"/>
          </a:xfrm>
          <a:prstGeom prst="rect">
            <a:avLst/>
          </a:prstGeom>
        </p:spPr>
        <p:txBody>
          <a:bodyPr wrap="square" lIns="0" tIns="0" rIns="0" bIns="0" rtlCol="0" anchor="t" anchorCtr="0">
            <a:noAutofit/>
          </a:bodyPr>
          <a:lstStyle/>
          <a:p>
            <a:pPr>
              <a:spcBef>
                <a:spcPct val="0"/>
              </a:spcBef>
              <a:defRPr/>
            </a:pPr>
            <a:r>
              <a:rPr lang="en-US" altLang="ja-JP" sz="750" b="1" u="sng" dirty="0">
                <a:solidFill>
                  <a:prstClr val="black">
                    <a:lumMod val="75000"/>
                    <a:lumOff val="25000"/>
                  </a:prstClr>
                </a:solidFill>
                <a:latin typeface="メイリオ" pitchFamily="50" charset="-128"/>
                <a:ea typeface="メイリオ" pitchFamily="50" charset="-128"/>
                <a:cs typeface="メイリオ" pitchFamily="50" charset="-128"/>
              </a:rPr>
              <a:t> </a:t>
            </a:r>
            <a:r>
              <a:rPr lang="ja-JP" altLang="en-US" sz="750" b="1" u="sng" dirty="0">
                <a:solidFill>
                  <a:prstClr val="black">
                    <a:lumMod val="75000"/>
                    <a:lumOff val="25000"/>
                  </a:prstClr>
                </a:solidFill>
                <a:latin typeface="メイリオ" pitchFamily="50" charset="-128"/>
                <a:ea typeface="メイリオ" pitchFamily="50" charset="-128"/>
                <a:cs typeface="メイリオ" pitchFamily="50" charset="-128"/>
              </a:rPr>
              <a:t>クライアント</a:t>
            </a:r>
            <a:endParaRPr lang="en-US" altLang="ja-JP" sz="750" b="1" u="sng" dirty="0">
              <a:solidFill>
                <a:prstClr val="black">
                  <a:lumMod val="75000"/>
                  <a:lumOff val="25000"/>
                </a:prstClr>
              </a:solidFill>
              <a:latin typeface="メイリオ" pitchFamily="50" charset="-128"/>
              <a:ea typeface="メイリオ" pitchFamily="50" charset="-128"/>
              <a:cs typeface="メイリオ" pitchFamily="50" charset="-128"/>
            </a:endParaRPr>
          </a:p>
          <a:p>
            <a:pPr>
              <a:spcBef>
                <a:spcPct val="0"/>
              </a:spcBef>
              <a:defRPr/>
            </a:pPr>
            <a:r>
              <a:rPr lang="en-US" altLang="ja-JP" sz="750" dirty="0">
                <a:solidFill>
                  <a:prstClr val="black">
                    <a:lumMod val="75000"/>
                    <a:lumOff val="25000"/>
                  </a:prstClr>
                </a:solidFill>
                <a:latin typeface="メイリオ" pitchFamily="50" charset="-128"/>
                <a:ea typeface="メイリオ" pitchFamily="50" charset="-128"/>
                <a:cs typeface="メイリオ" pitchFamily="50" charset="-128"/>
              </a:rPr>
              <a:t>■ Microsoft Edge</a:t>
            </a:r>
          </a:p>
          <a:p>
            <a:pPr>
              <a:spcBef>
                <a:spcPct val="0"/>
              </a:spcBef>
              <a:defRPr/>
            </a:pPr>
            <a:r>
              <a:rPr lang="en-US" altLang="ja-JP" sz="750" dirty="0">
                <a:solidFill>
                  <a:prstClr val="black">
                    <a:lumMod val="75000"/>
                    <a:lumOff val="25000"/>
                  </a:prstClr>
                </a:solidFill>
                <a:latin typeface="メイリオ" pitchFamily="50" charset="-128"/>
                <a:ea typeface="メイリオ" pitchFamily="50" charset="-128"/>
                <a:cs typeface="メイリオ" pitchFamily="50" charset="-128"/>
              </a:rPr>
              <a:t>■ Google Chrome</a:t>
            </a:r>
          </a:p>
          <a:p>
            <a:pPr>
              <a:spcBef>
                <a:spcPct val="0"/>
              </a:spcBef>
              <a:defRPr/>
            </a:pPr>
            <a:r>
              <a:rPr lang="en-US" altLang="ja-JP" sz="750" dirty="0">
                <a:solidFill>
                  <a:prstClr val="black">
                    <a:lumMod val="75000"/>
                    <a:lumOff val="25000"/>
                  </a:prstClr>
                </a:solidFill>
                <a:latin typeface="メイリオ" pitchFamily="50" charset="-128"/>
                <a:ea typeface="メイリオ" pitchFamily="50" charset="-128"/>
                <a:cs typeface="メイリオ" pitchFamily="50" charset="-128"/>
              </a:rPr>
              <a:t>■ Mozilla Firefox</a:t>
            </a:r>
          </a:p>
          <a:p>
            <a:pPr>
              <a:spcBef>
                <a:spcPct val="0"/>
              </a:spcBef>
              <a:defRPr/>
            </a:pPr>
            <a:r>
              <a:rPr lang="en-US" altLang="ja-JP" sz="750" dirty="0">
                <a:solidFill>
                  <a:prstClr val="black">
                    <a:lumMod val="75000"/>
                    <a:lumOff val="25000"/>
                  </a:prstClr>
                </a:solidFill>
                <a:latin typeface="メイリオ" pitchFamily="50" charset="-128"/>
                <a:ea typeface="メイリオ" pitchFamily="50" charset="-128"/>
                <a:cs typeface="メイリオ" pitchFamily="50" charset="-128"/>
              </a:rPr>
              <a:t>■ Windows</a:t>
            </a:r>
          </a:p>
        </p:txBody>
      </p:sp>
      <p:sp>
        <p:nvSpPr>
          <p:cNvPr id="71" name="Freeform 416"/>
          <p:cNvSpPr>
            <a:spLocks noEditPoints="1"/>
          </p:cNvSpPr>
          <p:nvPr/>
        </p:nvSpPr>
        <p:spPr bwMode="auto">
          <a:xfrm>
            <a:off x="5071641" y="3666760"/>
            <a:ext cx="286950" cy="391295"/>
          </a:xfrm>
          <a:custGeom>
            <a:avLst/>
            <a:gdLst/>
            <a:ahLst/>
            <a:cxnLst>
              <a:cxn ang="0">
                <a:pos x="0" y="0"/>
              </a:cxn>
              <a:cxn ang="0">
                <a:pos x="0" y="240"/>
              </a:cxn>
              <a:cxn ang="0">
                <a:pos x="176" y="240"/>
              </a:cxn>
              <a:cxn ang="0">
                <a:pos x="176" y="0"/>
              </a:cxn>
              <a:cxn ang="0">
                <a:pos x="0" y="0"/>
              </a:cxn>
              <a:cxn ang="0">
                <a:pos x="120" y="224"/>
              </a:cxn>
              <a:cxn ang="0">
                <a:pos x="56" y="224"/>
              </a:cxn>
              <a:cxn ang="0">
                <a:pos x="56" y="208"/>
              </a:cxn>
              <a:cxn ang="0">
                <a:pos x="120" y="208"/>
              </a:cxn>
              <a:cxn ang="0">
                <a:pos x="120" y="224"/>
              </a:cxn>
              <a:cxn ang="0">
                <a:pos x="152" y="192"/>
              </a:cxn>
              <a:cxn ang="0">
                <a:pos x="24" y="192"/>
              </a:cxn>
              <a:cxn ang="0">
                <a:pos x="24" y="24"/>
              </a:cxn>
              <a:cxn ang="0">
                <a:pos x="152" y="24"/>
              </a:cxn>
              <a:cxn ang="0">
                <a:pos x="152" y="192"/>
              </a:cxn>
            </a:cxnLst>
            <a:rect l="0" t="0" r="r" b="b"/>
            <a:pathLst>
              <a:path w="176" h="240">
                <a:moveTo>
                  <a:pt x="0" y="0"/>
                </a:moveTo>
                <a:lnTo>
                  <a:pt x="0" y="240"/>
                </a:lnTo>
                <a:lnTo>
                  <a:pt x="176" y="240"/>
                </a:lnTo>
                <a:lnTo>
                  <a:pt x="176" y="0"/>
                </a:lnTo>
                <a:lnTo>
                  <a:pt x="0" y="0"/>
                </a:lnTo>
                <a:close/>
                <a:moveTo>
                  <a:pt x="120" y="224"/>
                </a:moveTo>
                <a:lnTo>
                  <a:pt x="56" y="224"/>
                </a:lnTo>
                <a:lnTo>
                  <a:pt x="56" y="208"/>
                </a:lnTo>
                <a:lnTo>
                  <a:pt x="120" y="208"/>
                </a:lnTo>
                <a:lnTo>
                  <a:pt x="120" y="224"/>
                </a:lnTo>
                <a:close/>
                <a:moveTo>
                  <a:pt x="152" y="192"/>
                </a:moveTo>
                <a:lnTo>
                  <a:pt x="24" y="192"/>
                </a:lnTo>
                <a:lnTo>
                  <a:pt x="24" y="24"/>
                </a:lnTo>
                <a:lnTo>
                  <a:pt x="152" y="24"/>
                </a:lnTo>
                <a:lnTo>
                  <a:pt x="152" y="192"/>
                </a:lnTo>
                <a:close/>
              </a:path>
            </a:pathLst>
          </a:custGeom>
          <a:solidFill>
            <a:srgbClr val="008CCF"/>
          </a:solid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72" name="テキスト ボックス 71"/>
          <p:cNvSpPr txBox="1"/>
          <p:nvPr/>
        </p:nvSpPr>
        <p:spPr>
          <a:xfrm>
            <a:off x="5508104" y="3700182"/>
            <a:ext cx="713889" cy="391295"/>
          </a:xfrm>
          <a:prstGeom prst="rect">
            <a:avLst/>
          </a:prstGeom>
        </p:spPr>
        <p:txBody>
          <a:bodyPr wrap="square" lIns="0" tIns="0" rIns="0" bIns="0" rtlCol="0" anchor="t" anchorCtr="0">
            <a:noAutofit/>
          </a:bodyPr>
          <a:lstStyle/>
          <a:p>
            <a:pPr>
              <a:spcBef>
                <a:spcPct val="0"/>
              </a:spcBef>
              <a:defRPr/>
            </a:pPr>
            <a:r>
              <a:rPr lang="ja-JP" altLang="en-US" sz="750" b="1" u="sng" dirty="0">
                <a:solidFill>
                  <a:srgbClr val="404040"/>
                </a:solidFill>
                <a:latin typeface="メイリオ"/>
                <a:ea typeface="メイリオ"/>
                <a:cs typeface="メイリオ" pitchFamily="50" charset="-128"/>
              </a:rPr>
              <a:t>モバイル</a:t>
            </a:r>
            <a:endParaRPr lang="en-US" altLang="ja-JP" sz="750" b="1" u="sng" dirty="0">
              <a:solidFill>
                <a:srgbClr val="404040"/>
              </a:solidFill>
              <a:latin typeface="メイリオ"/>
              <a:ea typeface="メイリオ"/>
              <a:cs typeface="メイリオ" pitchFamily="50" charset="-128"/>
            </a:endParaRPr>
          </a:p>
          <a:p>
            <a:pPr>
              <a:spcBef>
                <a:spcPct val="0"/>
              </a:spcBef>
              <a:defRPr/>
            </a:pPr>
            <a:r>
              <a:rPr lang="en-US" altLang="ja-JP" sz="750" dirty="0">
                <a:solidFill>
                  <a:srgbClr val="404040"/>
                </a:solidFill>
                <a:latin typeface="メイリオ"/>
                <a:ea typeface="メイリオ"/>
                <a:cs typeface="メイリオ" pitchFamily="50" charset="-128"/>
              </a:rPr>
              <a:t>■ </a:t>
            </a:r>
            <a:r>
              <a:rPr lang="en-US" altLang="ja-JP" sz="750" dirty="0">
                <a:solidFill>
                  <a:srgbClr val="404040"/>
                </a:solidFill>
                <a:cs typeface="メイリオ" pitchFamily="50" charset="-128"/>
              </a:rPr>
              <a:t>iOS</a:t>
            </a:r>
            <a:endParaRPr lang="ja-JP" altLang="en-US" sz="750" dirty="0">
              <a:solidFill>
                <a:srgbClr val="404040"/>
              </a:solidFill>
              <a:latin typeface="メイリオ"/>
              <a:ea typeface="メイリオ"/>
              <a:cs typeface="メイリオ" pitchFamily="50" charset="-128"/>
            </a:endParaRPr>
          </a:p>
          <a:p>
            <a:pPr>
              <a:spcBef>
                <a:spcPct val="0"/>
              </a:spcBef>
              <a:defRPr/>
            </a:pPr>
            <a:r>
              <a:rPr lang="en-US" altLang="ja-JP" sz="750" dirty="0">
                <a:solidFill>
                  <a:srgbClr val="404040"/>
                </a:solidFill>
                <a:latin typeface="メイリオ"/>
                <a:ea typeface="メイリオ"/>
                <a:cs typeface="メイリオ" pitchFamily="50" charset="-128"/>
              </a:rPr>
              <a:t>■ Android</a:t>
            </a:r>
          </a:p>
          <a:p>
            <a:pPr algn="ctr">
              <a:spcBef>
                <a:spcPct val="0"/>
              </a:spcBef>
              <a:defRPr/>
            </a:pPr>
            <a:endParaRPr lang="ja-JP" altLang="en-US" sz="750" b="1" dirty="0">
              <a:solidFill>
                <a:prstClr val="black">
                  <a:lumMod val="75000"/>
                  <a:lumOff val="25000"/>
                </a:prstClr>
              </a:solidFill>
              <a:latin typeface="メイリオ"/>
              <a:ea typeface="メイリオ"/>
              <a:cs typeface="メイリオ" pitchFamily="50" charset="-128"/>
            </a:endParaRPr>
          </a:p>
        </p:txBody>
      </p:sp>
      <p:sp>
        <p:nvSpPr>
          <p:cNvPr id="69" name="Freeform 416"/>
          <p:cNvSpPr>
            <a:spLocks noEditPoints="1"/>
          </p:cNvSpPr>
          <p:nvPr/>
        </p:nvSpPr>
        <p:spPr bwMode="auto">
          <a:xfrm>
            <a:off x="3353343" y="3666760"/>
            <a:ext cx="286950" cy="391295"/>
          </a:xfrm>
          <a:custGeom>
            <a:avLst/>
            <a:gdLst/>
            <a:ahLst/>
            <a:cxnLst>
              <a:cxn ang="0">
                <a:pos x="0" y="0"/>
              </a:cxn>
              <a:cxn ang="0">
                <a:pos x="0" y="240"/>
              </a:cxn>
              <a:cxn ang="0">
                <a:pos x="176" y="240"/>
              </a:cxn>
              <a:cxn ang="0">
                <a:pos x="176" y="0"/>
              </a:cxn>
              <a:cxn ang="0">
                <a:pos x="0" y="0"/>
              </a:cxn>
              <a:cxn ang="0">
                <a:pos x="120" y="224"/>
              </a:cxn>
              <a:cxn ang="0">
                <a:pos x="56" y="224"/>
              </a:cxn>
              <a:cxn ang="0">
                <a:pos x="56" y="208"/>
              </a:cxn>
              <a:cxn ang="0">
                <a:pos x="120" y="208"/>
              </a:cxn>
              <a:cxn ang="0">
                <a:pos x="120" y="224"/>
              </a:cxn>
              <a:cxn ang="0">
                <a:pos x="152" y="192"/>
              </a:cxn>
              <a:cxn ang="0">
                <a:pos x="24" y="192"/>
              </a:cxn>
              <a:cxn ang="0">
                <a:pos x="24" y="24"/>
              </a:cxn>
              <a:cxn ang="0">
                <a:pos x="152" y="24"/>
              </a:cxn>
              <a:cxn ang="0">
                <a:pos x="152" y="192"/>
              </a:cxn>
            </a:cxnLst>
            <a:rect l="0" t="0" r="r" b="b"/>
            <a:pathLst>
              <a:path w="176" h="240">
                <a:moveTo>
                  <a:pt x="0" y="0"/>
                </a:moveTo>
                <a:lnTo>
                  <a:pt x="0" y="240"/>
                </a:lnTo>
                <a:lnTo>
                  <a:pt x="176" y="240"/>
                </a:lnTo>
                <a:lnTo>
                  <a:pt x="176" y="0"/>
                </a:lnTo>
                <a:lnTo>
                  <a:pt x="0" y="0"/>
                </a:lnTo>
                <a:close/>
                <a:moveTo>
                  <a:pt x="120" y="224"/>
                </a:moveTo>
                <a:lnTo>
                  <a:pt x="56" y="224"/>
                </a:lnTo>
                <a:lnTo>
                  <a:pt x="56" y="208"/>
                </a:lnTo>
                <a:lnTo>
                  <a:pt x="120" y="208"/>
                </a:lnTo>
                <a:lnTo>
                  <a:pt x="120" y="224"/>
                </a:lnTo>
                <a:close/>
                <a:moveTo>
                  <a:pt x="152" y="192"/>
                </a:moveTo>
                <a:lnTo>
                  <a:pt x="24" y="192"/>
                </a:lnTo>
                <a:lnTo>
                  <a:pt x="24" y="24"/>
                </a:lnTo>
                <a:lnTo>
                  <a:pt x="152" y="24"/>
                </a:lnTo>
                <a:lnTo>
                  <a:pt x="152" y="192"/>
                </a:lnTo>
                <a:close/>
              </a:path>
            </a:pathLst>
          </a:custGeom>
          <a:solidFill>
            <a:srgbClr val="008CCF"/>
          </a:solid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73" name="テキスト ボックス 72"/>
          <p:cNvSpPr txBox="1"/>
          <p:nvPr/>
        </p:nvSpPr>
        <p:spPr>
          <a:xfrm>
            <a:off x="3889690" y="3700182"/>
            <a:ext cx="739034" cy="357873"/>
          </a:xfrm>
          <a:prstGeom prst="rect">
            <a:avLst/>
          </a:prstGeom>
        </p:spPr>
        <p:txBody>
          <a:bodyPr wrap="square" lIns="0" tIns="0" rIns="0" bIns="0" rtlCol="0" anchor="t" anchorCtr="0">
            <a:noAutofit/>
          </a:bodyPr>
          <a:lstStyle/>
          <a:p>
            <a:pPr>
              <a:spcBef>
                <a:spcPct val="0"/>
              </a:spcBef>
              <a:defRPr/>
            </a:pPr>
            <a:r>
              <a:rPr lang="ja-JP" altLang="en-US" sz="750" b="1" u="sng" dirty="0">
                <a:solidFill>
                  <a:srgbClr val="404040"/>
                </a:solidFill>
                <a:latin typeface="メイリオ"/>
                <a:ea typeface="メイリオ"/>
                <a:cs typeface="メイリオ" pitchFamily="50" charset="-128"/>
              </a:rPr>
              <a:t>モバイル</a:t>
            </a:r>
            <a:endParaRPr lang="en-US" altLang="ja-JP" sz="750" b="1" u="sng" dirty="0">
              <a:solidFill>
                <a:srgbClr val="404040"/>
              </a:solidFill>
              <a:latin typeface="メイリオ"/>
              <a:ea typeface="メイリオ"/>
              <a:cs typeface="メイリオ" pitchFamily="50" charset="-128"/>
            </a:endParaRPr>
          </a:p>
          <a:p>
            <a:pPr>
              <a:spcBef>
                <a:spcPct val="0"/>
              </a:spcBef>
              <a:defRPr/>
            </a:pPr>
            <a:r>
              <a:rPr lang="en-US" altLang="ja-JP" sz="750" dirty="0">
                <a:solidFill>
                  <a:srgbClr val="404040"/>
                </a:solidFill>
                <a:latin typeface="メイリオ"/>
                <a:ea typeface="メイリオ"/>
                <a:cs typeface="メイリオ" pitchFamily="50" charset="-128"/>
              </a:rPr>
              <a:t>■ </a:t>
            </a:r>
            <a:r>
              <a:rPr lang="en-US" altLang="ja-JP" sz="750" dirty="0">
                <a:solidFill>
                  <a:srgbClr val="404040"/>
                </a:solidFill>
                <a:cs typeface="メイリオ" pitchFamily="50" charset="-128"/>
              </a:rPr>
              <a:t>iOS</a:t>
            </a:r>
            <a:endParaRPr lang="ja-JP" altLang="en-US" sz="750" dirty="0">
              <a:solidFill>
                <a:srgbClr val="404040"/>
              </a:solidFill>
              <a:latin typeface="メイリオ"/>
              <a:ea typeface="メイリオ"/>
              <a:cs typeface="メイリオ" pitchFamily="50" charset="-128"/>
            </a:endParaRPr>
          </a:p>
          <a:p>
            <a:pPr>
              <a:spcBef>
                <a:spcPct val="0"/>
              </a:spcBef>
              <a:defRPr/>
            </a:pPr>
            <a:r>
              <a:rPr lang="en-US" altLang="ja-JP" sz="750" dirty="0">
                <a:solidFill>
                  <a:srgbClr val="404040"/>
                </a:solidFill>
                <a:latin typeface="メイリオ"/>
                <a:ea typeface="メイリオ"/>
                <a:cs typeface="メイリオ" pitchFamily="50" charset="-128"/>
              </a:rPr>
              <a:t>■ Android</a:t>
            </a:r>
          </a:p>
        </p:txBody>
      </p:sp>
      <p:sp>
        <p:nvSpPr>
          <p:cNvPr id="74" name="Freeform 37"/>
          <p:cNvSpPr>
            <a:spLocks noEditPoints="1"/>
          </p:cNvSpPr>
          <p:nvPr/>
        </p:nvSpPr>
        <p:spPr bwMode="auto">
          <a:xfrm>
            <a:off x="5377983" y="1943864"/>
            <a:ext cx="539750" cy="503238"/>
          </a:xfrm>
          <a:custGeom>
            <a:avLst/>
            <a:gdLst>
              <a:gd name="T0" fmla="*/ 397 w 567"/>
              <a:gd name="T1" fmla="*/ 128 h 529"/>
              <a:gd name="T2" fmla="*/ 170 w 567"/>
              <a:gd name="T3" fmla="*/ 193 h 529"/>
              <a:gd name="T4" fmla="*/ 170 w 567"/>
              <a:gd name="T5" fmla="*/ 435 h 529"/>
              <a:gd name="T6" fmla="*/ 397 w 567"/>
              <a:gd name="T7" fmla="*/ 200 h 529"/>
              <a:gd name="T8" fmla="*/ 170 w 567"/>
              <a:gd name="T9" fmla="*/ 435 h 529"/>
              <a:gd name="T10" fmla="*/ 170 w 567"/>
              <a:gd name="T11" fmla="*/ 121 h 529"/>
              <a:gd name="T12" fmla="*/ 397 w 567"/>
              <a:gd name="T13" fmla="*/ 0 h 529"/>
              <a:gd name="T14" fmla="*/ 200 w 567"/>
              <a:gd name="T15" fmla="*/ 53 h 529"/>
              <a:gd name="T16" fmla="*/ 367 w 567"/>
              <a:gd name="T17" fmla="*/ 23 h 529"/>
              <a:gd name="T18" fmla="*/ 200 w 567"/>
              <a:gd name="T19" fmla="*/ 53 h 529"/>
              <a:gd name="T20" fmla="*/ 208 w 567"/>
              <a:gd name="T21" fmla="*/ 30 h 529"/>
              <a:gd name="T22" fmla="*/ 359 w 567"/>
              <a:gd name="T23" fmla="*/ 45 h 529"/>
              <a:gd name="T24" fmla="*/ 200 w 567"/>
              <a:gd name="T25" fmla="*/ 98 h 529"/>
              <a:gd name="T26" fmla="*/ 367 w 567"/>
              <a:gd name="T27" fmla="*/ 68 h 529"/>
              <a:gd name="T28" fmla="*/ 200 w 567"/>
              <a:gd name="T29" fmla="*/ 98 h 529"/>
              <a:gd name="T30" fmla="*/ 208 w 567"/>
              <a:gd name="T31" fmla="*/ 76 h 529"/>
              <a:gd name="T32" fmla="*/ 359 w 567"/>
              <a:gd name="T33" fmla="*/ 91 h 529"/>
              <a:gd name="T34" fmla="*/ 283 w 567"/>
              <a:gd name="T35" fmla="*/ 259 h 529"/>
              <a:gd name="T36" fmla="*/ 283 w 567"/>
              <a:gd name="T37" fmla="*/ 225 h 529"/>
              <a:gd name="T38" fmla="*/ 283 w 567"/>
              <a:gd name="T39" fmla="*/ 259 h 529"/>
              <a:gd name="T40" fmla="*/ 283 w 567"/>
              <a:gd name="T41" fmla="*/ 251 h 529"/>
              <a:gd name="T42" fmla="*/ 283 w 567"/>
              <a:gd name="T43" fmla="*/ 232 h 529"/>
              <a:gd name="T44" fmla="*/ 367 w 567"/>
              <a:gd name="T45" fmla="*/ 404 h 529"/>
              <a:gd name="T46" fmla="*/ 200 w 567"/>
              <a:gd name="T47" fmla="*/ 397 h 529"/>
              <a:gd name="T48" fmla="*/ 367 w 567"/>
              <a:gd name="T49" fmla="*/ 404 h 529"/>
              <a:gd name="T50" fmla="*/ 200 w 567"/>
              <a:gd name="T51" fmla="*/ 385 h 529"/>
              <a:gd name="T52" fmla="*/ 367 w 567"/>
              <a:gd name="T53" fmla="*/ 378 h 529"/>
              <a:gd name="T54" fmla="*/ 367 w 567"/>
              <a:gd name="T55" fmla="*/ 367 h 529"/>
              <a:gd name="T56" fmla="*/ 200 w 567"/>
              <a:gd name="T57" fmla="*/ 359 h 529"/>
              <a:gd name="T58" fmla="*/ 367 w 567"/>
              <a:gd name="T59" fmla="*/ 367 h 529"/>
              <a:gd name="T60" fmla="*/ 200 w 567"/>
              <a:gd name="T61" fmla="*/ 348 h 529"/>
              <a:gd name="T62" fmla="*/ 367 w 567"/>
              <a:gd name="T63" fmla="*/ 340 h 529"/>
              <a:gd name="T64" fmla="*/ 367 w 567"/>
              <a:gd name="T65" fmla="*/ 329 h 529"/>
              <a:gd name="T66" fmla="*/ 200 w 567"/>
              <a:gd name="T67" fmla="*/ 321 h 529"/>
              <a:gd name="T68" fmla="*/ 367 w 567"/>
              <a:gd name="T69" fmla="*/ 329 h 529"/>
              <a:gd name="T70" fmla="*/ 200 w 567"/>
              <a:gd name="T71" fmla="*/ 310 h 529"/>
              <a:gd name="T72" fmla="*/ 367 w 567"/>
              <a:gd name="T73" fmla="*/ 302 h 529"/>
              <a:gd name="T74" fmla="*/ 367 w 567"/>
              <a:gd name="T75" fmla="*/ 291 h 529"/>
              <a:gd name="T76" fmla="*/ 200 w 567"/>
              <a:gd name="T77" fmla="*/ 283 h 529"/>
              <a:gd name="T78" fmla="*/ 367 w 567"/>
              <a:gd name="T79" fmla="*/ 291 h 529"/>
              <a:gd name="T80" fmla="*/ 438 w 567"/>
              <a:gd name="T81" fmla="*/ 320 h 529"/>
              <a:gd name="T82" fmla="*/ 404 w 567"/>
              <a:gd name="T83" fmla="*/ 212 h 529"/>
              <a:gd name="T84" fmla="*/ 162 w 567"/>
              <a:gd name="T85" fmla="*/ 442 h 529"/>
              <a:gd name="T86" fmla="*/ 147 w 567"/>
              <a:gd name="T87" fmla="*/ 264 h 529"/>
              <a:gd name="T88" fmla="*/ 82 w 567"/>
              <a:gd name="T89" fmla="*/ 355 h 529"/>
              <a:gd name="T90" fmla="*/ 87 w 567"/>
              <a:gd name="T91" fmla="*/ 529 h 529"/>
              <a:gd name="T92" fmla="*/ 567 w 567"/>
              <a:gd name="T93" fmla="*/ 423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67" h="529">
                <a:moveTo>
                  <a:pt x="170" y="128"/>
                </a:moveTo>
                <a:cubicBezTo>
                  <a:pt x="397" y="128"/>
                  <a:pt x="397" y="128"/>
                  <a:pt x="397" y="128"/>
                </a:cubicBezTo>
                <a:cubicBezTo>
                  <a:pt x="397" y="193"/>
                  <a:pt x="397" y="193"/>
                  <a:pt x="397" y="193"/>
                </a:cubicBezTo>
                <a:cubicBezTo>
                  <a:pt x="170" y="193"/>
                  <a:pt x="170" y="193"/>
                  <a:pt x="170" y="193"/>
                </a:cubicBezTo>
                <a:lnTo>
                  <a:pt x="170" y="128"/>
                </a:lnTo>
                <a:close/>
                <a:moveTo>
                  <a:pt x="170" y="435"/>
                </a:moveTo>
                <a:cubicBezTo>
                  <a:pt x="397" y="435"/>
                  <a:pt x="397" y="435"/>
                  <a:pt x="397" y="435"/>
                </a:cubicBezTo>
                <a:cubicBezTo>
                  <a:pt x="397" y="200"/>
                  <a:pt x="397" y="200"/>
                  <a:pt x="397" y="200"/>
                </a:cubicBezTo>
                <a:cubicBezTo>
                  <a:pt x="170" y="200"/>
                  <a:pt x="170" y="200"/>
                  <a:pt x="170" y="200"/>
                </a:cubicBezTo>
                <a:lnTo>
                  <a:pt x="170" y="435"/>
                </a:lnTo>
                <a:close/>
                <a:moveTo>
                  <a:pt x="170" y="0"/>
                </a:moveTo>
                <a:cubicBezTo>
                  <a:pt x="170" y="121"/>
                  <a:pt x="170" y="121"/>
                  <a:pt x="170" y="121"/>
                </a:cubicBezTo>
                <a:cubicBezTo>
                  <a:pt x="397" y="121"/>
                  <a:pt x="397" y="121"/>
                  <a:pt x="397" y="121"/>
                </a:cubicBezTo>
                <a:cubicBezTo>
                  <a:pt x="397" y="0"/>
                  <a:pt x="397" y="0"/>
                  <a:pt x="397" y="0"/>
                </a:cubicBezTo>
                <a:lnTo>
                  <a:pt x="170" y="0"/>
                </a:lnTo>
                <a:close/>
                <a:moveTo>
                  <a:pt x="200" y="53"/>
                </a:moveTo>
                <a:cubicBezTo>
                  <a:pt x="200" y="23"/>
                  <a:pt x="200" y="23"/>
                  <a:pt x="200" y="23"/>
                </a:cubicBezTo>
                <a:cubicBezTo>
                  <a:pt x="367" y="23"/>
                  <a:pt x="367" y="23"/>
                  <a:pt x="367" y="23"/>
                </a:cubicBezTo>
                <a:cubicBezTo>
                  <a:pt x="367" y="53"/>
                  <a:pt x="367" y="53"/>
                  <a:pt x="367" y="53"/>
                </a:cubicBezTo>
                <a:lnTo>
                  <a:pt x="200" y="53"/>
                </a:lnTo>
                <a:close/>
                <a:moveTo>
                  <a:pt x="359" y="30"/>
                </a:moveTo>
                <a:cubicBezTo>
                  <a:pt x="208" y="30"/>
                  <a:pt x="208" y="30"/>
                  <a:pt x="208" y="30"/>
                </a:cubicBezTo>
                <a:cubicBezTo>
                  <a:pt x="208" y="45"/>
                  <a:pt x="208" y="45"/>
                  <a:pt x="208" y="45"/>
                </a:cubicBezTo>
                <a:cubicBezTo>
                  <a:pt x="359" y="45"/>
                  <a:pt x="359" y="45"/>
                  <a:pt x="359" y="45"/>
                </a:cubicBezTo>
                <a:lnTo>
                  <a:pt x="359" y="30"/>
                </a:lnTo>
                <a:close/>
                <a:moveTo>
                  <a:pt x="200" y="98"/>
                </a:moveTo>
                <a:cubicBezTo>
                  <a:pt x="200" y="68"/>
                  <a:pt x="200" y="68"/>
                  <a:pt x="200" y="68"/>
                </a:cubicBezTo>
                <a:cubicBezTo>
                  <a:pt x="367" y="68"/>
                  <a:pt x="367" y="68"/>
                  <a:pt x="367" y="68"/>
                </a:cubicBezTo>
                <a:cubicBezTo>
                  <a:pt x="367" y="98"/>
                  <a:pt x="367" y="98"/>
                  <a:pt x="367" y="98"/>
                </a:cubicBezTo>
                <a:lnTo>
                  <a:pt x="200" y="98"/>
                </a:lnTo>
                <a:close/>
                <a:moveTo>
                  <a:pt x="359" y="76"/>
                </a:moveTo>
                <a:cubicBezTo>
                  <a:pt x="208" y="76"/>
                  <a:pt x="208" y="76"/>
                  <a:pt x="208" y="76"/>
                </a:cubicBezTo>
                <a:cubicBezTo>
                  <a:pt x="208" y="91"/>
                  <a:pt x="208" y="91"/>
                  <a:pt x="208" y="91"/>
                </a:cubicBezTo>
                <a:cubicBezTo>
                  <a:pt x="359" y="91"/>
                  <a:pt x="359" y="91"/>
                  <a:pt x="359" y="91"/>
                </a:cubicBezTo>
                <a:lnTo>
                  <a:pt x="359" y="76"/>
                </a:lnTo>
                <a:close/>
                <a:moveTo>
                  <a:pt x="283" y="259"/>
                </a:moveTo>
                <a:cubicBezTo>
                  <a:pt x="274" y="259"/>
                  <a:pt x="266" y="251"/>
                  <a:pt x="266" y="242"/>
                </a:cubicBezTo>
                <a:cubicBezTo>
                  <a:pt x="266" y="233"/>
                  <a:pt x="274" y="225"/>
                  <a:pt x="283" y="225"/>
                </a:cubicBezTo>
                <a:cubicBezTo>
                  <a:pt x="293" y="225"/>
                  <a:pt x="300" y="233"/>
                  <a:pt x="300" y="242"/>
                </a:cubicBezTo>
                <a:cubicBezTo>
                  <a:pt x="300" y="251"/>
                  <a:pt x="293" y="259"/>
                  <a:pt x="283" y="259"/>
                </a:cubicBezTo>
                <a:close/>
                <a:moveTo>
                  <a:pt x="293" y="242"/>
                </a:moveTo>
                <a:cubicBezTo>
                  <a:pt x="293" y="247"/>
                  <a:pt x="289" y="251"/>
                  <a:pt x="283" y="251"/>
                </a:cubicBezTo>
                <a:cubicBezTo>
                  <a:pt x="278" y="251"/>
                  <a:pt x="274" y="247"/>
                  <a:pt x="274" y="242"/>
                </a:cubicBezTo>
                <a:cubicBezTo>
                  <a:pt x="274" y="237"/>
                  <a:pt x="278" y="232"/>
                  <a:pt x="283" y="232"/>
                </a:cubicBezTo>
                <a:cubicBezTo>
                  <a:pt x="289" y="232"/>
                  <a:pt x="293" y="237"/>
                  <a:pt x="293" y="242"/>
                </a:cubicBezTo>
                <a:close/>
                <a:moveTo>
                  <a:pt x="367" y="404"/>
                </a:moveTo>
                <a:cubicBezTo>
                  <a:pt x="200" y="404"/>
                  <a:pt x="200" y="404"/>
                  <a:pt x="200" y="404"/>
                </a:cubicBezTo>
                <a:cubicBezTo>
                  <a:pt x="200" y="397"/>
                  <a:pt x="200" y="397"/>
                  <a:pt x="200" y="397"/>
                </a:cubicBezTo>
                <a:cubicBezTo>
                  <a:pt x="367" y="397"/>
                  <a:pt x="367" y="397"/>
                  <a:pt x="367" y="397"/>
                </a:cubicBezTo>
                <a:lnTo>
                  <a:pt x="367" y="404"/>
                </a:lnTo>
                <a:close/>
                <a:moveTo>
                  <a:pt x="367" y="385"/>
                </a:moveTo>
                <a:cubicBezTo>
                  <a:pt x="200" y="385"/>
                  <a:pt x="200" y="385"/>
                  <a:pt x="200" y="385"/>
                </a:cubicBezTo>
                <a:cubicBezTo>
                  <a:pt x="200" y="378"/>
                  <a:pt x="200" y="378"/>
                  <a:pt x="200" y="378"/>
                </a:cubicBezTo>
                <a:cubicBezTo>
                  <a:pt x="367" y="378"/>
                  <a:pt x="367" y="378"/>
                  <a:pt x="367" y="378"/>
                </a:cubicBezTo>
                <a:lnTo>
                  <a:pt x="367" y="385"/>
                </a:lnTo>
                <a:close/>
                <a:moveTo>
                  <a:pt x="367" y="367"/>
                </a:moveTo>
                <a:cubicBezTo>
                  <a:pt x="200" y="367"/>
                  <a:pt x="200" y="367"/>
                  <a:pt x="200" y="367"/>
                </a:cubicBezTo>
                <a:cubicBezTo>
                  <a:pt x="200" y="359"/>
                  <a:pt x="200" y="359"/>
                  <a:pt x="200" y="359"/>
                </a:cubicBezTo>
                <a:cubicBezTo>
                  <a:pt x="367" y="359"/>
                  <a:pt x="367" y="359"/>
                  <a:pt x="367" y="359"/>
                </a:cubicBezTo>
                <a:lnTo>
                  <a:pt x="367" y="367"/>
                </a:lnTo>
                <a:close/>
                <a:moveTo>
                  <a:pt x="367" y="348"/>
                </a:moveTo>
                <a:cubicBezTo>
                  <a:pt x="200" y="348"/>
                  <a:pt x="200" y="348"/>
                  <a:pt x="200" y="348"/>
                </a:cubicBezTo>
                <a:cubicBezTo>
                  <a:pt x="200" y="340"/>
                  <a:pt x="200" y="340"/>
                  <a:pt x="200" y="340"/>
                </a:cubicBezTo>
                <a:cubicBezTo>
                  <a:pt x="367" y="340"/>
                  <a:pt x="367" y="340"/>
                  <a:pt x="367" y="340"/>
                </a:cubicBezTo>
                <a:lnTo>
                  <a:pt x="367" y="348"/>
                </a:lnTo>
                <a:close/>
                <a:moveTo>
                  <a:pt x="367" y="329"/>
                </a:moveTo>
                <a:cubicBezTo>
                  <a:pt x="200" y="329"/>
                  <a:pt x="200" y="329"/>
                  <a:pt x="200" y="329"/>
                </a:cubicBezTo>
                <a:cubicBezTo>
                  <a:pt x="200" y="321"/>
                  <a:pt x="200" y="321"/>
                  <a:pt x="200" y="321"/>
                </a:cubicBezTo>
                <a:cubicBezTo>
                  <a:pt x="367" y="321"/>
                  <a:pt x="367" y="321"/>
                  <a:pt x="367" y="321"/>
                </a:cubicBezTo>
                <a:lnTo>
                  <a:pt x="367" y="329"/>
                </a:lnTo>
                <a:close/>
                <a:moveTo>
                  <a:pt x="367" y="310"/>
                </a:moveTo>
                <a:cubicBezTo>
                  <a:pt x="200" y="310"/>
                  <a:pt x="200" y="310"/>
                  <a:pt x="200" y="310"/>
                </a:cubicBezTo>
                <a:cubicBezTo>
                  <a:pt x="200" y="302"/>
                  <a:pt x="200" y="302"/>
                  <a:pt x="200" y="302"/>
                </a:cubicBezTo>
                <a:cubicBezTo>
                  <a:pt x="367" y="302"/>
                  <a:pt x="367" y="302"/>
                  <a:pt x="367" y="302"/>
                </a:cubicBezTo>
                <a:lnTo>
                  <a:pt x="367" y="310"/>
                </a:lnTo>
                <a:close/>
                <a:moveTo>
                  <a:pt x="367" y="291"/>
                </a:moveTo>
                <a:cubicBezTo>
                  <a:pt x="200" y="291"/>
                  <a:pt x="200" y="291"/>
                  <a:pt x="200" y="291"/>
                </a:cubicBezTo>
                <a:cubicBezTo>
                  <a:pt x="200" y="283"/>
                  <a:pt x="200" y="283"/>
                  <a:pt x="200" y="283"/>
                </a:cubicBezTo>
                <a:cubicBezTo>
                  <a:pt x="367" y="283"/>
                  <a:pt x="367" y="283"/>
                  <a:pt x="367" y="283"/>
                </a:cubicBezTo>
                <a:lnTo>
                  <a:pt x="367" y="291"/>
                </a:lnTo>
                <a:close/>
                <a:moveTo>
                  <a:pt x="461" y="317"/>
                </a:moveTo>
                <a:cubicBezTo>
                  <a:pt x="453" y="317"/>
                  <a:pt x="445" y="318"/>
                  <a:pt x="438" y="320"/>
                </a:cubicBezTo>
                <a:cubicBezTo>
                  <a:pt x="439" y="313"/>
                  <a:pt x="439" y="307"/>
                  <a:pt x="439" y="300"/>
                </a:cubicBezTo>
                <a:cubicBezTo>
                  <a:pt x="439" y="266"/>
                  <a:pt x="426" y="235"/>
                  <a:pt x="404" y="212"/>
                </a:cubicBezTo>
                <a:cubicBezTo>
                  <a:pt x="404" y="442"/>
                  <a:pt x="404" y="442"/>
                  <a:pt x="404" y="442"/>
                </a:cubicBezTo>
                <a:cubicBezTo>
                  <a:pt x="162" y="442"/>
                  <a:pt x="162" y="442"/>
                  <a:pt x="162" y="442"/>
                </a:cubicBezTo>
                <a:cubicBezTo>
                  <a:pt x="162" y="265"/>
                  <a:pt x="162" y="265"/>
                  <a:pt x="162" y="265"/>
                </a:cubicBezTo>
                <a:cubicBezTo>
                  <a:pt x="158" y="264"/>
                  <a:pt x="152" y="264"/>
                  <a:pt x="147" y="264"/>
                </a:cubicBezTo>
                <a:cubicBezTo>
                  <a:pt x="109" y="264"/>
                  <a:pt x="78" y="294"/>
                  <a:pt x="78" y="332"/>
                </a:cubicBezTo>
                <a:cubicBezTo>
                  <a:pt x="78" y="340"/>
                  <a:pt x="80" y="348"/>
                  <a:pt x="82" y="355"/>
                </a:cubicBezTo>
                <a:cubicBezTo>
                  <a:pt x="36" y="358"/>
                  <a:pt x="0" y="395"/>
                  <a:pt x="0" y="442"/>
                </a:cubicBezTo>
                <a:cubicBezTo>
                  <a:pt x="0" y="490"/>
                  <a:pt x="39" y="529"/>
                  <a:pt x="87" y="529"/>
                </a:cubicBezTo>
                <a:cubicBezTo>
                  <a:pt x="461" y="529"/>
                  <a:pt x="461" y="529"/>
                  <a:pt x="461" y="529"/>
                </a:cubicBezTo>
                <a:cubicBezTo>
                  <a:pt x="519" y="529"/>
                  <a:pt x="567" y="482"/>
                  <a:pt x="567" y="423"/>
                </a:cubicBezTo>
                <a:cubicBezTo>
                  <a:pt x="567" y="365"/>
                  <a:pt x="519" y="317"/>
                  <a:pt x="461" y="317"/>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ja-JP" altLang="en-US"/>
          </a:p>
        </p:txBody>
      </p:sp>
      <p:cxnSp>
        <p:nvCxnSpPr>
          <p:cNvPr id="75" name="直線コネクタ 74"/>
          <p:cNvCxnSpPr/>
          <p:nvPr/>
        </p:nvCxnSpPr>
        <p:spPr>
          <a:xfrm>
            <a:off x="5652120" y="2440464"/>
            <a:ext cx="0" cy="279352"/>
          </a:xfrm>
          <a:prstGeom prst="line">
            <a:avLst/>
          </a:prstGeom>
          <a:ln w="28575">
            <a:solidFill>
              <a:srgbClr val="008CCF"/>
            </a:solidFill>
          </a:ln>
        </p:spPr>
        <p:style>
          <a:lnRef idx="1">
            <a:schemeClr val="accent2"/>
          </a:lnRef>
          <a:fillRef idx="0">
            <a:schemeClr val="accent2"/>
          </a:fillRef>
          <a:effectRef idx="0">
            <a:schemeClr val="accent2"/>
          </a:effectRef>
          <a:fontRef idx="minor">
            <a:schemeClr val="tx1"/>
          </a:fontRef>
        </p:style>
      </p:cxnSp>
      <p:sp>
        <p:nvSpPr>
          <p:cNvPr id="77" name="テキスト ボックス 76"/>
          <p:cNvSpPr txBox="1"/>
          <p:nvPr/>
        </p:nvSpPr>
        <p:spPr>
          <a:xfrm>
            <a:off x="5067629" y="1160572"/>
            <a:ext cx="1146183" cy="222330"/>
          </a:xfrm>
          <a:prstGeom prst="rect">
            <a:avLst/>
          </a:prstGeom>
        </p:spPr>
        <p:txBody>
          <a:bodyPr wrap="square" lIns="0" tIns="0" rIns="0" bIns="0" rtlCol="0" anchor="t" anchorCtr="0">
            <a:normAutofit/>
          </a:bodyPr>
          <a:lstStyle/>
          <a:p>
            <a:pPr>
              <a:spcBef>
                <a:spcPct val="0"/>
              </a:spcBef>
              <a:defRPr/>
            </a:pPr>
            <a:r>
              <a:rPr lang="ja-JP" altLang="en-US" sz="825" b="1" dirty="0">
                <a:solidFill>
                  <a:srgbClr val="FF6600"/>
                </a:solidFill>
                <a:latin typeface="メイリオ" pitchFamily="50" charset="-128"/>
                <a:ea typeface="メイリオ" pitchFamily="50" charset="-128"/>
                <a:cs typeface="メイリオ" pitchFamily="50" charset="-128"/>
              </a:rPr>
              <a:t>　　</a:t>
            </a:r>
            <a:r>
              <a:rPr lang="en-US" altLang="ja-JP" sz="825" b="1" dirty="0">
                <a:solidFill>
                  <a:srgbClr val="FF6600"/>
                </a:solidFill>
                <a:latin typeface="メイリオ" pitchFamily="50" charset="-128"/>
                <a:ea typeface="メイリオ" pitchFamily="50" charset="-128"/>
                <a:cs typeface="メイリオ" pitchFamily="50" charset="-128"/>
              </a:rPr>
              <a:t>Server</a:t>
            </a:r>
            <a:r>
              <a:rPr lang="ja-JP" altLang="en-US" sz="825" b="1" dirty="0">
                <a:solidFill>
                  <a:srgbClr val="FF6600"/>
                </a:solidFill>
                <a:latin typeface="メイリオ" pitchFamily="50" charset="-128"/>
                <a:ea typeface="メイリオ" pitchFamily="50" charset="-128"/>
                <a:cs typeface="メイリオ" pitchFamily="50" charset="-128"/>
              </a:rPr>
              <a:t>（</a:t>
            </a:r>
            <a:r>
              <a:rPr lang="en-US" altLang="ja-JP" sz="825" b="1" dirty="0">
                <a:solidFill>
                  <a:srgbClr val="FF6600"/>
                </a:solidFill>
                <a:latin typeface="メイリオ" pitchFamily="50" charset="-128"/>
                <a:ea typeface="メイリオ" pitchFamily="50" charset="-128"/>
                <a:cs typeface="メイリオ" pitchFamily="50" charset="-128"/>
              </a:rPr>
              <a:t>Cloud</a:t>
            </a:r>
            <a:r>
              <a:rPr lang="ja-JP" altLang="en-US" sz="825" b="1" dirty="0">
                <a:solidFill>
                  <a:srgbClr val="FF6600"/>
                </a:solidFill>
                <a:latin typeface="メイリオ" pitchFamily="50" charset="-128"/>
                <a:ea typeface="メイリオ" pitchFamily="50" charset="-128"/>
                <a:cs typeface="メイリオ" pitchFamily="50" charset="-128"/>
              </a:rPr>
              <a:t>）</a:t>
            </a:r>
          </a:p>
        </p:txBody>
      </p:sp>
      <p:sp>
        <p:nvSpPr>
          <p:cNvPr id="3" name="テキスト ボックス 2">
            <a:extLst>
              <a:ext uri="{FF2B5EF4-FFF2-40B4-BE49-F238E27FC236}">
                <a16:creationId xmlns:a16="http://schemas.microsoft.com/office/drawing/2014/main" id="{710F5F36-4D23-CC9A-63D0-01E185E7AADC}"/>
              </a:ext>
            </a:extLst>
          </p:cNvPr>
          <p:cNvSpPr txBox="1"/>
          <p:nvPr/>
        </p:nvSpPr>
        <p:spPr>
          <a:xfrm>
            <a:off x="7159411" y="3700182"/>
            <a:ext cx="1758256" cy="727753"/>
          </a:xfrm>
          <a:prstGeom prst="rect">
            <a:avLst/>
          </a:prstGeom>
        </p:spPr>
        <p:txBody>
          <a:bodyPr wrap="square" lIns="0" tIns="0" rIns="0" bIns="0" rtlCol="0" anchor="t" anchorCtr="0">
            <a:noAutofit/>
          </a:bodyPr>
          <a:lstStyle/>
          <a:p>
            <a:pPr lvl="0">
              <a:spcBef>
                <a:spcPct val="0"/>
              </a:spcBef>
              <a:defRPr/>
            </a:pPr>
            <a:r>
              <a:rPr kumimoji="0" lang="ja-JP" altLang="en-US" sz="750" b="1" u="sng" kern="0" noProof="0" dirty="0">
                <a:solidFill>
                  <a:prstClr val="black">
                    <a:lumMod val="75000"/>
                    <a:lumOff val="25000"/>
                  </a:prstClr>
                </a:solidFill>
                <a:cs typeface="メイリオ" pitchFamily="50" charset="-128"/>
              </a:rPr>
              <a:t>モバイル</a:t>
            </a:r>
            <a:endParaRPr kumimoji="0" lang="en-US" altLang="ja-JP" sz="750" b="1" i="0" u="sng" strike="noStrike" kern="0" cap="none" spc="0" normalizeH="0" baseline="0" noProof="0" dirty="0">
              <a:ln>
                <a:noFill/>
              </a:ln>
              <a:solidFill>
                <a:prstClr val="black">
                  <a:lumMod val="75000"/>
                  <a:lumOff val="25000"/>
                </a:prstClr>
              </a:solidFill>
              <a:effectLst/>
              <a:uLnTx/>
              <a:uFillTx/>
              <a:cs typeface="メイリオ" pitchFamily="50" charset="-128"/>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750" kern="0" dirty="0">
                <a:solidFill>
                  <a:prstClr val="black">
                    <a:lumMod val="75000"/>
                    <a:lumOff val="25000"/>
                  </a:prstClr>
                </a:solidFill>
                <a:cs typeface="メイリオ" pitchFamily="50" charset="-128"/>
              </a:rPr>
              <a:t>■ </a:t>
            </a:r>
            <a:r>
              <a:rPr kumimoji="0" lang="en-US" altLang="ja-JP" sz="750" b="0" i="0" u="none" strike="noStrike" kern="0" cap="none" spc="0" normalizeH="0" baseline="0" noProof="0" dirty="0" err="1">
                <a:ln>
                  <a:noFill/>
                </a:ln>
                <a:solidFill>
                  <a:prstClr val="black">
                    <a:lumMod val="75000"/>
                    <a:lumOff val="25000"/>
                  </a:prstClr>
                </a:solidFill>
                <a:effectLst/>
                <a:uLnTx/>
                <a:uFillTx/>
                <a:cs typeface="メイリオ" pitchFamily="50" charset="-128"/>
              </a:rPr>
              <a:t>iPadOS</a:t>
            </a:r>
            <a:endParaRPr kumimoji="0" lang="en-US" altLang="ja-JP" sz="750" b="0" i="0" u="none" strike="noStrike" kern="0" cap="none" spc="0" normalizeH="0" baseline="0" noProof="0" dirty="0">
              <a:ln>
                <a:noFill/>
              </a:ln>
              <a:solidFill>
                <a:prstClr val="black">
                  <a:lumMod val="75000"/>
                  <a:lumOff val="25000"/>
                </a:prstClr>
              </a:solidFill>
              <a:effectLst/>
              <a:uLnTx/>
              <a:uFillTx/>
              <a:cs typeface="メイリオ" pitchFamily="50" charset="-128"/>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750" kern="0" dirty="0">
                <a:solidFill>
                  <a:prstClr val="black">
                    <a:lumMod val="75000"/>
                    <a:lumOff val="25000"/>
                  </a:prstClr>
                </a:solidFill>
                <a:cs typeface="メイリオ" pitchFamily="50" charset="-128"/>
              </a:rPr>
              <a:t>■ </a:t>
            </a:r>
            <a:r>
              <a:rPr kumimoji="0" lang="en-US" altLang="ja-JP" sz="750" kern="0" dirty="0">
                <a:solidFill>
                  <a:prstClr val="black">
                    <a:lumMod val="75000"/>
                    <a:lumOff val="25000"/>
                  </a:prstClr>
                </a:solidFill>
                <a:cs typeface="メイリオ" pitchFamily="50" charset="-128"/>
              </a:rPr>
              <a:t>iOS</a:t>
            </a: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750" kern="0" dirty="0">
                <a:solidFill>
                  <a:prstClr val="black">
                    <a:lumMod val="75000"/>
                    <a:lumOff val="25000"/>
                  </a:prstClr>
                </a:solidFill>
                <a:cs typeface="メイリオ" pitchFamily="50" charset="-128"/>
              </a:rPr>
              <a:t>■</a:t>
            </a:r>
            <a:r>
              <a:rPr kumimoji="0" lang="en-US" altLang="ja-JP" sz="750" b="0" i="0" u="none" strike="noStrike" kern="0" cap="none" spc="0" normalizeH="0" baseline="0" noProof="0" dirty="0">
                <a:ln>
                  <a:noFill/>
                </a:ln>
                <a:solidFill>
                  <a:prstClr val="black">
                    <a:lumMod val="75000"/>
                    <a:lumOff val="25000"/>
                  </a:prstClr>
                </a:solidFill>
                <a:effectLst/>
                <a:uLnTx/>
                <a:uFillTx/>
                <a:cs typeface="メイリオ" pitchFamily="50" charset="-128"/>
              </a:rPr>
              <a:t>Windows</a:t>
            </a:r>
          </a:p>
          <a:p>
            <a:pPr lvl="0">
              <a:spcBef>
                <a:spcPct val="0"/>
              </a:spcBef>
              <a:defRPr/>
            </a:pPr>
            <a:r>
              <a:rPr kumimoji="0" lang="en-US" altLang="ja-JP" sz="750" kern="0" noProof="0" dirty="0">
                <a:solidFill>
                  <a:prstClr val="black">
                    <a:lumMod val="75000"/>
                    <a:lumOff val="25000"/>
                  </a:prstClr>
                </a:solidFill>
                <a:cs typeface="メイリオ" pitchFamily="50" charset="-128"/>
              </a:rPr>
              <a:t> </a:t>
            </a:r>
            <a:r>
              <a:rPr kumimoji="0" lang="ja-JP" altLang="en-US" sz="750" kern="0" dirty="0">
                <a:solidFill>
                  <a:prstClr val="black">
                    <a:lumMod val="75000"/>
                    <a:lumOff val="25000"/>
                  </a:prstClr>
                </a:solidFill>
                <a:cs typeface="メイリオ" pitchFamily="50" charset="-128"/>
              </a:rPr>
              <a:t>スレート</a:t>
            </a:r>
            <a:r>
              <a:rPr kumimoji="0" lang="en-US" altLang="ja-JP" sz="750" kern="0" dirty="0">
                <a:solidFill>
                  <a:prstClr val="black">
                    <a:lumMod val="75000"/>
                    <a:lumOff val="25000"/>
                  </a:prstClr>
                </a:solidFill>
                <a:cs typeface="メイリオ" pitchFamily="50" charset="-128"/>
              </a:rPr>
              <a:t>PC(</a:t>
            </a:r>
            <a:r>
              <a:rPr kumimoji="0" lang="ja-JP" altLang="en-US" sz="750" kern="0" dirty="0">
                <a:solidFill>
                  <a:prstClr val="black">
                    <a:lumMod val="75000"/>
                    <a:lumOff val="25000"/>
                  </a:prstClr>
                </a:solidFill>
                <a:cs typeface="メイリオ" pitchFamily="50" charset="-128"/>
              </a:rPr>
              <a:t>タブレット</a:t>
            </a:r>
            <a:r>
              <a:rPr kumimoji="0" lang="en-US" altLang="ja-JP" sz="750" kern="0" dirty="0">
                <a:solidFill>
                  <a:prstClr val="black">
                    <a:lumMod val="75000"/>
                    <a:lumOff val="25000"/>
                  </a:prstClr>
                </a:solidFill>
                <a:cs typeface="メイリオ" pitchFamily="50" charset="-128"/>
              </a:rPr>
              <a:t>PC)</a:t>
            </a:r>
            <a:r>
              <a:rPr kumimoji="0" lang="ja-JP" altLang="en-US" sz="750" kern="0" dirty="0">
                <a:solidFill>
                  <a:prstClr val="black">
                    <a:lumMod val="75000"/>
                    <a:lumOff val="25000"/>
                  </a:prstClr>
                </a:solidFill>
                <a:cs typeface="メイリオ" pitchFamily="50" charset="-128"/>
              </a:rPr>
              <a:t>が対象</a:t>
            </a:r>
            <a:endParaRPr kumimoji="0" lang="en-US" altLang="ja-JP" sz="750" kern="0" dirty="0">
              <a:solidFill>
                <a:prstClr val="black">
                  <a:lumMod val="75000"/>
                  <a:lumOff val="25000"/>
                </a:prstClr>
              </a:solidFill>
              <a:cs typeface="メイリオ" pitchFamily="50" charset="-128"/>
            </a:endParaRPr>
          </a:p>
        </p:txBody>
      </p:sp>
      <p:cxnSp>
        <p:nvCxnSpPr>
          <p:cNvPr id="29" name="直線コネクタ 28">
            <a:extLst>
              <a:ext uri="{FF2B5EF4-FFF2-40B4-BE49-F238E27FC236}">
                <a16:creationId xmlns:a16="http://schemas.microsoft.com/office/drawing/2014/main" id="{630016FC-1B7C-4A9A-0810-254978597C56}"/>
              </a:ext>
            </a:extLst>
          </p:cNvPr>
          <p:cNvCxnSpPr>
            <a:cxnSpLocks/>
          </p:cNvCxnSpPr>
          <p:nvPr/>
        </p:nvCxnSpPr>
        <p:spPr>
          <a:xfrm>
            <a:off x="3517314" y="2721580"/>
            <a:ext cx="0" cy="188744"/>
          </a:xfrm>
          <a:prstGeom prst="line">
            <a:avLst/>
          </a:prstGeom>
          <a:ln w="28575">
            <a:solidFill>
              <a:srgbClr val="008CCF"/>
            </a:solidFill>
          </a:ln>
        </p:spPr>
        <p:style>
          <a:lnRef idx="1">
            <a:schemeClr val="accent2"/>
          </a:lnRef>
          <a:fillRef idx="0">
            <a:schemeClr val="accent2"/>
          </a:fillRef>
          <a:effectRef idx="0">
            <a:schemeClr val="accent2"/>
          </a:effectRef>
          <a:fontRef idx="minor">
            <a:schemeClr val="tx1"/>
          </a:fontRef>
        </p:style>
      </p:cxnSp>
      <p:cxnSp>
        <p:nvCxnSpPr>
          <p:cNvPr id="43" name="直線コネクタ 42">
            <a:extLst>
              <a:ext uri="{FF2B5EF4-FFF2-40B4-BE49-F238E27FC236}">
                <a16:creationId xmlns:a16="http://schemas.microsoft.com/office/drawing/2014/main" id="{30C66864-BA1A-BF1C-42D9-90B7063E2ADC}"/>
              </a:ext>
            </a:extLst>
          </p:cNvPr>
          <p:cNvCxnSpPr>
            <a:cxnSpLocks/>
          </p:cNvCxnSpPr>
          <p:nvPr/>
        </p:nvCxnSpPr>
        <p:spPr>
          <a:xfrm>
            <a:off x="5235062" y="2711507"/>
            <a:ext cx="0" cy="172800"/>
          </a:xfrm>
          <a:prstGeom prst="line">
            <a:avLst/>
          </a:prstGeom>
          <a:ln w="28575">
            <a:solidFill>
              <a:srgbClr val="008CCF"/>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63084062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2" name="スライド番号プレースホルダー 1"/>
          <p:cNvSpPr>
            <a:spLocks noGrp="1"/>
          </p:cNvSpPr>
          <p:nvPr>
            <p:ph type="sldNum" sz="quarter" idx="4"/>
          </p:nvPr>
        </p:nvSpPr>
        <p:spPr/>
        <p:txBody>
          <a:bodyPr/>
          <a:lstStyle/>
          <a:p>
            <a:fld id="{78AE49ED-73EF-499C-8307-28EB0E7CF529}" type="slidenum">
              <a:rPr kumimoji="1" lang="ja-JP" altLang="en-US" smtClean="0"/>
              <a:t>50</a:t>
            </a:fld>
            <a:endParaRPr kumimoji="1" lang="ja-JP" altLang="en-US" dirty="0"/>
          </a:p>
        </p:txBody>
      </p:sp>
      <p:pic>
        <p:nvPicPr>
          <p:cNvPr id="3" name="図 2">
            <a:extLst>
              <a:ext uri="{FF2B5EF4-FFF2-40B4-BE49-F238E27FC236}">
                <a16:creationId xmlns:a16="http://schemas.microsoft.com/office/drawing/2014/main" id="{53A87C77-D669-1A46-0273-DD27FD3D7B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43808" y="3695051"/>
            <a:ext cx="2106819" cy="464781"/>
          </a:xfrm>
          <a:prstGeom prst="rect">
            <a:avLst/>
          </a:prstGeom>
        </p:spPr>
      </p:pic>
      <p:sp>
        <p:nvSpPr>
          <p:cNvPr id="5" name="テキスト ボックス 4">
            <a:extLst>
              <a:ext uri="{FF2B5EF4-FFF2-40B4-BE49-F238E27FC236}">
                <a16:creationId xmlns:a16="http://schemas.microsoft.com/office/drawing/2014/main" id="{2C19152A-45AA-D9AB-DDD9-503F66AB2F07}"/>
              </a:ext>
            </a:extLst>
          </p:cNvPr>
          <p:cNvSpPr txBox="1"/>
          <p:nvPr/>
        </p:nvSpPr>
        <p:spPr>
          <a:xfrm>
            <a:off x="3959932" y="4227934"/>
            <a:ext cx="1154162" cy="153888"/>
          </a:xfrm>
          <a:prstGeom prst="rect">
            <a:avLst/>
          </a:prstGeom>
          <a:noFill/>
        </p:spPr>
        <p:txBody>
          <a:bodyPr wrap="none" lIns="0" tIns="0" rIns="0" bIns="0" rtlCol="0">
            <a:spAutoFit/>
          </a:bodyPr>
          <a:lstStyle/>
          <a:p>
            <a:r>
              <a:rPr lang="ja-JP" altLang="en-US" sz="1000" dirty="0">
                <a:solidFill>
                  <a:srgbClr val="EE7B48"/>
                </a:solidFill>
                <a:hlinkClick r:id="rId3">
                  <a:extLst>
                    <a:ext uri="{A12FA001-AC4F-418D-AE19-62706E023703}">
                      <ahyp:hlinkClr xmlns:ahyp="http://schemas.microsoft.com/office/drawing/2018/hyperlinkcolor" val="tx"/>
                    </a:ext>
                  </a:extLst>
                </a:hlinkClick>
              </a:rPr>
              <a:t>詳しくはこちらから</a:t>
            </a:r>
            <a:endParaRPr lang="en-US" altLang="ja-JP" sz="1000" dirty="0">
              <a:solidFill>
                <a:srgbClr val="EE7B48"/>
              </a:solidFill>
            </a:endParaRPr>
          </a:p>
        </p:txBody>
      </p:sp>
      <p:sp>
        <p:nvSpPr>
          <p:cNvPr id="6" name="テキスト ボックス 5">
            <a:extLst>
              <a:ext uri="{FF2B5EF4-FFF2-40B4-BE49-F238E27FC236}">
                <a16:creationId xmlns:a16="http://schemas.microsoft.com/office/drawing/2014/main" id="{F8C601B7-A553-A6BB-EEF0-B9B972BE8FBC}"/>
              </a:ext>
            </a:extLst>
          </p:cNvPr>
          <p:cNvSpPr txBox="1"/>
          <p:nvPr/>
        </p:nvSpPr>
        <p:spPr>
          <a:xfrm>
            <a:off x="359532" y="1062338"/>
            <a:ext cx="8208912" cy="1977464"/>
          </a:xfrm>
          <a:prstGeom prst="rect">
            <a:avLst/>
          </a:prstGeom>
          <a:noFill/>
        </p:spPr>
        <p:txBody>
          <a:bodyPr wrap="square">
            <a:spAutoFit/>
          </a:bodyPr>
          <a:lstStyle/>
          <a:p>
            <a:pPr>
              <a:lnSpc>
                <a:spcPct val="150000"/>
              </a:lnSpc>
            </a:pPr>
            <a:r>
              <a:rPr lang="ja-JP" altLang="en-US" sz="2800" dirty="0">
                <a:solidFill>
                  <a:srgbClr val="EE7B48"/>
                </a:solidFill>
              </a:rPr>
              <a:t>会計・人事を変える　</a:t>
            </a:r>
            <a:endParaRPr lang="en-US" altLang="ja-JP" sz="2800" dirty="0">
              <a:solidFill>
                <a:srgbClr val="EE7B48"/>
              </a:solidFill>
            </a:endParaRPr>
          </a:p>
          <a:p>
            <a:pPr>
              <a:lnSpc>
                <a:spcPct val="150000"/>
              </a:lnSpc>
            </a:pPr>
            <a:r>
              <a:rPr lang="ja-JP" altLang="en-US" sz="2800" dirty="0">
                <a:solidFill>
                  <a:srgbClr val="EE7B48"/>
                </a:solidFill>
              </a:rPr>
              <a:t>もっとやさしく、もっと便利に、</a:t>
            </a:r>
            <a:endParaRPr lang="en-US" altLang="ja-JP" sz="2800" dirty="0">
              <a:solidFill>
                <a:srgbClr val="EE7B48"/>
              </a:solidFill>
            </a:endParaRPr>
          </a:p>
          <a:p>
            <a:pPr>
              <a:lnSpc>
                <a:spcPct val="150000"/>
              </a:lnSpc>
            </a:pPr>
            <a:r>
              <a:rPr lang="ja-JP" altLang="en-US" sz="2800" dirty="0">
                <a:solidFill>
                  <a:srgbClr val="EE7B48"/>
                </a:solidFill>
              </a:rPr>
              <a:t>もっとクリエイティブに！</a:t>
            </a:r>
          </a:p>
        </p:txBody>
      </p:sp>
      <p:pic>
        <p:nvPicPr>
          <p:cNvPr id="7" name="図 6" descr="QR コード&#10;&#10;AI によって生成されたコンテンツは間違っている可能性があります。">
            <a:extLst>
              <a:ext uri="{FF2B5EF4-FFF2-40B4-BE49-F238E27FC236}">
                <a16:creationId xmlns:a16="http://schemas.microsoft.com/office/drawing/2014/main" id="{36C317E7-65EC-D3CD-61F0-7C5BEF2F06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84068" y="3685118"/>
            <a:ext cx="792088" cy="792088"/>
          </a:xfrm>
          <a:prstGeom prst="rect">
            <a:avLst/>
          </a:prstGeom>
        </p:spPr>
      </p:pic>
    </p:spTree>
    <p:extLst>
      <p:ext uri="{BB962C8B-B14F-4D97-AF65-F5344CB8AC3E}">
        <p14:creationId xmlns:p14="http://schemas.microsoft.com/office/powerpoint/2010/main" val="40464393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0"/>
          </p:nvPr>
        </p:nvSpPr>
        <p:spPr/>
        <p:txBody>
          <a:bodyPr/>
          <a:lstStyle/>
          <a:p>
            <a:fld id="{78AE49ED-73EF-499C-8307-28EB0E7CF529}" type="slidenum">
              <a:rPr lang="ja-JP" altLang="en-US" smtClean="0"/>
              <a:pPr/>
              <a:t>5</a:t>
            </a:fld>
            <a:endParaRPr lang="ja-JP" altLang="en-US" dirty="0"/>
          </a:p>
        </p:txBody>
      </p:sp>
      <p:sp>
        <p:nvSpPr>
          <p:cNvPr id="3" name="タイトル 2"/>
          <p:cNvSpPr>
            <a:spLocks noGrp="1"/>
          </p:cNvSpPr>
          <p:nvPr>
            <p:ph type="title"/>
          </p:nvPr>
        </p:nvSpPr>
        <p:spPr/>
        <p:txBody>
          <a:bodyPr/>
          <a:lstStyle/>
          <a:p>
            <a:r>
              <a:rPr lang="en-US" altLang="ja-JP" b="0" dirty="0">
                <a:solidFill>
                  <a:srgbClr val="FABE00"/>
                </a:solidFill>
              </a:rPr>
              <a:t>02</a:t>
            </a:r>
            <a:br>
              <a:rPr lang="en-US" altLang="ja-JP" b="0" dirty="0">
                <a:solidFill>
                  <a:srgbClr val="FABE00"/>
                </a:solidFill>
              </a:rPr>
            </a:br>
            <a:r>
              <a:rPr lang="ja-JP" altLang="en-US" dirty="0">
                <a:solidFill>
                  <a:srgbClr val="EE7B48"/>
                </a:solidFill>
              </a:rPr>
              <a:t>製品特長</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16238139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6</a:t>
            </a:fld>
            <a:endParaRPr kumimoji="1" lang="ja-JP" altLang="en-US" dirty="0"/>
          </a:p>
        </p:txBody>
      </p:sp>
      <p:sp>
        <p:nvSpPr>
          <p:cNvPr id="3" name="タイトル 2"/>
          <p:cNvSpPr>
            <a:spLocks noGrp="1"/>
          </p:cNvSpPr>
          <p:nvPr>
            <p:ph type="title"/>
          </p:nvPr>
        </p:nvSpPr>
        <p:spPr/>
        <p:txBody>
          <a:bodyPr/>
          <a:lstStyle/>
          <a:p>
            <a:r>
              <a:rPr kumimoji="1" lang="ja-JP" altLang="en-US" dirty="0"/>
              <a:t>人事管理・財務会計業務に最適な組織を管理</a:t>
            </a:r>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テキスト プレースホルダー 4"/>
          <p:cNvSpPr>
            <a:spLocks noGrp="1"/>
          </p:cNvSpPr>
          <p:nvPr>
            <p:ph type="body" sz="quarter" idx="16"/>
          </p:nvPr>
        </p:nvSpPr>
        <p:spPr/>
        <p:txBody>
          <a:bodyPr/>
          <a:lstStyle/>
          <a:p>
            <a:r>
              <a:rPr kumimoji="1" lang="ja-JP" altLang="en-US" dirty="0"/>
              <a:t>４つの組織体系を個人毎に割り当てることが可能</a:t>
            </a:r>
          </a:p>
        </p:txBody>
      </p:sp>
      <p:sp>
        <p:nvSpPr>
          <p:cNvPr id="6" name="テキスト プレースホルダー 5"/>
          <p:cNvSpPr>
            <a:spLocks noGrp="1"/>
          </p:cNvSpPr>
          <p:nvPr>
            <p:ph type="body" sz="quarter" idx="17"/>
          </p:nvPr>
        </p:nvSpPr>
        <p:spPr/>
        <p:txBody>
          <a:bodyPr/>
          <a:lstStyle/>
          <a:p>
            <a:r>
              <a:rPr lang="ja-JP" altLang="en-US" dirty="0"/>
              <a:t>本務・兼務、クロス組織（作業部署）、費用部署、プロジェクト（委員会）などを管理できデータ抽出条件や帳票出力単位で利用が可能です</a:t>
            </a:r>
            <a:endParaRPr lang="en-US" altLang="ja-JP" dirty="0"/>
          </a:p>
        </p:txBody>
      </p:sp>
      <p:sp>
        <p:nvSpPr>
          <p:cNvPr id="7" name="Rectangle 2"/>
          <p:cNvSpPr>
            <a:spLocks noChangeArrowheads="1"/>
          </p:cNvSpPr>
          <p:nvPr/>
        </p:nvSpPr>
        <p:spPr bwMode="auto">
          <a:xfrm>
            <a:off x="358776" y="1683672"/>
            <a:ext cx="3990930" cy="2966728"/>
          </a:xfrm>
          <a:prstGeom prst="rect">
            <a:avLst/>
          </a:prstGeom>
          <a:solidFill>
            <a:schemeClr val="bg1"/>
          </a:solidFill>
          <a:ln w="25400" cap="flat" cmpd="sng" algn="ctr">
            <a:solidFill>
              <a:schemeClr val="bg1">
                <a:lumMod val="85000"/>
              </a:schemeClr>
            </a:solidFill>
            <a:prstDash val="solid"/>
            <a:headEnd/>
            <a:tailEnd/>
          </a:ln>
          <a:effectLst/>
          <a:scene3d>
            <a:camera prst="orthographicFront">
              <a:rot lat="0" lon="0" rev="0"/>
            </a:camera>
            <a:lightRig rig="contrasting" dir="t">
              <a:rot lat="0" lon="0" rev="7800000"/>
            </a:lightRig>
          </a:scene3d>
          <a:sp3d>
            <a:bevelT w="139700" h="139700"/>
          </a:sp3d>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8" name="AutoShape 51"/>
          <p:cNvSpPr>
            <a:spLocks/>
          </p:cNvSpPr>
          <p:nvPr/>
        </p:nvSpPr>
        <p:spPr bwMode="auto">
          <a:xfrm>
            <a:off x="1568220" y="1842087"/>
            <a:ext cx="2535847" cy="1040444"/>
          </a:xfrm>
          <a:prstGeom prst="borderCallout2">
            <a:avLst>
              <a:gd name="adj1" fmla="val 11537"/>
              <a:gd name="adj2" fmla="val -3227"/>
              <a:gd name="adj3" fmla="val 11537"/>
              <a:gd name="adj4" fmla="val -16667"/>
              <a:gd name="adj5" fmla="val 44870"/>
              <a:gd name="adj6" fmla="val -20968"/>
            </a:avLst>
          </a:prstGeom>
          <a:solidFill>
            <a:schemeClr val="bg1"/>
          </a:solidFill>
          <a:ln w="9525" cap="flat" cmpd="sng" algn="ctr">
            <a:solidFill>
              <a:srgbClr val="7F7F7F">
                <a:shade val="95000"/>
                <a:satMod val="105000"/>
              </a:srgbClr>
            </a:solidFill>
            <a:prstDash val="solid"/>
            <a:headEnd/>
            <a:tailEn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本務：開発３課</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B31919"/>
                </a:solidFill>
                <a:effectLst/>
                <a:uLnTx/>
                <a:uFillTx/>
                <a:latin typeface="メイリオ" pitchFamily="50" charset="-128"/>
                <a:ea typeface="メイリオ" pitchFamily="50" charset="-128"/>
                <a:cs typeface="メイリオ" pitchFamily="50" charset="-128"/>
              </a:rPr>
              <a:t>クロス：製品開発グループ</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費用：運用サポート</a:t>
            </a:r>
            <a:r>
              <a:rPr kumimoji="0" lang="en-US" altLang="ja-JP" sz="14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PRJ</a:t>
            </a:r>
            <a:r>
              <a:rPr kumimoji="0" lang="ja-JP" altLang="en-US" sz="14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：アウトソーシング</a:t>
            </a:r>
            <a:r>
              <a:rPr kumimoji="0" lang="en-US" altLang="ja-JP" sz="14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PRJ</a:t>
            </a:r>
          </a:p>
        </p:txBody>
      </p:sp>
      <p:sp>
        <p:nvSpPr>
          <p:cNvPr id="9" name="AutoShape 63"/>
          <p:cNvSpPr>
            <a:spLocks/>
          </p:cNvSpPr>
          <p:nvPr/>
        </p:nvSpPr>
        <p:spPr bwMode="auto">
          <a:xfrm>
            <a:off x="1568220" y="3208544"/>
            <a:ext cx="2535847" cy="1040444"/>
          </a:xfrm>
          <a:prstGeom prst="borderCallout2">
            <a:avLst>
              <a:gd name="adj1" fmla="val 11537"/>
              <a:gd name="adj2" fmla="val -3227"/>
              <a:gd name="adj3" fmla="val 11537"/>
              <a:gd name="adj4" fmla="val -16667"/>
              <a:gd name="adj5" fmla="val 44870"/>
              <a:gd name="adj6" fmla="val -20968"/>
            </a:avLst>
          </a:prstGeom>
          <a:solidFill>
            <a:schemeClr val="bg1"/>
          </a:solidFill>
          <a:ln w="9525" cap="flat" cmpd="sng" algn="ctr">
            <a:solidFill>
              <a:srgbClr val="7F7F7F">
                <a:shade val="95000"/>
                <a:satMod val="105000"/>
              </a:srgbClr>
            </a:solidFill>
            <a:prstDash val="solid"/>
            <a:headEnd/>
            <a:tailEn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本務：営業推進</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B31919"/>
                </a:solidFill>
                <a:effectLst/>
                <a:uLnTx/>
                <a:uFillTx/>
                <a:latin typeface="メイリオ" pitchFamily="50" charset="-128"/>
                <a:ea typeface="メイリオ" pitchFamily="50" charset="-128"/>
                <a:cs typeface="メイリオ" pitchFamily="50" charset="-128"/>
              </a:rPr>
              <a:t>クロス：製品開発グループ</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費用：量販営業部</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PRJ</a:t>
            </a:r>
            <a:r>
              <a:rPr kumimoji="0" lang="ja-JP" altLang="en-US" sz="14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：カスタマーサポート</a:t>
            </a:r>
          </a:p>
        </p:txBody>
      </p:sp>
      <p:sp>
        <p:nvSpPr>
          <p:cNvPr id="10" name="Text Box 66"/>
          <p:cNvSpPr txBox="1">
            <a:spLocks noChangeArrowheads="1"/>
          </p:cNvSpPr>
          <p:nvPr/>
        </p:nvSpPr>
        <p:spPr bwMode="auto">
          <a:xfrm>
            <a:off x="4860032" y="4650400"/>
            <a:ext cx="4089028" cy="261610"/>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srgbClr val="B31919"/>
                </a:solidFill>
                <a:effectLst/>
                <a:uLnTx/>
                <a:uFillTx/>
                <a:latin typeface="メイリオ" pitchFamily="50" charset="-128"/>
                <a:ea typeface="メイリオ" pitchFamily="50" charset="-128"/>
                <a:cs typeface="メイリオ" pitchFamily="50" charset="-128"/>
              </a:rPr>
              <a:t>問題を縦割組織の視点だけで見ず、水平的視点に見る必要がある</a:t>
            </a:r>
          </a:p>
        </p:txBody>
      </p:sp>
      <p:sp>
        <p:nvSpPr>
          <p:cNvPr id="11" name="Text Box 67"/>
          <p:cNvSpPr txBox="1">
            <a:spLocks noChangeArrowheads="1"/>
          </p:cNvSpPr>
          <p:nvPr/>
        </p:nvSpPr>
        <p:spPr bwMode="auto">
          <a:xfrm>
            <a:off x="5674572" y="1554056"/>
            <a:ext cx="2459948" cy="338554"/>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「人」に関わる組織属性</a:t>
            </a:r>
          </a:p>
        </p:txBody>
      </p:sp>
      <p:sp>
        <p:nvSpPr>
          <p:cNvPr id="12" name="角丸四角形 11"/>
          <p:cNvSpPr/>
          <p:nvPr/>
        </p:nvSpPr>
        <p:spPr>
          <a:xfrm>
            <a:off x="5010674" y="1878091"/>
            <a:ext cx="1675954" cy="1259156"/>
          </a:xfrm>
          <a:prstGeom prst="roundRect">
            <a:avLst/>
          </a:prstGeom>
          <a:solidFill>
            <a:schemeClr val="bg1"/>
          </a:solidFill>
          <a:ln w="25400">
            <a:solidFill>
              <a:schemeClr val="bg1">
                <a:lumMod val="85000"/>
              </a:schemeClr>
            </a:solid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endParaRPr>
          </a:p>
        </p:txBody>
      </p:sp>
      <p:grpSp>
        <p:nvGrpSpPr>
          <p:cNvPr id="13" name="Organization Chart 285"/>
          <p:cNvGrpSpPr>
            <a:grpSpLocks/>
          </p:cNvGrpSpPr>
          <p:nvPr/>
        </p:nvGrpSpPr>
        <p:grpSpPr bwMode="auto">
          <a:xfrm>
            <a:off x="5146477" y="1959486"/>
            <a:ext cx="1423809" cy="1010897"/>
            <a:chOff x="317" y="1729"/>
            <a:chExt cx="1681" cy="1022"/>
          </a:xfrm>
        </p:grpSpPr>
        <p:cxnSp>
          <p:nvCxnSpPr>
            <p:cNvPr id="14" name="_s1028"/>
            <p:cNvCxnSpPr>
              <a:cxnSpLocks noChangeShapeType="1"/>
              <a:stCxn id="32" idx="0"/>
              <a:endCxn id="24" idx="2"/>
            </p:cNvCxnSpPr>
            <p:nvPr/>
          </p:nvCxnSpPr>
          <p:spPr bwMode="auto">
            <a:xfrm rot="5400000" flipH="1">
              <a:off x="591" y="2360"/>
              <a:ext cx="128" cy="144"/>
            </a:xfrm>
            <a:prstGeom prst="bentConnector3">
              <a:avLst>
                <a:gd name="adj1" fmla="val 50000"/>
              </a:avLst>
            </a:prstGeom>
            <a:noFill/>
            <a:ln w="38100">
              <a:solidFill>
                <a:srgbClr val="99C2DF"/>
              </a:solidFill>
              <a:miter lim="800000"/>
              <a:headEnd/>
              <a:tailEnd/>
            </a:ln>
          </p:spPr>
        </p:cxnSp>
        <p:cxnSp>
          <p:nvCxnSpPr>
            <p:cNvPr id="15" name="_s1029"/>
            <p:cNvCxnSpPr>
              <a:cxnSpLocks noChangeShapeType="1"/>
              <a:stCxn id="31" idx="0"/>
              <a:endCxn id="24" idx="2"/>
            </p:cNvCxnSpPr>
            <p:nvPr/>
          </p:nvCxnSpPr>
          <p:spPr bwMode="auto">
            <a:xfrm rot="-5400000">
              <a:off x="448" y="2360"/>
              <a:ext cx="128" cy="143"/>
            </a:xfrm>
            <a:prstGeom prst="bentConnector3">
              <a:avLst>
                <a:gd name="adj1" fmla="val 50000"/>
              </a:avLst>
            </a:prstGeom>
            <a:noFill/>
            <a:ln w="38100">
              <a:solidFill>
                <a:srgbClr val="99C2DF"/>
              </a:solidFill>
              <a:miter lim="800000"/>
              <a:headEnd/>
              <a:tailEnd/>
            </a:ln>
          </p:spPr>
        </p:cxnSp>
        <p:cxnSp>
          <p:nvCxnSpPr>
            <p:cNvPr id="16" name="_s1030"/>
            <p:cNvCxnSpPr>
              <a:cxnSpLocks noChangeShapeType="1"/>
              <a:stCxn id="30" idx="0"/>
              <a:endCxn id="25" idx="2"/>
            </p:cNvCxnSpPr>
            <p:nvPr/>
          </p:nvCxnSpPr>
          <p:spPr bwMode="auto">
            <a:xfrm rot="5400000" flipH="1">
              <a:off x="1165" y="2360"/>
              <a:ext cx="128" cy="144"/>
            </a:xfrm>
            <a:prstGeom prst="bentConnector3">
              <a:avLst>
                <a:gd name="adj1" fmla="val 50000"/>
              </a:avLst>
            </a:prstGeom>
            <a:noFill/>
            <a:ln w="38100">
              <a:solidFill>
                <a:srgbClr val="99C2DF"/>
              </a:solidFill>
              <a:miter lim="800000"/>
              <a:headEnd/>
              <a:tailEnd/>
            </a:ln>
          </p:spPr>
        </p:cxnSp>
        <p:cxnSp>
          <p:nvCxnSpPr>
            <p:cNvPr id="17" name="_s1031"/>
            <p:cNvCxnSpPr>
              <a:cxnSpLocks noChangeShapeType="1"/>
              <a:stCxn id="29" idx="0"/>
              <a:endCxn id="25" idx="2"/>
            </p:cNvCxnSpPr>
            <p:nvPr/>
          </p:nvCxnSpPr>
          <p:spPr bwMode="auto">
            <a:xfrm rot="-5400000">
              <a:off x="1022" y="2360"/>
              <a:ext cx="128" cy="143"/>
            </a:xfrm>
            <a:prstGeom prst="bentConnector3">
              <a:avLst>
                <a:gd name="adj1" fmla="val 50000"/>
              </a:avLst>
            </a:prstGeom>
            <a:noFill/>
            <a:ln w="38100">
              <a:solidFill>
                <a:srgbClr val="99C2DF"/>
              </a:solidFill>
              <a:miter lim="800000"/>
              <a:headEnd/>
              <a:tailEnd/>
            </a:ln>
          </p:spPr>
        </p:cxnSp>
        <p:cxnSp>
          <p:nvCxnSpPr>
            <p:cNvPr id="18" name="_s1032"/>
            <p:cNvCxnSpPr>
              <a:cxnSpLocks noChangeShapeType="1"/>
              <a:stCxn id="28" idx="0"/>
              <a:endCxn id="26" idx="2"/>
            </p:cNvCxnSpPr>
            <p:nvPr/>
          </p:nvCxnSpPr>
          <p:spPr bwMode="auto">
            <a:xfrm rot="5400000" flipH="1">
              <a:off x="1739" y="2360"/>
              <a:ext cx="128" cy="144"/>
            </a:xfrm>
            <a:prstGeom prst="bentConnector3">
              <a:avLst>
                <a:gd name="adj1" fmla="val 50000"/>
              </a:avLst>
            </a:prstGeom>
            <a:noFill/>
            <a:ln w="38100">
              <a:solidFill>
                <a:srgbClr val="99C2DF"/>
              </a:solidFill>
              <a:miter lim="800000"/>
              <a:headEnd/>
              <a:tailEnd/>
            </a:ln>
          </p:spPr>
        </p:cxnSp>
        <p:cxnSp>
          <p:nvCxnSpPr>
            <p:cNvPr id="19" name="_s1033"/>
            <p:cNvCxnSpPr>
              <a:cxnSpLocks noChangeShapeType="1"/>
              <a:stCxn id="27" idx="0"/>
              <a:endCxn id="26" idx="2"/>
            </p:cNvCxnSpPr>
            <p:nvPr/>
          </p:nvCxnSpPr>
          <p:spPr bwMode="auto">
            <a:xfrm rot="-5400000">
              <a:off x="1596" y="2360"/>
              <a:ext cx="128" cy="143"/>
            </a:xfrm>
            <a:prstGeom prst="bentConnector3">
              <a:avLst>
                <a:gd name="adj1" fmla="val 50000"/>
              </a:avLst>
            </a:prstGeom>
            <a:noFill/>
            <a:ln w="38100">
              <a:solidFill>
                <a:srgbClr val="99C2DF"/>
              </a:solidFill>
              <a:miter lim="800000"/>
              <a:headEnd/>
              <a:tailEnd/>
            </a:ln>
          </p:spPr>
        </p:cxnSp>
        <p:cxnSp>
          <p:nvCxnSpPr>
            <p:cNvPr id="20" name="_s1034"/>
            <p:cNvCxnSpPr>
              <a:cxnSpLocks noChangeShapeType="1"/>
              <a:stCxn id="26" idx="0"/>
              <a:endCxn id="23" idx="2"/>
            </p:cNvCxnSpPr>
            <p:nvPr/>
          </p:nvCxnSpPr>
          <p:spPr bwMode="auto">
            <a:xfrm rot="5400000" flipH="1">
              <a:off x="1380" y="1762"/>
              <a:ext cx="128" cy="574"/>
            </a:xfrm>
            <a:prstGeom prst="bentConnector3">
              <a:avLst>
                <a:gd name="adj1" fmla="val 50495"/>
              </a:avLst>
            </a:prstGeom>
            <a:noFill/>
            <a:ln w="38100">
              <a:solidFill>
                <a:srgbClr val="0065AE"/>
              </a:solidFill>
              <a:miter lim="800000"/>
              <a:headEnd/>
              <a:tailEnd/>
            </a:ln>
          </p:spPr>
        </p:cxnSp>
        <p:cxnSp>
          <p:nvCxnSpPr>
            <p:cNvPr id="21" name="_s1035"/>
            <p:cNvCxnSpPr>
              <a:cxnSpLocks noChangeShapeType="1"/>
              <a:stCxn id="25" idx="0"/>
              <a:endCxn id="23" idx="2"/>
            </p:cNvCxnSpPr>
            <p:nvPr/>
          </p:nvCxnSpPr>
          <p:spPr bwMode="auto">
            <a:xfrm rot="-5400000">
              <a:off x="1094" y="2048"/>
              <a:ext cx="128" cy="1"/>
            </a:xfrm>
            <a:prstGeom prst="straightConnector1">
              <a:avLst/>
            </a:prstGeom>
            <a:noFill/>
            <a:ln w="38100">
              <a:solidFill>
                <a:srgbClr val="0065AE"/>
              </a:solidFill>
              <a:round/>
              <a:headEnd/>
              <a:tailEnd/>
            </a:ln>
          </p:spPr>
        </p:cxnSp>
        <p:cxnSp>
          <p:nvCxnSpPr>
            <p:cNvPr id="22" name="_s1036"/>
            <p:cNvCxnSpPr>
              <a:cxnSpLocks noChangeShapeType="1"/>
              <a:stCxn id="24" idx="0"/>
              <a:endCxn id="23" idx="2"/>
            </p:cNvCxnSpPr>
            <p:nvPr/>
          </p:nvCxnSpPr>
          <p:spPr bwMode="auto">
            <a:xfrm rot="-5400000">
              <a:off x="806" y="1762"/>
              <a:ext cx="128" cy="574"/>
            </a:xfrm>
            <a:prstGeom prst="bentConnector3">
              <a:avLst>
                <a:gd name="adj1" fmla="val 50495"/>
              </a:avLst>
            </a:prstGeom>
            <a:noFill/>
            <a:ln w="38100">
              <a:solidFill>
                <a:srgbClr val="0065AE"/>
              </a:solidFill>
              <a:miter lim="800000"/>
              <a:headEnd/>
              <a:tailEnd/>
            </a:ln>
          </p:spPr>
        </p:cxnSp>
        <p:sp>
          <p:nvSpPr>
            <p:cNvPr id="23" name="_s1037"/>
            <p:cNvSpPr>
              <a:spLocks noChangeArrowheads="1"/>
            </p:cNvSpPr>
            <p:nvPr/>
          </p:nvSpPr>
          <p:spPr bwMode="auto">
            <a:xfrm>
              <a:off x="1034" y="1729"/>
              <a:ext cx="245" cy="255"/>
            </a:xfrm>
            <a:prstGeom prst="roundRect">
              <a:avLst>
                <a:gd name="adj" fmla="val 16667"/>
              </a:avLst>
            </a:prstGeom>
            <a:solidFill>
              <a:srgbClr val="54C2F0"/>
            </a:solidFill>
            <a:ln>
              <a:solidFill>
                <a:schemeClr val="bg1">
                  <a:lumMod val="85000"/>
                </a:schemeClr>
              </a:solid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24" name="_s1038"/>
            <p:cNvSpPr>
              <a:spLocks noChangeArrowheads="1"/>
            </p:cNvSpPr>
            <p:nvPr/>
          </p:nvSpPr>
          <p:spPr bwMode="auto">
            <a:xfrm>
              <a:off x="460" y="2114"/>
              <a:ext cx="245" cy="254"/>
            </a:xfrm>
            <a:prstGeom prst="roundRect">
              <a:avLst>
                <a:gd name="adj" fmla="val 16667"/>
              </a:avLst>
            </a:prstGeom>
            <a:solidFill>
              <a:srgbClr val="54C2F0"/>
            </a:solidFill>
            <a:ln>
              <a:solidFill>
                <a:schemeClr val="bg1">
                  <a:lumMod val="85000"/>
                </a:schemeClr>
              </a:solid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25" name="_s1039"/>
            <p:cNvSpPr>
              <a:spLocks noChangeArrowheads="1"/>
            </p:cNvSpPr>
            <p:nvPr/>
          </p:nvSpPr>
          <p:spPr bwMode="auto">
            <a:xfrm>
              <a:off x="1034" y="2114"/>
              <a:ext cx="245" cy="254"/>
            </a:xfrm>
            <a:prstGeom prst="roundRect">
              <a:avLst>
                <a:gd name="adj" fmla="val 16667"/>
              </a:avLst>
            </a:prstGeom>
            <a:solidFill>
              <a:srgbClr val="54C2F0"/>
            </a:solidFill>
            <a:ln>
              <a:solidFill>
                <a:schemeClr val="bg1">
                  <a:lumMod val="85000"/>
                </a:schemeClr>
              </a:solid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26" name="_s1040"/>
            <p:cNvSpPr>
              <a:spLocks noChangeArrowheads="1"/>
            </p:cNvSpPr>
            <p:nvPr/>
          </p:nvSpPr>
          <p:spPr bwMode="auto">
            <a:xfrm>
              <a:off x="1608" y="2114"/>
              <a:ext cx="245" cy="254"/>
            </a:xfrm>
            <a:prstGeom prst="roundRect">
              <a:avLst>
                <a:gd name="adj" fmla="val 16667"/>
              </a:avLst>
            </a:prstGeom>
            <a:solidFill>
              <a:srgbClr val="54C2F0"/>
            </a:solidFill>
            <a:ln>
              <a:solidFill>
                <a:schemeClr val="bg1">
                  <a:lumMod val="85000"/>
                </a:schemeClr>
              </a:solid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27" name="_s1041"/>
            <p:cNvSpPr>
              <a:spLocks noChangeArrowheads="1"/>
            </p:cNvSpPr>
            <p:nvPr/>
          </p:nvSpPr>
          <p:spPr bwMode="auto">
            <a:xfrm>
              <a:off x="1465" y="2496"/>
              <a:ext cx="245" cy="255"/>
            </a:xfrm>
            <a:prstGeom prst="roundRect">
              <a:avLst>
                <a:gd name="adj" fmla="val 16667"/>
              </a:avLst>
            </a:prstGeom>
            <a:solidFill>
              <a:srgbClr val="54C2F0"/>
            </a:solidFill>
            <a:ln>
              <a:solidFill>
                <a:schemeClr val="bg1">
                  <a:lumMod val="85000"/>
                </a:schemeClr>
              </a:solid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28" name="_s1042"/>
            <p:cNvSpPr>
              <a:spLocks noChangeArrowheads="1"/>
            </p:cNvSpPr>
            <p:nvPr/>
          </p:nvSpPr>
          <p:spPr bwMode="auto">
            <a:xfrm>
              <a:off x="1753" y="2496"/>
              <a:ext cx="245" cy="255"/>
            </a:xfrm>
            <a:prstGeom prst="roundRect">
              <a:avLst>
                <a:gd name="adj" fmla="val 16667"/>
              </a:avLst>
            </a:prstGeom>
            <a:solidFill>
              <a:srgbClr val="54C2F0"/>
            </a:solidFill>
            <a:ln>
              <a:solidFill>
                <a:schemeClr val="bg1">
                  <a:lumMod val="85000"/>
                </a:schemeClr>
              </a:solid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29" name="_s1043"/>
            <p:cNvSpPr>
              <a:spLocks noChangeArrowheads="1"/>
            </p:cNvSpPr>
            <p:nvPr/>
          </p:nvSpPr>
          <p:spPr bwMode="auto">
            <a:xfrm>
              <a:off x="891" y="2496"/>
              <a:ext cx="245" cy="255"/>
            </a:xfrm>
            <a:prstGeom prst="roundRect">
              <a:avLst>
                <a:gd name="adj" fmla="val 16667"/>
              </a:avLst>
            </a:prstGeom>
            <a:solidFill>
              <a:srgbClr val="54C2F0"/>
            </a:solidFill>
            <a:ln>
              <a:solidFill>
                <a:schemeClr val="bg1">
                  <a:lumMod val="85000"/>
                </a:schemeClr>
              </a:solid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30" name="_s1044"/>
            <p:cNvSpPr>
              <a:spLocks noChangeArrowheads="1"/>
            </p:cNvSpPr>
            <p:nvPr/>
          </p:nvSpPr>
          <p:spPr bwMode="auto">
            <a:xfrm>
              <a:off x="1179" y="2496"/>
              <a:ext cx="245" cy="255"/>
            </a:xfrm>
            <a:prstGeom prst="roundRect">
              <a:avLst>
                <a:gd name="adj" fmla="val 16667"/>
              </a:avLst>
            </a:prstGeom>
            <a:solidFill>
              <a:srgbClr val="54C2F0"/>
            </a:solidFill>
            <a:ln>
              <a:solidFill>
                <a:schemeClr val="bg1">
                  <a:lumMod val="85000"/>
                </a:schemeClr>
              </a:solid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31" name="_s1045"/>
            <p:cNvSpPr>
              <a:spLocks noChangeArrowheads="1"/>
            </p:cNvSpPr>
            <p:nvPr/>
          </p:nvSpPr>
          <p:spPr bwMode="auto">
            <a:xfrm>
              <a:off x="317" y="2496"/>
              <a:ext cx="245" cy="255"/>
            </a:xfrm>
            <a:prstGeom prst="roundRect">
              <a:avLst>
                <a:gd name="adj" fmla="val 16667"/>
              </a:avLst>
            </a:prstGeom>
            <a:solidFill>
              <a:srgbClr val="54C2F0"/>
            </a:solidFill>
            <a:ln>
              <a:solidFill>
                <a:schemeClr val="bg1">
                  <a:lumMod val="85000"/>
                </a:schemeClr>
              </a:solid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32" name="_s1046"/>
            <p:cNvSpPr>
              <a:spLocks noChangeArrowheads="1"/>
            </p:cNvSpPr>
            <p:nvPr/>
          </p:nvSpPr>
          <p:spPr bwMode="auto">
            <a:xfrm>
              <a:off x="605" y="2496"/>
              <a:ext cx="245" cy="255"/>
            </a:xfrm>
            <a:prstGeom prst="roundRect">
              <a:avLst>
                <a:gd name="adj" fmla="val 16667"/>
              </a:avLst>
            </a:prstGeom>
            <a:solidFill>
              <a:srgbClr val="54C2F0"/>
            </a:solidFill>
            <a:ln>
              <a:solidFill>
                <a:schemeClr val="bg1">
                  <a:lumMod val="85000"/>
                </a:schemeClr>
              </a:solid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grpSp>
      <p:grpSp>
        <p:nvGrpSpPr>
          <p:cNvPr id="33" name="Group 378"/>
          <p:cNvGrpSpPr>
            <a:grpSpLocks/>
          </p:cNvGrpSpPr>
          <p:nvPr/>
        </p:nvGrpSpPr>
        <p:grpSpPr bwMode="auto">
          <a:xfrm>
            <a:off x="5286239" y="2469193"/>
            <a:ext cx="1196692" cy="355587"/>
            <a:chOff x="1433" y="1541"/>
            <a:chExt cx="1225" cy="299"/>
          </a:xfrm>
          <a:solidFill>
            <a:srgbClr val="EE5500"/>
          </a:solidFill>
          <a:effectLst/>
        </p:grpSpPr>
        <p:sp>
          <p:nvSpPr>
            <p:cNvPr id="34" name="角丸四角形 33"/>
            <p:cNvSpPr/>
            <p:nvPr/>
          </p:nvSpPr>
          <p:spPr>
            <a:xfrm>
              <a:off x="1433" y="1541"/>
              <a:ext cx="1225" cy="282"/>
            </a:xfrm>
            <a:prstGeom prst="roundRect">
              <a:avLst/>
            </a:prstGeom>
            <a:grpFill/>
            <a:ln>
              <a:noFill/>
            </a:ln>
            <a:effectLst>
              <a:outerShdw blurRad="40000" dist="23000" dir="5400000" rotWithShape="0">
                <a:srgbClr val="000000">
                  <a:alpha val="35000"/>
                </a:srgbClr>
              </a:outerShdw>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9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35" name="Text Box 374"/>
            <p:cNvSpPr txBox="1">
              <a:spLocks noChangeArrowheads="1"/>
            </p:cNvSpPr>
            <p:nvPr/>
          </p:nvSpPr>
          <p:spPr bwMode="auto">
            <a:xfrm>
              <a:off x="1494" y="1553"/>
              <a:ext cx="1141" cy="287"/>
            </a:xfrm>
            <a:prstGeom prst="rect">
              <a:avLst/>
            </a:prstGeom>
            <a:grpFill/>
            <a:ln w="9525" algn="ctr">
              <a:noFill/>
              <a:miter lim="800000"/>
              <a:headEnd/>
              <a:tailEnd/>
            </a:ln>
            <a:effectLst/>
          </p:spPr>
          <p:txBody>
            <a:bodyPr lIns="90000" tIns="46800" rIns="90000" bIns="46800">
              <a:spAutoFit/>
            </a:bodyPr>
            <a:lstStyle/>
            <a:p>
              <a:pPr marL="0" marR="0" lvl="0" indent="0" algn="dist" defTabSz="914400" rtl="0" eaLnBrk="1" fontAlgn="auto" latinLnBrk="0" hangingPunct="1">
                <a:lnSpc>
                  <a:spcPct val="100000"/>
                </a:lnSpc>
                <a:spcBef>
                  <a:spcPct val="50000"/>
                </a:spcBef>
                <a:spcAft>
                  <a:spcPts val="0"/>
                </a:spcAft>
                <a:buClrTx/>
                <a:buSzTx/>
                <a:buFontTx/>
                <a:buNone/>
                <a:tabLst/>
                <a:defRPr/>
              </a:pPr>
              <a:r>
                <a:rPr kumimoji="0" lang="ja-JP" altLang="en-US" sz="160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人事組織</a:t>
              </a:r>
            </a:p>
          </p:txBody>
        </p:sp>
      </p:grpSp>
      <p:sp>
        <p:nvSpPr>
          <p:cNvPr id="36" name="角丸四角形 35"/>
          <p:cNvSpPr/>
          <p:nvPr/>
        </p:nvSpPr>
        <p:spPr>
          <a:xfrm>
            <a:off x="7092280" y="1879416"/>
            <a:ext cx="1675954" cy="1259156"/>
          </a:xfrm>
          <a:prstGeom prst="roundRect">
            <a:avLst/>
          </a:prstGeom>
          <a:solidFill>
            <a:schemeClr val="bg1"/>
          </a:solidFill>
          <a:ln w="25400">
            <a:solidFill>
              <a:schemeClr val="bg1">
                <a:lumMod val="85000"/>
              </a:schemeClr>
            </a:solid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endParaRPr>
          </a:p>
        </p:txBody>
      </p:sp>
      <p:grpSp>
        <p:nvGrpSpPr>
          <p:cNvPr id="37" name="Organization Chart 285"/>
          <p:cNvGrpSpPr>
            <a:grpSpLocks/>
          </p:cNvGrpSpPr>
          <p:nvPr/>
        </p:nvGrpSpPr>
        <p:grpSpPr bwMode="auto">
          <a:xfrm>
            <a:off x="7227904" y="1961074"/>
            <a:ext cx="1423809" cy="1010897"/>
            <a:chOff x="317" y="1729"/>
            <a:chExt cx="1681" cy="1022"/>
          </a:xfrm>
        </p:grpSpPr>
        <p:cxnSp>
          <p:nvCxnSpPr>
            <p:cNvPr id="38" name="_s1028"/>
            <p:cNvCxnSpPr>
              <a:cxnSpLocks noChangeShapeType="1"/>
              <a:stCxn id="56" idx="0"/>
              <a:endCxn id="48" idx="2"/>
            </p:cNvCxnSpPr>
            <p:nvPr/>
          </p:nvCxnSpPr>
          <p:spPr bwMode="auto">
            <a:xfrm rot="5400000" flipH="1">
              <a:off x="591" y="2360"/>
              <a:ext cx="128" cy="144"/>
            </a:xfrm>
            <a:prstGeom prst="bentConnector3">
              <a:avLst>
                <a:gd name="adj1" fmla="val 50000"/>
              </a:avLst>
            </a:prstGeom>
            <a:noFill/>
            <a:ln w="38100">
              <a:solidFill>
                <a:srgbClr val="99C2DF"/>
              </a:solidFill>
              <a:miter lim="800000"/>
              <a:headEnd/>
              <a:tailEnd/>
            </a:ln>
          </p:spPr>
        </p:cxnSp>
        <p:cxnSp>
          <p:nvCxnSpPr>
            <p:cNvPr id="39" name="_s1029"/>
            <p:cNvCxnSpPr>
              <a:cxnSpLocks noChangeShapeType="1"/>
              <a:stCxn id="55" idx="0"/>
              <a:endCxn id="48" idx="2"/>
            </p:cNvCxnSpPr>
            <p:nvPr/>
          </p:nvCxnSpPr>
          <p:spPr bwMode="auto">
            <a:xfrm rot="-5400000">
              <a:off x="448" y="2360"/>
              <a:ext cx="128" cy="143"/>
            </a:xfrm>
            <a:prstGeom prst="bentConnector3">
              <a:avLst>
                <a:gd name="adj1" fmla="val 50000"/>
              </a:avLst>
            </a:prstGeom>
            <a:noFill/>
            <a:ln w="38100">
              <a:solidFill>
                <a:srgbClr val="99C2DF"/>
              </a:solidFill>
              <a:miter lim="800000"/>
              <a:headEnd/>
              <a:tailEnd/>
            </a:ln>
          </p:spPr>
        </p:cxnSp>
        <p:cxnSp>
          <p:nvCxnSpPr>
            <p:cNvPr id="40" name="_s1030"/>
            <p:cNvCxnSpPr>
              <a:cxnSpLocks noChangeShapeType="1"/>
              <a:stCxn id="54" idx="0"/>
              <a:endCxn id="49" idx="2"/>
            </p:cNvCxnSpPr>
            <p:nvPr/>
          </p:nvCxnSpPr>
          <p:spPr bwMode="auto">
            <a:xfrm rot="5400000" flipH="1">
              <a:off x="1165" y="2360"/>
              <a:ext cx="128" cy="144"/>
            </a:xfrm>
            <a:prstGeom prst="bentConnector3">
              <a:avLst>
                <a:gd name="adj1" fmla="val 50000"/>
              </a:avLst>
            </a:prstGeom>
            <a:noFill/>
            <a:ln w="38100">
              <a:solidFill>
                <a:srgbClr val="99C2DF"/>
              </a:solidFill>
              <a:miter lim="800000"/>
              <a:headEnd/>
              <a:tailEnd/>
            </a:ln>
          </p:spPr>
        </p:cxnSp>
        <p:cxnSp>
          <p:nvCxnSpPr>
            <p:cNvPr id="41" name="_s1031"/>
            <p:cNvCxnSpPr>
              <a:cxnSpLocks noChangeShapeType="1"/>
              <a:stCxn id="53" idx="0"/>
              <a:endCxn id="49" idx="2"/>
            </p:cNvCxnSpPr>
            <p:nvPr/>
          </p:nvCxnSpPr>
          <p:spPr bwMode="auto">
            <a:xfrm rot="-5400000">
              <a:off x="1022" y="2360"/>
              <a:ext cx="128" cy="143"/>
            </a:xfrm>
            <a:prstGeom prst="bentConnector3">
              <a:avLst>
                <a:gd name="adj1" fmla="val 50000"/>
              </a:avLst>
            </a:prstGeom>
            <a:noFill/>
            <a:ln w="38100">
              <a:solidFill>
                <a:srgbClr val="99C2DF"/>
              </a:solidFill>
              <a:miter lim="800000"/>
              <a:headEnd/>
              <a:tailEnd/>
            </a:ln>
          </p:spPr>
        </p:cxnSp>
        <p:cxnSp>
          <p:nvCxnSpPr>
            <p:cNvPr id="42" name="_s1032"/>
            <p:cNvCxnSpPr>
              <a:cxnSpLocks noChangeShapeType="1"/>
              <a:stCxn id="52" idx="0"/>
              <a:endCxn id="50" idx="2"/>
            </p:cNvCxnSpPr>
            <p:nvPr/>
          </p:nvCxnSpPr>
          <p:spPr bwMode="auto">
            <a:xfrm rot="5400000" flipH="1">
              <a:off x="1739" y="2360"/>
              <a:ext cx="128" cy="144"/>
            </a:xfrm>
            <a:prstGeom prst="bentConnector3">
              <a:avLst>
                <a:gd name="adj1" fmla="val 50000"/>
              </a:avLst>
            </a:prstGeom>
            <a:noFill/>
            <a:ln w="38100">
              <a:solidFill>
                <a:srgbClr val="99C2DF"/>
              </a:solidFill>
              <a:miter lim="800000"/>
              <a:headEnd/>
              <a:tailEnd/>
            </a:ln>
          </p:spPr>
        </p:cxnSp>
        <p:cxnSp>
          <p:nvCxnSpPr>
            <p:cNvPr id="43" name="_s1033"/>
            <p:cNvCxnSpPr>
              <a:cxnSpLocks noChangeShapeType="1"/>
              <a:stCxn id="51" idx="0"/>
              <a:endCxn id="50" idx="2"/>
            </p:cNvCxnSpPr>
            <p:nvPr/>
          </p:nvCxnSpPr>
          <p:spPr bwMode="auto">
            <a:xfrm rot="-5400000">
              <a:off x="1596" y="2360"/>
              <a:ext cx="128" cy="143"/>
            </a:xfrm>
            <a:prstGeom prst="bentConnector3">
              <a:avLst>
                <a:gd name="adj1" fmla="val 50000"/>
              </a:avLst>
            </a:prstGeom>
            <a:noFill/>
            <a:ln w="38100">
              <a:solidFill>
                <a:srgbClr val="99C2DF"/>
              </a:solidFill>
              <a:miter lim="800000"/>
              <a:headEnd/>
              <a:tailEnd/>
            </a:ln>
          </p:spPr>
        </p:cxnSp>
        <p:cxnSp>
          <p:nvCxnSpPr>
            <p:cNvPr id="44" name="_s1034"/>
            <p:cNvCxnSpPr>
              <a:cxnSpLocks noChangeShapeType="1"/>
              <a:stCxn id="50" idx="0"/>
              <a:endCxn id="47" idx="2"/>
            </p:cNvCxnSpPr>
            <p:nvPr/>
          </p:nvCxnSpPr>
          <p:spPr bwMode="auto">
            <a:xfrm rot="5400000" flipH="1">
              <a:off x="1380" y="1762"/>
              <a:ext cx="128" cy="574"/>
            </a:xfrm>
            <a:prstGeom prst="bentConnector3">
              <a:avLst>
                <a:gd name="adj1" fmla="val 50495"/>
              </a:avLst>
            </a:prstGeom>
            <a:noFill/>
            <a:ln w="38100">
              <a:solidFill>
                <a:srgbClr val="0065AE"/>
              </a:solidFill>
              <a:miter lim="800000"/>
              <a:headEnd/>
              <a:tailEnd/>
            </a:ln>
          </p:spPr>
        </p:cxnSp>
        <p:cxnSp>
          <p:nvCxnSpPr>
            <p:cNvPr id="45" name="_s1035"/>
            <p:cNvCxnSpPr>
              <a:cxnSpLocks noChangeShapeType="1"/>
              <a:stCxn id="49" idx="0"/>
              <a:endCxn id="47" idx="2"/>
            </p:cNvCxnSpPr>
            <p:nvPr/>
          </p:nvCxnSpPr>
          <p:spPr bwMode="auto">
            <a:xfrm rot="-5400000">
              <a:off x="1094" y="2048"/>
              <a:ext cx="128" cy="1"/>
            </a:xfrm>
            <a:prstGeom prst="straightConnector1">
              <a:avLst/>
            </a:prstGeom>
            <a:noFill/>
            <a:ln w="38100">
              <a:solidFill>
                <a:srgbClr val="0065AE"/>
              </a:solidFill>
              <a:round/>
              <a:headEnd/>
              <a:tailEnd/>
            </a:ln>
          </p:spPr>
        </p:cxnSp>
        <p:cxnSp>
          <p:nvCxnSpPr>
            <p:cNvPr id="46" name="_s1036"/>
            <p:cNvCxnSpPr>
              <a:cxnSpLocks noChangeShapeType="1"/>
              <a:stCxn id="48" idx="0"/>
              <a:endCxn id="47" idx="2"/>
            </p:cNvCxnSpPr>
            <p:nvPr/>
          </p:nvCxnSpPr>
          <p:spPr bwMode="auto">
            <a:xfrm rot="-5400000">
              <a:off x="806" y="1762"/>
              <a:ext cx="128" cy="574"/>
            </a:xfrm>
            <a:prstGeom prst="bentConnector3">
              <a:avLst>
                <a:gd name="adj1" fmla="val 50495"/>
              </a:avLst>
            </a:prstGeom>
            <a:noFill/>
            <a:ln w="38100">
              <a:solidFill>
                <a:srgbClr val="0065AE"/>
              </a:solidFill>
              <a:miter lim="800000"/>
              <a:headEnd/>
              <a:tailEnd/>
            </a:ln>
          </p:spPr>
        </p:cxnSp>
        <p:sp>
          <p:nvSpPr>
            <p:cNvPr id="47" name="_s1037"/>
            <p:cNvSpPr>
              <a:spLocks noChangeArrowheads="1"/>
            </p:cNvSpPr>
            <p:nvPr/>
          </p:nvSpPr>
          <p:spPr bwMode="auto">
            <a:xfrm>
              <a:off x="1034" y="1729"/>
              <a:ext cx="245" cy="255"/>
            </a:xfrm>
            <a:prstGeom prst="roundRect">
              <a:avLst>
                <a:gd name="adj" fmla="val 16667"/>
              </a:avLst>
            </a:prstGeom>
            <a:solidFill>
              <a:srgbClr val="54C2F0"/>
            </a:solidFill>
            <a:ln>
              <a:solidFill>
                <a:schemeClr val="bg1">
                  <a:lumMod val="85000"/>
                </a:schemeClr>
              </a:solid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48" name="_s1038"/>
            <p:cNvSpPr>
              <a:spLocks noChangeArrowheads="1"/>
            </p:cNvSpPr>
            <p:nvPr/>
          </p:nvSpPr>
          <p:spPr bwMode="auto">
            <a:xfrm>
              <a:off x="460" y="2114"/>
              <a:ext cx="245" cy="254"/>
            </a:xfrm>
            <a:prstGeom prst="roundRect">
              <a:avLst>
                <a:gd name="adj" fmla="val 16667"/>
              </a:avLst>
            </a:prstGeom>
            <a:solidFill>
              <a:srgbClr val="54C2F0"/>
            </a:solidFill>
            <a:ln>
              <a:solidFill>
                <a:schemeClr val="bg1">
                  <a:lumMod val="85000"/>
                </a:schemeClr>
              </a:solid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49" name="_s1039"/>
            <p:cNvSpPr>
              <a:spLocks noChangeArrowheads="1"/>
            </p:cNvSpPr>
            <p:nvPr/>
          </p:nvSpPr>
          <p:spPr bwMode="auto">
            <a:xfrm>
              <a:off x="1034" y="2114"/>
              <a:ext cx="245" cy="254"/>
            </a:xfrm>
            <a:prstGeom prst="roundRect">
              <a:avLst>
                <a:gd name="adj" fmla="val 16667"/>
              </a:avLst>
            </a:prstGeom>
            <a:solidFill>
              <a:srgbClr val="54C2F0"/>
            </a:solidFill>
            <a:ln>
              <a:solidFill>
                <a:schemeClr val="bg1">
                  <a:lumMod val="85000"/>
                </a:schemeClr>
              </a:solid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50" name="_s1040"/>
            <p:cNvSpPr>
              <a:spLocks noChangeArrowheads="1"/>
            </p:cNvSpPr>
            <p:nvPr/>
          </p:nvSpPr>
          <p:spPr bwMode="auto">
            <a:xfrm>
              <a:off x="1608" y="2114"/>
              <a:ext cx="245" cy="254"/>
            </a:xfrm>
            <a:prstGeom prst="roundRect">
              <a:avLst>
                <a:gd name="adj" fmla="val 16667"/>
              </a:avLst>
            </a:prstGeom>
            <a:solidFill>
              <a:srgbClr val="54C2F0"/>
            </a:solidFill>
            <a:ln>
              <a:solidFill>
                <a:schemeClr val="bg1">
                  <a:lumMod val="85000"/>
                </a:schemeClr>
              </a:solid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51" name="_s1041"/>
            <p:cNvSpPr>
              <a:spLocks noChangeArrowheads="1"/>
            </p:cNvSpPr>
            <p:nvPr/>
          </p:nvSpPr>
          <p:spPr bwMode="auto">
            <a:xfrm>
              <a:off x="1465" y="2496"/>
              <a:ext cx="245" cy="254"/>
            </a:xfrm>
            <a:prstGeom prst="roundRect">
              <a:avLst>
                <a:gd name="adj" fmla="val 16667"/>
              </a:avLst>
            </a:prstGeom>
            <a:solidFill>
              <a:srgbClr val="54C2F0"/>
            </a:solidFill>
            <a:ln>
              <a:solidFill>
                <a:schemeClr val="bg1">
                  <a:lumMod val="85000"/>
                </a:schemeClr>
              </a:solid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52" name="_s1042"/>
            <p:cNvSpPr>
              <a:spLocks noChangeArrowheads="1"/>
            </p:cNvSpPr>
            <p:nvPr/>
          </p:nvSpPr>
          <p:spPr bwMode="auto">
            <a:xfrm>
              <a:off x="1753" y="2496"/>
              <a:ext cx="245" cy="254"/>
            </a:xfrm>
            <a:prstGeom prst="roundRect">
              <a:avLst>
                <a:gd name="adj" fmla="val 16667"/>
              </a:avLst>
            </a:prstGeom>
            <a:solidFill>
              <a:srgbClr val="54C2F0"/>
            </a:solidFill>
            <a:ln>
              <a:solidFill>
                <a:schemeClr val="bg1">
                  <a:lumMod val="85000"/>
                </a:schemeClr>
              </a:solid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53" name="_s1043"/>
            <p:cNvSpPr>
              <a:spLocks noChangeArrowheads="1"/>
            </p:cNvSpPr>
            <p:nvPr/>
          </p:nvSpPr>
          <p:spPr bwMode="auto">
            <a:xfrm>
              <a:off x="891" y="2496"/>
              <a:ext cx="245" cy="254"/>
            </a:xfrm>
            <a:prstGeom prst="roundRect">
              <a:avLst>
                <a:gd name="adj" fmla="val 16667"/>
              </a:avLst>
            </a:prstGeom>
            <a:solidFill>
              <a:srgbClr val="54C2F0"/>
            </a:solidFill>
            <a:ln>
              <a:solidFill>
                <a:schemeClr val="bg1">
                  <a:lumMod val="85000"/>
                </a:schemeClr>
              </a:solid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54" name="_s1044"/>
            <p:cNvSpPr>
              <a:spLocks noChangeArrowheads="1"/>
            </p:cNvSpPr>
            <p:nvPr/>
          </p:nvSpPr>
          <p:spPr bwMode="auto">
            <a:xfrm>
              <a:off x="1179" y="2496"/>
              <a:ext cx="245" cy="254"/>
            </a:xfrm>
            <a:prstGeom prst="roundRect">
              <a:avLst>
                <a:gd name="adj" fmla="val 16667"/>
              </a:avLst>
            </a:prstGeom>
            <a:solidFill>
              <a:srgbClr val="54C2F0"/>
            </a:solidFill>
            <a:ln>
              <a:solidFill>
                <a:schemeClr val="bg1">
                  <a:lumMod val="85000"/>
                </a:schemeClr>
              </a:solid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55" name="_s1045"/>
            <p:cNvSpPr>
              <a:spLocks noChangeArrowheads="1"/>
            </p:cNvSpPr>
            <p:nvPr/>
          </p:nvSpPr>
          <p:spPr bwMode="auto">
            <a:xfrm>
              <a:off x="317" y="2496"/>
              <a:ext cx="245" cy="254"/>
            </a:xfrm>
            <a:prstGeom prst="roundRect">
              <a:avLst>
                <a:gd name="adj" fmla="val 16667"/>
              </a:avLst>
            </a:prstGeom>
            <a:solidFill>
              <a:srgbClr val="54C2F0"/>
            </a:solidFill>
            <a:ln>
              <a:solidFill>
                <a:schemeClr val="bg1">
                  <a:lumMod val="85000"/>
                </a:schemeClr>
              </a:solid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56" name="_s1046"/>
            <p:cNvSpPr>
              <a:spLocks noChangeArrowheads="1"/>
            </p:cNvSpPr>
            <p:nvPr/>
          </p:nvSpPr>
          <p:spPr bwMode="auto">
            <a:xfrm>
              <a:off x="605" y="2496"/>
              <a:ext cx="245" cy="254"/>
            </a:xfrm>
            <a:prstGeom prst="roundRect">
              <a:avLst>
                <a:gd name="adj" fmla="val 16667"/>
              </a:avLst>
            </a:prstGeom>
            <a:solidFill>
              <a:srgbClr val="54C2F0"/>
            </a:solidFill>
            <a:ln>
              <a:solidFill>
                <a:schemeClr val="bg1">
                  <a:lumMod val="85000"/>
                </a:schemeClr>
              </a:solid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grpSp>
      <p:grpSp>
        <p:nvGrpSpPr>
          <p:cNvPr id="57" name="Group 378"/>
          <p:cNvGrpSpPr>
            <a:grpSpLocks/>
          </p:cNvGrpSpPr>
          <p:nvPr/>
        </p:nvGrpSpPr>
        <p:grpSpPr bwMode="auto">
          <a:xfrm>
            <a:off x="7367845" y="2470520"/>
            <a:ext cx="1196692" cy="335370"/>
            <a:chOff x="1433" y="1541"/>
            <a:chExt cx="1225" cy="282"/>
          </a:xfrm>
          <a:solidFill>
            <a:srgbClr val="EE5500"/>
          </a:solidFill>
          <a:effectLst/>
        </p:grpSpPr>
        <p:sp>
          <p:nvSpPr>
            <p:cNvPr id="58" name="角丸四角形 57"/>
            <p:cNvSpPr/>
            <p:nvPr/>
          </p:nvSpPr>
          <p:spPr>
            <a:xfrm>
              <a:off x="1433" y="1541"/>
              <a:ext cx="1225" cy="282"/>
            </a:xfrm>
            <a:prstGeom prst="roundRect">
              <a:avLst/>
            </a:prstGeom>
            <a:grpFill/>
            <a:ln>
              <a:noFill/>
            </a:ln>
            <a:effectLst>
              <a:outerShdw blurRad="40000" dist="23000" dir="5400000" rotWithShape="0">
                <a:srgbClr val="000000">
                  <a:alpha val="35000"/>
                </a:srgbClr>
              </a:outerShdw>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9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59" name="Text Box 374"/>
            <p:cNvSpPr txBox="1">
              <a:spLocks noChangeArrowheads="1"/>
            </p:cNvSpPr>
            <p:nvPr/>
          </p:nvSpPr>
          <p:spPr bwMode="auto">
            <a:xfrm>
              <a:off x="1494" y="1553"/>
              <a:ext cx="1141" cy="258"/>
            </a:xfrm>
            <a:prstGeom prst="rect">
              <a:avLst/>
            </a:prstGeom>
            <a:grpFill/>
            <a:ln w="9525" algn="ctr">
              <a:noFill/>
              <a:miter lim="800000"/>
              <a:headEnd/>
              <a:tailEnd/>
            </a:ln>
            <a:effectLst/>
          </p:spPr>
          <p:txBody>
            <a:bodyPr lIns="90000" tIns="46800" rIns="90000" bIns="46800">
              <a:spAutoFit/>
            </a:bodyPr>
            <a:lstStyle/>
            <a:p>
              <a:pPr marL="0" marR="0" lvl="0" indent="0" algn="dist" defTabSz="914400" rtl="0" eaLnBrk="1" fontAlgn="auto" latinLnBrk="0" hangingPunct="1">
                <a:lnSpc>
                  <a:spcPct val="100000"/>
                </a:lnSpc>
                <a:spcBef>
                  <a:spcPct val="50000"/>
                </a:spcBef>
                <a:spcAft>
                  <a:spcPts val="0"/>
                </a:spcAft>
                <a:buClrTx/>
                <a:buSzTx/>
                <a:buFontTx/>
                <a:buNone/>
                <a:tabLst/>
                <a:defRPr/>
              </a:pPr>
              <a:r>
                <a:rPr kumimoji="0" lang="ja-JP" altLang="en-US" sz="16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原価組織</a:t>
              </a:r>
            </a:p>
          </p:txBody>
        </p:sp>
      </p:grpSp>
      <p:sp>
        <p:nvSpPr>
          <p:cNvPr id="60" name="角丸四角形 59"/>
          <p:cNvSpPr/>
          <p:nvPr/>
        </p:nvSpPr>
        <p:spPr>
          <a:xfrm>
            <a:off x="5004048" y="3218192"/>
            <a:ext cx="1675954" cy="1259156"/>
          </a:xfrm>
          <a:prstGeom prst="roundRect">
            <a:avLst/>
          </a:prstGeom>
          <a:solidFill>
            <a:schemeClr val="bg1"/>
          </a:solidFill>
          <a:ln w="25400">
            <a:solidFill>
              <a:schemeClr val="bg1">
                <a:lumMod val="85000"/>
              </a:schemeClr>
            </a:solid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endParaRPr>
          </a:p>
        </p:txBody>
      </p:sp>
      <p:grpSp>
        <p:nvGrpSpPr>
          <p:cNvPr id="61" name="Organization Chart 285"/>
          <p:cNvGrpSpPr>
            <a:grpSpLocks/>
          </p:cNvGrpSpPr>
          <p:nvPr/>
        </p:nvGrpSpPr>
        <p:grpSpPr bwMode="auto">
          <a:xfrm>
            <a:off x="5140127" y="3300358"/>
            <a:ext cx="1423809" cy="1010897"/>
            <a:chOff x="317" y="1729"/>
            <a:chExt cx="1681" cy="1022"/>
          </a:xfrm>
        </p:grpSpPr>
        <p:cxnSp>
          <p:nvCxnSpPr>
            <p:cNvPr id="62" name="_s1028"/>
            <p:cNvCxnSpPr>
              <a:cxnSpLocks noChangeShapeType="1"/>
              <a:stCxn id="80" idx="0"/>
              <a:endCxn id="72" idx="2"/>
            </p:cNvCxnSpPr>
            <p:nvPr/>
          </p:nvCxnSpPr>
          <p:spPr bwMode="auto">
            <a:xfrm rot="5400000" flipH="1">
              <a:off x="591" y="2360"/>
              <a:ext cx="128" cy="144"/>
            </a:xfrm>
            <a:prstGeom prst="bentConnector3">
              <a:avLst>
                <a:gd name="adj1" fmla="val 50000"/>
              </a:avLst>
            </a:prstGeom>
            <a:noFill/>
            <a:ln w="38100">
              <a:solidFill>
                <a:srgbClr val="99C2DF"/>
              </a:solidFill>
              <a:miter lim="800000"/>
              <a:headEnd/>
              <a:tailEnd/>
            </a:ln>
          </p:spPr>
        </p:cxnSp>
        <p:cxnSp>
          <p:nvCxnSpPr>
            <p:cNvPr id="63" name="_s1029"/>
            <p:cNvCxnSpPr>
              <a:cxnSpLocks noChangeShapeType="1"/>
              <a:stCxn id="79" idx="0"/>
              <a:endCxn id="72" idx="2"/>
            </p:cNvCxnSpPr>
            <p:nvPr/>
          </p:nvCxnSpPr>
          <p:spPr bwMode="auto">
            <a:xfrm rot="-5400000">
              <a:off x="448" y="2360"/>
              <a:ext cx="128" cy="143"/>
            </a:xfrm>
            <a:prstGeom prst="bentConnector3">
              <a:avLst>
                <a:gd name="adj1" fmla="val 50000"/>
              </a:avLst>
            </a:prstGeom>
            <a:noFill/>
            <a:ln w="38100">
              <a:solidFill>
                <a:srgbClr val="99C2DF"/>
              </a:solidFill>
              <a:miter lim="800000"/>
              <a:headEnd/>
              <a:tailEnd/>
            </a:ln>
          </p:spPr>
        </p:cxnSp>
        <p:cxnSp>
          <p:nvCxnSpPr>
            <p:cNvPr id="64" name="_s1030"/>
            <p:cNvCxnSpPr>
              <a:cxnSpLocks noChangeShapeType="1"/>
              <a:stCxn id="78" idx="0"/>
              <a:endCxn id="73" idx="2"/>
            </p:cNvCxnSpPr>
            <p:nvPr/>
          </p:nvCxnSpPr>
          <p:spPr bwMode="auto">
            <a:xfrm rot="5400000" flipH="1">
              <a:off x="1165" y="2360"/>
              <a:ext cx="128" cy="144"/>
            </a:xfrm>
            <a:prstGeom prst="bentConnector3">
              <a:avLst>
                <a:gd name="adj1" fmla="val 50000"/>
              </a:avLst>
            </a:prstGeom>
            <a:noFill/>
            <a:ln w="38100">
              <a:solidFill>
                <a:srgbClr val="99C2DF"/>
              </a:solidFill>
              <a:miter lim="800000"/>
              <a:headEnd/>
              <a:tailEnd/>
            </a:ln>
          </p:spPr>
        </p:cxnSp>
        <p:cxnSp>
          <p:nvCxnSpPr>
            <p:cNvPr id="65" name="_s1031"/>
            <p:cNvCxnSpPr>
              <a:cxnSpLocks noChangeShapeType="1"/>
              <a:stCxn id="77" idx="0"/>
              <a:endCxn id="73" idx="2"/>
            </p:cNvCxnSpPr>
            <p:nvPr/>
          </p:nvCxnSpPr>
          <p:spPr bwMode="auto">
            <a:xfrm rot="-5400000">
              <a:off x="1022" y="2360"/>
              <a:ext cx="128" cy="143"/>
            </a:xfrm>
            <a:prstGeom prst="bentConnector3">
              <a:avLst>
                <a:gd name="adj1" fmla="val 50000"/>
              </a:avLst>
            </a:prstGeom>
            <a:noFill/>
            <a:ln w="38100">
              <a:solidFill>
                <a:srgbClr val="99C2DF"/>
              </a:solidFill>
              <a:miter lim="800000"/>
              <a:headEnd/>
              <a:tailEnd/>
            </a:ln>
          </p:spPr>
        </p:cxnSp>
        <p:cxnSp>
          <p:nvCxnSpPr>
            <p:cNvPr id="66" name="_s1032"/>
            <p:cNvCxnSpPr>
              <a:cxnSpLocks noChangeShapeType="1"/>
              <a:stCxn id="76" idx="0"/>
              <a:endCxn id="74" idx="2"/>
            </p:cNvCxnSpPr>
            <p:nvPr/>
          </p:nvCxnSpPr>
          <p:spPr bwMode="auto">
            <a:xfrm rot="5400000" flipH="1">
              <a:off x="1739" y="2360"/>
              <a:ext cx="128" cy="144"/>
            </a:xfrm>
            <a:prstGeom prst="bentConnector3">
              <a:avLst>
                <a:gd name="adj1" fmla="val 50000"/>
              </a:avLst>
            </a:prstGeom>
            <a:noFill/>
            <a:ln w="38100">
              <a:solidFill>
                <a:srgbClr val="99C2DF"/>
              </a:solidFill>
              <a:miter lim="800000"/>
              <a:headEnd/>
              <a:tailEnd/>
            </a:ln>
          </p:spPr>
        </p:cxnSp>
        <p:cxnSp>
          <p:nvCxnSpPr>
            <p:cNvPr id="67" name="_s1033"/>
            <p:cNvCxnSpPr>
              <a:cxnSpLocks noChangeShapeType="1"/>
              <a:stCxn id="75" idx="0"/>
              <a:endCxn id="74" idx="2"/>
            </p:cNvCxnSpPr>
            <p:nvPr/>
          </p:nvCxnSpPr>
          <p:spPr bwMode="auto">
            <a:xfrm rot="-5400000">
              <a:off x="1596" y="2360"/>
              <a:ext cx="128" cy="143"/>
            </a:xfrm>
            <a:prstGeom prst="bentConnector3">
              <a:avLst>
                <a:gd name="adj1" fmla="val 50000"/>
              </a:avLst>
            </a:prstGeom>
            <a:noFill/>
            <a:ln w="38100">
              <a:solidFill>
                <a:srgbClr val="99C2DF"/>
              </a:solidFill>
              <a:miter lim="800000"/>
              <a:headEnd/>
              <a:tailEnd/>
            </a:ln>
          </p:spPr>
        </p:cxnSp>
        <p:cxnSp>
          <p:nvCxnSpPr>
            <p:cNvPr id="68" name="_s1034"/>
            <p:cNvCxnSpPr>
              <a:cxnSpLocks noChangeShapeType="1"/>
              <a:stCxn id="74" idx="0"/>
              <a:endCxn id="71" idx="2"/>
            </p:cNvCxnSpPr>
            <p:nvPr/>
          </p:nvCxnSpPr>
          <p:spPr bwMode="auto">
            <a:xfrm rot="5400000" flipH="1">
              <a:off x="1380" y="1762"/>
              <a:ext cx="128" cy="574"/>
            </a:xfrm>
            <a:prstGeom prst="bentConnector3">
              <a:avLst>
                <a:gd name="adj1" fmla="val 50495"/>
              </a:avLst>
            </a:prstGeom>
            <a:noFill/>
            <a:ln w="38100">
              <a:solidFill>
                <a:srgbClr val="0065AE"/>
              </a:solidFill>
              <a:miter lim="800000"/>
              <a:headEnd/>
              <a:tailEnd/>
            </a:ln>
          </p:spPr>
        </p:cxnSp>
        <p:cxnSp>
          <p:nvCxnSpPr>
            <p:cNvPr id="69" name="_s1035"/>
            <p:cNvCxnSpPr>
              <a:cxnSpLocks noChangeShapeType="1"/>
              <a:stCxn id="73" idx="0"/>
              <a:endCxn id="71" idx="2"/>
            </p:cNvCxnSpPr>
            <p:nvPr/>
          </p:nvCxnSpPr>
          <p:spPr bwMode="auto">
            <a:xfrm rot="-5400000">
              <a:off x="1094" y="2048"/>
              <a:ext cx="128" cy="1"/>
            </a:xfrm>
            <a:prstGeom prst="straightConnector1">
              <a:avLst/>
            </a:prstGeom>
            <a:noFill/>
            <a:ln w="38100">
              <a:solidFill>
                <a:srgbClr val="0065AE"/>
              </a:solidFill>
              <a:round/>
              <a:headEnd/>
              <a:tailEnd/>
            </a:ln>
          </p:spPr>
        </p:cxnSp>
        <p:cxnSp>
          <p:nvCxnSpPr>
            <p:cNvPr id="70" name="_s1036"/>
            <p:cNvCxnSpPr>
              <a:cxnSpLocks noChangeShapeType="1"/>
              <a:stCxn id="72" idx="0"/>
              <a:endCxn id="71" idx="2"/>
            </p:cNvCxnSpPr>
            <p:nvPr/>
          </p:nvCxnSpPr>
          <p:spPr bwMode="auto">
            <a:xfrm rot="-5400000">
              <a:off x="806" y="1762"/>
              <a:ext cx="128" cy="574"/>
            </a:xfrm>
            <a:prstGeom prst="bentConnector3">
              <a:avLst>
                <a:gd name="adj1" fmla="val 50495"/>
              </a:avLst>
            </a:prstGeom>
            <a:noFill/>
            <a:ln w="38100">
              <a:solidFill>
                <a:srgbClr val="0065AE"/>
              </a:solidFill>
              <a:miter lim="800000"/>
              <a:headEnd/>
              <a:tailEnd/>
            </a:ln>
          </p:spPr>
        </p:cxnSp>
        <p:sp>
          <p:nvSpPr>
            <p:cNvPr id="71" name="_s1037"/>
            <p:cNvSpPr>
              <a:spLocks noChangeArrowheads="1"/>
            </p:cNvSpPr>
            <p:nvPr/>
          </p:nvSpPr>
          <p:spPr bwMode="auto">
            <a:xfrm>
              <a:off x="1034" y="1729"/>
              <a:ext cx="245" cy="255"/>
            </a:xfrm>
            <a:prstGeom prst="roundRect">
              <a:avLst>
                <a:gd name="adj" fmla="val 16667"/>
              </a:avLst>
            </a:prstGeom>
            <a:solidFill>
              <a:srgbClr val="54C2F0"/>
            </a:solidFill>
            <a:ln>
              <a:solidFill>
                <a:schemeClr val="bg1">
                  <a:lumMod val="85000"/>
                </a:schemeClr>
              </a:solid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72" name="_s1038"/>
            <p:cNvSpPr>
              <a:spLocks noChangeArrowheads="1"/>
            </p:cNvSpPr>
            <p:nvPr/>
          </p:nvSpPr>
          <p:spPr bwMode="auto">
            <a:xfrm>
              <a:off x="460" y="2114"/>
              <a:ext cx="245" cy="254"/>
            </a:xfrm>
            <a:prstGeom prst="roundRect">
              <a:avLst>
                <a:gd name="adj" fmla="val 16667"/>
              </a:avLst>
            </a:prstGeom>
            <a:solidFill>
              <a:srgbClr val="54C2F0"/>
            </a:solidFill>
            <a:ln>
              <a:solidFill>
                <a:schemeClr val="bg1">
                  <a:lumMod val="85000"/>
                </a:schemeClr>
              </a:solid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73" name="_s1039"/>
            <p:cNvSpPr>
              <a:spLocks noChangeArrowheads="1"/>
            </p:cNvSpPr>
            <p:nvPr/>
          </p:nvSpPr>
          <p:spPr bwMode="auto">
            <a:xfrm>
              <a:off x="1034" y="2114"/>
              <a:ext cx="245" cy="254"/>
            </a:xfrm>
            <a:prstGeom prst="roundRect">
              <a:avLst>
                <a:gd name="adj" fmla="val 16667"/>
              </a:avLst>
            </a:prstGeom>
            <a:solidFill>
              <a:srgbClr val="54C2F0"/>
            </a:solidFill>
            <a:ln>
              <a:solidFill>
                <a:schemeClr val="bg1">
                  <a:lumMod val="85000"/>
                </a:schemeClr>
              </a:solid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74" name="_s1040"/>
            <p:cNvSpPr>
              <a:spLocks noChangeArrowheads="1"/>
            </p:cNvSpPr>
            <p:nvPr/>
          </p:nvSpPr>
          <p:spPr bwMode="auto">
            <a:xfrm>
              <a:off x="1608" y="2114"/>
              <a:ext cx="245" cy="254"/>
            </a:xfrm>
            <a:prstGeom prst="roundRect">
              <a:avLst>
                <a:gd name="adj" fmla="val 16667"/>
              </a:avLst>
            </a:prstGeom>
            <a:solidFill>
              <a:srgbClr val="54C2F0"/>
            </a:solidFill>
            <a:ln>
              <a:solidFill>
                <a:schemeClr val="bg1">
                  <a:lumMod val="85000"/>
                </a:schemeClr>
              </a:solid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75" name="_s1041"/>
            <p:cNvSpPr>
              <a:spLocks noChangeArrowheads="1"/>
            </p:cNvSpPr>
            <p:nvPr/>
          </p:nvSpPr>
          <p:spPr bwMode="auto">
            <a:xfrm>
              <a:off x="1465" y="2496"/>
              <a:ext cx="245" cy="255"/>
            </a:xfrm>
            <a:prstGeom prst="roundRect">
              <a:avLst>
                <a:gd name="adj" fmla="val 16667"/>
              </a:avLst>
            </a:prstGeom>
            <a:solidFill>
              <a:srgbClr val="54C2F0"/>
            </a:solidFill>
            <a:ln>
              <a:solidFill>
                <a:schemeClr val="bg1">
                  <a:lumMod val="85000"/>
                </a:schemeClr>
              </a:solid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76" name="_s1042"/>
            <p:cNvSpPr>
              <a:spLocks noChangeArrowheads="1"/>
            </p:cNvSpPr>
            <p:nvPr/>
          </p:nvSpPr>
          <p:spPr bwMode="auto">
            <a:xfrm>
              <a:off x="1753" y="2496"/>
              <a:ext cx="245" cy="255"/>
            </a:xfrm>
            <a:prstGeom prst="roundRect">
              <a:avLst>
                <a:gd name="adj" fmla="val 16667"/>
              </a:avLst>
            </a:prstGeom>
            <a:solidFill>
              <a:srgbClr val="54C2F0"/>
            </a:solidFill>
            <a:ln>
              <a:solidFill>
                <a:schemeClr val="bg1">
                  <a:lumMod val="85000"/>
                </a:schemeClr>
              </a:solid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77" name="_s1043"/>
            <p:cNvSpPr>
              <a:spLocks noChangeArrowheads="1"/>
            </p:cNvSpPr>
            <p:nvPr/>
          </p:nvSpPr>
          <p:spPr bwMode="auto">
            <a:xfrm>
              <a:off x="891" y="2496"/>
              <a:ext cx="245" cy="255"/>
            </a:xfrm>
            <a:prstGeom prst="roundRect">
              <a:avLst>
                <a:gd name="adj" fmla="val 16667"/>
              </a:avLst>
            </a:prstGeom>
            <a:solidFill>
              <a:srgbClr val="54C2F0"/>
            </a:solidFill>
            <a:ln>
              <a:solidFill>
                <a:schemeClr val="bg1">
                  <a:lumMod val="85000"/>
                </a:schemeClr>
              </a:solid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78" name="_s1044"/>
            <p:cNvSpPr>
              <a:spLocks noChangeArrowheads="1"/>
            </p:cNvSpPr>
            <p:nvPr/>
          </p:nvSpPr>
          <p:spPr bwMode="auto">
            <a:xfrm>
              <a:off x="1179" y="2496"/>
              <a:ext cx="245" cy="255"/>
            </a:xfrm>
            <a:prstGeom prst="roundRect">
              <a:avLst>
                <a:gd name="adj" fmla="val 16667"/>
              </a:avLst>
            </a:prstGeom>
            <a:solidFill>
              <a:srgbClr val="54C2F0"/>
            </a:solidFill>
            <a:ln>
              <a:solidFill>
                <a:schemeClr val="bg1">
                  <a:lumMod val="85000"/>
                </a:schemeClr>
              </a:solid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79" name="_s1045"/>
            <p:cNvSpPr>
              <a:spLocks noChangeArrowheads="1"/>
            </p:cNvSpPr>
            <p:nvPr/>
          </p:nvSpPr>
          <p:spPr bwMode="auto">
            <a:xfrm>
              <a:off x="317" y="2496"/>
              <a:ext cx="245" cy="255"/>
            </a:xfrm>
            <a:prstGeom prst="roundRect">
              <a:avLst>
                <a:gd name="adj" fmla="val 16667"/>
              </a:avLst>
            </a:prstGeom>
            <a:solidFill>
              <a:srgbClr val="54C2F0"/>
            </a:solidFill>
            <a:ln>
              <a:solidFill>
                <a:schemeClr val="bg1">
                  <a:lumMod val="85000"/>
                </a:schemeClr>
              </a:solid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80" name="_s1046"/>
            <p:cNvSpPr>
              <a:spLocks noChangeArrowheads="1"/>
            </p:cNvSpPr>
            <p:nvPr/>
          </p:nvSpPr>
          <p:spPr bwMode="auto">
            <a:xfrm>
              <a:off x="605" y="2496"/>
              <a:ext cx="245" cy="255"/>
            </a:xfrm>
            <a:prstGeom prst="roundRect">
              <a:avLst>
                <a:gd name="adj" fmla="val 16667"/>
              </a:avLst>
            </a:prstGeom>
            <a:solidFill>
              <a:srgbClr val="54C2F0"/>
            </a:solidFill>
            <a:ln>
              <a:solidFill>
                <a:schemeClr val="bg1">
                  <a:lumMod val="85000"/>
                </a:schemeClr>
              </a:solid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grpSp>
      <p:grpSp>
        <p:nvGrpSpPr>
          <p:cNvPr id="81" name="Group 378"/>
          <p:cNvGrpSpPr>
            <a:grpSpLocks/>
          </p:cNvGrpSpPr>
          <p:nvPr/>
        </p:nvGrpSpPr>
        <p:grpSpPr bwMode="auto">
          <a:xfrm>
            <a:off x="5279613" y="3809296"/>
            <a:ext cx="1196692" cy="335370"/>
            <a:chOff x="1433" y="1541"/>
            <a:chExt cx="1225" cy="282"/>
          </a:xfrm>
          <a:solidFill>
            <a:srgbClr val="EE5500"/>
          </a:solidFill>
          <a:effectLst/>
        </p:grpSpPr>
        <p:sp>
          <p:nvSpPr>
            <p:cNvPr id="82" name="角丸四角形 81"/>
            <p:cNvSpPr/>
            <p:nvPr/>
          </p:nvSpPr>
          <p:spPr>
            <a:xfrm>
              <a:off x="1433" y="1541"/>
              <a:ext cx="1225" cy="282"/>
            </a:xfrm>
            <a:prstGeom prst="roundRect">
              <a:avLst/>
            </a:prstGeom>
            <a:grpFill/>
            <a:ln>
              <a:noFill/>
            </a:ln>
            <a:effectLst>
              <a:outerShdw blurRad="40000" dist="23000" dir="5400000" rotWithShape="0">
                <a:srgbClr val="000000">
                  <a:alpha val="35000"/>
                </a:srgbClr>
              </a:outerShdw>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9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83" name="Text Box 374"/>
            <p:cNvSpPr txBox="1">
              <a:spLocks noChangeArrowheads="1"/>
            </p:cNvSpPr>
            <p:nvPr/>
          </p:nvSpPr>
          <p:spPr bwMode="auto">
            <a:xfrm>
              <a:off x="1494" y="1553"/>
              <a:ext cx="1141" cy="258"/>
            </a:xfrm>
            <a:prstGeom prst="rect">
              <a:avLst/>
            </a:prstGeom>
            <a:grpFill/>
            <a:ln w="9525" algn="ctr">
              <a:noFill/>
              <a:miter lim="800000"/>
              <a:headEnd/>
              <a:tailEnd/>
            </a:ln>
            <a:effectLst/>
          </p:spPr>
          <p:txBody>
            <a:bodyPr lIns="90000" tIns="46800" rIns="90000" bIns="46800">
              <a:spAutoFit/>
            </a:bodyPr>
            <a:lstStyle/>
            <a:p>
              <a:pPr marL="0" marR="0" lvl="0" indent="0" algn="dist" defTabSz="914400" rtl="0" eaLnBrk="1" fontAlgn="auto" latinLnBrk="0" hangingPunct="1">
                <a:lnSpc>
                  <a:spcPct val="100000"/>
                </a:lnSpc>
                <a:spcBef>
                  <a:spcPct val="50000"/>
                </a:spcBef>
                <a:spcAft>
                  <a:spcPts val="0"/>
                </a:spcAft>
                <a:buClrTx/>
                <a:buSzTx/>
                <a:buFontTx/>
                <a:buNone/>
                <a:tabLst/>
                <a:defRPr/>
              </a:pPr>
              <a:r>
                <a:rPr kumimoji="0" lang="ja-JP" altLang="en-US" sz="16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作業部門</a:t>
              </a:r>
            </a:p>
          </p:txBody>
        </p:sp>
      </p:grpSp>
      <p:sp>
        <p:nvSpPr>
          <p:cNvPr id="84" name="角丸四角形 83"/>
          <p:cNvSpPr/>
          <p:nvPr/>
        </p:nvSpPr>
        <p:spPr>
          <a:xfrm>
            <a:off x="7100232" y="3210239"/>
            <a:ext cx="1675954" cy="1259156"/>
          </a:xfrm>
          <a:prstGeom prst="roundRect">
            <a:avLst/>
          </a:prstGeom>
          <a:solidFill>
            <a:schemeClr val="bg1"/>
          </a:solidFill>
          <a:ln w="25400">
            <a:solidFill>
              <a:schemeClr val="bg1">
                <a:lumMod val="85000"/>
              </a:schemeClr>
            </a:solid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endParaRPr>
          </a:p>
        </p:txBody>
      </p:sp>
      <p:grpSp>
        <p:nvGrpSpPr>
          <p:cNvPr id="85" name="Organization Chart 285"/>
          <p:cNvGrpSpPr>
            <a:grpSpLocks/>
          </p:cNvGrpSpPr>
          <p:nvPr/>
        </p:nvGrpSpPr>
        <p:grpSpPr bwMode="auto">
          <a:xfrm>
            <a:off x="7235842" y="3292421"/>
            <a:ext cx="1425186" cy="1010897"/>
            <a:chOff x="317" y="1729"/>
            <a:chExt cx="1681" cy="1022"/>
          </a:xfrm>
        </p:grpSpPr>
        <p:cxnSp>
          <p:nvCxnSpPr>
            <p:cNvPr id="86" name="_s1028"/>
            <p:cNvCxnSpPr>
              <a:cxnSpLocks noChangeShapeType="1"/>
              <a:stCxn id="104" idx="0"/>
              <a:endCxn id="96" idx="2"/>
            </p:cNvCxnSpPr>
            <p:nvPr/>
          </p:nvCxnSpPr>
          <p:spPr bwMode="auto">
            <a:xfrm rot="5400000" flipH="1">
              <a:off x="591" y="2360"/>
              <a:ext cx="128" cy="144"/>
            </a:xfrm>
            <a:prstGeom prst="bentConnector3">
              <a:avLst>
                <a:gd name="adj1" fmla="val 50000"/>
              </a:avLst>
            </a:prstGeom>
            <a:noFill/>
            <a:ln w="38100">
              <a:solidFill>
                <a:srgbClr val="99C2DF"/>
              </a:solidFill>
              <a:miter lim="800000"/>
              <a:headEnd/>
              <a:tailEnd/>
            </a:ln>
          </p:spPr>
        </p:cxnSp>
        <p:cxnSp>
          <p:nvCxnSpPr>
            <p:cNvPr id="87" name="_s1029"/>
            <p:cNvCxnSpPr>
              <a:cxnSpLocks noChangeShapeType="1"/>
              <a:stCxn id="103" idx="0"/>
              <a:endCxn id="96" idx="2"/>
            </p:cNvCxnSpPr>
            <p:nvPr/>
          </p:nvCxnSpPr>
          <p:spPr bwMode="auto">
            <a:xfrm rot="-5400000">
              <a:off x="448" y="2360"/>
              <a:ext cx="128" cy="143"/>
            </a:xfrm>
            <a:prstGeom prst="bentConnector3">
              <a:avLst>
                <a:gd name="adj1" fmla="val 50000"/>
              </a:avLst>
            </a:prstGeom>
            <a:noFill/>
            <a:ln w="38100">
              <a:solidFill>
                <a:srgbClr val="99C2DF"/>
              </a:solidFill>
              <a:miter lim="800000"/>
              <a:headEnd/>
              <a:tailEnd/>
            </a:ln>
          </p:spPr>
        </p:cxnSp>
        <p:cxnSp>
          <p:nvCxnSpPr>
            <p:cNvPr id="88" name="_s1030"/>
            <p:cNvCxnSpPr>
              <a:cxnSpLocks noChangeShapeType="1"/>
              <a:stCxn id="102" idx="0"/>
              <a:endCxn id="97" idx="2"/>
            </p:cNvCxnSpPr>
            <p:nvPr/>
          </p:nvCxnSpPr>
          <p:spPr bwMode="auto">
            <a:xfrm rot="5400000" flipH="1">
              <a:off x="1165" y="2360"/>
              <a:ext cx="128" cy="144"/>
            </a:xfrm>
            <a:prstGeom prst="bentConnector3">
              <a:avLst>
                <a:gd name="adj1" fmla="val 50000"/>
              </a:avLst>
            </a:prstGeom>
            <a:noFill/>
            <a:ln w="38100">
              <a:solidFill>
                <a:srgbClr val="99C2DF"/>
              </a:solidFill>
              <a:miter lim="800000"/>
              <a:headEnd/>
              <a:tailEnd/>
            </a:ln>
          </p:spPr>
        </p:cxnSp>
        <p:cxnSp>
          <p:nvCxnSpPr>
            <p:cNvPr id="89" name="_s1031"/>
            <p:cNvCxnSpPr>
              <a:cxnSpLocks noChangeShapeType="1"/>
              <a:stCxn id="101" idx="0"/>
              <a:endCxn id="97" idx="2"/>
            </p:cNvCxnSpPr>
            <p:nvPr/>
          </p:nvCxnSpPr>
          <p:spPr bwMode="auto">
            <a:xfrm rot="-5400000">
              <a:off x="1022" y="2360"/>
              <a:ext cx="128" cy="143"/>
            </a:xfrm>
            <a:prstGeom prst="bentConnector3">
              <a:avLst>
                <a:gd name="adj1" fmla="val 50000"/>
              </a:avLst>
            </a:prstGeom>
            <a:noFill/>
            <a:ln w="38100">
              <a:solidFill>
                <a:srgbClr val="99C2DF"/>
              </a:solidFill>
              <a:miter lim="800000"/>
              <a:headEnd/>
              <a:tailEnd/>
            </a:ln>
          </p:spPr>
        </p:cxnSp>
        <p:cxnSp>
          <p:nvCxnSpPr>
            <p:cNvPr id="90" name="_s1032"/>
            <p:cNvCxnSpPr>
              <a:cxnSpLocks noChangeShapeType="1"/>
              <a:stCxn id="100" idx="0"/>
              <a:endCxn id="98" idx="2"/>
            </p:cNvCxnSpPr>
            <p:nvPr/>
          </p:nvCxnSpPr>
          <p:spPr bwMode="auto">
            <a:xfrm rot="5400000" flipH="1">
              <a:off x="1739" y="2360"/>
              <a:ext cx="128" cy="144"/>
            </a:xfrm>
            <a:prstGeom prst="bentConnector3">
              <a:avLst>
                <a:gd name="adj1" fmla="val 50000"/>
              </a:avLst>
            </a:prstGeom>
            <a:noFill/>
            <a:ln w="38100">
              <a:solidFill>
                <a:srgbClr val="99C2DF"/>
              </a:solidFill>
              <a:miter lim="800000"/>
              <a:headEnd/>
              <a:tailEnd/>
            </a:ln>
          </p:spPr>
        </p:cxnSp>
        <p:cxnSp>
          <p:nvCxnSpPr>
            <p:cNvPr id="91" name="_s1033"/>
            <p:cNvCxnSpPr>
              <a:cxnSpLocks noChangeShapeType="1"/>
              <a:stCxn id="99" idx="0"/>
              <a:endCxn id="98" idx="2"/>
            </p:cNvCxnSpPr>
            <p:nvPr/>
          </p:nvCxnSpPr>
          <p:spPr bwMode="auto">
            <a:xfrm rot="-5400000">
              <a:off x="1596" y="2360"/>
              <a:ext cx="128" cy="143"/>
            </a:xfrm>
            <a:prstGeom prst="bentConnector3">
              <a:avLst>
                <a:gd name="adj1" fmla="val 50000"/>
              </a:avLst>
            </a:prstGeom>
            <a:noFill/>
            <a:ln w="38100">
              <a:solidFill>
                <a:srgbClr val="99C2DF"/>
              </a:solidFill>
              <a:miter lim="800000"/>
              <a:headEnd/>
              <a:tailEnd/>
            </a:ln>
          </p:spPr>
        </p:cxnSp>
        <p:cxnSp>
          <p:nvCxnSpPr>
            <p:cNvPr id="92" name="_s1034"/>
            <p:cNvCxnSpPr>
              <a:cxnSpLocks noChangeShapeType="1"/>
              <a:stCxn id="98" idx="0"/>
              <a:endCxn id="95" idx="2"/>
            </p:cNvCxnSpPr>
            <p:nvPr/>
          </p:nvCxnSpPr>
          <p:spPr bwMode="auto">
            <a:xfrm rot="5400000" flipH="1">
              <a:off x="1380" y="1762"/>
              <a:ext cx="128" cy="574"/>
            </a:xfrm>
            <a:prstGeom prst="bentConnector3">
              <a:avLst>
                <a:gd name="adj1" fmla="val 50495"/>
              </a:avLst>
            </a:prstGeom>
            <a:noFill/>
            <a:ln w="38100">
              <a:solidFill>
                <a:srgbClr val="0065AE"/>
              </a:solidFill>
              <a:miter lim="800000"/>
              <a:headEnd/>
              <a:tailEnd/>
            </a:ln>
          </p:spPr>
        </p:cxnSp>
        <p:cxnSp>
          <p:nvCxnSpPr>
            <p:cNvPr id="93" name="_s1035"/>
            <p:cNvCxnSpPr>
              <a:cxnSpLocks noChangeShapeType="1"/>
              <a:stCxn id="97" idx="0"/>
              <a:endCxn id="95" idx="2"/>
            </p:cNvCxnSpPr>
            <p:nvPr/>
          </p:nvCxnSpPr>
          <p:spPr bwMode="auto">
            <a:xfrm rot="-5400000">
              <a:off x="1094" y="2048"/>
              <a:ext cx="128" cy="1"/>
            </a:xfrm>
            <a:prstGeom prst="straightConnector1">
              <a:avLst/>
            </a:prstGeom>
            <a:noFill/>
            <a:ln w="38100">
              <a:solidFill>
                <a:srgbClr val="0065AE"/>
              </a:solidFill>
              <a:round/>
              <a:headEnd/>
              <a:tailEnd/>
            </a:ln>
          </p:spPr>
        </p:cxnSp>
        <p:cxnSp>
          <p:nvCxnSpPr>
            <p:cNvPr id="94" name="_s1036"/>
            <p:cNvCxnSpPr>
              <a:cxnSpLocks noChangeShapeType="1"/>
              <a:stCxn id="96" idx="0"/>
              <a:endCxn id="95" idx="2"/>
            </p:cNvCxnSpPr>
            <p:nvPr/>
          </p:nvCxnSpPr>
          <p:spPr bwMode="auto">
            <a:xfrm rot="-5400000">
              <a:off x="806" y="1762"/>
              <a:ext cx="128" cy="574"/>
            </a:xfrm>
            <a:prstGeom prst="bentConnector3">
              <a:avLst>
                <a:gd name="adj1" fmla="val 50495"/>
              </a:avLst>
            </a:prstGeom>
            <a:noFill/>
            <a:ln w="38100">
              <a:solidFill>
                <a:srgbClr val="0065AE"/>
              </a:solidFill>
              <a:miter lim="800000"/>
              <a:headEnd/>
              <a:tailEnd/>
            </a:ln>
          </p:spPr>
        </p:cxnSp>
        <p:sp>
          <p:nvSpPr>
            <p:cNvPr id="95" name="_s1037"/>
            <p:cNvSpPr>
              <a:spLocks noChangeArrowheads="1"/>
            </p:cNvSpPr>
            <p:nvPr/>
          </p:nvSpPr>
          <p:spPr bwMode="auto">
            <a:xfrm>
              <a:off x="1033" y="1729"/>
              <a:ext cx="247" cy="255"/>
            </a:xfrm>
            <a:prstGeom prst="roundRect">
              <a:avLst>
                <a:gd name="adj" fmla="val 16667"/>
              </a:avLst>
            </a:prstGeom>
            <a:solidFill>
              <a:srgbClr val="54C2F0"/>
            </a:solidFill>
            <a:ln>
              <a:solidFill>
                <a:schemeClr val="bg1">
                  <a:lumMod val="85000"/>
                </a:schemeClr>
              </a:solid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96" name="_s1038"/>
            <p:cNvSpPr>
              <a:spLocks noChangeArrowheads="1"/>
            </p:cNvSpPr>
            <p:nvPr/>
          </p:nvSpPr>
          <p:spPr bwMode="auto">
            <a:xfrm>
              <a:off x="460" y="2114"/>
              <a:ext cx="247" cy="254"/>
            </a:xfrm>
            <a:prstGeom prst="roundRect">
              <a:avLst>
                <a:gd name="adj" fmla="val 16667"/>
              </a:avLst>
            </a:prstGeom>
            <a:solidFill>
              <a:srgbClr val="54C2F0"/>
            </a:solidFill>
            <a:ln>
              <a:solidFill>
                <a:schemeClr val="bg1">
                  <a:lumMod val="85000"/>
                </a:schemeClr>
              </a:solid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97" name="_s1039"/>
            <p:cNvSpPr>
              <a:spLocks noChangeArrowheads="1"/>
            </p:cNvSpPr>
            <p:nvPr/>
          </p:nvSpPr>
          <p:spPr bwMode="auto">
            <a:xfrm>
              <a:off x="1033" y="2114"/>
              <a:ext cx="247" cy="254"/>
            </a:xfrm>
            <a:prstGeom prst="roundRect">
              <a:avLst>
                <a:gd name="adj" fmla="val 16667"/>
              </a:avLst>
            </a:prstGeom>
            <a:solidFill>
              <a:srgbClr val="54C2F0"/>
            </a:solidFill>
            <a:ln>
              <a:solidFill>
                <a:schemeClr val="bg1">
                  <a:lumMod val="85000"/>
                </a:schemeClr>
              </a:solid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98" name="_s1040"/>
            <p:cNvSpPr>
              <a:spLocks noChangeArrowheads="1"/>
            </p:cNvSpPr>
            <p:nvPr/>
          </p:nvSpPr>
          <p:spPr bwMode="auto">
            <a:xfrm>
              <a:off x="1608" y="2114"/>
              <a:ext cx="245" cy="254"/>
            </a:xfrm>
            <a:prstGeom prst="roundRect">
              <a:avLst>
                <a:gd name="adj" fmla="val 16667"/>
              </a:avLst>
            </a:prstGeom>
            <a:solidFill>
              <a:srgbClr val="54C2F0"/>
            </a:solidFill>
            <a:ln>
              <a:solidFill>
                <a:schemeClr val="bg1">
                  <a:lumMod val="85000"/>
                </a:schemeClr>
              </a:solid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99" name="_s1041"/>
            <p:cNvSpPr>
              <a:spLocks noChangeArrowheads="1"/>
            </p:cNvSpPr>
            <p:nvPr/>
          </p:nvSpPr>
          <p:spPr bwMode="auto">
            <a:xfrm>
              <a:off x="1465" y="2496"/>
              <a:ext cx="245" cy="255"/>
            </a:xfrm>
            <a:prstGeom prst="roundRect">
              <a:avLst>
                <a:gd name="adj" fmla="val 16667"/>
              </a:avLst>
            </a:prstGeom>
            <a:solidFill>
              <a:srgbClr val="54C2F0"/>
            </a:solidFill>
            <a:ln>
              <a:solidFill>
                <a:schemeClr val="bg1">
                  <a:lumMod val="85000"/>
                </a:schemeClr>
              </a:solid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100" name="_s1042"/>
            <p:cNvSpPr>
              <a:spLocks noChangeArrowheads="1"/>
            </p:cNvSpPr>
            <p:nvPr/>
          </p:nvSpPr>
          <p:spPr bwMode="auto">
            <a:xfrm>
              <a:off x="1753" y="2496"/>
              <a:ext cx="245" cy="255"/>
            </a:xfrm>
            <a:prstGeom prst="roundRect">
              <a:avLst>
                <a:gd name="adj" fmla="val 16667"/>
              </a:avLst>
            </a:prstGeom>
            <a:solidFill>
              <a:srgbClr val="54C2F0"/>
            </a:solidFill>
            <a:ln>
              <a:solidFill>
                <a:schemeClr val="bg1">
                  <a:lumMod val="85000"/>
                </a:schemeClr>
              </a:solid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101" name="_s1043"/>
            <p:cNvSpPr>
              <a:spLocks noChangeArrowheads="1"/>
            </p:cNvSpPr>
            <p:nvPr/>
          </p:nvSpPr>
          <p:spPr bwMode="auto">
            <a:xfrm>
              <a:off x="890" y="2496"/>
              <a:ext cx="247" cy="255"/>
            </a:xfrm>
            <a:prstGeom prst="roundRect">
              <a:avLst>
                <a:gd name="adj" fmla="val 16667"/>
              </a:avLst>
            </a:prstGeom>
            <a:solidFill>
              <a:srgbClr val="54C2F0"/>
            </a:solidFill>
            <a:ln>
              <a:solidFill>
                <a:schemeClr val="bg1">
                  <a:lumMod val="85000"/>
                </a:schemeClr>
              </a:solid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102" name="_s1044"/>
            <p:cNvSpPr>
              <a:spLocks noChangeArrowheads="1"/>
            </p:cNvSpPr>
            <p:nvPr/>
          </p:nvSpPr>
          <p:spPr bwMode="auto">
            <a:xfrm>
              <a:off x="1178" y="2496"/>
              <a:ext cx="247" cy="255"/>
            </a:xfrm>
            <a:prstGeom prst="roundRect">
              <a:avLst>
                <a:gd name="adj" fmla="val 16667"/>
              </a:avLst>
            </a:prstGeom>
            <a:solidFill>
              <a:srgbClr val="54C2F0"/>
            </a:solidFill>
            <a:ln>
              <a:solidFill>
                <a:schemeClr val="bg1">
                  <a:lumMod val="85000"/>
                </a:schemeClr>
              </a:solid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103" name="_s1045"/>
            <p:cNvSpPr>
              <a:spLocks noChangeArrowheads="1"/>
            </p:cNvSpPr>
            <p:nvPr/>
          </p:nvSpPr>
          <p:spPr bwMode="auto">
            <a:xfrm>
              <a:off x="317" y="2496"/>
              <a:ext cx="245" cy="255"/>
            </a:xfrm>
            <a:prstGeom prst="roundRect">
              <a:avLst>
                <a:gd name="adj" fmla="val 16667"/>
              </a:avLst>
            </a:prstGeom>
            <a:solidFill>
              <a:srgbClr val="54C2F0"/>
            </a:solidFill>
            <a:ln>
              <a:solidFill>
                <a:schemeClr val="bg1">
                  <a:lumMod val="85000"/>
                </a:schemeClr>
              </a:solid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104" name="_s1046"/>
            <p:cNvSpPr>
              <a:spLocks noChangeArrowheads="1"/>
            </p:cNvSpPr>
            <p:nvPr/>
          </p:nvSpPr>
          <p:spPr bwMode="auto">
            <a:xfrm>
              <a:off x="604" y="2496"/>
              <a:ext cx="245" cy="255"/>
            </a:xfrm>
            <a:prstGeom prst="roundRect">
              <a:avLst>
                <a:gd name="adj" fmla="val 16667"/>
              </a:avLst>
            </a:prstGeom>
            <a:solidFill>
              <a:srgbClr val="54C2F0"/>
            </a:solidFill>
            <a:ln>
              <a:solidFill>
                <a:schemeClr val="bg1">
                  <a:lumMod val="85000"/>
                </a:schemeClr>
              </a:solid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grpSp>
      <p:grpSp>
        <p:nvGrpSpPr>
          <p:cNvPr id="105" name="Group 378"/>
          <p:cNvGrpSpPr>
            <a:grpSpLocks/>
          </p:cNvGrpSpPr>
          <p:nvPr/>
        </p:nvGrpSpPr>
        <p:grpSpPr bwMode="auto">
          <a:xfrm>
            <a:off x="7375797" y="3801343"/>
            <a:ext cx="1196692" cy="335370"/>
            <a:chOff x="1433" y="1541"/>
            <a:chExt cx="1225" cy="282"/>
          </a:xfrm>
          <a:solidFill>
            <a:srgbClr val="EE5500"/>
          </a:solidFill>
          <a:effectLst/>
        </p:grpSpPr>
        <p:sp>
          <p:nvSpPr>
            <p:cNvPr id="106" name="角丸四角形 105"/>
            <p:cNvSpPr/>
            <p:nvPr/>
          </p:nvSpPr>
          <p:spPr>
            <a:xfrm>
              <a:off x="1433" y="1541"/>
              <a:ext cx="1225" cy="282"/>
            </a:xfrm>
            <a:prstGeom prst="roundRect">
              <a:avLst/>
            </a:prstGeom>
            <a:grpFill/>
            <a:ln>
              <a:noFill/>
            </a:ln>
            <a:effectLst>
              <a:outerShdw blurRad="40000" dist="23000" dir="5400000" rotWithShape="0">
                <a:srgbClr val="000000">
                  <a:alpha val="35000"/>
                </a:srgbClr>
              </a:outerShdw>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9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107" name="Text Box 374"/>
            <p:cNvSpPr txBox="1">
              <a:spLocks noChangeArrowheads="1"/>
            </p:cNvSpPr>
            <p:nvPr/>
          </p:nvSpPr>
          <p:spPr bwMode="auto">
            <a:xfrm>
              <a:off x="1494" y="1571"/>
              <a:ext cx="1141" cy="235"/>
            </a:xfrm>
            <a:prstGeom prst="rect">
              <a:avLst/>
            </a:prstGeom>
            <a:grpFill/>
            <a:ln w="9525" algn="ctr">
              <a:noFill/>
              <a:miter lim="800000"/>
              <a:headEnd/>
              <a:tailEnd/>
            </a:ln>
            <a:effectLst/>
          </p:spPr>
          <p:txBody>
            <a:bodyPr lIns="90000" tIns="46800" rIns="90000" bIns="46800">
              <a:spAutoFit/>
            </a:bodyPr>
            <a:lstStyle/>
            <a:p>
              <a:pPr marL="0" marR="0" lvl="0" indent="0" algn="dist" defTabSz="914400" rtl="0" eaLnBrk="1" fontAlgn="auto" latinLnBrk="0" hangingPunct="1">
                <a:lnSpc>
                  <a:spcPct val="100000"/>
                </a:lnSpc>
                <a:spcBef>
                  <a:spcPct val="50000"/>
                </a:spcBef>
                <a:spcAft>
                  <a:spcPts val="0"/>
                </a:spcAft>
                <a:buClrTx/>
                <a:buSzTx/>
                <a:buFontTx/>
                <a:buNone/>
                <a:tabLst/>
                <a:defRPr/>
              </a:pPr>
              <a:r>
                <a:rPr kumimoji="0" lang="ja-JP" altLang="en-US" sz="12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プロジェクト</a:t>
              </a:r>
            </a:p>
          </p:txBody>
        </p:sp>
      </p:grpSp>
      <p:sp>
        <p:nvSpPr>
          <p:cNvPr id="108" name="Freeform 7"/>
          <p:cNvSpPr>
            <a:spLocks noEditPoints="1"/>
          </p:cNvSpPr>
          <p:nvPr/>
        </p:nvSpPr>
        <p:spPr bwMode="auto">
          <a:xfrm>
            <a:off x="611560" y="2263323"/>
            <a:ext cx="573392" cy="833537"/>
          </a:xfrm>
          <a:custGeom>
            <a:avLst/>
            <a:gdLst>
              <a:gd name="T0" fmla="*/ 179 w 246"/>
              <a:gd name="T1" fmla="*/ 165 h 401"/>
              <a:gd name="T2" fmla="*/ 145 w 246"/>
              <a:gd name="T3" fmla="*/ 165 h 401"/>
              <a:gd name="T4" fmla="*/ 127 w 246"/>
              <a:gd name="T5" fmla="*/ 198 h 401"/>
              <a:gd name="T6" fmla="*/ 151 w 246"/>
              <a:gd name="T7" fmla="*/ 284 h 401"/>
              <a:gd name="T8" fmla="*/ 123 w 246"/>
              <a:gd name="T9" fmla="*/ 313 h 401"/>
              <a:gd name="T10" fmla="*/ 95 w 246"/>
              <a:gd name="T11" fmla="*/ 284 h 401"/>
              <a:gd name="T12" fmla="*/ 119 w 246"/>
              <a:gd name="T13" fmla="*/ 198 h 401"/>
              <a:gd name="T14" fmla="*/ 101 w 246"/>
              <a:gd name="T15" fmla="*/ 165 h 401"/>
              <a:gd name="T16" fmla="*/ 67 w 246"/>
              <a:gd name="T17" fmla="*/ 165 h 401"/>
              <a:gd name="T18" fmla="*/ 0 w 246"/>
              <a:gd name="T19" fmla="*/ 229 h 401"/>
              <a:gd name="T20" fmla="*/ 0 w 246"/>
              <a:gd name="T21" fmla="*/ 401 h 401"/>
              <a:gd name="T22" fmla="*/ 39 w 246"/>
              <a:gd name="T23" fmla="*/ 401 h 401"/>
              <a:gd name="T24" fmla="*/ 39 w 246"/>
              <a:gd name="T25" fmla="*/ 238 h 401"/>
              <a:gd name="T26" fmla="*/ 48 w 246"/>
              <a:gd name="T27" fmla="*/ 238 h 401"/>
              <a:gd name="T28" fmla="*/ 48 w 246"/>
              <a:gd name="T29" fmla="*/ 401 h 401"/>
              <a:gd name="T30" fmla="*/ 198 w 246"/>
              <a:gd name="T31" fmla="*/ 401 h 401"/>
              <a:gd name="T32" fmla="*/ 198 w 246"/>
              <a:gd name="T33" fmla="*/ 238 h 401"/>
              <a:gd name="T34" fmla="*/ 207 w 246"/>
              <a:gd name="T35" fmla="*/ 238 h 401"/>
              <a:gd name="T36" fmla="*/ 207 w 246"/>
              <a:gd name="T37" fmla="*/ 401 h 401"/>
              <a:gd name="T38" fmla="*/ 246 w 246"/>
              <a:gd name="T39" fmla="*/ 401 h 401"/>
              <a:gd name="T40" fmla="*/ 246 w 246"/>
              <a:gd name="T41" fmla="*/ 229 h 401"/>
              <a:gd name="T42" fmla="*/ 179 w 246"/>
              <a:gd name="T43" fmla="*/ 165 h 401"/>
              <a:gd name="T44" fmla="*/ 123 w 246"/>
              <a:gd name="T45" fmla="*/ 0 h 401"/>
              <a:gd name="T46" fmla="*/ 49 w 246"/>
              <a:gd name="T47" fmla="*/ 74 h 401"/>
              <a:gd name="T48" fmla="*/ 123 w 246"/>
              <a:gd name="T49" fmla="*/ 148 h 401"/>
              <a:gd name="T50" fmla="*/ 197 w 246"/>
              <a:gd name="T51" fmla="*/ 74 h 401"/>
              <a:gd name="T52" fmla="*/ 123 w 246"/>
              <a:gd name="T53" fmla="*/ 0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6" h="401">
                <a:moveTo>
                  <a:pt x="179" y="165"/>
                </a:moveTo>
                <a:cubicBezTo>
                  <a:pt x="145" y="165"/>
                  <a:pt x="145" y="165"/>
                  <a:pt x="145" y="165"/>
                </a:cubicBezTo>
                <a:cubicBezTo>
                  <a:pt x="127" y="198"/>
                  <a:pt x="127" y="198"/>
                  <a:pt x="127" y="198"/>
                </a:cubicBezTo>
                <a:cubicBezTo>
                  <a:pt x="151" y="284"/>
                  <a:pt x="151" y="284"/>
                  <a:pt x="151" y="284"/>
                </a:cubicBezTo>
                <a:cubicBezTo>
                  <a:pt x="123" y="313"/>
                  <a:pt x="123" y="313"/>
                  <a:pt x="123" y="313"/>
                </a:cubicBezTo>
                <a:cubicBezTo>
                  <a:pt x="95" y="284"/>
                  <a:pt x="95" y="284"/>
                  <a:pt x="95" y="284"/>
                </a:cubicBezTo>
                <a:cubicBezTo>
                  <a:pt x="119" y="198"/>
                  <a:pt x="119" y="198"/>
                  <a:pt x="119" y="198"/>
                </a:cubicBezTo>
                <a:cubicBezTo>
                  <a:pt x="101" y="165"/>
                  <a:pt x="101" y="165"/>
                  <a:pt x="101" y="165"/>
                </a:cubicBezTo>
                <a:cubicBezTo>
                  <a:pt x="67" y="165"/>
                  <a:pt x="67" y="165"/>
                  <a:pt x="67" y="165"/>
                </a:cubicBezTo>
                <a:cubicBezTo>
                  <a:pt x="32" y="165"/>
                  <a:pt x="3" y="194"/>
                  <a:pt x="0" y="229"/>
                </a:cubicBezTo>
                <a:cubicBezTo>
                  <a:pt x="0" y="401"/>
                  <a:pt x="0" y="401"/>
                  <a:pt x="0" y="401"/>
                </a:cubicBezTo>
                <a:cubicBezTo>
                  <a:pt x="39" y="401"/>
                  <a:pt x="39" y="401"/>
                  <a:pt x="39" y="401"/>
                </a:cubicBezTo>
                <a:cubicBezTo>
                  <a:pt x="39" y="238"/>
                  <a:pt x="39" y="238"/>
                  <a:pt x="39" y="238"/>
                </a:cubicBezTo>
                <a:cubicBezTo>
                  <a:pt x="48" y="238"/>
                  <a:pt x="48" y="238"/>
                  <a:pt x="48" y="238"/>
                </a:cubicBezTo>
                <a:cubicBezTo>
                  <a:pt x="48" y="401"/>
                  <a:pt x="48" y="401"/>
                  <a:pt x="48" y="401"/>
                </a:cubicBezTo>
                <a:cubicBezTo>
                  <a:pt x="198" y="401"/>
                  <a:pt x="198" y="401"/>
                  <a:pt x="198" y="401"/>
                </a:cubicBezTo>
                <a:cubicBezTo>
                  <a:pt x="198" y="238"/>
                  <a:pt x="198" y="238"/>
                  <a:pt x="198" y="238"/>
                </a:cubicBezTo>
                <a:cubicBezTo>
                  <a:pt x="207" y="238"/>
                  <a:pt x="207" y="238"/>
                  <a:pt x="207" y="238"/>
                </a:cubicBezTo>
                <a:cubicBezTo>
                  <a:pt x="207" y="401"/>
                  <a:pt x="207" y="401"/>
                  <a:pt x="207" y="401"/>
                </a:cubicBezTo>
                <a:cubicBezTo>
                  <a:pt x="246" y="401"/>
                  <a:pt x="246" y="401"/>
                  <a:pt x="246" y="401"/>
                </a:cubicBezTo>
                <a:cubicBezTo>
                  <a:pt x="246" y="229"/>
                  <a:pt x="246" y="229"/>
                  <a:pt x="246" y="229"/>
                </a:cubicBezTo>
                <a:cubicBezTo>
                  <a:pt x="243" y="194"/>
                  <a:pt x="214" y="165"/>
                  <a:pt x="179" y="165"/>
                </a:cubicBezTo>
                <a:moveTo>
                  <a:pt x="123" y="0"/>
                </a:moveTo>
                <a:cubicBezTo>
                  <a:pt x="82" y="0"/>
                  <a:pt x="49" y="34"/>
                  <a:pt x="49" y="74"/>
                </a:cubicBezTo>
                <a:cubicBezTo>
                  <a:pt x="49" y="115"/>
                  <a:pt x="82" y="148"/>
                  <a:pt x="123" y="148"/>
                </a:cubicBezTo>
                <a:cubicBezTo>
                  <a:pt x="164" y="148"/>
                  <a:pt x="197" y="115"/>
                  <a:pt x="197" y="74"/>
                </a:cubicBezTo>
                <a:cubicBezTo>
                  <a:pt x="197" y="34"/>
                  <a:pt x="164" y="0"/>
                  <a:pt x="123" y="0"/>
                </a:cubicBezTo>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09" name="Freeform 8"/>
          <p:cNvSpPr>
            <a:spLocks noEditPoints="1"/>
          </p:cNvSpPr>
          <p:nvPr/>
        </p:nvSpPr>
        <p:spPr bwMode="auto">
          <a:xfrm>
            <a:off x="615916" y="3667479"/>
            <a:ext cx="569519" cy="833537"/>
          </a:xfrm>
          <a:custGeom>
            <a:avLst/>
            <a:gdLst>
              <a:gd name="T0" fmla="*/ 179 w 246"/>
              <a:gd name="T1" fmla="*/ 165 h 401"/>
              <a:gd name="T2" fmla="*/ 175 w 246"/>
              <a:gd name="T3" fmla="*/ 165 h 401"/>
              <a:gd name="T4" fmla="*/ 123 w 246"/>
              <a:gd name="T5" fmla="*/ 181 h 401"/>
              <a:gd name="T6" fmla="*/ 71 w 246"/>
              <a:gd name="T7" fmla="*/ 165 h 401"/>
              <a:gd name="T8" fmla="*/ 67 w 246"/>
              <a:gd name="T9" fmla="*/ 165 h 401"/>
              <a:gd name="T10" fmla="*/ 0 w 246"/>
              <a:gd name="T11" fmla="*/ 229 h 401"/>
              <a:gd name="T12" fmla="*/ 0 w 246"/>
              <a:gd name="T13" fmla="*/ 401 h 401"/>
              <a:gd name="T14" fmla="*/ 38 w 246"/>
              <a:gd name="T15" fmla="*/ 401 h 401"/>
              <a:gd name="T16" fmla="*/ 38 w 246"/>
              <a:gd name="T17" fmla="*/ 238 h 401"/>
              <a:gd name="T18" fmla="*/ 48 w 246"/>
              <a:gd name="T19" fmla="*/ 238 h 401"/>
              <a:gd name="T20" fmla="*/ 48 w 246"/>
              <a:gd name="T21" fmla="*/ 401 h 401"/>
              <a:gd name="T22" fmla="*/ 198 w 246"/>
              <a:gd name="T23" fmla="*/ 401 h 401"/>
              <a:gd name="T24" fmla="*/ 198 w 246"/>
              <a:gd name="T25" fmla="*/ 238 h 401"/>
              <a:gd name="T26" fmla="*/ 207 w 246"/>
              <a:gd name="T27" fmla="*/ 238 h 401"/>
              <a:gd name="T28" fmla="*/ 207 w 246"/>
              <a:gd name="T29" fmla="*/ 401 h 401"/>
              <a:gd name="T30" fmla="*/ 246 w 246"/>
              <a:gd name="T31" fmla="*/ 401 h 401"/>
              <a:gd name="T32" fmla="*/ 246 w 246"/>
              <a:gd name="T33" fmla="*/ 229 h 401"/>
              <a:gd name="T34" fmla="*/ 179 w 246"/>
              <a:gd name="T35" fmla="*/ 165 h 401"/>
              <a:gd name="T36" fmla="*/ 123 w 246"/>
              <a:gd name="T37" fmla="*/ 148 h 401"/>
              <a:gd name="T38" fmla="*/ 168 w 246"/>
              <a:gd name="T39" fmla="*/ 133 h 401"/>
              <a:gd name="T40" fmla="*/ 197 w 246"/>
              <a:gd name="T41" fmla="*/ 145 h 401"/>
              <a:gd name="T42" fmla="*/ 197 w 246"/>
              <a:gd name="T43" fmla="*/ 133 h 401"/>
              <a:gd name="T44" fmla="*/ 197 w 246"/>
              <a:gd name="T45" fmla="*/ 123 h 401"/>
              <a:gd name="T46" fmla="*/ 197 w 246"/>
              <a:gd name="T47" fmla="*/ 74 h 401"/>
              <a:gd name="T48" fmla="*/ 123 w 246"/>
              <a:gd name="T49" fmla="*/ 0 h 401"/>
              <a:gd name="T50" fmla="*/ 49 w 246"/>
              <a:gd name="T51" fmla="*/ 74 h 401"/>
              <a:gd name="T52" fmla="*/ 49 w 246"/>
              <a:gd name="T53" fmla="*/ 123 h 401"/>
              <a:gd name="T54" fmla="*/ 49 w 246"/>
              <a:gd name="T55" fmla="*/ 133 h 401"/>
              <a:gd name="T56" fmla="*/ 49 w 246"/>
              <a:gd name="T57" fmla="*/ 145 h 401"/>
              <a:gd name="T58" fmla="*/ 78 w 246"/>
              <a:gd name="T59" fmla="*/ 133 h 401"/>
              <a:gd name="T60" fmla="*/ 123 w 246"/>
              <a:gd name="T61" fmla="*/ 148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46" h="401">
                <a:moveTo>
                  <a:pt x="179" y="165"/>
                </a:moveTo>
                <a:cubicBezTo>
                  <a:pt x="175" y="165"/>
                  <a:pt x="175" y="165"/>
                  <a:pt x="175" y="165"/>
                </a:cubicBezTo>
                <a:cubicBezTo>
                  <a:pt x="178" y="197"/>
                  <a:pt x="157" y="226"/>
                  <a:pt x="123" y="181"/>
                </a:cubicBezTo>
                <a:cubicBezTo>
                  <a:pt x="89" y="226"/>
                  <a:pt x="68" y="197"/>
                  <a:pt x="71" y="165"/>
                </a:cubicBezTo>
                <a:cubicBezTo>
                  <a:pt x="67" y="165"/>
                  <a:pt x="67" y="165"/>
                  <a:pt x="67" y="165"/>
                </a:cubicBezTo>
                <a:cubicBezTo>
                  <a:pt x="31" y="165"/>
                  <a:pt x="3" y="194"/>
                  <a:pt x="0" y="229"/>
                </a:cubicBezTo>
                <a:cubicBezTo>
                  <a:pt x="0" y="401"/>
                  <a:pt x="0" y="401"/>
                  <a:pt x="0" y="401"/>
                </a:cubicBezTo>
                <a:cubicBezTo>
                  <a:pt x="38" y="401"/>
                  <a:pt x="38" y="401"/>
                  <a:pt x="38" y="401"/>
                </a:cubicBezTo>
                <a:cubicBezTo>
                  <a:pt x="38" y="238"/>
                  <a:pt x="38" y="238"/>
                  <a:pt x="38" y="238"/>
                </a:cubicBezTo>
                <a:cubicBezTo>
                  <a:pt x="48" y="238"/>
                  <a:pt x="48" y="238"/>
                  <a:pt x="48" y="238"/>
                </a:cubicBezTo>
                <a:cubicBezTo>
                  <a:pt x="48" y="401"/>
                  <a:pt x="48" y="401"/>
                  <a:pt x="48" y="401"/>
                </a:cubicBezTo>
                <a:cubicBezTo>
                  <a:pt x="198" y="401"/>
                  <a:pt x="198" y="401"/>
                  <a:pt x="198" y="401"/>
                </a:cubicBezTo>
                <a:cubicBezTo>
                  <a:pt x="198" y="238"/>
                  <a:pt x="198" y="238"/>
                  <a:pt x="198" y="238"/>
                </a:cubicBezTo>
                <a:cubicBezTo>
                  <a:pt x="207" y="238"/>
                  <a:pt x="207" y="238"/>
                  <a:pt x="207" y="238"/>
                </a:cubicBezTo>
                <a:cubicBezTo>
                  <a:pt x="207" y="401"/>
                  <a:pt x="207" y="401"/>
                  <a:pt x="207" y="401"/>
                </a:cubicBezTo>
                <a:cubicBezTo>
                  <a:pt x="246" y="401"/>
                  <a:pt x="246" y="401"/>
                  <a:pt x="246" y="401"/>
                </a:cubicBezTo>
                <a:cubicBezTo>
                  <a:pt x="246" y="229"/>
                  <a:pt x="246" y="229"/>
                  <a:pt x="246" y="229"/>
                </a:cubicBezTo>
                <a:cubicBezTo>
                  <a:pt x="243" y="194"/>
                  <a:pt x="214" y="165"/>
                  <a:pt x="179" y="165"/>
                </a:cubicBezTo>
                <a:moveTo>
                  <a:pt x="123" y="148"/>
                </a:moveTo>
                <a:cubicBezTo>
                  <a:pt x="140" y="148"/>
                  <a:pt x="156" y="142"/>
                  <a:pt x="168" y="133"/>
                </a:cubicBezTo>
                <a:cubicBezTo>
                  <a:pt x="197" y="145"/>
                  <a:pt x="197" y="145"/>
                  <a:pt x="197" y="145"/>
                </a:cubicBezTo>
                <a:cubicBezTo>
                  <a:pt x="197" y="133"/>
                  <a:pt x="197" y="133"/>
                  <a:pt x="197" y="133"/>
                </a:cubicBezTo>
                <a:cubicBezTo>
                  <a:pt x="197" y="123"/>
                  <a:pt x="197" y="123"/>
                  <a:pt x="197" y="123"/>
                </a:cubicBezTo>
                <a:cubicBezTo>
                  <a:pt x="197" y="74"/>
                  <a:pt x="197" y="74"/>
                  <a:pt x="197" y="74"/>
                </a:cubicBezTo>
                <a:cubicBezTo>
                  <a:pt x="197" y="33"/>
                  <a:pt x="164" y="0"/>
                  <a:pt x="123" y="0"/>
                </a:cubicBezTo>
                <a:cubicBezTo>
                  <a:pt x="82" y="0"/>
                  <a:pt x="49" y="33"/>
                  <a:pt x="49" y="74"/>
                </a:cubicBezTo>
                <a:cubicBezTo>
                  <a:pt x="49" y="123"/>
                  <a:pt x="49" y="123"/>
                  <a:pt x="49" y="123"/>
                </a:cubicBezTo>
                <a:cubicBezTo>
                  <a:pt x="49" y="133"/>
                  <a:pt x="49" y="133"/>
                  <a:pt x="49" y="133"/>
                </a:cubicBezTo>
                <a:cubicBezTo>
                  <a:pt x="49" y="145"/>
                  <a:pt x="49" y="145"/>
                  <a:pt x="49" y="145"/>
                </a:cubicBezTo>
                <a:cubicBezTo>
                  <a:pt x="78" y="133"/>
                  <a:pt x="78" y="133"/>
                  <a:pt x="78" y="133"/>
                </a:cubicBezTo>
                <a:cubicBezTo>
                  <a:pt x="90" y="142"/>
                  <a:pt x="106" y="148"/>
                  <a:pt x="123" y="148"/>
                </a:cubicBezTo>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black"/>
              </a:solidFill>
              <a:effectLst/>
              <a:uLnTx/>
              <a:uFillTx/>
              <a:latin typeface="メイリオ"/>
              <a:ea typeface="メイリオ"/>
              <a:cs typeface="+mn-cs"/>
            </a:endParaRPr>
          </a:p>
        </p:txBody>
      </p:sp>
    </p:spTree>
    <p:extLst>
      <p:ext uri="{BB962C8B-B14F-4D97-AF65-F5344CB8AC3E}">
        <p14:creationId xmlns:p14="http://schemas.microsoft.com/office/powerpoint/2010/main" val="715154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7</a:t>
            </a:fld>
            <a:endParaRPr kumimoji="1" lang="ja-JP" altLang="en-US" dirty="0"/>
          </a:p>
        </p:txBody>
      </p:sp>
      <p:sp>
        <p:nvSpPr>
          <p:cNvPr id="3" name="タイトル 2"/>
          <p:cNvSpPr>
            <a:spLocks noGrp="1"/>
          </p:cNvSpPr>
          <p:nvPr>
            <p:ph type="title"/>
          </p:nvPr>
        </p:nvSpPr>
        <p:spPr/>
        <p:txBody>
          <a:bodyPr/>
          <a:lstStyle/>
          <a:p>
            <a:r>
              <a:rPr lang="ja-JP" altLang="en-US" dirty="0"/>
              <a:t>会社の制度に合わせたパラメータ設定</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テキスト プレースホルダー 4"/>
          <p:cNvSpPr>
            <a:spLocks noGrp="1"/>
          </p:cNvSpPr>
          <p:nvPr>
            <p:ph type="body" sz="quarter" idx="16"/>
          </p:nvPr>
        </p:nvSpPr>
        <p:spPr>
          <a:xfrm>
            <a:off x="179512" y="576000"/>
            <a:ext cx="6336704" cy="315311"/>
          </a:xfrm>
        </p:spPr>
        <p:txBody>
          <a:bodyPr/>
          <a:lstStyle/>
          <a:p>
            <a:r>
              <a:rPr kumimoji="1" lang="ja-JP" altLang="en-US" dirty="0"/>
              <a:t>各企業の一般的な給与体系の設定、企業独自の習慣に対応</a:t>
            </a:r>
          </a:p>
        </p:txBody>
      </p:sp>
      <p:sp>
        <p:nvSpPr>
          <p:cNvPr id="6" name="テキスト プレースホルダー 5"/>
          <p:cNvSpPr>
            <a:spLocks noGrp="1"/>
          </p:cNvSpPr>
          <p:nvPr>
            <p:ph type="body" sz="quarter" idx="17"/>
          </p:nvPr>
        </p:nvSpPr>
        <p:spPr/>
        <p:txBody>
          <a:bodyPr/>
          <a:lstStyle/>
          <a:p>
            <a:r>
              <a:rPr kumimoji="1" lang="ja-JP" altLang="en-US" dirty="0"/>
              <a:t>・複数社会保険事業所の対応</a:t>
            </a:r>
            <a:r>
              <a:rPr kumimoji="1" lang="en-US" altLang="ja-JP" dirty="0"/>
              <a:t>	</a:t>
            </a:r>
            <a:r>
              <a:rPr kumimoji="1" lang="ja-JP" altLang="en-US" dirty="0"/>
              <a:t>（政府管掌・組合と混在している場合）</a:t>
            </a:r>
            <a:endParaRPr kumimoji="1" lang="en-US" altLang="ja-JP" dirty="0"/>
          </a:p>
          <a:p>
            <a:r>
              <a:rPr lang="ja-JP" altLang="en-US" dirty="0"/>
              <a:t>・労働保険料率の個人単位の設定</a:t>
            </a:r>
            <a:r>
              <a:rPr lang="en-US" altLang="ja-JP" dirty="0"/>
              <a:t>	</a:t>
            </a:r>
            <a:r>
              <a:rPr lang="ja-JP" altLang="en-US" dirty="0"/>
              <a:t>（雇用保険料・労災保険料率）</a:t>
            </a:r>
            <a:endParaRPr lang="en-US" altLang="ja-JP" dirty="0"/>
          </a:p>
          <a:p>
            <a:r>
              <a:rPr kumimoji="1" lang="ja-JP" altLang="en-US" dirty="0"/>
              <a:t>・社員区分別の支給日</a:t>
            </a:r>
            <a:r>
              <a:rPr kumimoji="1" lang="en-US" altLang="ja-JP" dirty="0"/>
              <a:t>/</a:t>
            </a:r>
            <a:r>
              <a:rPr kumimoji="1" lang="ja-JP" altLang="en-US" dirty="0"/>
              <a:t>締日の設定</a:t>
            </a:r>
            <a:r>
              <a:rPr kumimoji="1" lang="en-US" altLang="ja-JP" dirty="0"/>
              <a:t>	</a:t>
            </a:r>
            <a:r>
              <a:rPr kumimoji="1" lang="ja-JP" altLang="en-US" dirty="0"/>
              <a:t>（社員とアルバイトで支給日・締日が違う場合）</a:t>
            </a:r>
            <a:endParaRPr kumimoji="1" lang="en-US" altLang="ja-JP" dirty="0"/>
          </a:p>
          <a:p>
            <a:r>
              <a:rPr lang="ja-JP" altLang="en-US" dirty="0"/>
              <a:t>・元請銀行無制限対応</a:t>
            </a:r>
            <a:endParaRPr lang="en-US" altLang="ja-JP" dirty="0"/>
          </a:p>
          <a:p>
            <a:r>
              <a:rPr kumimoji="1" lang="ja-JP" altLang="en-US" dirty="0"/>
              <a:t>・部門別の日割計算設定</a:t>
            </a:r>
            <a:r>
              <a:rPr kumimoji="1" lang="en-US" altLang="ja-JP" dirty="0"/>
              <a:t>	</a:t>
            </a:r>
            <a:r>
              <a:rPr kumimoji="1" lang="ja-JP" altLang="en-US" dirty="0"/>
              <a:t>（月間標準労働時時間など）</a:t>
            </a:r>
            <a:endParaRPr kumimoji="1" lang="en-US" altLang="ja-JP" dirty="0"/>
          </a:p>
          <a:p>
            <a:r>
              <a:rPr lang="ja-JP" altLang="en-US" dirty="0"/>
              <a:t>・年末調整の還付金の設定</a:t>
            </a:r>
            <a:r>
              <a:rPr lang="en-US" altLang="ja-JP" dirty="0"/>
              <a:t>	(12</a:t>
            </a:r>
            <a:r>
              <a:rPr lang="ja-JP" altLang="en-US" dirty="0"/>
              <a:t>月給与</a:t>
            </a:r>
            <a:r>
              <a:rPr lang="en-US" altLang="ja-JP" dirty="0"/>
              <a:t>or1</a:t>
            </a:r>
            <a:r>
              <a:rPr lang="ja-JP" altLang="en-US" dirty="0"/>
              <a:t>月給与</a:t>
            </a:r>
            <a:r>
              <a:rPr lang="en-US" altLang="ja-JP" dirty="0"/>
              <a:t>or</a:t>
            </a:r>
            <a:r>
              <a:rPr lang="ja-JP" altLang="en-US" dirty="0"/>
              <a:t>賞与</a:t>
            </a:r>
            <a:r>
              <a:rPr lang="en-US" altLang="ja-JP" dirty="0"/>
              <a:t>or</a:t>
            </a:r>
            <a:r>
              <a:rPr lang="ja-JP" altLang="en-US" dirty="0"/>
              <a:t>単独振込</a:t>
            </a:r>
            <a:r>
              <a:rPr lang="en-US" altLang="ja-JP" dirty="0"/>
              <a:t>)</a:t>
            </a:r>
          </a:p>
          <a:p>
            <a:pPr algn="r"/>
            <a:r>
              <a:rPr lang="en-US" altLang="ja-JP" dirty="0"/>
              <a:t>etc.</a:t>
            </a:r>
          </a:p>
          <a:p>
            <a:endParaRPr kumimoji="1" lang="ja-JP" altLang="en-US" dirty="0"/>
          </a:p>
        </p:txBody>
      </p:sp>
      <p:pic>
        <p:nvPicPr>
          <p:cNvPr id="7" name="図 6"/>
          <p:cNvPicPr>
            <a:picLocks noChangeAspect="1"/>
          </p:cNvPicPr>
          <p:nvPr/>
        </p:nvPicPr>
        <p:blipFill>
          <a:blip r:embed="rId2"/>
          <a:stretch>
            <a:fillRect/>
          </a:stretch>
        </p:blipFill>
        <p:spPr>
          <a:xfrm>
            <a:off x="791580" y="2787774"/>
            <a:ext cx="3059247" cy="2160240"/>
          </a:xfrm>
          <a:prstGeom prst="rect">
            <a:avLst/>
          </a:prstGeom>
        </p:spPr>
      </p:pic>
      <p:pic>
        <p:nvPicPr>
          <p:cNvPr id="8" name="図 7"/>
          <p:cNvPicPr>
            <a:picLocks noChangeAspect="1"/>
          </p:cNvPicPr>
          <p:nvPr/>
        </p:nvPicPr>
        <p:blipFill>
          <a:blip r:embed="rId3"/>
          <a:stretch>
            <a:fillRect/>
          </a:stretch>
        </p:blipFill>
        <p:spPr>
          <a:xfrm>
            <a:off x="3094883" y="3482843"/>
            <a:ext cx="1433997" cy="1465171"/>
          </a:xfrm>
          <a:prstGeom prst="rect">
            <a:avLst/>
          </a:prstGeom>
        </p:spPr>
      </p:pic>
      <p:grpSp>
        <p:nvGrpSpPr>
          <p:cNvPr id="12" name="グループ化 11">
            <a:extLst>
              <a:ext uri="{FF2B5EF4-FFF2-40B4-BE49-F238E27FC236}">
                <a16:creationId xmlns:a16="http://schemas.microsoft.com/office/drawing/2014/main" id="{943E2B04-B965-3307-FA99-FD554C63B838}"/>
              </a:ext>
            </a:extLst>
          </p:cNvPr>
          <p:cNvGrpSpPr/>
          <p:nvPr/>
        </p:nvGrpSpPr>
        <p:grpSpPr>
          <a:xfrm>
            <a:off x="4762305" y="2803325"/>
            <a:ext cx="3302083" cy="2063803"/>
            <a:chOff x="4762305" y="2803325"/>
            <a:chExt cx="3302083" cy="2063803"/>
          </a:xfrm>
        </p:grpSpPr>
        <p:pic>
          <p:nvPicPr>
            <p:cNvPr id="9" name="図 8"/>
            <p:cNvPicPr>
              <a:picLocks noChangeAspect="1"/>
            </p:cNvPicPr>
            <p:nvPr/>
          </p:nvPicPr>
          <p:blipFill>
            <a:blip r:embed="rId4"/>
            <a:stretch>
              <a:fillRect/>
            </a:stretch>
          </p:blipFill>
          <p:spPr>
            <a:xfrm>
              <a:off x="4762305" y="2803325"/>
              <a:ext cx="3302083" cy="2063803"/>
            </a:xfrm>
            <a:prstGeom prst="rect">
              <a:avLst/>
            </a:prstGeom>
          </p:spPr>
        </p:pic>
        <p:pic>
          <p:nvPicPr>
            <p:cNvPr id="11" name="図 10">
              <a:extLst>
                <a:ext uri="{FF2B5EF4-FFF2-40B4-BE49-F238E27FC236}">
                  <a16:creationId xmlns:a16="http://schemas.microsoft.com/office/drawing/2014/main" id="{5D6AFDF3-0F3F-83C0-B70C-51D001FDDF6A}"/>
                </a:ext>
              </a:extLst>
            </p:cNvPr>
            <p:cNvPicPr>
              <a:picLocks noChangeAspect="1"/>
            </p:cNvPicPr>
            <p:nvPr/>
          </p:nvPicPr>
          <p:blipFill>
            <a:blip r:embed="rId5"/>
            <a:stretch>
              <a:fillRect/>
            </a:stretch>
          </p:blipFill>
          <p:spPr>
            <a:xfrm>
              <a:off x="4919428" y="2803325"/>
              <a:ext cx="1181273" cy="71448"/>
            </a:xfrm>
            <a:prstGeom prst="rect">
              <a:avLst/>
            </a:prstGeom>
          </p:spPr>
        </p:pic>
      </p:grpSp>
    </p:spTree>
    <p:extLst>
      <p:ext uri="{BB962C8B-B14F-4D97-AF65-F5344CB8AC3E}">
        <p14:creationId xmlns:p14="http://schemas.microsoft.com/office/powerpoint/2010/main" val="7048415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8</a:t>
            </a:fld>
            <a:endParaRPr kumimoji="1" lang="ja-JP" altLang="en-US" dirty="0"/>
          </a:p>
        </p:txBody>
      </p:sp>
      <p:sp>
        <p:nvSpPr>
          <p:cNvPr id="3" name="タイトル 2"/>
          <p:cNvSpPr>
            <a:spLocks noGrp="1"/>
          </p:cNvSpPr>
          <p:nvPr>
            <p:ph type="title"/>
          </p:nvPr>
        </p:nvSpPr>
        <p:spPr/>
        <p:txBody>
          <a:bodyPr/>
          <a:lstStyle/>
          <a:p>
            <a:r>
              <a:rPr lang="ja-JP" altLang="en-US" dirty="0"/>
              <a:t>複雑な雇用形態に応じた設定が可能</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テキスト プレースホルダー 4"/>
          <p:cNvSpPr>
            <a:spLocks noGrp="1"/>
          </p:cNvSpPr>
          <p:nvPr>
            <p:ph type="body" sz="quarter" idx="16"/>
          </p:nvPr>
        </p:nvSpPr>
        <p:spPr/>
        <p:txBody>
          <a:bodyPr/>
          <a:lstStyle/>
          <a:p>
            <a:r>
              <a:rPr lang="ja-JP" altLang="en-US" dirty="0"/>
              <a:t>複雑な雇用体系に柔軟に対応可能</a:t>
            </a:r>
            <a:endParaRPr kumimoji="1" lang="ja-JP" altLang="en-US" dirty="0"/>
          </a:p>
        </p:txBody>
      </p:sp>
      <p:sp>
        <p:nvSpPr>
          <p:cNvPr id="6" name="テキスト プレースホルダー 5"/>
          <p:cNvSpPr>
            <a:spLocks noGrp="1"/>
          </p:cNvSpPr>
          <p:nvPr>
            <p:ph type="body" sz="quarter" idx="17"/>
          </p:nvPr>
        </p:nvSpPr>
        <p:spPr/>
        <p:txBody>
          <a:bodyPr/>
          <a:lstStyle/>
          <a:p>
            <a:r>
              <a:rPr kumimoji="1" lang="ja-JP" altLang="en-US" dirty="0"/>
              <a:t>複雑に入り組んだ雇用形態をグループ化し給与支給・控除、勤怠項目に関連付けします</a:t>
            </a:r>
            <a:endParaRPr kumimoji="1" lang="en-US" altLang="ja-JP" dirty="0"/>
          </a:p>
          <a:p>
            <a:r>
              <a:rPr lang="ja-JP" altLang="en-US" dirty="0"/>
              <a:t>幅広い業種でご利用いただいている実績があります</a:t>
            </a:r>
            <a:endParaRPr kumimoji="1" lang="ja-JP" altLang="en-US" dirty="0"/>
          </a:p>
        </p:txBody>
      </p:sp>
      <p:sp>
        <p:nvSpPr>
          <p:cNvPr id="7" name="Rectangle 2"/>
          <p:cNvSpPr>
            <a:spLocks noChangeArrowheads="1"/>
          </p:cNvSpPr>
          <p:nvPr/>
        </p:nvSpPr>
        <p:spPr bwMode="auto">
          <a:xfrm>
            <a:off x="2364855" y="1766932"/>
            <a:ext cx="1138673" cy="443449"/>
          </a:xfrm>
          <a:prstGeom prst="rect">
            <a:avLst/>
          </a:prstGeom>
          <a:solidFill>
            <a:srgbClr val="54C2F0"/>
          </a:solidFill>
          <a:ln>
            <a:no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役員</a:t>
            </a:r>
          </a:p>
        </p:txBody>
      </p:sp>
      <p:sp>
        <p:nvSpPr>
          <p:cNvPr id="8" name="Rectangle 15"/>
          <p:cNvSpPr>
            <a:spLocks noChangeArrowheads="1"/>
          </p:cNvSpPr>
          <p:nvPr/>
        </p:nvSpPr>
        <p:spPr bwMode="auto">
          <a:xfrm>
            <a:off x="3552987" y="1766932"/>
            <a:ext cx="1138673" cy="443449"/>
          </a:xfrm>
          <a:prstGeom prst="rect">
            <a:avLst/>
          </a:prstGeom>
          <a:solidFill>
            <a:srgbClr val="54C2F0"/>
          </a:solidFill>
          <a:ln>
            <a:no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正社員</a:t>
            </a:r>
          </a:p>
        </p:txBody>
      </p:sp>
      <p:sp>
        <p:nvSpPr>
          <p:cNvPr id="9" name="Rectangle 16"/>
          <p:cNvSpPr>
            <a:spLocks noChangeArrowheads="1"/>
          </p:cNvSpPr>
          <p:nvPr/>
        </p:nvSpPr>
        <p:spPr bwMode="auto">
          <a:xfrm>
            <a:off x="5929251" y="1766932"/>
            <a:ext cx="1138673" cy="443449"/>
          </a:xfrm>
          <a:prstGeom prst="rect">
            <a:avLst/>
          </a:prstGeom>
          <a:solidFill>
            <a:srgbClr val="54C2F0"/>
          </a:solidFill>
          <a:ln>
            <a:no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パート</a:t>
            </a:r>
          </a:p>
        </p:txBody>
      </p:sp>
      <p:sp>
        <p:nvSpPr>
          <p:cNvPr id="10" name="Rectangle 17"/>
          <p:cNvSpPr>
            <a:spLocks noChangeArrowheads="1"/>
          </p:cNvSpPr>
          <p:nvPr/>
        </p:nvSpPr>
        <p:spPr bwMode="auto">
          <a:xfrm>
            <a:off x="4741119" y="1766932"/>
            <a:ext cx="1138673" cy="443449"/>
          </a:xfrm>
          <a:prstGeom prst="rect">
            <a:avLst/>
          </a:prstGeom>
          <a:solidFill>
            <a:srgbClr val="54C2F0"/>
          </a:solidFill>
          <a:ln>
            <a:no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契約社員</a:t>
            </a:r>
          </a:p>
        </p:txBody>
      </p:sp>
      <p:sp>
        <p:nvSpPr>
          <p:cNvPr id="11" name="Rectangle 18"/>
          <p:cNvSpPr>
            <a:spLocks noChangeArrowheads="1"/>
          </p:cNvSpPr>
          <p:nvPr/>
        </p:nvSpPr>
        <p:spPr bwMode="auto">
          <a:xfrm>
            <a:off x="7121278" y="1766932"/>
            <a:ext cx="1134251" cy="443449"/>
          </a:xfrm>
          <a:prstGeom prst="rect">
            <a:avLst/>
          </a:prstGeom>
          <a:solidFill>
            <a:srgbClr val="54C2F0"/>
          </a:solidFill>
          <a:ln>
            <a:no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アルバイト</a:t>
            </a:r>
          </a:p>
        </p:txBody>
      </p:sp>
      <p:sp>
        <p:nvSpPr>
          <p:cNvPr id="12" name="Rectangle 2"/>
          <p:cNvSpPr>
            <a:spLocks noChangeArrowheads="1"/>
          </p:cNvSpPr>
          <p:nvPr/>
        </p:nvSpPr>
        <p:spPr bwMode="auto">
          <a:xfrm>
            <a:off x="2364855" y="2254636"/>
            <a:ext cx="1138673" cy="632507"/>
          </a:xfrm>
          <a:prstGeom prst="rect">
            <a:avLst/>
          </a:prstGeom>
          <a:no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出勤日数</a:t>
            </a:r>
          </a:p>
        </p:txBody>
      </p:sp>
      <p:sp>
        <p:nvSpPr>
          <p:cNvPr id="13" name="Rectangle 15"/>
          <p:cNvSpPr>
            <a:spLocks noChangeArrowheads="1"/>
          </p:cNvSpPr>
          <p:nvPr/>
        </p:nvSpPr>
        <p:spPr bwMode="auto">
          <a:xfrm>
            <a:off x="3552987" y="2254636"/>
            <a:ext cx="1138673" cy="632507"/>
          </a:xfrm>
          <a:prstGeom prst="rect">
            <a:avLst/>
          </a:prstGeom>
          <a:no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出勤日数</a:t>
            </a:r>
          </a:p>
        </p:txBody>
      </p:sp>
      <p:sp>
        <p:nvSpPr>
          <p:cNvPr id="14" name="Rectangle 16"/>
          <p:cNvSpPr>
            <a:spLocks noChangeArrowheads="1"/>
          </p:cNvSpPr>
          <p:nvPr/>
        </p:nvSpPr>
        <p:spPr bwMode="auto">
          <a:xfrm>
            <a:off x="5929251" y="2254636"/>
            <a:ext cx="1138673" cy="632507"/>
          </a:xfrm>
          <a:prstGeom prst="rect">
            <a:avLst/>
          </a:prstGeom>
          <a:no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労働日数</a:t>
            </a:r>
          </a:p>
        </p:txBody>
      </p:sp>
      <p:sp>
        <p:nvSpPr>
          <p:cNvPr id="15" name="Rectangle 17"/>
          <p:cNvSpPr>
            <a:spLocks noChangeArrowheads="1"/>
          </p:cNvSpPr>
          <p:nvPr/>
        </p:nvSpPr>
        <p:spPr bwMode="auto">
          <a:xfrm>
            <a:off x="4741119" y="2254636"/>
            <a:ext cx="1138673" cy="632507"/>
          </a:xfrm>
          <a:prstGeom prst="rect">
            <a:avLst/>
          </a:prstGeom>
          <a:no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労働日数</a:t>
            </a:r>
          </a:p>
        </p:txBody>
      </p:sp>
      <p:sp>
        <p:nvSpPr>
          <p:cNvPr id="16" name="Rectangle 18"/>
          <p:cNvSpPr>
            <a:spLocks noChangeArrowheads="1"/>
          </p:cNvSpPr>
          <p:nvPr/>
        </p:nvSpPr>
        <p:spPr bwMode="auto">
          <a:xfrm>
            <a:off x="7126586" y="2254636"/>
            <a:ext cx="1138673" cy="632507"/>
          </a:xfrm>
          <a:prstGeom prst="rect">
            <a:avLst/>
          </a:prstGeom>
          <a:no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労働時間</a:t>
            </a:r>
          </a:p>
        </p:txBody>
      </p:sp>
      <p:sp>
        <p:nvSpPr>
          <p:cNvPr id="17" name="Rectangle 2"/>
          <p:cNvSpPr>
            <a:spLocks noChangeArrowheads="1"/>
          </p:cNvSpPr>
          <p:nvPr/>
        </p:nvSpPr>
        <p:spPr bwMode="auto">
          <a:xfrm>
            <a:off x="2364855" y="2938712"/>
            <a:ext cx="1138673" cy="828092"/>
          </a:xfrm>
          <a:prstGeom prst="rect">
            <a:avLst/>
          </a:prstGeom>
          <a:no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rPr>
              <a:t>役員報酬</a:t>
            </a:r>
          </a:p>
        </p:txBody>
      </p:sp>
      <p:sp>
        <p:nvSpPr>
          <p:cNvPr id="18" name="Rectangle 15"/>
          <p:cNvSpPr>
            <a:spLocks noChangeArrowheads="1"/>
          </p:cNvSpPr>
          <p:nvPr/>
        </p:nvSpPr>
        <p:spPr bwMode="auto">
          <a:xfrm>
            <a:off x="3552987" y="2938712"/>
            <a:ext cx="1138673" cy="233177"/>
          </a:xfrm>
          <a:prstGeom prst="rect">
            <a:avLst/>
          </a:prstGeom>
          <a:solidFill>
            <a:schemeClr val="bg1"/>
          </a:solid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rPr>
              <a:t>職能給</a:t>
            </a:r>
          </a:p>
        </p:txBody>
      </p:sp>
      <p:sp>
        <p:nvSpPr>
          <p:cNvPr id="19" name="Rectangle 16"/>
          <p:cNvSpPr>
            <a:spLocks noChangeArrowheads="1"/>
          </p:cNvSpPr>
          <p:nvPr/>
        </p:nvSpPr>
        <p:spPr bwMode="auto">
          <a:xfrm>
            <a:off x="5929251" y="2938712"/>
            <a:ext cx="1138673" cy="828092"/>
          </a:xfrm>
          <a:prstGeom prst="rect">
            <a:avLst/>
          </a:prstGeom>
          <a:no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rPr>
              <a:t>労働日数</a:t>
            </a:r>
            <a:endParaRPr kumimoji="0" lang="en-US" altLang="ja-JP" sz="1100" b="0" i="0" u="none" strike="noStrike" kern="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endParaRP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ja-JP" sz="1100" b="0" i="0" u="none" strike="noStrike" kern="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rPr>
              <a:t>×</a:t>
            </a: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rPr>
              <a:t>日給</a:t>
            </a:r>
          </a:p>
        </p:txBody>
      </p:sp>
      <p:sp>
        <p:nvSpPr>
          <p:cNvPr id="20" name="Rectangle 17"/>
          <p:cNvSpPr>
            <a:spLocks noChangeArrowheads="1"/>
          </p:cNvSpPr>
          <p:nvPr/>
        </p:nvSpPr>
        <p:spPr bwMode="auto">
          <a:xfrm>
            <a:off x="4741119" y="3234651"/>
            <a:ext cx="1138673" cy="532153"/>
          </a:xfrm>
          <a:prstGeom prst="rect">
            <a:avLst/>
          </a:prstGeom>
          <a:solidFill>
            <a:schemeClr val="bg1"/>
          </a:solidFill>
          <a:ln w="25400">
            <a:solidFill>
              <a:schemeClr val="bg1">
                <a:lumMod val="85000"/>
              </a:schemeClr>
            </a:solidFill>
            <a:headEnd/>
            <a:tailEnd/>
          </a:ln>
          <a:effectLst/>
        </p:spPr>
        <p:txBody>
          <a:bodyPr lIns="92075" tIns="72000"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rPr>
              <a:t>日給単価</a:t>
            </a:r>
            <a:endParaRPr kumimoji="0" lang="en-US" altLang="ja-JP" sz="1100" b="0" i="0" u="none" strike="noStrike" kern="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endParaRP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ja-JP" sz="1100" b="0" i="0" u="none" strike="noStrike" kern="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rPr>
              <a:t>×</a:t>
            </a: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rPr>
              <a:t>労働日数</a:t>
            </a:r>
          </a:p>
        </p:txBody>
      </p:sp>
      <p:sp>
        <p:nvSpPr>
          <p:cNvPr id="21" name="Rectangle 18"/>
          <p:cNvSpPr>
            <a:spLocks noChangeArrowheads="1"/>
          </p:cNvSpPr>
          <p:nvPr/>
        </p:nvSpPr>
        <p:spPr bwMode="auto">
          <a:xfrm>
            <a:off x="7126586" y="2938712"/>
            <a:ext cx="1138673" cy="828092"/>
          </a:xfrm>
          <a:prstGeom prst="rect">
            <a:avLst/>
          </a:prstGeom>
          <a:no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rPr>
              <a:t>時給単価</a:t>
            </a:r>
            <a:endParaRPr kumimoji="0" lang="en-US" altLang="ja-JP" sz="1100" b="0" i="0" u="none" strike="noStrike" kern="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endParaRP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ja-JP" sz="1100" b="0" i="0" u="none" strike="noStrike" kern="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rPr>
              <a:t>×</a:t>
            </a: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rPr>
              <a:t>総労働時間</a:t>
            </a:r>
          </a:p>
        </p:txBody>
      </p:sp>
      <p:sp>
        <p:nvSpPr>
          <p:cNvPr id="22" name="Rectangle 2"/>
          <p:cNvSpPr>
            <a:spLocks noChangeArrowheads="1"/>
          </p:cNvSpPr>
          <p:nvPr/>
        </p:nvSpPr>
        <p:spPr bwMode="auto">
          <a:xfrm>
            <a:off x="863588" y="2254636"/>
            <a:ext cx="1451808" cy="632507"/>
          </a:xfrm>
          <a:prstGeom prst="rect">
            <a:avLst/>
          </a:prstGeom>
          <a:solidFill>
            <a:srgbClr val="54C2F0"/>
          </a:solidFill>
          <a:ln>
            <a:no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勤怠項目</a:t>
            </a:r>
          </a:p>
        </p:txBody>
      </p:sp>
      <p:sp>
        <p:nvSpPr>
          <p:cNvPr id="23" name="Rectangle 2"/>
          <p:cNvSpPr>
            <a:spLocks noChangeArrowheads="1"/>
          </p:cNvSpPr>
          <p:nvPr/>
        </p:nvSpPr>
        <p:spPr bwMode="auto">
          <a:xfrm>
            <a:off x="863588" y="2942340"/>
            <a:ext cx="759199" cy="810163"/>
          </a:xfrm>
          <a:prstGeom prst="rect">
            <a:avLst/>
          </a:prstGeom>
          <a:solidFill>
            <a:srgbClr val="54C2F0"/>
          </a:solidFill>
          <a:ln>
            <a:no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支給</a:t>
            </a:r>
            <a:endParaRPr kumimoji="0" lang="en-US" altLang="ja-JP"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endParaRP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項目</a:t>
            </a:r>
          </a:p>
        </p:txBody>
      </p:sp>
      <p:sp>
        <p:nvSpPr>
          <p:cNvPr id="24" name="Rectangle 2"/>
          <p:cNvSpPr>
            <a:spLocks noChangeArrowheads="1"/>
          </p:cNvSpPr>
          <p:nvPr/>
        </p:nvSpPr>
        <p:spPr bwMode="auto">
          <a:xfrm>
            <a:off x="863588" y="3831084"/>
            <a:ext cx="759199" cy="828898"/>
          </a:xfrm>
          <a:prstGeom prst="rect">
            <a:avLst/>
          </a:prstGeom>
          <a:solidFill>
            <a:srgbClr val="54C2F0"/>
          </a:solidFill>
          <a:ln>
            <a:no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控除</a:t>
            </a:r>
            <a:endParaRPr kumimoji="0" lang="en-US" altLang="ja-JP"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endParaRP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項目</a:t>
            </a:r>
          </a:p>
        </p:txBody>
      </p:sp>
      <p:sp>
        <p:nvSpPr>
          <p:cNvPr id="25" name="Rectangle 2"/>
          <p:cNvSpPr>
            <a:spLocks noChangeArrowheads="1"/>
          </p:cNvSpPr>
          <p:nvPr/>
        </p:nvSpPr>
        <p:spPr bwMode="auto">
          <a:xfrm>
            <a:off x="1657357" y="2942340"/>
            <a:ext cx="658039" cy="386899"/>
          </a:xfrm>
          <a:prstGeom prst="rect">
            <a:avLst/>
          </a:prstGeom>
          <a:solidFill>
            <a:srgbClr val="54C2F0"/>
          </a:solidFill>
          <a:ln>
            <a:no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固定</a:t>
            </a:r>
            <a:endParaRPr kumimoji="0" lang="en-US" altLang="ja-JP"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26" name="Rectangle 2"/>
          <p:cNvSpPr>
            <a:spLocks noChangeArrowheads="1"/>
          </p:cNvSpPr>
          <p:nvPr/>
        </p:nvSpPr>
        <p:spPr bwMode="auto">
          <a:xfrm>
            <a:off x="1657357" y="3379905"/>
            <a:ext cx="658039" cy="386899"/>
          </a:xfrm>
          <a:prstGeom prst="rect">
            <a:avLst/>
          </a:prstGeom>
          <a:solidFill>
            <a:srgbClr val="54C2F0"/>
          </a:solidFill>
          <a:ln>
            <a:no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変動</a:t>
            </a:r>
            <a:endParaRPr kumimoji="0" lang="en-US" altLang="ja-JP"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29" name="Rectangle 17"/>
          <p:cNvSpPr>
            <a:spLocks noChangeArrowheads="1"/>
          </p:cNvSpPr>
          <p:nvPr/>
        </p:nvSpPr>
        <p:spPr bwMode="auto">
          <a:xfrm>
            <a:off x="4741119" y="2944090"/>
            <a:ext cx="1138673" cy="233614"/>
          </a:xfrm>
          <a:prstGeom prst="rect">
            <a:avLst/>
          </a:prstGeom>
          <a:solidFill>
            <a:schemeClr val="bg1"/>
          </a:solid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rPr>
              <a:t>職務手当</a:t>
            </a:r>
            <a:endParaRPr kumimoji="0" lang="en-US" altLang="ja-JP" sz="1100" b="0" i="0" u="none" strike="noStrike" kern="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endParaRPr>
          </a:p>
        </p:txBody>
      </p:sp>
      <p:sp>
        <p:nvSpPr>
          <p:cNvPr id="30" name="Rectangle 15"/>
          <p:cNvSpPr>
            <a:spLocks noChangeArrowheads="1"/>
          </p:cNvSpPr>
          <p:nvPr/>
        </p:nvSpPr>
        <p:spPr bwMode="auto">
          <a:xfrm>
            <a:off x="3552987" y="3236170"/>
            <a:ext cx="1138673" cy="233177"/>
          </a:xfrm>
          <a:prstGeom prst="rect">
            <a:avLst/>
          </a:prstGeom>
          <a:solidFill>
            <a:schemeClr val="bg1"/>
          </a:solid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rPr>
              <a:t>年齢給</a:t>
            </a:r>
          </a:p>
        </p:txBody>
      </p:sp>
      <p:sp>
        <p:nvSpPr>
          <p:cNvPr id="31" name="Rectangle 15"/>
          <p:cNvSpPr>
            <a:spLocks noChangeArrowheads="1"/>
          </p:cNvSpPr>
          <p:nvPr/>
        </p:nvSpPr>
        <p:spPr bwMode="auto">
          <a:xfrm>
            <a:off x="3552987" y="3533627"/>
            <a:ext cx="1138673" cy="233177"/>
          </a:xfrm>
          <a:prstGeom prst="rect">
            <a:avLst/>
          </a:prstGeom>
          <a:solidFill>
            <a:schemeClr val="bg1"/>
          </a:solid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rPr>
              <a:t>職務手当</a:t>
            </a:r>
          </a:p>
        </p:txBody>
      </p:sp>
      <p:sp>
        <p:nvSpPr>
          <p:cNvPr id="32" name="Rectangle 16"/>
          <p:cNvSpPr>
            <a:spLocks noChangeArrowheads="1"/>
          </p:cNvSpPr>
          <p:nvPr/>
        </p:nvSpPr>
        <p:spPr bwMode="auto">
          <a:xfrm>
            <a:off x="5929251" y="4132052"/>
            <a:ext cx="1138673" cy="229667"/>
          </a:xfrm>
          <a:prstGeom prst="rect">
            <a:avLst/>
          </a:prstGeom>
          <a:solidFill>
            <a:schemeClr val="bg1"/>
          </a:solid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rPr>
              <a:t>厚生年金</a:t>
            </a:r>
          </a:p>
        </p:txBody>
      </p:sp>
      <p:sp>
        <p:nvSpPr>
          <p:cNvPr id="33" name="Rectangle 15"/>
          <p:cNvSpPr>
            <a:spLocks noChangeArrowheads="1"/>
          </p:cNvSpPr>
          <p:nvPr/>
        </p:nvSpPr>
        <p:spPr bwMode="auto">
          <a:xfrm>
            <a:off x="2364855" y="3831084"/>
            <a:ext cx="1138673" cy="233177"/>
          </a:xfrm>
          <a:prstGeom prst="rect">
            <a:avLst/>
          </a:prstGeom>
          <a:solidFill>
            <a:schemeClr val="bg1"/>
          </a:solid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rPr>
              <a:t>所得税</a:t>
            </a:r>
          </a:p>
        </p:txBody>
      </p:sp>
      <p:sp>
        <p:nvSpPr>
          <p:cNvPr id="34" name="Rectangle 15"/>
          <p:cNvSpPr>
            <a:spLocks noChangeArrowheads="1"/>
          </p:cNvSpPr>
          <p:nvPr/>
        </p:nvSpPr>
        <p:spPr bwMode="auto">
          <a:xfrm>
            <a:off x="2364855" y="4128542"/>
            <a:ext cx="1138673" cy="233177"/>
          </a:xfrm>
          <a:prstGeom prst="rect">
            <a:avLst/>
          </a:prstGeom>
          <a:solidFill>
            <a:schemeClr val="bg1"/>
          </a:solid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rPr>
              <a:t>社会保険</a:t>
            </a:r>
          </a:p>
        </p:txBody>
      </p:sp>
      <p:sp>
        <p:nvSpPr>
          <p:cNvPr id="35" name="Rectangle 15"/>
          <p:cNvSpPr>
            <a:spLocks noChangeArrowheads="1"/>
          </p:cNvSpPr>
          <p:nvPr/>
        </p:nvSpPr>
        <p:spPr bwMode="auto">
          <a:xfrm>
            <a:off x="2364855" y="4425999"/>
            <a:ext cx="1138673" cy="233177"/>
          </a:xfrm>
          <a:prstGeom prst="rect">
            <a:avLst/>
          </a:prstGeom>
          <a:solidFill>
            <a:schemeClr val="bg1"/>
          </a:solid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rPr>
              <a:t>社員会費</a:t>
            </a:r>
          </a:p>
        </p:txBody>
      </p:sp>
      <p:sp>
        <p:nvSpPr>
          <p:cNvPr id="36" name="Rectangle 15"/>
          <p:cNvSpPr>
            <a:spLocks noChangeArrowheads="1"/>
          </p:cNvSpPr>
          <p:nvPr/>
        </p:nvSpPr>
        <p:spPr bwMode="auto">
          <a:xfrm>
            <a:off x="3552987" y="3831084"/>
            <a:ext cx="1138673" cy="233177"/>
          </a:xfrm>
          <a:prstGeom prst="rect">
            <a:avLst/>
          </a:prstGeom>
          <a:solidFill>
            <a:schemeClr val="bg1"/>
          </a:solid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rPr>
              <a:t>所得税</a:t>
            </a:r>
          </a:p>
        </p:txBody>
      </p:sp>
      <p:sp>
        <p:nvSpPr>
          <p:cNvPr id="37" name="Rectangle 15"/>
          <p:cNvSpPr>
            <a:spLocks noChangeArrowheads="1"/>
          </p:cNvSpPr>
          <p:nvPr/>
        </p:nvSpPr>
        <p:spPr bwMode="auto">
          <a:xfrm>
            <a:off x="3552987" y="4128542"/>
            <a:ext cx="1138673" cy="233177"/>
          </a:xfrm>
          <a:prstGeom prst="rect">
            <a:avLst/>
          </a:prstGeom>
          <a:solidFill>
            <a:schemeClr val="bg1"/>
          </a:solid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rPr>
              <a:t>社会保険</a:t>
            </a:r>
          </a:p>
        </p:txBody>
      </p:sp>
      <p:sp>
        <p:nvSpPr>
          <p:cNvPr id="38" name="Rectangle 15"/>
          <p:cNvSpPr>
            <a:spLocks noChangeArrowheads="1"/>
          </p:cNvSpPr>
          <p:nvPr/>
        </p:nvSpPr>
        <p:spPr bwMode="auto">
          <a:xfrm>
            <a:off x="3552987" y="4425999"/>
            <a:ext cx="1138673" cy="233177"/>
          </a:xfrm>
          <a:prstGeom prst="rect">
            <a:avLst/>
          </a:prstGeom>
          <a:solidFill>
            <a:schemeClr val="bg1"/>
          </a:solid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rPr>
              <a:t>社員会費</a:t>
            </a:r>
          </a:p>
        </p:txBody>
      </p:sp>
      <p:sp>
        <p:nvSpPr>
          <p:cNvPr id="39" name="Rectangle 15"/>
          <p:cNvSpPr>
            <a:spLocks noChangeArrowheads="1"/>
          </p:cNvSpPr>
          <p:nvPr/>
        </p:nvSpPr>
        <p:spPr bwMode="auto">
          <a:xfrm>
            <a:off x="4741119" y="3831084"/>
            <a:ext cx="1138673" cy="233177"/>
          </a:xfrm>
          <a:prstGeom prst="rect">
            <a:avLst/>
          </a:prstGeom>
          <a:solidFill>
            <a:schemeClr val="bg1"/>
          </a:solid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rPr>
              <a:t>所得税</a:t>
            </a:r>
          </a:p>
        </p:txBody>
      </p:sp>
      <p:sp>
        <p:nvSpPr>
          <p:cNvPr id="40" name="Rectangle 15"/>
          <p:cNvSpPr>
            <a:spLocks noChangeArrowheads="1"/>
          </p:cNvSpPr>
          <p:nvPr/>
        </p:nvSpPr>
        <p:spPr bwMode="auto">
          <a:xfrm>
            <a:off x="4741119" y="4128542"/>
            <a:ext cx="1138673" cy="233177"/>
          </a:xfrm>
          <a:prstGeom prst="rect">
            <a:avLst/>
          </a:prstGeom>
          <a:solidFill>
            <a:schemeClr val="bg1"/>
          </a:solid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rPr>
              <a:t>社会保険</a:t>
            </a:r>
          </a:p>
        </p:txBody>
      </p:sp>
      <p:sp>
        <p:nvSpPr>
          <p:cNvPr id="41" name="Rectangle 15"/>
          <p:cNvSpPr>
            <a:spLocks noChangeArrowheads="1"/>
          </p:cNvSpPr>
          <p:nvPr/>
        </p:nvSpPr>
        <p:spPr bwMode="auto">
          <a:xfrm>
            <a:off x="4741119" y="4425999"/>
            <a:ext cx="1138673" cy="233177"/>
          </a:xfrm>
          <a:prstGeom prst="rect">
            <a:avLst/>
          </a:prstGeom>
          <a:solidFill>
            <a:schemeClr val="bg1"/>
          </a:solid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rPr>
              <a:t>社員会費</a:t>
            </a:r>
          </a:p>
        </p:txBody>
      </p:sp>
      <p:sp>
        <p:nvSpPr>
          <p:cNvPr id="42" name="Rectangle 16"/>
          <p:cNvSpPr>
            <a:spLocks noChangeArrowheads="1"/>
          </p:cNvSpPr>
          <p:nvPr/>
        </p:nvSpPr>
        <p:spPr bwMode="auto">
          <a:xfrm>
            <a:off x="5929778" y="4425998"/>
            <a:ext cx="1138146" cy="233178"/>
          </a:xfrm>
          <a:prstGeom prst="rect">
            <a:avLst/>
          </a:prstGeom>
          <a:noFill/>
          <a:ln w="12700" cmpd="sng">
            <a:solidFill>
              <a:srgbClr val="EE5500"/>
            </a:solidFill>
            <a:prstDash val="dash"/>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ja-JP" altLang="en-US" sz="1100" b="0" i="0" u="none" strike="noStrike" kern="0" cap="none" spc="0" normalizeH="0" baseline="0" noProof="0" dirty="0">
              <a:ln>
                <a:noFill/>
              </a:ln>
              <a:solidFill>
                <a:srgbClr val="C00000"/>
              </a:solidFill>
              <a:effectLst/>
              <a:uLnTx/>
              <a:uFillTx/>
              <a:latin typeface="メイリオ" pitchFamily="50" charset="-128"/>
              <a:ea typeface="メイリオ" pitchFamily="50" charset="-128"/>
              <a:cs typeface="メイリオ" pitchFamily="50" charset="-128"/>
            </a:endParaRPr>
          </a:p>
        </p:txBody>
      </p:sp>
      <p:sp>
        <p:nvSpPr>
          <p:cNvPr id="43" name="Rectangle 16"/>
          <p:cNvSpPr>
            <a:spLocks noChangeArrowheads="1"/>
          </p:cNvSpPr>
          <p:nvPr/>
        </p:nvSpPr>
        <p:spPr bwMode="auto">
          <a:xfrm>
            <a:off x="7117383" y="4132051"/>
            <a:ext cx="1138146" cy="516199"/>
          </a:xfrm>
          <a:prstGeom prst="rect">
            <a:avLst/>
          </a:prstGeom>
          <a:noFill/>
          <a:ln w="12700" cmpd="sng">
            <a:solidFill>
              <a:srgbClr val="EE5500"/>
            </a:solidFill>
            <a:prstDash val="dash"/>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ja-JP" altLang="en-US" sz="1100" b="0" i="0" u="none" strike="noStrike" kern="0" cap="none" spc="0" normalizeH="0" baseline="0" noProof="0" dirty="0">
              <a:ln>
                <a:noFill/>
              </a:ln>
              <a:solidFill>
                <a:srgbClr val="C00000"/>
              </a:solidFill>
              <a:effectLst/>
              <a:uLnTx/>
              <a:uFillTx/>
              <a:latin typeface="メイリオ" pitchFamily="50" charset="-128"/>
              <a:ea typeface="メイリオ" pitchFamily="50" charset="-128"/>
              <a:cs typeface="メイリオ" pitchFamily="50" charset="-128"/>
            </a:endParaRPr>
          </a:p>
        </p:txBody>
      </p:sp>
      <p:sp>
        <p:nvSpPr>
          <p:cNvPr id="44" name="Rectangle 15"/>
          <p:cNvSpPr>
            <a:spLocks noChangeArrowheads="1"/>
          </p:cNvSpPr>
          <p:nvPr/>
        </p:nvSpPr>
        <p:spPr bwMode="auto">
          <a:xfrm>
            <a:off x="5929251" y="3831084"/>
            <a:ext cx="1138673" cy="233177"/>
          </a:xfrm>
          <a:prstGeom prst="rect">
            <a:avLst/>
          </a:prstGeom>
          <a:solidFill>
            <a:schemeClr val="bg1"/>
          </a:solid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rPr>
              <a:t>所得税</a:t>
            </a:r>
          </a:p>
        </p:txBody>
      </p:sp>
      <p:sp>
        <p:nvSpPr>
          <p:cNvPr id="45" name="Rectangle 15"/>
          <p:cNvSpPr>
            <a:spLocks noChangeArrowheads="1"/>
          </p:cNvSpPr>
          <p:nvPr/>
        </p:nvSpPr>
        <p:spPr bwMode="auto">
          <a:xfrm>
            <a:off x="7126442" y="3831084"/>
            <a:ext cx="1138673" cy="233177"/>
          </a:xfrm>
          <a:prstGeom prst="rect">
            <a:avLst/>
          </a:prstGeom>
          <a:solidFill>
            <a:schemeClr val="bg1"/>
          </a:solid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rPr>
              <a:t>所得税</a:t>
            </a:r>
          </a:p>
        </p:txBody>
      </p:sp>
      <p:sp>
        <p:nvSpPr>
          <p:cNvPr id="49" name="Rectangle 2"/>
          <p:cNvSpPr>
            <a:spLocks noChangeArrowheads="1"/>
          </p:cNvSpPr>
          <p:nvPr/>
        </p:nvSpPr>
        <p:spPr bwMode="auto">
          <a:xfrm>
            <a:off x="1657357" y="3835518"/>
            <a:ext cx="658039" cy="386899"/>
          </a:xfrm>
          <a:prstGeom prst="rect">
            <a:avLst/>
          </a:prstGeom>
          <a:solidFill>
            <a:srgbClr val="54C2F0"/>
          </a:solidFill>
          <a:ln>
            <a:no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固定</a:t>
            </a:r>
            <a:endParaRPr kumimoji="0" lang="en-US" altLang="ja-JP"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50" name="Rectangle 2"/>
          <p:cNvSpPr>
            <a:spLocks noChangeArrowheads="1"/>
          </p:cNvSpPr>
          <p:nvPr/>
        </p:nvSpPr>
        <p:spPr bwMode="auto">
          <a:xfrm>
            <a:off x="1657357" y="4273083"/>
            <a:ext cx="658039" cy="386899"/>
          </a:xfrm>
          <a:prstGeom prst="rect">
            <a:avLst/>
          </a:prstGeom>
          <a:solidFill>
            <a:srgbClr val="54C2F0"/>
          </a:solidFill>
          <a:ln>
            <a:no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変動</a:t>
            </a:r>
            <a:endParaRPr kumimoji="0" lang="en-US" altLang="ja-JP"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3208677372"/>
      </p:ext>
    </p:extLst>
  </p:cSld>
  <p:clrMapOvr>
    <a:masterClrMapping/>
  </p:clrMapOvr>
</p:sld>
</file>

<file path=ppt/theme/theme1.xml><?xml version="1.0" encoding="utf-8"?>
<a:theme xmlns:a="http://schemas.openxmlformats.org/drawingml/2006/main" name="Office ​​テーマ">
  <a:themeElements>
    <a:clrScheme name="SuperStream 2021">
      <a:dk1>
        <a:sysClr val="windowText" lastClr="000000"/>
      </a:dk1>
      <a:lt1>
        <a:sysClr val="window" lastClr="FFFFFF"/>
      </a:lt1>
      <a:dk2>
        <a:srgbClr val="008CCF"/>
      </a:dk2>
      <a:lt2>
        <a:srgbClr val="FFFFFF"/>
      </a:lt2>
      <a:accent1>
        <a:srgbClr val="FABE00"/>
      </a:accent1>
      <a:accent2>
        <a:srgbClr val="54C3F1"/>
      </a:accent2>
      <a:accent3>
        <a:srgbClr val="EE7B48"/>
      </a:accent3>
      <a:accent4>
        <a:srgbClr val="CE67A4"/>
      </a:accent4>
      <a:accent5>
        <a:srgbClr val="8FC31F"/>
      </a:accent5>
      <a:accent6>
        <a:srgbClr val="2E7DC2"/>
      </a:accent6>
      <a:hlink>
        <a:srgbClr val="008CCF"/>
      </a:hlink>
      <a:folHlink>
        <a:srgbClr val="008CCF"/>
      </a:folHlink>
    </a:clrScheme>
    <a:fontScheme name="SuperStream 2015">
      <a:majorFont>
        <a:latin typeface="メイリオ"/>
        <a:ea typeface="メイリオ"/>
        <a:cs typeface=""/>
      </a:majorFont>
      <a:minorFont>
        <a:latin typeface="メイリオ"/>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77ec646-6dad-47dc-8a8f-7ccedac5bce3">
      <Terms xmlns="http://schemas.microsoft.com/office/infopath/2007/PartnerControls"/>
    </lcf76f155ced4ddcb4097134ff3c332f>
    <TaxCatchAll xmlns="5390fd7e-3ae6-4c6f-b2b3-e212599418c7" xsi:nil="true"/>
  </documentManagement>
</p:properti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0B53894D17DC7C47BE63F9D1750C23E3" ma:contentTypeVersion="16" ma:contentTypeDescription="新しいドキュメントを作成します。" ma:contentTypeScope="" ma:versionID="4c35edf87c02789b171ce810a721c917">
  <xsd:schema xmlns:xsd="http://www.w3.org/2001/XMLSchema" xmlns:xs="http://www.w3.org/2001/XMLSchema" xmlns:p="http://schemas.microsoft.com/office/2006/metadata/properties" xmlns:ns2="5390fd7e-3ae6-4c6f-b2b3-e212599418c7" xmlns:ns3="c77ec646-6dad-47dc-8a8f-7ccedac5bce3" targetNamespace="http://schemas.microsoft.com/office/2006/metadata/properties" ma:root="true" ma:fieldsID="41774c6db6d921d399a5151416662aa2" ns2:_="" ns3:_="">
    <xsd:import namespace="5390fd7e-3ae6-4c6f-b2b3-e212599418c7"/>
    <xsd:import namespace="c77ec646-6dad-47dc-8a8f-7ccedac5bce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LengthInSeconds" minOccurs="0"/>
                <xsd:element ref="ns3:MediaServiceDateTaken" minOccurs="0"/>
                <xsd:element ref="ns3:MediaServiceLocation"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90fd7e-3ae6-4c6f-b2b3-e212599418c7" elementFormDefault="qualified">
    <xsd:import namespace="http://schemas.microsoft.com/office/2006/documentManagement/types"/>
    <xsd:import namespace="http://schemas.microsoft.com/office/infopath/2007/PartnerControls"/>
    <xsd:element name="SharedWithUsers" ma:index="8"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共有相手の詳細情報" ma:internalName="SharedWithDetails" ma:readOnly="true">
      <xsd:simpleType>
        <xsd:restriction base="dms:Note">
          <xsd:maxLength value="255"/>
        </xsd:restriction>
      </xsd:simpleType>
    </xsd:element>
    <xsd:element name="TaxCatchAll" ma:index="15" nillable="true" ma:displayName="Taxonomy Catch All Column" ma:hidden="true" ma:list="{F04E044B-0321-47DF-93AC-5F65165BAE8E}" ma:internalName="TaxCatchAll" ma:showField="CatchAllData" ma:web="{e2b653b9-dda0-4875-ae0d-da43feb7684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77ec646-6dad-47dc-8a8f-7ccedac5bce3"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画像タグ" ma:readOnly="false" ma:fieldId="{5cf76f15-5ced-4ddc-b409-7134ff3c332f}" ma:taxonomyMulti="true" ma:sspId="139cf6af-007c-4f7d-a604-462adfc6233a"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03EEF03-F639-4260-951E-E809AF5E3BE0}">
  <ds:schemaRefs>
    <ds:schemaRef ds:uri="http://schemas.microsoft.com/sharepoint/v3/contenttype/forms"/>
  </ds:schemaRefs>
</ds:datastoreItem>
</file>

<file path=customXml/itemProps2.xml><?xml version="1.0" encoding="utf-8"?>
<ds:datastoreItem xmlns:ds="http://schemas.openxmlformats.org/officeDocument/2006/customXml" ds:itemID="{C3EBFD3A-8534-4BF2-A22D-3951B8A31CBB}">
  <ds:schemaRefs>
    <ds:schemaRef ds:uri="http://purl.org/dc/elements/1.1/"/>
    <ds:schemaRef ds:uri="http://schemas.microsoft.com/office/2006/documentManagement/types"/>
    <ds:schemaRef ds:uri="http://www.w3.org/XML/1998/namespace"/>
    <ds:schemaRef ds:uri="http://purl.org/dc/dcmitype/"/>
    <ds:schemaRef ds:uri="http://purl.org/dc/terms/"/>
    <ds:schemaRef ds:uri="http://schemas.microsoft.com/office/infopath/2007/PartnerControls"/>
    <ds:schemaRef ds:uri="5390fd7e-3ae6-4c6f-b2b3-e212599418c7"/>
    <ds:schemaRef ds:uri="http://schemas.openxmlformats.org/package/2006/metadata/core-properties"/>
    <ds:schemaRef ds:uri="c77ec646-6dad-47dc-8a8f-7ccedac5bce3"/>
    <ds:schemaRef ds:uri="http://schemas.microsoft.com/office/2006/metadata/properties"/>
  </ds:schemaRefs>
</ds:datastoreItem>
</file>

<file path=customXml/itemProps3.xml><?xml version="1.0" encoding="utf-8"?>
<ds:datastoreItem xmlns:ds="http://schemas.openxmlformats.org/officeDocument/2006/customXml" ds:itemID="{113E4C02-CE6F-4226-A44D-AF72A1606FD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390fd7e-3ae6-4c6f-b2b3-e212599418c7"/>
    <ds:schemaRef ds:uri="c77ec646-6dad-47dc-8a8f-7ccedac5bce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5921</Words>
  <Application>Microsoft Office PowerPoint</Application>
  <PresentationFormat>画面に合わせる (16:9)</PresentationFormat>
  <Paragraphs>1072</Paragraphs>
  <Slides>51</Slides>
  <Notes>24</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51</vt:i4>
      </vt:variant>
    </vt:vector>
  </HeadingPairs>
  <TitlesOfParts>
    <vt:vector size="62" baseType="lpstr">
      <vt:lpstr>Arial Unicode MS</vt:lpstr>
      <vt:lpstr>HGP創英角ｺﾞｼｯｸUB</vt:lpstr>
      <vt:lpstr>HGP創英角ﾎﾟｯﾌﾟ体</vt:lpstr>
      <vt:lpstr>ＭＳ Ｐゴシック</vt:lpstr>
      <vt:lpstr>メイリオ</vt:lpstr>
      <vt:lpstr>游ゴシック</vt:lpstr>
      <vt:lpstr>Arial</vt:lpstr>
      <vt:lpstr>Calibri</vt:lpstr>
      <vt:lpstr>Segoe UI</vt:lpstr>
      <vt:lpstr>Wingdings</vt:lpstr>
      <vt:lpstr>Office ​​テーマ</vt:lpstr>
      <vt:lpstr>SuperStream-NX 給与管理　ご紹介補足資料</vt:lpstr>
      <vt:lpstr>PowerPoint プレゼンテーション</vt:lpstr>
      <vt:lpstr>01 システムフロー</vt:lpstr>
      <vt:lpstr>人事給与ソリューション関連図（月次）</vt:lpstr>
      <vt:lpstr>給与管理システムフロー</vt:lpstr>
      <vt:lpstr>02 製品特長</vt:lpstr>
      <vt:lpstr>人事管理・財務会計業務に最適な組織を管理</vt:lpstr>
      <vt:lpstr>会社の制度に合わせたパラメータ設定</vt:lpstr>
      <vt:lpstr>複雑な雇用形態に応じた設定が可能</vt:lpstr>
      <vt:lpstr>給与規定に合わせた支給・控除項目の設定</vt:lpstr>
      <vt:lpstr>給与天引きFBデータ作成機能</vt:lpstr>
      <vt:lpstr>給与明細のメール配信機能</vt:lpstr>
      <vt:lpstr>SuperStream-NX 給与管理 専用帳票用紙</vt:lpstr>
      <vt:lpstr>チェック業務、確認リスト機能など</vt:lpstr>
      <vt:lpstr>雇用保険被保険者離職証明書等の出力</vt:lpstr>
      <vt:lpstr>給与所得者異動届の電子申請データ作成</vt:lpstr>
      <vt:lpstr>住民税対応</vt:lpstr>
      <vt:lpstr>電子申請対応</vt:lpstr>
      <vt:lpstr>電子申請対応</vt:lpstr>
      <vt:lpstr>電子申請対応一覧 1/2</vt:lpstr>
      <vt:lpstr>電子申請対応一覧 2/2</vt:lpstr>
      <vt:lpstr>給与情報検索</vt:lpstr>
      <vt:lpstr>統計資料機能</vt:lpstr>
      <vt:lpstr>給与データの分析・可視化機能</vt:lpstr>
      <vt:lpstr>給与データの分析・可視化機能</vt:lpstr>
      <vt:lpstr>システム間データ連携「データ入出力機能」</vt:lpstr>
      <vt:lpstr>NX統合会計への仕訳連携</vt:lpstr>
      <vt:lpstr>NXシリーズ間でのデータ連携</vt:lpstr>
      <vt:lpstr>個別連携機能</vt:lpstr>
      <vt:lpstr>他社会計システムへの仕訳連携</vt:lpstr>
      <vt:lpstr>定期バージョンアップ、法改正への対応</vt:lpstr>
      <vt:lpstr>03 NX勤怠システムとの連携について</vt:lpstr>
      <vt:lpstr>SuperStream-NX勤怠管理との連携</vt:lpstr>
      <vt:lpstr>データ連携機能①</vt:lpstr>
      <vt:lpstr>データ連携機能②</vt:lpstr>
      <vt:lpstr>データ連携方法③　</vt:lpstr>
      <vt:lpstr>04 他社勤怠システムとの連携について</vt:lpstr>
      <vt:lpstr>他社勤怠管理システムとのデータ連携について</vt:lpstr>
      <vt:lpstr>他社勤怠管理システムとのデータ連携について</vt:lpstr>
      <vt:lpstr>他社勤怠管理システムとのデータ連携について</vt:lpstr>
      <vt:lpstr>他社勤怠管理システムとのデータ連携について</vt:lpstr>
      <vt:lpstr>05 マイナンバー対応について （人事・給与共通）</vt:lpstr>
      <vt:lpstr>人事・給与管理（マイナンバー管理）</vt:lpstr>
      <vt:lpstr>人事・給与管理（マイナンバー管理）</vt:lpstr>
      <vt:lpstr>人事・給与管理（マイナンバー管理）</vt:lpstr>
      <vt:lpstr>06 その他資料</vt:lpstr>
      <vt:lpstr>ログイン画面</vt:lpstr>
      <vt:lpstr>API連携（銀行マスタAPI） </vt:lpstr>
      <vt:lpstr>07 稼働環境</vt:lpstr>
      <vt:lpstr>人事給与ソリューション 稼働環境</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2026-06-01T00:48:23Z</dcterms:created>
  <dcterms:modified xsi:type="dcterms:W3CDTF">2026-07-20T23:07:13Z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0x0101000B53894D17DC7C47BE63F9D1750C23E3</vt:lpwstr>
  </property>
  <property fmtid="{D5CDD505-2E9C-101B-9397-08002B2CF9AE}" pid="3" name="MediaServiceImageTags">
    <vt:lpwstr/>
  </property>
</Properties>
</file>