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0"/>
  </p:notesMasterIdLst>
  <p:handoutMasterIdLst>
    <p:handoutMasterId r:id="rId21"/>
  </p:handoutMasterIdLst>
  <p:sldIdLst>
    <p:sldId id="283" r:id="rId2"/>
    <p:sldId id="356" r:id="rId3"/>
    <p:sldId id="275" r:id="rId4"/>
    <p:sldId id="276" r:id="rId5"/>
    <p:sldId id="304" r:id="rId6"/>
    <p:sldId id="305" r:id="rId7"/>
    <p:sldId id="306" r:id="rId8"/>
    <p:sldId id="308" r:id="rId9"/>
    <p:sldId id="309" r:id="rId10"/>
    <p:sldId id="322" r:id="rId11"/>
    <p:sldId id="310" r:id="rId12"/>
    <p:sldId id="311" r:id="rId13"/>
    <p:sldId id="312" r:id="rId14"/>
    <p:sldId id="321" r:id="rId15"/>
    <p:sldId id="317" r:id="rId16"/>
    <p:sldId id="318" r:id="rId17"/>
    <p:sldId id="320" r:id="rId18"/>
    <p:sldId id="353" r:id="rId19"/>
  </p:sldIdLst>
  <p:sldSz cx="9144000" cy="5143500" type="screen16x9"/>
  <p:notesSz cx="6794500" cy="99187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55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465" autoAdjust="0"/>
  </p:normalViewPr>
  <p:slideViewPr>
    <p:cSldViewPr snapToGrid="0">
      <p:cViewPr varScale="1">
        <p:scale>
          <a:sx n="94" d="100"/>
          <a:sy n="94" d="100"/>
        </p:scale>
        <p:origin x="123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48100" y="0"/>
            <a:ext cx="2944813" cy="496888"/>
          </a:xfrm>
          <a:prstGeom prst="rect">
            <a:avLst/>
          </a:prstGeom>
        </p:spPr>
        <p:txBody>
          <a:bodyPr vert="horz" lIns="91440" tIns="45720" rIns="91440" bIns="45720" rtlCol="0"/>
          <a:lstStyle>
            <a:lvl1pPr algn="r">
              <a:defRPr sz="1200"/>
            </a:lvl1pPr>
          </a:lstStyle>
          <a:p>
            <a:fld id="{844D968F-01DC-455B-B5C9-2408D4ACAB73}" type="datetimeFigureOut">
              <a:rPr kumimoji="1" lang="ja-JP" altLang="en-US" smtClean="0"/>
              <a:t>2026/8/4</a:t>
            </a:fld>
            <a:endParaRPr kumimoji="1" lang="ja-JP" altLang="en-US"/>
          </a:p>
        </p:txBody>
      </p:sp>
      <p:sp>
        <p:nvSpPr>
          <p:cNvPr id="4" name="フッター プレースホルダー 3"/>
          <p:cNvSpPr>
            <a:spLocks noGrp="1"/>
          </p:cNvSpPr>
          <p:nvPr>
            <p:ph type="ftr" sz="quarter" idx="2"/>
          </p:nvPr>
        </p:nvSpPr>
        <p:spPr>
          <a:xfrm>
            <a:off x="0" y="9421813"/>
            <a:ext cx="2944813"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48100" y="9421813"/>
            <a:ext cx="2944813" cy="496887"/>
          </a:xfrm>
          <a:prstGeom prst="rect">
            <a:avLst/>
          </a:prstGeom>
        </p:spPr>
        <p:txBody>
          <a:bodyPr vert="horz" lIns="91440" tIns="45720" rIns="91440" bIns="45720" rtlCol="0" anchor="b"/>
          <a:lstStyle>
            <a:lvl1pPr algn="r">
              <a:defRPr sz="1200"/>
            </a:lvl1pPr>
          </a:lstStyle>
          <a:p>
            <a:fld id="{B0F32C5D-B12B-4FE2-9CDE-530407AD397E}" type="slidenum">
              <a:rPr kumimoji="1" lang="ja-JP" altLang="en-US" smtClean="0"/>
              <a:t>‹#›</a:t>
            </a:fld>
            <a:endParaRPr kumimoji="1" lang="ja-JP" altLang="en-US"/>
          </a:p>
        </p:txBody>
      </p:sp>
    </p:spTree>
    <p:extLst>
      <p:ext uri="{BB962C8B-B14F-4D97-AF65-F5344CB8AC3E}">
        <p14:creationId xmlns:p14="http://schemas.microsoft.com/office/powerpoint/2010/main" val="38707929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283" cy="49593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8645" y="0"/>
            <a:ext cx="2944283" cy="495935"/>
          </a:xfrm>
          <a:prstGeom prst="rect">
            <a:avLst/>
          </a:prstGeom>
        </p:spPr>
        <p:txBody>
          <a:bodyPr vert="horz" lIns="91440" tIns="45720" rIns="91440" bIns="45720" rtlCol="0"/>
          <a:lstStyle>
            <a:lvl1pPr algn="r">
              <a:defRPr sz="1200"/>
            </a:lvl1pPr>
          </a:lstStyle>
          <a:p>
            <a:fld id="{B150248C-AF63-4BD2-AD88-4B686589BEBC}" type="datetimeFigureOut">
              <a:rPr kumimoji="1" lang="ja-JP" altLang="en-US" smtClean="0"/>
              <a:t>2026/8/4</a:t>
            </a:fld>
            <a:endParaRPr kumimoji="1" lang="ja-JP" altLang="en-US"/>
          </a:p>
        </p:txBody>
      </p:sp>
      <p:sp>
        <p:nvSpPr>
          <p:cNvPr id="4" name="スライド イメージ プレースホルダー 3"/>
          <p:cNvSpPr>
            <a:spLocks noGrp="1" noRot="1" noChangeAspect="1"/>
          </p:cNvSpPr>
          <p:nvPr>
            <p:ph type="sldImg" idx="2"/>
          </p:nvPr>
        </p:nvSpPr>
        <p:spPr>
          <a:xfrm>
            <a:off x="92075" y="744538"/>
            <a:ext cx="6610350" cy="371951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11383"/>
            <a:ext cx="5435600" cy="446341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1044"/>
            <a:ext cx="2944283" cy="49593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8645" y="9421044"/>
            <a:ext cx="2944283" cy="495935"/>
          </a:xfrm>
          <a:prstGeom prst="rect">
            <a:avLst/>
          </a:prstGeom>
        </p:spPr>
        <p:txBody>
          <a:bodyPr vert="horz" lIns="91440" tIns="45720" rIns="91440" bIns="45720" rtlCol="0" anchor="b"/>
          <a:lstStyle>
            <a:lvl1pPr algn="r">
              <a:defRPr sz="1200"/>
            </a:lvl1pPr>
          </a:lstStyle>
          <a:p>
            <a:fld id="{BF87BCA9-3BA0-4426-9EA6-B6C30ED0242E}" type="slidenum">
              <a:rPr kumimoji="1" lang="ja-JP" altLang="en-US" smtClean="0"/>
              <a:t>‹#›</a:t>
            </a:fld>
            <a:endParaRPr kumimoji="1" lang="ja-JP" altLang="en-US"/>
          </a:p>
        </p:txBody>
      </p:sp>
    </p:spTree>
    <p:extLst>
      <p:ext uri="{BB962C8B-B14F-4D97-AF65-F5344CB8AC3E}">
        <p14:creationId xmlns:p14="http://schemas.microsoft.com/office/powerpoint/2010/main" val="259952717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2</a:t>
            </a:fld>
            <a:endParaRPr kumimoji="1" lang="ja-JP" altLang="en-US"/>
          </a:p>
        </p:txBody>
      </p:sp>
    </p:spTree>
    <p:extLst>
      <p:ext uri="{BB962C8B-B14F-4D97-AF65-F5344CB8AC3E}">
        <p14:creationId xmlns:p14="http://schemas.microsoft.com/office/powerpoint/2010/main" val="313903179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Master" Target="../slideMasters/slideMaster1.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op">
    <p:bg>
      <p:bgPr>
        <a:solidFill>
          <a:schemeClr val="tx2"/>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cstate="print">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tx2"/>
                </a:solidFill>
              </a:defRPr>
            </a:lvl1pPr>
          </a:lstStyle>
          <a:p>
            <a:r>
              <a:rPr kumimoji="1" lang="ja-JP" altLang="en-US"/>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2"/>
                </a:solidFill>
              </a:defRPr>
            </a:lvl1pPr>
          </a:lstStyle>
          <a:p>
            <a:fld id="{78AE49ED-73EF-499C-8307-28EB0E7CF529}" type="slidenum">
              <a:rPr lang="ja-JP" altLang="en-US" smtClean="0"/>
              <a:pPr/>
              <a:t>‹#›</a:t>
            </a:fld>
            <a:endParaRPr lang="ja-JP" altLang="en-US"/>
          </a:p>
        </p:txBody>
      </p:sp>
    </p:spTree>
    <p:extLst>
      <p:ext uri="{BB962C8B-B14F-4D97-AF65-F5344CB8AC3E}">
        <p14:creationId xmlns:p14="http://schemas.microsoft.com/office/powerpoint/2010/main" val="3752093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accent3"/>
                </a:solidFill>
                <a:latin typeface="+mj-lt"/>
              </a:defRPr>
            </a:lvl1pPr>
          </a:lstStyle>
          <a:p>
            <a:r>
              <a:rPr kumimoji="1" lang="ja-JP" altLang="en-US"/>
              <a:t>フォントサイズ </a:t>
            </a:r>
            <a:r>
              <a:rPr kumimoji="1" lang="en-US" altLang="ja-JP"/>
              <a:t>28</a:t>
            </a:r>
            <a:br>
              <a:rPr kumimoji="1" lang="en-US" altLang="ja-JP"/>
            </a:br>
            <a:r>
              <a:rPr kumimoji="1" lang="ja-JP" altLang="en-US"/>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2197667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sp>
        <p:nvSpPr>
          <p:cNvPr id="9"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a:t>フォントサイズ</a:t>
            </a:r>
            <a:r>
              <a:rPr kumimoji="1" lang="en-US" altLang="ja-JP"/>
              <a:t>24 </a:t>
            </a:r>
            <a:r>
              <a:rPr kumimoji="1" lang="ja-JP" altLang="en-US"/>
              <a:t>（メイリオ見出し）</a:t>
            </a:r>
          </a:p>
        </p:txBody>
      </p:sp>
    </p:spTree>
    <p:extLst>
      <p:ext uri="{BB962C8B-B14F-4D97-AF65-F5344CB8AC3E}">
        <p14:creationId xmlns:p14="http://schemas.microsoft.com/office/powerpoint/2010/main" val="3095886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a:p>
        </p:txBody>
      </p:sp>
      <p:sp>
        <p:nvSpPr>
          <p:cNvPr id="14" name="テキスト プレースホルダー 13"/>
          <p:cNvSpPr>
            <a:spLocks noGrp="1"/>
          </p:cNvSpPr>
          <p:nvPr>
            <p:ph type="body" sz="quarter" idx="14" hasCustomPrompt="1"/>
          </p:nvPr>
        </p:nvSpPr>
        <p:spPr>
          <a:xfrm>
            <a:off x="358775" y="951570"/>
            <a:ext cx="842645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a:t>文章（必要な場合のみ）　フォントサイズ </a:t>
            </a:r>
            <a:r>
              <a:rPr kumimoji="1" lang="en-US" altLang="ja-JP"/>
              <a:t>16P</a:t>
            </a:r>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sp>
        <p:nvSpPr>
          <p:cNvPr id="9"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a:t>フォントサイズ</a:t>
            </a:r>
            <a:r>
              <a:rPr kumimoji="1" lang="en-US" altLang="ja-JP"/>
              <a:t>24 </a:t>
            </a:r>
            <a:r>
              <a:rPr kumimoji="1" lang="ja-JP" altLang="en-US"/>
              <a:t>（メイリオ見出し）</a:t>
            </a:r>
          </a:p>
        </p:txBody>
      </p:sp>
    </p:spTree>
    <p:extLst>
      <p:ext uri="{BB962C8B-B14F-4D97-AF65-F5344CB8AC3E}">
        <p14:creationId xmlns:p14="http://schemas.microsoft.com/office/powerpoint/2010/main" val="4074571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sp>
        <p:nvSpPr>
          <p:cNvPr id="9" name="テキスト プレースホルダー 8"/>
          <p:cNvSpPr>
            <a:spLocks noGrp="1"/>
          </p:cNvSpPr>
          <p:nvPr>
            <p:ph type="body" sz="quarter" idx="16" hasCustomPrompt="1"/>
          </p:nvPr>
        </p:nvSpPr>
        <p:spPr>
          <a:xfrm>
            <a:off x="179512" y="591530"/>
            <a:ext cx="6120680" cy="31531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rgbClr val="EE7B48"/>
                </a:solidFill>
                <a:latin typeface="+mj-ea"/>
                <a:ea typeface="+mj-ea"/>
              </a:defRPr>
            </a:lvl1pPr>
          </a:lstStyle>
          <a:p>
            <a:pPr lvl="0"/>
            <a:r>
              <a:rPr kumimoji="1" lang="ja-JP" altLang="en-US"/>
              <a:t>サブタイトル（メイリオ見出し </a:t>
            </a:r>
            <a:r>
              <a:rPr kumimoji="1" lang="en-US" altLang="ja-JP"/>
              <a:t>18Pt)</a:t>
            </a:r>
            <a:endParaRPr kumimoji="1" lang="ja-JP" altLang="en-US"/>
          </a:p>
        </p:txBody>
      </p:sp>
      <p:sp>
        <p:nvSpPr>
          <p:cNvPr id="13" name="テキスト プレースホルダー 10"/>
          <p:cNvSpPr>
            <a:spLocks noGrp="1"/>
          </p:cNvSpPr>
          <p:nvPr>
            <p:ph type="body" sz="quarter" idx="17" hasCustomPrompt="1"/>
          </p:nvPr>
        </p:nvSpPr>
        <p:spPr>
          <a:xfrm>
            <a:off x="251618" y="917812"/>
            <a:ext cx="8640763" cy="279306"/>
          </a:xfrm>
          <a:prstGeom prst="rect">
            <a:avLst/>
          </a:prstGeom>
        </p:spPr>
        <p:txBody>
          <a:bodyPr/>
          <a:lstStyle>
            <a:lvl1pPr marL="0" indent="0">
              <a:buNone/>
              <a:defRPr sz="1600"/>
            </a:lvl1pPr>
          </a:lstStyle>
          <a:p>
            <a:pPr lvl="0"/>
            <a:r>
              <a:rPr kumimoji="1" lang="ja-JP" altLang="en-US"/>
              <a:t>説明文（フォント</a:t>
            </a:r>
            <a:r>
              <a:rPr kumimoji="1" lang="en-US" altLang="ja-JP"/>
              <a:t>16Pt)</a:t>
            </a:r>
            <a:endParaRPr kumimoji="1" lang="ja-JP" altLang="en-US"/>
          </a:p>
        </p:txBody>
      </p:sp>
      <p:cxnSp>
        <p:nvCxnSpPr>
          <p:cNvPr id="15" name="直線コネクタ 14"/>
          <p:cNvCxnSpPr/>
          <p:nvPr userDrawn="1"/>
        </p:nvCxnSpPr>
        <p:spPr>
          <a:xfrm>
            <a:off x="252000" y="866278"/>
            <a:ext cx="6264696" cy="0"/>
          </a:xfrm>
          <a:prstGeom prst="line">
            <a:avLst/>
          </a:prstGeom>
          <a:ln>
            <a:solidFill>
              <a:srgbClr val="EE7B48"/>
            </a:solidFill>
            <a:headEnd type="none"/>
            <a:tailEnd type="none"/>
          </a:ln>
        </p:spPr>
        <p:style>
          <a:lnRef idx="2">
            <a:schemeClr val="accent2"/>
          </a:lnRef>
          <a:fillRef idx="0">
            <a:schemeClr val="accent2"/>
          </a:fillRef>
          <a:effectRef idx="1">
            <a:schemeClr val="accent2"/>
          </a:effectRef>
          <a:fontRef idx="minor">
            <a:schemeClr val="tx1"/>
          </a:fontRef>
        </p:style>
      </p:cxnSp>
      <p:sp>
        <p:nvSpPr>
          <p:cNvPr id="16"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a:t>フォントサイズ</a:t>
            </a:r>
            <a:r>
              <a:rPr kumimoji="1" lang="en-US" altLang="ja-JP"/>
              <a:t>24 </a:t>
            </a:r>
            <a:r>
              <a:rPr kumimoji="1" lang="ja-JP" altLang="en-US"/>
              <a:t>（メイリオ見出し）</a:t>
            </a:r>
          </a:p>
        </p:txBody>
      </p:sp>
    </p:spTree>
    <p:extLst>
      <p:ext uri="{BB962C8B-B14F-4D97-AF65-F5344CB8AC3E}">
        <p14:creationId xmlns:p14="http://schemas.microsoft.com/office/powerpoint/2010/main" val="3567773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ack Cover">
    <p:bg>
      <p:bgPr>
        <a:solidFill>
          <a:schemeClr val="accent3"/>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sp>
        <p:nvSpPr>
          <p:cNvPr id="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a:p>
        </p:txBody>
      </p:sp>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2"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a:p>
        </p:txBody>
      </p:sp>
    </p:spTree>
    <p:extLst>
      <p:ext uri="{BB962C8B-B14F-4D97-AF65-F5344CB8AC3E}">
        <p14:creationId xmlns:p14="http://schemas.microsoft.com/office/powerpoint/2010/main" val="391047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tx2"/>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sp>
        <p:nvSpPr>
          <p:cNvPr id="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a:p>
        </p:txBody>
      </p:sp>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2"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a:p>
        </p:txBody>
      </p:sp>
    </p:spTree>
    <p:extLst>
      <p:ext uri="{BB962C8B-B14F-4D97-AF65-F5344CB8AC3E}">
        <p14:creationId xmlns:p14="http://schemas.microsoft.com/office/powerpoint/2010/main" val="2509023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tx2"/>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a:t>マスター テキストの書式設定</a:t>
            </a:r>
            <a:endParaRPr kumimoji="1" lang="en-US" altLang="ja-JP"/>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a:p>
        </p:txBody>
      </p:sp>
    </p:spTree>
    <p:extLst>
      <p:ext uri="{BB962C8B-B14F-4D97-AF65-F5344CB8AC3E}">
        <p14:creationId xmlns:p14="http://schemas.microsoft.com/office/powerpoint/2010/main" val="4102734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tx2"/>
                </a:solidFill>
                <a:latin typeface="+mj-lt"/>
              </a:defRPr>
            </a:lvl1pPr>
          </a:lstStyle>
          <a:p>
            <a:r>
              <a:rPr kumimoji="1" lang="ja-JP" altLang="en-US"/>
              <a:t>フォントサイズ </a:t>
            </a:r>
            <a:r>
              <a:rPr kumimoji="1" lang="en-US" altLang="ja-JP"/>
              <a:t>28</a:t>
            </a:r>
            <a:br>
              <a:rPr kumimoji="1" lang="en-US" altLang="ja-JP"/>
            </a:br>
            <a:r>
              <a:rPr kumimoji="1" lang="ja-JP" altLang="en-US"/>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2782559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6" name="正方形/長方形 5"/>
          <p:cNvSpPr/>
          <p:nvPr userDrawn="1"/>
        </p:nvSpPr>
        <p:spPr>
          <a:xfrm>
            <a:off x="0" y="4583498"/>
            <a:ext cx="9144000" cy="5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r="27795" b="36032"/>
          <a:stretch/>
        </p:blipFill>
        <p:spPr>
          <a:xfrm>
            <a:off x="5903640" y="3028747"/>
            <a:ext cx="3240360" cy="2137488"/>
          </a:xfrm>
          <a:prstGeom prst="rect">
            <a:avLst/>
          </a:prstGeom>
        </p:spPr>
      </p:pic>
      <p:sp>
        <p:nvSpPr>
          <p:cNvPr id="7"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a:p>
        </p:txBody>
      </p:sp>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a:p>
        </p:txBody>
      </p:sp>
      <p:pic>
        <p:nvPicPr>
          <p:cNvPr id="8" name="図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2236" y="4434845"/>
            <a:ext cx="326068" cy="524890"/>
          </a:xfrm>
          <a:prstGeom prst="rect">
            <a:avLst/>
          </a:prstGeom>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68444" y="3972363"/>
            <a:ext cx="298228" cy="368132"/>
          </a:xfrm>
          <a:prstGeom prst="rect">
            <a:avLst/>
          </a:prstGeom>
        </p:spPr>
      </p:pic>
      <p:pic>
        <p:nvPicPr>
          <p:cNvPr id="11" name="図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60309" y="3142113"/>
            <a:ext cx="415869" cy="515148"/>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33020" y="3595673"/>
            <a:ext cx="328501" cy="501818"/>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048746" y="2592668"/>
            <a:ext cx="460056" cy="68589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0" name="タイトル 1"/>
          <p:cNvSpPr>
            <a:spLocks noGrp="1"/>
          </p:cNvSpPr>
          <p:nvPr>
            <p:ph type="title" hasCustomPrompt="1"/>
          </p:nvPr>
        </p:nvSpPr>
        <p:spPr>
          <a:xfrm>
            <a:off x="358775" y="1311610"/>
            <a:ext cx="7093285" cy="1980220"/>
          </a:xfrm>
          <a:prstGeom prst="rect">
            <a:avLst/>
          </a:prstGeom>
        </p:spPr>
        <p:txBody>
          <a:bodyPr lIns="0" tIns="0" rIns="0" bIns="0" anchor="ctr" anchorCtr="0"/>
          <a:lstStyle>
            <a:lvl1pPr algn="l">
              <a:lnSpc>
                <a:spcPct val="110000"/>
              </a:lnSpc>
              <a:spcAft>
                <a:spcPts val="0"/>
              </a:spcAft>
              <a:defRPr sz="2800" b="1">
                <a:solidFill>
                  <a:schemeClr val="tx2"/>
                </a:solidFill>
                <a:latin typeface="+mj-lt"/>
              </a:defRPr>
            </a:lvl1pPr>
          </a:lstStyle>
          <a:p>
            <a:r>
              <a:rPr kumimoji="1" lang="ja-JP" altLang="en-US"/>
              <a:t>フォントサイズ </a:t>
            </a:r>
            <a:r>
              <a:rPr kumimoji="1" lang="en-US" altLang="ja-JP"/>
              <a:t>28</a:t>
            </a:r>
            <a:br>
              <a:rPr kumimoji="1" lang="en-US" altLang="ja-JP"/>
            </a:br>
            <a:r>
              <a:rPr kumimoji="1" lang="ja-JP" altLang="en-US"/>
              <a:t>　　　　（メイリオ見出し）</a:t>
            </a:r>
          </a:p>
        </p:txBody>
      </p:sp>
    </p:spTree>
    <p:extLst>
      <p:ext uri="{BB962C8B-B14F-4D97-AF65-F5344CB8AC3E}">
        <p14:creationId xmlns:p14="http://schemas.microsoft.com/office/powerpoint/2010/main" val="849866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10"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a:t>フォントサイズ</a:t>
            </a:r>
            <a:r>
              <a:rPr kumimoji="1" lang="en-US" altLang="ja-JP"/>
              <a:t>24 </a:t>
            </a:r>
            <a:r>
              <a:rPr kumimoji="1" lang="ja-JP" altLang="en-US"/>
              <a:t>（メイリオ見出し）</a:t>
            </a:r>
          </a:p>
        </p:txBody>
      </p:sp>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3828270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10" name="テキスト プレースホルダー 13"/>
          <p:cNvSpPr>
            <a:spLocks noGrp="1"/>
          </p:cNvSpPr>
          <p:nvPr>
            <p:ph type="body" sz="quarter" idx="14" hasCustomPrompt="1"/>
          </p:nvPr>
        </p:nvSpPr>
        <p:spPr>
          <a:xfrm>
            <a:off x="358775" y="972000"/>
            <a:ext cx="846000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a:t>文章（必要な場合のみ）　フォントサイズ </a:t>
            </a:r>
            <a:r>
              <a:rPr kumimoji="1" lang="en-US" altLang="ja-JP"/>
              <a:t>16P</a:t>
            </a:r>
          </a:p>
        </p:txBody>
      </p:sp>
      <p:sp>
        <p:nvSpPr>
          <p:cNvPr id="11"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a:t>フォントサイズ</a:t>
            </a:r>
            <a:r>
              <a:rPr kumimoji="1" lang="en-US" altLang="ja-JP"/>
              <a:t>24 </a:t>
            </a:r>
            <a:r>
              <a:rPr kumimoji="1" lang="ja-JP" altLang="en-US"/>
              <a:t>（メイリオ見出し）</a:t>
            </a:r>
          </a:p>
        </p:txBody>
      </p:sp>
      <p:sp>
        <p:nvSpPr>
          <p:cNvPr id="13"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2043694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11"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14"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a:t>フォントサイズ</a:t>
            </a:r>
            <a:r>
              <a:rPr kumimoji="1" lang="en-US" altLang="ja-JP"/>
              <a:t>24 </a:t>
            </a:r>
            <a:r>
              <a:rPr kumimoji="1" lang="ja-JP" altLang="en-US"/>
              <a:t>（メイリオ見出し）</a:t>
            </a:r>
          </a:p>
        </p:txBody>
      </p:sp>
      <p:sp>
        <p:nvSpPr>
          <p:cNvPr id="17"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18" name="テキスト プレースホルダー 8"/>
          <p:cNvSpPr>
            <a:spLocks noGrp="1"/>
          </p:cNvSpPr>
          <p:nvPr>
            <p:ph type="body" sz="quarter" idx="16" hasCustomPrompt="1"/>
          </p:nvPr>
        </p:nvSpPr>
        <p:spPr>
          <a:xfrm>
            <a:off x="198000" y="576000"/>
            <a:ext cx="6120680" cy="3240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chemeClr val="tx2"/>
                </a:solidFill>
                <a:latin typeface="+mj-ea"/>
                <a:ea typeface="+mj-ea"/>
              </a:defRPr>
            </a:lvl1pPr>
          </a:lstStyle>
          <a:p>
            <a:pPr lvl="0"/>
            <a:r>
              <a:rPr kumimoji="1" lang="ja-JP" altLang="en-US"/>
              <a:t>サブタイトル（メイリオ見出し </a:t>
            </a:r>
            <a:r>
              <a:rPr kumimoji="1" lang="en-US" altLang="ja-JP"/>
              <a:t>18Pt)</a:t>
            </a:r>
            <a:endParaRPr kumimoji="1" lang="ja-JP" altLang="en-US"/>
          </a:p>
        </p:txBody>
      </p:sp>
      <p:sp>
        <p:nvSpPr>
          <p:cNvPr id="19" name="テキスト プレースホルダー 10"/>
          <p:cNvSpPr>
            <a:spLocks noGrp="1"/>
          </p:cNvSpPr>
          <p:nvPr>
            <p:ph type="body" sz="quarter" idx="17" hasCustomPrompt="1"/>
          </p:nvPr>
        </p:nvSpPr>
        <p:spPr>
          <a:xfrm>
            <a:off x="359729" y="864000"/>
            <a:ext cx="8640763" cy="279306"/>
          </a:xfrm>
          <a:prstGeom prst="rect">
            <a:avLst/>
          </a:prstGeom>
        </p:spPr>
        <p:txBody>
          <a:bodyPr/>
          <a:lstStyle>
            <a:lvl1pPr marL="0" indent="0">
              <a:lnSpc>
                <a:spcPts val="1800"/>
              </a:lnSpc>
              <a:spcBef>
                <a:spcPts val="0"/>
              </a:spcBef>
              <a:buNone/>
              <a:defRPr sz="1600">
                <a:latin typeface="+mn-ea"/>
                <a:ea typeface="+mn-ea"/>
              </a:defRPr>
            </a:lvl1pPr>
          </a:lstStyle>
          <a:p>
            <a:pPr lvl="0"/>
            <a:r>
              <a:rPr kumimoji="1" lang="ja-JP" altLang="en-US"/>
              <a:t>説明文（フォント</a:t>
            </a:r>
            <a:r>
              <a:rPr kumimoji="1" lang="en-US" altLang="ja-JP"/>
              <a:t>16Pt)</a:t>
            </a:r>
            <a:endParaRPr kumimoji="1" lang="ja-JP" altLang="en-US"/>
          </a:p>
        </p:txBody>
      </p:sp>
      <p:cxnSp>
        <p:nvCxnSpPr>
          <p:cNvPr id="20" name="直線コネクタ 19"/>
          <p:cNvCxnSpPr/>
          <p:nvPr userDrawn="1"/>
        </p:nvCxnSpPr>
        <p:spPr>
          <a:xfrm>
            <a:off x="252000" y="864000"/>
            <a:ext cx="6264696" cy="0"/>
          </a:xfrm>
          <a:prstGeom prst="line">
            <a:avLst/>
          </a:prstGeom>
          <a:ln>
            <a:solidFill>
              <a:srgbClr val="008CCF"/>
            </a:solidFill>
            <a:headEnd type="none"/>
            <a:tailEnd type="non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917846121"/>
      </p:ext>
    </p:extLst>
  </p:cSld>
  <p:clrMapOvr>
    <a:masterClrMapping/>
  </p:clrMapOvr>
  <p:extLst>
    <p:ext uri="{DCECCB84-F9BA-43D5-87BE-67443E8EF086}">
      <p15:sldGuideLst xmlns:p15="http://schemas.microsoft.com/office/powerpoint/2012/main">
        <p15:guide id="1" orient="horz" pos="57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op">
    <p:bg>
      <p:bgPr>
        <a:solidFill>
          <a:schemeClr val="accent3"/>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3"/>
              </a:solidFill>
            </a:endParaRPr>
          </a:p>
        </p:txBody>
      </p:sp>
      <p:pic>
        <p:nvPicPr>
          <p:cNvPr id="3" name="図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cstate="print">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accent3"/>
                </a:solidFill>
              </a:defRPr>
            </a:lvl1pPr>
          </a:lstStyle>
          <a:p>
            <a:r>
              <a:rPr kumimoji="1" lang="ja-JP" altLang="en-US"/>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a:p>
        </p:txBody>
      </p:sp>
    </p:spTree>
    <p:extLst>
      <p:ext uri="{BB962C8B-B14F-4D97-AF65-F5344CB8AC3E}">
        <p14:creationId xmlns:p14="http://schemas.microsoft.com/office/powerpoint/2010/main" val="389869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accent3"/>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a:t>マスター テキストの書式設定</a:t>
            </a:r>
            <a:endParaRPr kumimoji="1" lang="en-US" altLang="ja-JP"/>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a:p>
        </p:txBody>
      </p:sp>
    </p:spTree>
    <p:extLst>
      <p:ext uri="{BB962C8B-B14F-4D97-AF65-F5344CB8AC3E}">
        <p14:creationId xmlns:p14="http://schemas.microsoft.com/office/powerpoint/2010/main" val="1684352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a:p>
        </p:txBody>
      </p:sp>
      <p:sp>
        <p:nvSpPr>
          <p:cNvPr id="2"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spTree>
    <p:extLst>
      <p:ext uri="{BB962C8B-B14F-4D97-AF65-F5344CB8AC3E}">
        <p14:creationId xmlns:p14="http://schemas.microsoft.com/office/powerpoint/2010/main" val="4284632236"/>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6" r:id="rId5"/>
    <p:sldLayoutId id="2147483649" r:id="rId6"/>
    <p:sldLayoutId id="2147483657" r:id="rId7"/>
    <p:sldLayoutId id="2147483660" r:id="rId8"/>
    <p:sldLayoutId id="2147483661" r:id="rId9"/>
    <p:sldLayoutId id="2147483659" r:id="rId10"/>
    <p:sldLayoutId id="2147483663" r:id="rId11"/>
    <p:sldLayoutId id="2147483655" r:id="rId12"/>
    <p:sldLayoutId id="2147483664" r:id="rId13"/>
    <p:sldLayoutId id="2147483662" r:id="rId14"/>
    <p:sldLayoutId id="2147483654" r:id="rId15"/>
  </p:sldLayoutIdLst>
  <p:hf hd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userDrawn="1">
          <p15:clr>
            <a:srgbClr val="F26B43"/>
          </p15:clr>
        </p15:guide>
        <p15:guide id="2" pos="553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canon-its.co.jp/solution/industry/cross-industry/superstream" TargetMode="External"/><Relationship Id="rId2" Type="http://schemas.openxmlformats.org/officeDocument/2006/relationships/image" Target="../media/image8.emf"/><Relationship Id="rId1" Type="http://schemas.openxmlformats.org/officeDocument/2006/relationships/slideLayout" Target="../slideLayouts/slideLayout15.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
        <p:nvSpPr>
          <p:cNvPr id="5" name="タイトル 4"/>
          <p:cNvSpPr>
            <a:spLocks noGrp="1"/>
          </p:cNvSpPr>
          <p:nvPr>
            <p:ph type="title"/>
          </p:nvPr>
        </p:nvSpPr>
        <p:spPr/>
        <p:txBody>
          <a:bodyPr/>
          <a:lstStyle/>
          <a:p>
            <a:r>
              <a:rPr lang="en-US" altLang="ja-JP"/>
              <a:t>SuperStream-NX</a:t>
            </a:r>
            <a:br>
              <a:rPr lang="en-US" altLang="ja-JP"/>
            </a:br>
            <a:r>
              <a:rPr lang="ja-JP" altLang="en-US"/>
              <a:t>電債管理システムのご紹介</a:t>
            </a:r>
            <a:endParaRPr kumimoji="1" lang="ja-JP" altLang="en-US"/>
          </a:p>
        </p:txBody>
      </p:sp>
      <p:sp>
        <p:nvSpPr>
          <p:cNvPr id="4" name="スライド番号プレースホルダー 3"/>
          <p:cNvSpPr>
            <a:spLocks noGrp="1"/>
          </p:cNvSpPr>
          <p:nvPr>
            <p:ph type="sldNum" sz="quarter" idx="4"/>
          </p:nvPr>
        </p:nvSpPr>
        <p:spPr/>
        <p:txBody>
          <a:bodyPr/>
          <a:lstStyle/>
          <a:p>
            <a:fld id="{78AE49ED-73EF-499C-8307-28EB0E7CF529}" type="slidenum">
              <a:rPr lang="ja-JP" altLang="en-US" smtClean="0"/>
              <a:pPr/>
              <a:t>1</a:t>
            </a:fld>
            <a:endParaRPr lang="ja-JP" altLang="en-US"/>
          </a:p>
        </p:txBody>
      </p:sp>
      <p:sp>
        <p:nvSpPr>
          <p:cNvPr id="3" name="テキスト ボックス 2">
            <a:extLst>
              <a:ext uri="{FF2B5EF4-FFF2-40B4-BE49-F238E27FC236}">
                <a16:creationId xmlns:a16="http://schemas.microsoft.com/office/drawing/2014/main" id="{C10DC8D8-AB0A-4A6E-CA01-C91C05D5F163}"/>
              </a:ext>
            </a:extLst>
          </p:cNvPr>
          <p:cNvSpPr txBox="1"/>
          <p:nvPr/>
        </p:nvSpPr>
        <p:spPr>
          <a:xfrm>
            <a:off x="358775" y="3975906"/>
            <a:ext cx="2769989" cy="338554"/>
          </a:xfrm>
          <a:prstGeom prst="rect">
            <a:avLst/>
          </a:prstGeom>
          <a:noFill/>
        </p:spPr>
        <p:txBody>
          <a:bodyPr wrap="none" lIns="0" tIns="0" rIns="0" bIns="0" rtlCol="0">
            <a:spAutoFit/>
          </a:bodyPr>
          <a:lstStyle/>
          <a:p>
            <a:pPr>
              <a:lnSpc>
                <a:spcPct val="110000"/>
              </a:lnSpc>
            </a:pPr>
            <a:r>
              <a:rPr kumimoji="1" lang="en-US" altLang="ja-JP" sz="1000">
                <a:solidFill>
                  <a:schemeClr val="bg2">
                    <a:lumMod val="50000"/>
                  </a:schemeClr>
                </a:solidFill>
              </a:rPr>
              <a:t>2026.06.01</a:t>
            </a:r>
            <a:r>
              <a:rPr lang="ja-JP" altLang="en-US" sz="1000">
                <a:solidFill>
                  <a:schemeClr val="bg2">
                    <a:lumMod val="50000"/>
                  </a:schemeClr>
                </a:solidFill>
              </a:rPr>
              <a:t>版</a:t>
            </a:r>
            <a:endParaRPr lang="en-US" altLang="ja-JP" sz="1000">
              <a:solidFill>
                <a:schemeClr val="bg2">
                  <a:lumMod val="50000"/>
                </a:schemeClr>
              </a:solidFill>
            </a:endParaRPr>
          </a:p>
          <a:p>
            <a:pPr>
              <a:lnSpc>
                <a:spcPct val="110000"/>
              </a:lnSpc>
            </a:pPr>
            <a:r>
              <a:rPr lang="ja-JP" altLang="en-US" sz="1000">
                <a:solidFill>
                  <a:schemeClr val="bg2">
                    <a:lumMod val="50000"/>
                  </a:schemeClr>
                </a:solidFill>
              </a:rPr>
              <a:t>キヤノンＩＴソリューションズ株式会社</a:t>
            </a:r>
            <a:r>
              <a:rPr lang="en-US" altLang="ja-JP" sz="1000">
                <a:solidFill>
                  <a:schemeClr val="bg2">
                    <a:lumMod val="50000"/>
                  </a:schemeClr>
                </a:solidFill>
              </a:rPr>
              <a:t>	</a:t>
            </a:r>
            <a:endParaRPr kumimoji="1" lang="en-US" altLang="ja-JP" sz="1000">
              <a:solidFill>
                <a:schemeClr val="bg2">
                  <a:lumMod val="50000"/>
                </a:schemeClr>
              </a:solidFill>
            </a:endParaRPr>
          </a:p>
        </p:txBody>
      </p:sp>
    </p:spTree>
    <p:extLst>
      <p:ext uri="{BB962C8B-B14F-4D97-AF65-F5344CB8AC3E}">
        <p14:creationId xmlns:p14="http://schemas.microsoft.com/office/powerpoint/2010/main" val="3444849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3915F-8FE1-8613-A3B6-E94270356A00}"/>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87F14008-162D-02FC-3A0E-4FB0C7744DE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7" name="タイトル 6">
            <a:extLst>
              <a:ext uri="{FF2B5EF4-FFF2-40B4-BE49-F238E27FC236}">
                <a16:creationId xmlns:a16="http://schemas.microsoft.com/office/drawing/2014/main" id="{D6FE76FF-AEE9-6478-C5B9-9F8633CE17AB}"/>
              </a:ext>
            </a:extLst>
          </p:cNvPr>
          <p:cNvSpPr>
            <a:spLocks noGrp="1"/>
          </p:cNvSpPr>
          <p:nvPr>
            <p:ph type="title"/>
          </p:nvPr>
        </p:nvSpPr>
        <p:spPr/>
        <p:txBody>
          <a:bodyPr/>
          <a:lstStyle/>
          <a:p>
            <a:r>
              <a:rPr lang="ja-JP" altLang="en-US"/>
              <a:t>電債管理システム</a:t>
            </a:r>
            <a:br>
              <a:rPr lang="ja-JP" altLang="en-US">
                <a:solidFill>
                  <a:srgbClr val="008CCF"/>
                </a:solidFill>
              </a:rPr>
            </a:br>
            <a:endParaRPr kumimoji="1" lang="ja-JP" altLang="en-US"/>
          </a:p>
        </p:txBody>
      </p:sp>
      <p:sp>
        <p:nvSpPr>
          <p:cNvPr id="4" name="フッター プレースホルダー 3">
            <a:extLst>
              <a:ext uri="{FF2B5EF4-FFF2-40B4-BE49-F238E27FC236}">
                <a16:creationId xmlns:a16="http://schemas.microsoft.com/office/drawing/2014/main" id="{3AF11C97-41EA-DFF0-D972-14EF0A37399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8" name="テキスト プレースホルダー 7">
            <a:extLst>
              <a:ext uri="{FF2B5EF4-FFF2-40B4-BE49-F238E27FC236}">
                <a16:creationId xmlns:a16="http://schemas.microsoft.com/office/drawing/2014/main" id="{2DB03E99-55BF-037F-BE8F-0A9D7C5EC802}"/>
              </a:ext>
            </a:extLst>
          </p:cNvPr>
          <p:cNvSpPr>
            <a:spLocks noGrp="1"/>
          </p:cNvSpPr>
          <p:nvPr>
            <p:ph type="body" sz="quarter" idx="16"/>
          </p:nvPr>
        </p:nvSpPr>
        <p:spPr/>
        <p:txBody>
          <a:bodyPr/>
          <a:lstStyle/>
          <a:p>
            <a:r>
              <a:rPr lang="ja-JP" altLang="en-US"/>
              <a:t>電債管理システム 共通　機能一覧</a:t>
            </a:r>
          </a:p>
          <a:p>
            <a:endParaRPr kumimoji="1" lang="ja-JP" altLang="en-US"/>
          </a:p>
        </p:txBody>
      </p:sp>
      <p:graphicFrame>
        <p:nvGraphicFramePr>
          <p:cNvPr id="9" name="コンテンツ プレースホルダ 5">
            <a:extLst>
              <a:ext uri="{FF2B5EF4-FFF2-40B4-BE49-F238E27FC236}">
                <a16:creationId xmlns:a16="http://schemas.microsoft.com/office/drawing/2014/main" id="{F38FCCC9-5C21-2B49-0C4B-A28C0689A54F}"/>
              </a:ext>
            </a:extLst>
          </p:cNvPr>
          <p:cNvGraphicFramePr>
            <a:graphicFrameLocks/>
          </p:cNvGraphicFramePr>
          <p:nvPr>
            <p:extLst>
              <p:ext uri="{D42A27DB-BD31-4B8C-83A1-F6EECF244321}">
                <p14:modId xmlns:p14="http://schemas.microsoft.com/office/powerpoint/2010/main" val="1394183477"/>
              </p:ext>
            </p:extLst>
          </p:nvPr>
        </p:nvGraphicFramePr>
        <p:xfrm>
          <a:off x="251520" y="879562"/>
          <a:ext cx="8640960" cy="3995640"/>
        </p:xfrm>
        <a:graphic>
          <a:graphicData uri="http://schemas.openxmlformats.org/drawingml/2006/table">
            <a:tbl>
              <a:tblPr firstRow="1" bandRow="1">
                <a:tableStyleId>{21E4AEA4-8DFA-4A89-87EB-49C32662AFE0}</a:tableStyleId>
              </a:tblPr>
              <a:tblGrid>
                <a:gridCol w="1404156">
                  <a:extLst>
                    <a:ext uri="{9D8B030D-6E8A-4147-A177-3AD203B41FA5}">
                      <a16:colId xmlns:a16="http://schemas.microsoft.com/office/drawing/2014/main" val="20000"/>
                    </a:ext>
                  </a:extLst>
                </a:gridCol>
                <a:gridCol w="2916324">
                  <a:extLst>
                    <a:ext uri="{9D8B030D-6E8A-4147-A177-3AD203B41FA5}">
                      <a16:colId xmlns:a16="http://schemas.microsoft.com/office/drawing/2014/main" val="20001"/>
                    </a:ext>
                  </a:extLst>
                </a:gridCol>
                <a:gridCol w="4320480">
                  <a:extLst>
                    <a:ext uri="{9D8B030D-6E8A-4147-A177-3AD203B41FA5}">
                      <a16:colId xmlns:a16="http://schemas.microsoft.com/office/drawing/2014/main" val="20002"/>
                    </a:ext>
                  </a:extLst>
                </a:gridCol>
              </a:tblGrid>
              <a:tr h="252028">
                <a:tc>
                  <a:txBody>
                    <a:bodyPr/>
                    <a:lstStyle/>
                    <a:p>
                      <a:r>
                        <a:rPr kumimoji="1" lang="ja-JP" altLang="en-US" sz="1100" baseline="0">
                          <a:latin typeface="メイリオ" pitchFamily="50" charset="-128"/>
                          <a:ea typeface="メイリオ" pitchFamily="50" charset="-128"/>
                        </a:rPr>
                        <a:t>機能カテゴリ</a:t>
                      </a:r>
                      <a:endParaRPr kumimoji="1" lang="ja-JP" altLang="en-US" sz="11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100" baseline="0">
                          <a:latin typeface="メイリオ" pitchFamily="50" charset="-128"/>
                          <a:ea typeface="メイリオ" pitchFamily="50" charset="-128"/>
                        </a:rPr>
                        <a:t>機能</a:t>
                      </a:r>
                      <a:endParaRPr kumimoji="1" lang="ja-JP" altLang="en-US" sz="11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100" baseline="0">
                          <a:latin typeface="メイリオ" pitchFamily="50" charset="-128"/>
                          <a:ea typeface="メイリオ" pitchFamily="50" charset="-128"/>
                        </a:rPr>
                        <a:t>補足説明</a:t>
                      </a:r>
                      <a:endParaRPr kumimoji="1" lang="ja-JP" altLang="en-US" sz="1100" baseline="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0"/>
                  </a:ext>
                </a:extLst>
              </a:tr>
              <a:tr h="370840">
                <a:tc>
                  <a:txBody>
                    <a:bodyPr/>
                    <a:lstStyle/>
                    <a:p>
                      <a:r>
                        <a:rPr kumimoji="1" lang="ja-JP" altLang="en-US" sz="900" baseline="0">
                          <a:latin typeface="メイリオ" pitchFamily="50" charset="-128"/>
                          <a:ea typeface="メイリオ" pitchFamily="50" charset="-128"/>
                        </a:rPr>
                        <a:t>電債共通処理</a:t>
                      </a:r>
                      <a:endParaRPr kumimoji="1" lang="ja-JP" altLang="en-US" sz="9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a:latin typeface="メイリオ" pitchFamily="50" charset="-128"/>
                          <a:ea typeface="メイリオ" pitchFamily="50" charset="-128"/>
                        </a:rPr>
                        <a:t>請求データ作成・受入</a:t>
                      </a:r>
                      <a:endParaRPr kumimoji="1" lang="en-US" altLang="ja-JP" sz="9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a:latin typeface="メイリオ" pitchFamily="50" charset="-128"/>
                          <a:ea typeface="メイリオ" pitchFamily="50" charset="-128"/>
                        </a:rPr>
                        <a:t>でん</a:t>
                      </a:r>
                      <a:r>
                        <a:rPr kumimoji="1" lang="ja-JP" altLang="en-US" sz="900" baseline="0" err="1">
                          <a:latin typeface="メイリオ" pitchFamily="50" charset="-128"/>
                          <a:ea typeface="メイリオ" pitchFamily="50" charset="-128"/>
                        </a:rPr>
                        <a:t>さい</a:t>
                      </a:r>
                      <a:r>
                        <a:rPr kumimoji="1" lang="ja-JP" altLang="en-US" sz="900" baseline="0">
                          <a:latin typeface="メイリオ" pitchFamily="50" charset="-128"/>
                          <a:ea typeface="メイリオ" pitchFamily="50" charset="-128"/>
                        </a:rPr>
                        <a:t>ネットに送信する発生記録請求、譲渡記録請求データ（集信１）の作成、記録通知データ（配信１）の受入を行う</a:t>
                      </a:r>
                      <a:endParaRPr kumimoji="1" lang="en-US" altLang="ja-JP" sz="900" baseline="0">
                        <a:latin typeface="メイリオ" pitchFamily="50" charset="-128"/>
                        <a:ea typeface="メイリオ" pitchFamily="50" charset="-128"/>
                      </a:endParaRPr>
                    </a:p>
                    <a:p>
                      <a:r>
                        <a:rPr kumimoji="1" lang="en-US" altLang="ja-JP" sz="900" baseline="0">
                          <a:latin typeface="メイリオ" pitchFamily="50" charset="-128"/>
                          <a:ea typeface="メイリオ" pitchFamily="50" charset="-128"/>
                        </a:rPr>
                        <a:t>JEMCO</a:t>
                      </a:r>
                      <a:r>
                        <a:rPr kumimoji="1" lang="ja-JP" altLang="en-US" sz="900" baseline="0">
                          <a:latin typeface="メイリオ" pitchFamily="50" charset="-128"/>
                          <a:ea typeface="メイリオ" pitchFamily="50" charset="-128"/>
                        </a:rPr>
                        <a:t>に送信する支払明細データの作成、発生記録予定債権明細情報</a:t>
                      </a:r>
                      <a:r>
                        <a:rPr kumimoji="1" lang="en-US" altLang="ja-JP" sz="900" baseline="0">
                          <a:latin typeface="メイリオ" pitchFamily="50" charset="-128"/>
                          <a:ea typeface="メイリオ" pitchFamily="50" charset="-128"/>
                        </a:rPr>
                        <a:t>CSV</a:t>
                      </a:r>
                      <a:r>
                        <a:rPr kumimoji="1" lang="ja-JP" altLang="en-US" sz="900" baseline="0">
                          <a:latin typeface="メイリオ" pitchFamily="50" charset="-128"/>
                          <a:ea typeface="メイリオ" pitchFamily="50" charset="-128"/>
                        </a:rPr>
                        <a:t>ファイルの受入を行う</a:t>
                      </a:r>
                      <a:endParaRPr kumimoji="1" lang="en-US" altLang="ja-JP" sz="900" baseline="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1"/>
                  </a:ext>
                </a:extLst>
              </a:tr>
              <a:tr h="370840">
                <a:tc>
                  <a:txBody>
                    <a:bodyPr/>
                    <a:lstStyle/>
                    <a:p>
                      <a:endParaRPr kumimoji="1" lang="ja-JP" altLang="en-US" sz="9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a:latin typeface="メイリオ" pitchFamily="50" charset="-128"/>
                          <a:ea typeface="メイリオ" pitchFamily="50" charset="-128"/>
                        </a:rPr>
                        <a:t>記録データ受入エラー検索・修正</a:t>
                      </a:r>
                      <a:endParaRPr kumimoji="1" lang="ja-JP" altLang="en-US" sz="9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a:latin typeface="メイリオ" pitchFamily="50" charset="-128"/>
                          <a:ea typeface="メイリオ" pitchFamily="50" charset="-128"/>
                        </a:rPr>
                        <a:t>請求データ作成・受入で受入処理を行った結果、受入エラーとなったデータを検索・修正する</a:t>
                      </a:r>
                      <a:endParaRPr kumimoji="1" lang="ja-JP" altLang="en-US" sz="900" baseline="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3"/>
                  </a:ext>
                </a:extLst>
              </a:tr>
              <a:tr h="232256">
                <a:tc>
                  <a:txBody>
                    <a:bodyPr/>
                    <a:lstStyle/>
                    <a:p>
                      <a:endParaRPr kumimoji="1" lang="ja-JP" altLang="en-US" sz="9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a:latin typeface="メイリオ" pitchFamily="50" charset="-128"/>
                          <a:ea typeface="メイリオ" pitchFamily="50" charset="-128"/>
                        </a:rPr>
                        <a:t>電子記録債権（債務）顛末入力</a:t>
                      </a:r>
                      <a:endParaRPr kumimoji="1" lang="ja-JP" altLang="en-US" sz="9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a:latin typeface="メイリオ" pitchFamily="50" charset="-128"/>
                          <a:ea typeface="メイリオ" pitchFamily="50" charset="-128"/>
                        </a:rPr>
                        <a:t>電子記録債権、電子記録債務の顛末情報を入力する</a:t>
                      </a:r>
                      <a:endParaRPr kumimoji="1" lang="ja-JP" altLang="en-US" sz="900" baseline="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4"/>
                  </a:ext>
                </a:extLst>
              </a:tr>
              <a:tr h="384264">
                <a:tc>
                  <a:txBody>
                    <a:bodyPr/>
                    <a:lstStyle/>
                    <a:p>
                      <a:endParaRPr kumimoji="1" lang="ja-JP" altLang="en-US" sz="9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a:latin typeface="メイリオ" pitchFamily="50" charset="-128"/>
                          <a:ea typeface="メイリオ" pitchFamily="50" charset="-128"/>
                        </a:rPr>
                        <a:t>電子記録債権（債務）顛末承認</a:t>
                      </a:r>
                      <a:endParaRPr kumimoji="1" lang="ja-JP" altLang="en-US" sz="9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a:latin typeface="メイリオ" pitchFamily="50" charset="-128"/>
                          <a:ea typeface="メイリオ" pitchFamily="50" charset="-128"/>
                        </a:rPr>
                        <a:t>電子記録債権（債務）顛末入力で入力した電子記録債権、電子記録債務の顛末情報を承認する</a:t>
                      </a:r>
                      <a:endParaRPr kumimoji="1" lang="ja-JP" altLang="en-US" sz="900" baseline="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6"/>
                  </a:ext>
                </a:extLst>
              </a:tr>
              <a:tr h="204048">
                <a:tc>
                  <a:txBody>
                    <a:bodyPr/>
                    <a:lstStyle/>
                    <a:p>
                      <a:endParaRPr kumimoji="1" lang="ja-JP" altLang="en-US" sz="9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a:latin typeface="メイリオ" pitchFamily="50" charset="-128"/>
                          <a:ea typeface="メイリオ" pitchFamily="50" charset="-128"/>
                        </a:rPr>
                        <a:t>自動決済</a:t>
                      </a:r>
                      <a:endParaRPr kumimoji="1" lang="ja-JP" altLang="en-US" sz="9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a:latin typeface="メイリオ" pitchFamily="50" charset="-128"/>
                          <a:ea typeface="メイリオ" pitchFamily="50" charset="-128"/>
                        </a:rPr>
                        <a:t>支払期日が到来した電子記録債権、電子記録債務の決済処理を行う</a:t>
                      </a:r>
                      <a:endParaRPr kumimoji="1" lang="ja-JP" altLang="en-US" sz="900" baseline="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7"/>
                  </a:ext>
                </a:extLst>
              </a:tr>
              <a:tr h="216024">
                <a:tc>
                  <a:txBody>
                    <a:bodyPr/>
                    <a:lstStyle/>
                    <a:p>
                      <a:endParaRPr kumimoji="1" lang="ja-JP" altLang="en-US" sz="9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a:latin typeface="メイリオ" pitchFamily="50" charset="-128"/>
                          <a:ea typeface="メイリオ" pitchFamily="50" charset="-128"/>
                        </a:rPr>
                        <a:t>自動決済確定</a:t>
                      </a:r>
                      <a:endParaRPr kumimoji="1" lang="ja-JP" altLang="en-US" sz="9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a:latin typeface="メイリオ" pitchFamily="50" charset="-128"/>
                          <a:ea typeface="メイリオ" pitchFamily="50" charset="-128"/>
                        </a:rPr>
                        <a:t>自動決済で決済した電子記録債権、電子記録債務の決済情報を確定する</a:t>
                      </a:r>
                      <a:endParaRPr kumimoji="1" lang="ja-JP" altLang="en-US" sz="900" baseline="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9"/>
                  </a:ext>
                </a:extLst>
              </a:tr>
              <a:tr h="260216">
                <a:tc>
                  <a:txBody>
                    <a:bodyPr/>
                    <a:lstStyle/>
                    <a:p>
                      <a:endParaRPr kumimoji="1" lang="ja-JP" altLang="en-US" sz="9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a:latin typeface="メイリオ" pitchFamily="50" charset="-128"/>
                          <a:ea typeface="メイリオ" pitchFamily="50" charset="-128"/>
                        </a:rPr>
                        <a:t>取引先別電債口座マスタ登録</a:t>
                      </a:r>
                      <a:endParaRPr kumimoji="1" lang="ja-JP" altLang="en-US" sz="9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a:latin typeface="メイリオ" pitchFamily="50" charset="-128"/>
                          <a:ea typeface="メイリオ" pitchFamily="50" charset="-128"/>
                        </a:rPr>
                        <a:t>取引先毎に電子記録債権の取引銀行口座、利用者番号を登録する。</a:t>
                      </a:r>
                      <a:endParaRPr kumimoji="1" lang="ja-JP" altLang="en-US" sz="900" baseline="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10"/>
                  </a:ext>
                </a:extLst>
              </a:tr>
              <a:tr h="260216">
                <a:tc>
                  <a:txBody>
                    <a:bodyPr/>
                    <a:lstStyle/>
                    <a:p>
                      <a:endParaRPr kumimoji="1" lang="ja-JP" altLang="en-US" sz="9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a:latin typeface="メイリオ" pitchFamily="50" charset="-128"/>
                          <a:ea typeface="メイリオ" pitchFamily="50" charset="-128"/>
                          <a:cs typeface="メイリオ" pitchFamily="50" charset="-128"/>
                        </a:rPr>
                        <a:t>会社方針マスタ登録</a:t>
                      </a:r>
                    </a:p>
                  </a:txBody>
                  <a:tcPr marT="72000" marB="36000" anchor="ctr"/>
                </a:tc>
                <a:tc>
                  <a:txBody>
                    <a:bodyPr/>
                    <a:lstStyle/>
                    <a:p>
                      <a:r>
                        <a:rPr kumimoji="1" lang="ja-JP" altLang="en-US" sz="900" baseline="0">
                          <a:latin typeface="メイリオ" pitchFamily="50" charset="-128"/>
                          <a:ea typeface="メイリオ" pitchFamily="50" charset="-128"/>
                          <a:cs typeface="メイリオ" pitchFamily="50" charset="-128"/>
                        </a:rPr>
                        <a:t>初期パラメータ等の設定をする</a:t>
                      </a:r>
                    </a:p>
                  </a:txBody>
                  <a:tcPr marT="72000" marB="36000" anchor="ctr"/>
                </a:tc>
                <a:extLst>
                  <a:ext uri="{0D108BD9-81ED-4DB2-BD59-A6C34878D82A}">
                    <a16:rowId xmlns:a16="http://schemas.microsoft.com/office/drawing/2014/main" val="2091355336"/>
                  </a:ext>
                </a:extLst>
              </a:tr>
              <a:tr h="260216">
                <a:tc>
                  <a:txBody>
                    <a:bodyPr/>
                    <a:lstStyle/>
                    <a:p>
                      <a:endParaRPr kumimoji="1" lang="ja-JP" altLang="en-US" sz="9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a:latin typeface="メイリオ" pitchFamily="50" charset="-128"/>
                          <a:ea typeface="メイリオ" pitchFamily="50" charset="-128"/>
                          <a:cs typeface="メイリオ" pitchFamily="50" charset="-128"/>
                        </a:rPr>
                        <a:t>ユーザー</a:t>
                      </a:r>
                      <a:r>
                        <a:rPr kumimoji="1" lang="en-US" altLang="ja-JP" sz="900" baseline="0">
                          <a:latin typeface="メイリオ" pitchFamily="50" charset="-128"/>
                          <a:ea typeface="メイリオ" pitchFamily="50" charset="-128"/>
                          <a:cs typeface="メイリオ" pitchFamily="50" charset="-128"/>
                        </a:rPr>
                        <a:t>ID</a:t>
                      </a:r>
                      <a:r>
                        <a:rPr kumimoji="1" lang="ja-JP" altLang="en-US" sz="900" baseline="0">
                          <a:latin typeface="メイリオ" pitchFamily="50" charset="-128"/>
                          <a:ea typeface="メイリオ" pitchFamily="50" charset="-128"/>
                          <a:cs typeface="メイリオ" pitchFamily="50" charset="-128"/>
                        </a:rPr>
                        <a:t>マスタ登録</a:t>
                      </a:r>
                    </a:p>
                  </a:txBody>
                  <a:tcPr marT="72000" marB="36000" anchor="ctr"/>
                </a:tc>
                <a:tc>
                  <a:txBody>
                    <a:bodyPr/>
                    <a:lstStyle/>
                    <a:p>
                      <a:r>
                        <a:rPr kumimoji="1" lang="ja-JP" altLang="en-US" sz="900" baseline="0">
                          <a:latin typeface="メイリオ" pitchFamily="50" charset="-128"/>
                          <a:ea typeface="メイリオ" pitchFamily="50" charset="-128"/>
                          <a:cs typeface="メイリオ" pitchFamily="50" charset="-128"/>
                        </a:rPr>
                        <a:t>電債管理システム用ユーザーの設定をする</a:t>
                      </a:r>
                    </a:p>
                  </a:txBody>
                  <a:tcPr marT="72000" marB="36000" anchor="ctr"/>
                </a:tc>
                <a:extLst>
                  <a:ext uri="{0D108BD9-81ED-4DB2-BD59-A6C34878D82A}">
                    <a16:rowId xmlns:a16="http://schemas.microsoft.com/office/drawing/2014/main" val="2107653574"/>
                  </a:ext>
                </a:extLst>
              </a:tr>
              <a:tr h="260216">
                <a:tc>
                  <a:txBody>
                    <a:bodyPr/>
                    <a:lstStyle/>
                    <a:p>
                      <a:endParaRPr kumimoji="1" lang="ja-JP" altLang="en-US" sz="9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a:latin typeface="メイリオ" pitchFamily="50" charset="-128"/>
                          <a:ea typeface="メイリオ" pitchFamily="50" charset="-128"/>
                          <a:cs typeface="メイリオ" pitchFamily="50" charset="-128"/>
                        </a:rPr>
                        <a:t>内部科目マスタ登録</a:t>
                      </a:r>
                    </a:p>
                  </a:txBody>
                  <a:tcPr marT="72000" marB="36000" anchor="ctr"/>
                </a:tc>
                <a:tc>
                  <a:txBody>
                    <a:bodyPr/>
                    <a:lstStyle/>
                    <a:p>
                      <a:r>
                        <a:rPr kumimoji="1" lang="ja-JP" altLang="en-US" sz="900" baseline="0">
                          <a:latin typeface="メイリオ" pitchFamily="50" charset="-128"/>
                          <a:ea typeface="メイリオ" pitchFamily="50" charset="-128"/>
                          <a:cs typeface="メイリオ" pitchFamily="50" charset="-128"/>
                        </a:rPr>
                        <a:t>電債管理システムで使用する科目情報の設定をする</a:t>
                      </a:r>
                    </a:p>
                  </a:txBody>
                  <a:tcPr marT="72000" marB="36000" anchor="ctr"/>
                </a:tc>
                <a:extLst>
                  <a:ext uri="{0D108BD9-81ED-4DB2-BD59-A6C34878D82A}">
                    <a16:rowId xmlns:a16="http://schemas.microsoft.com/office/drawing/2014/main" val="531214994"/>
                  </a:ext>
                </a:extLst>
              </a:tr>
              <a:tr h="260216">
                <a:tc>
                  <a:txBody>
                    <a:bodyPr/>
                    <a:lstStyle/>
                    <a:p>
                      <a:endParaRPr kumimoji="1" lang="ja-JP" altLang="en-US" sz="9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a:latin typeface="メイリオ" pitchFamily="50" charset="-128"/>
                          <a:ea typeface="メイリオ" pitchFamily="50" charset="-128"/>
                          <a:cs typeface="メイリオ" pitchFamily="50" charset="-128"/>
                        </a:rPr>
                        <a:t>会社情報複写削除</a:t>
                      </a:r>
                    </a:p>
                  </a:txBody>
                  <a:tcPr marT="72000" marB="36000" anchor="ctr"/>
                </a:tc>
                <a:tc>
                  <a:txBody>
                    <a:bodyPr/>
                    <a:lstStyle/>
                    <a:p>
                      <a:r>
                        <a:rPr kumimoji="1" lang="ja-JP" altLang="en-US" sz="900" baseline="0">
                          <a:latin typeface="メイリオ" pitchFamily="50" charset="-128"/>
                          <a:ea typeface="メイリオ" pitchFamily="50" charset="-128"/>
                          <a:cs typeface="メイリオ" pitchFamily="50" charset="-128"/>
                        </a:rPr>
                        <a:t>会社の複写、削除を行う</a:t>
                      </a:r>
                    </a:p>
                  </a:txBody>
                  <a:tcPr marT="72000" marB="36000" anchor="ctr"/>
                </a:tc>
                <a:extLst>
                  <a:ext uri="{0D108BD9-81ED-4DB2-BD59-A6C34878D82A}">
                    <a16:rowId xmlns:a16="http://schemas.microsoft.com/office/drawing/2014/main" val="2774267359"/>
                  </a:ext>
                </a:extLst>
              </a:tr>
              <a:tr h="260216">
                <a:tc>
                  <a:txBody>
                    <a:bodyPr/>
                    <a:lstStyle/>
                    <a:p>
                      <a:endParaRPr kumimoji="1" lang="ja-JP" altLang="en-US" sz="9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900" baseline="0">
                          <a:latin typeface="メイリオ" pitchFamily="50" charset="-128"/>
                          <a:ea typeface="メイリオ" pitchFamily="50" charset="-128"/>
                          <a:cs typeface="メイリオ" pitchFamily="50" charset="-128"/>
                        </a:rPr>
                        <a:t>電債マスタリスト</a:t>
                      </a:r>
                    </a:p>
                  </a:txBody>
                  <a:tcPr marT="72000" marB="36000" anchor="ctr"/>
                </a:tc>
                <a:tc>
                  <a:txBody>
                    <a:bodyPr/>
                    <a:lstStyle/>
                    <a:p>
                      <a:r>
                        <a:rPr kumimoji="1" lang="ja-JP" altLang="en-US" sz="900" baseline="0" dirty="0">
                          <a:latin typeface="メイリオ" pitchFamily="50" charset="-128"/>
                          <a:ea typeface="メイリオ" pitchFamily="50" charset="-128"/>
                          <a:cs typeface="メイリオ" pitchFamily="50" charset="-128"/>
                        </a:rPr>
                        <a:t>電債管理システムに登録されたデータを</a:t>
                      </a:r>
                      <a:r>
                        <a:rPr kumimoji="1" lang="en-US" altLang="ja-JP" sz="900" baseline="0" dirty="0">
                          <a:latin typeface="メイリオ" pitchFamily="50" charset="-128"/>
                          <a:ea typeface="メイリオ" pitchFamily="50" charset="-128"/>
                          <a:cs typeface="メイリオ" pitchFamily="50" charset="-128"/>
                        </a:rPr>
                        <a:t>CSV</a:t>
                      </a:r>
                      <a:r>
                        <a:rPr kumimoji="1" lang="ja-JP" altLang="en-US" sz="900" baseline="0" dirty="0">
                          <a:latin typeface="メイリオ" pitchFamily="50" charset="-128"/>
                          <a:ea typeface="メイリオ" pitchFamily="50" charset="-128"/>
                          <a:cs typeface="メイリオ" pitchFamily="50" charset="-128"/>
                        </a:rPr>
                        <a:t>出力する</a:t>
                      </a:r>
                    </a:p>
                  </a:txBody>
                  <a:tcPr marT="72000" marB="36000" anchor="ctr"/>
                </a:tc>
                <a:extLst>
                  <a:ext uri="{0D108BD9-81ED-4DB2-BD59-A6C34878D82A}">
                    <a16:rowId xmlns:a16="http://schemas.microsoft.com/office/drawing/2014/main" val="3348882182"/>
                  </a:ext>
                </a:extLst>
              </a:tr>
            </a:tbl>
          </a:graphicData>
        </a:graphic>
      </p:graphicFrame>
    </p:spTree>
    <p:extLst>
      <p:ext uri="{BB962C8B-B14F-4D97-AF65-F5344CB8AC3E}">
        <p14:creationId xmlns:p14="http://schemas.microsoft.com/office/powerpoint/2010/main" val="1944321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7" name="タイトル 6"/>
          <p:cNvSpPr>
            <a:spLocks noGrp="1"/>
          </p:cNvSpPr>
          <p:nvPr>
            <p:ph type="title"/>
          </p:nvPr>
        </p:nvSpPr>
        <p:spPr/>
        <p:txBody>
          <a:bodyPr/>
          <a:lstStyle/>
          <a:p>
            <a:r>
              <a:rPr lang="ja-JP" altLang="en-US"/>
              <a:t>電債管理システム</a:t>
            </a:r>
            <a:br>
              <a:rPr lang="ja-JP" altLang="en-US">
                <a:solidFill>
                  <a:srgbClr val="008CCF"/>
                </a:solidFill>
              </a:rPr>
            </a:br>
            <a:endParaRPr kumimoji="1" lang="ja-JP" altLang="en-US"/>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8" name="テキスト プレースホルダー 7"/>
          <p:cNvSpPr>
            <a:spLocks noGrp="1"/>
          </p:cNvSpPr>
          <p:nvPr>
            <p:ph type="body" sz="quarter" idx="16"/>
          </p:nvPr>
        </p:nvSpPr>
        <p:spPr/>
        <p:txBody>
          <a:bodyPr/>
          <a:lstStyle/>
          <a:p>
            <a:r>
              <a:rPr lang="ja-JP" altLang="en-US"/>
              <a:t>電債管理システム 共通　機能一覧</a:t>
            </a:r>
          </a:p>
          <a:p>
            <a:endParaRPr kumimoji="1" lang="ja-JP" altLang="en-US"/>
          </a:p>
        </p:txBody>
      </p:sp>
      <p:graphicFrame>
        <p:nvGraphicFramePr>
          <p:cNvPr id="9" name="コンテンツ プレースホルダ 5"/>
          <p:cNvGraphicFramePr>
            <a:graphicFrameLocks/>
          </p:cNvGraphicFramePr>
          <p:nvPr>
            <p:extLst>
              <p:ext uri="{D42A27DB-BD31-4B8C-83A1-F6EECF244321}">
                <p14:modId xmlns:p14="http://schemas.microsoft.com/office/powerpoint/2010/main" val="3870823513"/>
              </p:ext>
            </p:extLst>
          </p:nvPr>
        </p:nvGraphicFramePr>
        <p:xfrm>
          <a:off x="251520" y="879562"/>
          <a:ext cx="8640960" cy="1312520"/>
        </p:xfrm>
        <a:graphic>
          <a:graphicData uri="http://schemas.openxmlformats.org/drawingml/2006/table">
            <a:tbl>
              <a:tblPr firstRow="1" bandRow="1">
                <a:tableStyleId>{21E4AEA4-8DFA-4A89-87EB-49C32662AFE0}</a:tableStyleId>
              </a:tblPr>
              <a:tblGrid>
                <a:gridCol w="1404156">
                  <a:extLst>
                    <a:ext uri="{9D8B030D-6E8A-4147-A177-3AD203B41FA5}">
                      <a16:colId xmlns:a16="http://schemas.microsoft.com/office/drawing/2014/main" val="20000"/>
                    </a:ext>
                  </a:extLst>
                </a:gridCol>
                <a:gridCol w="2916324">
                  <a:extLst>
                    <a:ext uri="{9D8B030D-6E8A-4147-A177-3AD203B41FA5}">
                      <a16:colId xmlns:a16="http://schemas.microsoft.com/office/drawing/2014/main" val="20001"/>
                    </a:ext>
                  </a:extLst>
                </a:gridCol>
                <a:gridCol w="4320480">
                  <a:extLst>
                    <a:ext uri="{9D8B030D-6E8A-4147-A177-3AD203B41FA5}">
                      <a16:colId xmlns:a16="http://schemas.microsoft.com/office/drawing/2014/main" val="20002"/>
                    </a:ext>
                  </a:extLst>
                </a:gridCol>
              </a:tblGrid>
              <a:tr h="252028">
                <a:tc>
                  <a:txBody>
                    <a:bodyPr/>
                    <a:lstStyle/>
                    <a:p>
                      <a:r>
                        <a:rPr kumimoji="1" lang="ja-JP" altLang="en-US" sz="1200" baseline="0">
                          <a:latin typeface="メイリオ" pitchFamily="50" charset="-128"/>
                          <a:ea typeface="メイリオ" pitchFamily="50" charset="-128"/>
                        </a:rPr>
                        <a:t>機能カテゴリ</a:t>
                      </a:r>
                      <a:endParaRPr kumimoji="1" lang="ja-JP" altLang="en-US" sz="12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200" baseline="0">
                          <a:latin typeface="メイリオ" pitchFamily="50" charset="-128"/>
                          <a:ea typeface="メイリオ" pitchFamily="50" charset="-128"/>
                        </a:rPr>
                        <a:t>機能</a:t>
                      </a:r>
                      <a:endParaRPr kumimoji="1" lang="ja-JP" altLang="en-US" sz="12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200" baseline="0">
                          <a:latin typeface="メイリオ" pitchFamily="50" charset="-128"/>
                          <a:ea typeface="メイリオ" pitchFamily="50" charset="-128"/>
                        </a:rPr>
                        <a:t>補足説明</a:t>
                      </a:r>
                      <a:endParaRPr kumimoji="1" lang="ja-JP" altLang="en-US" sz="1200" baseline="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0"/>
                  </a:ext>
                </a:extLst>
              </a:tr>
              <a:tr h="3017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aseline="0">
                          <a:latin typeface="メイリオ" pitchFamily="50" charset="-128"/>
                          <a:ea typeface="メイリオ" pitchFamily="50" charset="-128"/>
                        </a:rPr>
                        <a:t>電債共通処理帳票</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latin typeface="メイリオ" pitchFamily="50" charset="-128"/>
                          <a:ea typeface="メイリオ" pitchFamily="50" charset="-128"/>
                        </a:rPr>
                        <a:t>記録データ受入結果リスト</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latin typeface="メイリオ" pitchFamily="50" charset="-128"/>
                          <a:ea typeface="メイリオ" pitchFamily="50" charset="-128"/>
                        </a:rPr>
                        <a:t>請求データ作成・受入で受入処理を行った結果をリスト出力する</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2038745128"/>
                  </a:ext>
                </a:extLst>
              </a:tr>
              <a:tr h="260216">
                <a:tc>
                  <a:txBody>
                    <a:bodyPr/>
                    <a:lstStyle/>
                    <a:p>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latin typeface="メイリオ" pitchFamily="50" charset="-128"/>
                          <a:ea typeface="メイリオ" pitchFamily="50" charset="-128"/>
                        </a:rPr>
                        <a:t>電子記録債権（債務）顛末入力チェックリスト</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latin typeface="メイリオ" pitchFamily="50" charset="-128"/>
                          <a:ea typeface="メイリオ" pitchFamily="50" charset="-128"/>
                        </a:rPr>
                        <a:t>電子記録債権（債務）顛末入力で入力した電子記録債権、電子記録債務の顛末情報をリスト出力する</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2986100417"/>
                  </a:ext>
                </a:extLst>
              </a:tr>
              <a:tr h="307096">
                <a:tc>
                  <a:txBody>
                    <a:bodyPr/>
                    <a:lstStyle/>
                    <a:p>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latin typeface="メイリオ" pitchFamily="50" charset="-128"/>
                          <a:ea typeface="メイリオ" pitchFamily="50" charset="-128"/>
                        </a:rPr>
                        <a:t>自動決済リスト</a:t>
                      </a:r>
                      <a:endParaRPr kumimoji="1" lang="en-US" altLang="ja-JP"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latin typeface="メイリオ" pitchFamily="50" charset="-128"/>
                          <a:ea typeface="メイリオ" pitchFamily="50" charset="-128"/>
                        </a:rPr>
                        <a:t>自動決済で決済した電子記録債権、電子記録債務をリスト出力する</a:t>
                      </a:r>
                      <a:endParaRPr kumimoji="1" lang="en-US" altLang="ja-JP" sz="1000" baseline="0" dirty="0">
                        <a:latin typeface="メイリオ" pitchFamily="50" charset="-128"/>
                        <a:ea typeface="メイリオ" pitchFamily="50" charset="-128"/>
                      </a:endParaRPr>
                    </a:p>
                  </a:txBody>
                  <a:tcPr marT="72000" marB="36000" anchor="ctr"/>
                </a:tc>
                <a:extLst>
                  <a:ext uri="{0D108BD9-81ED-4DB2-BD59-A6C34878D82A}">
                    <a16:rowId xmlns:a16="http://schemas.microsoft.com/office/drawing/2014/main" val="2185946769"/>
                  </a:ext>
                </a:extLst>
              </a:tr>
            </a:tbl>
          </a:graphicData>
        </a:graphic>
      </p:graphicFrame>
    </p:spTree>
    <p:extLst>
      <p:ext uri="{BB962C8B-B14F-4D97-AF65-F5344CB8AC3E}">
        <p14:creationId xmlns:p14="http://schemas.microsoft.com/office/powerpoint/2010/main" val="3862842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7" name="タイトル 6"/>
          <p:cNvSpPr>
            <a:spLocks noGrp="1"/>
          </p:cNvSpPr>
          <p:nvPr>
            <p:ph type="title"/>
          </p:nvPr>
        </p:nvSpPr>
        <p:spPr/>
        <p:txBody>
          <a:bodyPr/>
          <a:lstStyle/>
          <a:p>
            <a:r>
              <a:rPr lang="ja-JP" altLang="en-US"/>
              <a:t>電債管理システム</a:t>
            </a:r>
            <a:br>
              <a:rPr lang="ja-JP" altLang="en-US">
                <a:solidFill>
                  <a:srgbClr val="008CCF"/>
                </a:solidFill>
              </a:rPr>
            </a:br>
            <a:endParaRPr kumimoji="1" lang="ja-JP" altLang="en-US"/>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8" name="テキスト プレースホルダー 7"/>
          <p:cNvSpPr>
            <a:spLocks noGrp="1"/>
          </p:cNvSpPr>
          <p:nvPr>
            <p:ph type="body" sz="quarter" idx="16"/>
          </p:nvPr>
        </p:nvSpPr>
        <p:spPr/>
        <p:txBody>
          <a:bodyPr/>
          <a:lstStyle/>
          <a:p>
            <a:r>
              <a:rPr lang="ja-JP" altLang="en-US"/>
              <a:t>電債管理システム </a:t>
            </a:r>
            <a:r>
              <a:rPr lang="zh-TW" altLang="en-US"/>
              <a:t>電子記録債権</a:t>
            </a:r>
            <a:r>
              <a:rPr lang="ja-JP" altLang="en-US"/>
              <a:t>管理　機能一覧</a:t>
            </a:r>
          </a:p>
          <a:p>
            <a:endParaRPr lang="ja-JP" altLang="en-US"/>
          </a:p>
          <a:p>
            <a:endParaRPr kumimoji="1" lang="ja-JP" altLang="en-US"/>
          </a:p>
        </p:txBody>
      </p:sp>
      <p:graphicFrame>
        <p:nvGraphicFramePr>
          <p:cNvPr id="10" name="コンテンツ プレースホルダ 5"/>
          <p:cNvGraphicFramePr>
            <a:graphicFrameLocks/>
          </p:cNvGraphicFramePr>
          <p:nvPr>
            <p:extLst>
              <p:ext uri="{D42A27DB-BD31-4B8C-83A1-F6EECF244321}">
                <p14:modId xmlns:p14="http://schemas.microsoft.com/office/powerpoint/2010/main" val="1963452016"/>
              </p:ext>
            </p:extLst>
          </p:nvPr>
        </p:nvGraphicFramePr>
        <p:xfrm>
          <a:off x="251520" y="879562"/>
          <a:ext cx="8601398" cy="3198036"/>
        </p:xfrm>
        <a:graphic>
          <a:graphicData uri="http://schemas.openxmlformats.org/drawingml/2006/table">
            <a:tbl>
              <a:tblPr firstRow="1" bandRow="1">
                <a:tableStyleId>{93296810-A885-4BE3-A3E7-6D5BEEA58F35}</a:tableStyleId>
              </a:tblPr>
              <a:tblGrid>
                <a:gridCol w="1530757">
                  <a:extLst>
                    <a:ext uri="{9D8B030D-6E8A-4147-A177-3AD203B41FA5}">
                      <a16:colId xmlns:a16="http://schemas.microsoft.com/office/drawing/2014/main" val="20000"/>
                    </a:ext>
                  </a:extLst>
                </a:gridCol>
                <a:gridCol w="2769942">
                  <a:extLst>
                    <a:ext uri="{9D8B030D-6E8A-4147-A177-3AD203B41FA5}">
                      <a16:colId xmlns:a16="http://schemas.microsoft.com/office/drawing/2014/main" val="20001"/>
                    </a:ext>
                  </a:extLst>
                </a:gridCol>
                <a:gridCol w="4300699">
                  <a:extLst>
                    <a:ext uri="{9D8B030D-6E8A-4147-A177-3AD203B41FA5}">
                      <a16:colId xmlns:a16="http://schemas.microsoft.com/office/drawing/2014/main" val="20002"/>
                    </a:ext>
                  </a:extLst>
                </a:gridCol>
              </a:tblGrid>
              <a:tr h="252028">
                <a:tc>
                  <a:txBody>
                    <a:bodyPr/>
                    <a:lstStyle/>
                    <a:p>
                      <a:r>
                        <a:rPr kumimoji="1" lang="ja-JP" altLang="en-US" sz="1200" baseline="0"/>
                        <a:t>機能カテゴリ</a:t>
                      </a:r>
                      <a:endParaRPr kumimoji="1" lang="ja-JP" altLang="en-US" sz="12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200" baseline="0"/>
                        <a:t>機能</a:t>
                      </a:r>
                      <a:endParaRPr kumimoji="1" lang="ja-JP" altLang="en-US" sz="12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200" baseline="0"/>
                        <a:t>補足説明</a:t>
                      </a:r>
                      <a:endParaRPr kumimoji="1" lang="ja-JP" altLang="en-US" sz="1200" baseline="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0"/>
                  </a:ext>
                </a:extLst>
              </a:tr>
              <a:tr h="349240">
                <a:tc>
                  <a:txBody>
                    <a:bodyPr/>
                    <a:lstStyle/>
                    <a:p>
                      <a:r>
                        <a:rPr kumimoji="1" lang="ja-JP" altLang="en-US" sz="1000" baseline="0"/>
                        <a:t>電子記録債権管理</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t>電子記録債権取込</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t>でん</a:t>
                      </a:r>
                      <a:r>
                        <a:rPr kumimoji="1" lang="ja-JP" altLang="en-US" sz="1000" baseline="0" err="1"/>
                        <a:t>さい</a:t>
                      </a:r>
                      <a:r>
                        <a:rPr kumimoji="1" lang="ja-JP" altLang="en-US" sz="1000" baseline="0"/>
                        <a:t>ネットの配信２データから電子記録債権データを取得する</a:t>
                      </a:r>
                      <a:endParaRPr kumimoji="1" lang="en-US" altLang="ja-JP" sz="1000" baseline="0"/>
                    </a:p>
                    <a:p>
                      <a:r>
                        <a:rPr kumimoji="1" lang="en-US" altLang="ja-JP" sz="1000" baseline="0"/>
                        <a:t>JEMCO</a:t>
                      </a:r>
                      <a:r>
                        <a:rPr kumimoji="1" lang="ja-JP" altLang="en-US" sz="1000" baseline="0"/>
                        <a:t>の債権情報</a:t>
                      </a:r>
                      <a:r>
                        <a:rPr kumimoji="1" lang="en-US" altLang="ja-JP" sz="1000" baseline="0"/>
                        <a:t>CSV</a:t>
                      </a:r>
                      <a:r>
                        <a:rPr kumimoji="1" lang="ja-JP" altLang="en-US" sz="1000" baseline="0"/>
                        <a:t>ファイルから電子記録債権データを取得する</a:t>
                      </a:r>
                      <a:endParaRPr kumimoji="1" lang="en-US" altLang="ja-JP" sz="1000" baseline="0"/>
                    </a:p>
                    <a:p>
                      <a:r>
                        <a:rPr kumimoji="1" lang="ja-JP" altLang="en-US" sz="1000" baseline="0">
                          <a:latin typeface="メイリオ" pitchFamily="50" charset="-128"/>
                          <a:ea typeface="メイリオ" pitchFamily="50" charset="-128"/>
                          <a:cs typeface="メイリオ" pitchFamily="50" charset="-128"/>
                        </a:rPr>
                        <a:t>外部取込用ワークから電子記録債権データを取得する</a:t>
                      </a:r>
                    </a:p>
                  </a:txBody>
                  <a:tcPr marT="72000" marB="36000" anchor="ctr"/>
                </a:tc>
                <a:extLst>
                  <a:ext uri="{0D108BD9-81ED-4DB2-BD59-A6C34878D82A}">
                    <a16:rowId xmlns:a16="http://schemas.microsoft.com/office/drawing/2014/main" val="10001"/>
                  </a:ext>
                </a:extLst>
              </a:tr>
              <a:tr h="276604">
                <a:tc>
                  <a:txBody>
                    <a:bodyPr/>
                    <a:lstStyle/>
                    <a:p>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t>電子記録債権取込データ検索・修正</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t>電子記録債権取込で取込エラーになったデータを検索・修正する</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3"/>
                  </a:ext>
                </a:extLst>
              </a:tr>
              <a:tr h="276656">
                <a:tc>
                  <a:txBody>
                    <a:bodyPr/>
                    <a:lstStyle/>
                    <a:p>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t>電子記録債権入力</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t>電子記録債権の発生情報を入力する</a:t>
                      </a:r>
                      <a:endParaRPr kumimoji="1" lang="en-US" altLang="ja-JP" sz="1000" baseline="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4"/>
                  </a:ext>
                </a:extLst>
              </a:tr>
              <a:tr h="188208">
                <a:tc>
                  <a:txBody>
                    <a:bodyPr/>
                    <a:lstStyle/>
                    <a:p>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t>電子記録債権承認</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t>取込、入力した電子記録債権の発生情報を承認する</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6"/>
                  </a:ext>
                </a:extLst>
              </a:tr>
              <a:tr h="232400">
                <a:tc>
                  <a:txBody>
                    <a:bodyPr/>
                    <a:lstStyle/>
                    <a:p>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t>電債入金伝票データ作成</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t>電子記録債権の受領結果を</a:t>
                      </a:r>
                      <a:r>
                        <a:rPr kumimoji="1" lang="en-US" altLang="ja-JP" sz="1000" baseline="0" err="1"/>
                        <a:t>SuperStream</a:t>
                      </a:r>
                      <a:r>
                        <a:rPr kumimoji="1" lang="en-US" altLang="ja-JP" sz="1000" baseline="0"/>
                        <a:t>-NX</a:t>
                      </a:r>
                      <a:r>
                        <a:rPr kumimoji="1" lang="ja-JP" altLang="en-US" sz="1000" baseline="0"/>
                        <a:t>債権管理に入金伝票データとして連携する</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7"/>
                  </a:ext>
                </a:extLst>
              </a:tr>
              <a:tr h="2765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aseline="0"/>
                        <a:t>電子記録債権管理帳票</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t>電子記録債権取込エラーリスト</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t>電子記録債権取込で取込エラーになったデータをリスト出力する</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512844833"/>
                  </a:ext>
                </a:extLst>
              </a:tr>
              <a:tr h="285720">
                <a:tc>
                  <a:txBody>
                    <a:bodyPr/>
                    <a:lstStyle/>
                    <a:p>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t>電子記録債権入力チェックリスト</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t>取込、入力した電子記録債権データをリスト出力する</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2899388292"/>
                  </a:ext>
                </a:extLst>
              </a:tr>
              <a:tr h="276592">
                <a:tc>
                  <a:txBody>
                    <a:bodyPr/>
                    <a:lstStyle/>
                    <a:p>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t>電子記録債権明細表</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t>電子記録債権の明細情報を帳票に出力する</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576749518"/>
                  </a:ext>
                </a:extLst>
              </a:tr>
              <a:tr h="276592">
                <a:tc>
                  <a:txBody>
                    <a:bodyPr/>
                    <a:lstStyle/>
                    <a:p>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a:t>電子記録債権未決済残高表</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t>未決済状態の電子記録債権残高を帳票に出力する</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3583856527"/>
                  </a:ext>
                </a:extLst>
              </a:tr>
            </a:tbl>
          </a:graphicData>
        </a:graphic>
      </p:graphicFrame>
    </p:spTree>
    <p:extLst>
      <p:ext uri="{BB962C8B-B14F-4D97-AF65-F5344CB8AC3E}">
        <p14:creationId xmlns:p14="http://schemas.microsoft.com/office/powerpoint/2010/main" val="3052364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7" name="タイトル 6"/>
          <p:cNvSpPr>
            <a:spLocks noGrp="1"/>
          </p:cNvSpPr>
          <p:nvPr>
            <p:ph type="title"/>
          </p:nvPr>
        </p:nvSpPr>
        <p:spPr/>
        <p:txBody>
          <a:bodyPr/>
          <a:lstStyle/>
          <a:p>
            <a:r>
              <a:rPr lang="ja-JP" altLang="en-US"/>
              <a:t>電債管理システム</a:t>
            </a:r>
            <a:br>
              <a:rPr lang="ja-JP" altLang="en-US">
                <a:solidFill>
                  <a:srgbClr val="008CCF"/>
                </a:solidFill>
              </a:rPr>
            </a:br>
            <a:endParaRPr kumimoji="1" lang="ja-JP" altLang="en-US"/>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8" name="テキスト プレースホルダー 7"/>
          <p:cNvSpPr>
            <a:spLocks noGrp="1"/>
          </p:cNvSpPr>
          <p:nvPr>
            <p:ph type="body" sz="quarter" idx="16"/>
          </p:nvPr>
        </p:nvSpPr>
        <p:spPr/>
        <p:txBody>
          <a:bodyPr/>
          <a:lstStyle/>
          <a:p>
            <a:r>
              <a:rPr lang="ja-JP" altLang="en-US"/>
              <a:t>電債管理システム </a:t>
            </a:r>
            <a:r>
              <a:rPr lang="zh-TW" altLang="en-US"/>
              <a:t>電子記録</a:t>
            </a:r>
            <a:r>
              <a:rPr lang="ja-JP" altLang="en-US"/>
              <a:t>債務管理　機能一覧</a:t>
            </a:r>
          </a:p>
          <a:p>
            <a:endParaRPr lang="ja-JP" altLang="en-US"/>
          </a:p>
          <a:p>
            <a:endParaRPr kumimoji="1" lang="ja-JP" altLang="en-US"/>
          </a:p>
        </p:txBody>
      </p:sp>
      <p:graphicFrame>
        <p:nvGraphicFramePr>
          <p:cNvPr id="9" name="コンテンツ プレースホルダ 5"/>
          <p:cNvGraphicFramePr>
            <a:graphicFrameLocks/>
          </p:cNvGraphicFramePr>
          <p:nvPr>
            <p:extLst>
              <p:ext uri="{D42A27DB-BD31-4B8C-83A1-F6EECF244321}">
                <p14:modId xmlns:p14="http://schemas.microsoft.com/office/powerpoint/2010/main" val="3006648083"/>
              </p:ext>
            </p:extLst>
          </p:nvPr>
        </p:nvGraphicFramePr>
        <p:xfrm>
          <a:off x="251520" y="879562"/>
          <a:ext cx="8604956" cy="3152839"/>
        </p:xfrm>
        <a:graphic>
          <a:graphicData uri="http://schemas.openxmlformats.org/drawingml/2006/table">
            <a:tbl>
              <a:tblPr firstRow="1" bandRow="1">
                <a:tableStyleId>{7DF18680-E054-41AD-8BC1-D1AEF772440D}</a:tableStyleId>
              </a:tblPr>
              <a:tblGrid>
                <a:gridCol w="1567852">
                  <a:extLst>
                    <a:ext uri="{9D8B030D-6E8A-4147-A177-3AD203B41FA5}">
                      <a16:colId xmlns:a16="http://schemas.microsoft.com/office/drawing/2014/main" val="20000"/>
                    </a:ext>
                  </a:extLst>
                </a:gridCol>
                <a:gridCol w="2734626">
                  <a:extLst>
                    <a:ext uri="{9D8B030D-6E8A-4147-A177-3AD203B41FA5}">
                      <a16:colId xmlns:a16="http://schemas.microsoft.com/office/drawing/2014/main" val="20001"/>
                    </a:ext>
                  </a:extLst>
                </a:gridCol>
                <a:gridCol w="4302478">
                  <a:extLst>
                    <a:ext uri="{9D8B030D-6E8A-4147-A177-3AD203B41FA5}">
                      <a16:colId xmlns:a16="http://schemas.microsoft.com/office/drawing/2014/main" val="20002"/>
                    </a:ext>
                  </a:extLst>
                </a:gridCol>
              </a:tblGrid>
              <a:tr h="288032">
                <a:tc>
                  <a:txBody>
                    <a:bodyPr/>
                    <a:lstStyle/>
                    <a:p>
                      <a:r>
                        <a:rPr kumimoji="1" lang="ja-JP" altLang="en-US" sz="1200"/>
                        <a:t>機能カテゴリ</a:t>
                      </a:r>
                      <a:endParaRPr kumimoji="1" lang="ja-JP" altLang="en-US" sz="12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200"/>
                        <a:t>機能</a:t>
                      </a:r>
                      <a:endParaRPr kumimoji="1" lang="ja-JP" altLang="en-US" sz="12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200"/>
                        <a:t>補足説明</a:t>
                      </a:r>
                      <a:endParaRPr kumimoji="1" lang="ja-JP" altLang="en-US" sz="12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extLst>
                  <a:ext uri="{0D108BD9-81ED-4DB2-BD59-A6C34878D82A}">
                    <a16:rowId xmlns:a16="http://schemas.microsoft.com/office/drawing/2014/main" val="10000"/>
                  </a:ext>
                </a:extLst>
              </a:tr>
              <a:tr h="277802">
                <a:tc>
                  <a:txBody>
                    <a:bodyPr/>
                    <a:lstStyle/>
                    <a:p>
                      <a:r>
                        <a:rPr kumimoji="1" lang="ja-JP" altLang="en-US" sz="1000"/>
                        <a:t>電子記録債務管理</a:t>
                      </a:r>
                      <a:endParaRPr kumimoji="1" lang="ja-JP" altLang="en-US" sz="10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000"/>
                        <a:t>電子記録債務取込</a:t>
                      </a:r>
                      <a:endParaRPr kumimoji="1" lang="ja-JP" altLang="en-US" sz="10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000"/>
                        <a:t>でんさいネットの配信２データから電子記録債務データを取得する</a:t>
                      </a:r>
                      <a:endParaRPr kumimoji="1" lang="en-US" altLang="ja-JP" sz="1000"/>
                    </a:p>
                    <a:p>
                      <a:r>
                        <a:rPr kumimoji="1" lang="ja-JP" altLang="en-US" sz="1000">
                          <a:latin typeface="メイリオ" pitchFamily="50" charset="-128"/>
                          <a:ea typeface="メイリオ" pitchFamily="50" charset="-128"/>
                          <a:cs typeface="メイリオ" pitchFamily="50" charset="-128"/>
                        </a:rPr>
                        <a:t>外部取込用ワークから電子記録債務データを取得する</a:t>
                      </a:r>
                      <a:endParaRPr kumimoji="1" lang="en-US" altLang="ja-JP" sz="100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1"/>
                  </a:ext>
                </a:extLst>
              </a:tr>
              <a:tr h="271276">
                <a:tc>
                  <a:txBody>
                    <a:bodyPr/>
                    <a:lstStyle/>
                    <a:p>
                      <a:endParaRPr kumimoji="1" lang="ja-JP" altLang="en-US" sz="100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a:t>支払データ取込</a:t>
                      </a:r>
                      <a:endParaRPr kumimoji="1" lang="ja-JP" altLang="en-US" sz="10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en-US" altLang="ja-JP" sz="1000" err="1"/>
                        <a:t>SuperStream</a:t>
                      </a:r>
                      <a:r>
                        <a:rPr kumimoji="1" lang="en-US" altLang="ja-JP" sz="1000"/>
                        <a:t>-NX</a:t>
                      </a:r>
                      <a:r>
                        <a:rPr kumimoji="1" lang="ja-JP" altLang="en-US" sz="1000"/>
                        <a:t>支払管理から電子記録債権の支払確定情報を取得する</a:t>
                      </a:r>
                      <a:endParaRPr kumimoji="1" lang="ja-JP" altLang="en-US" sz="10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extLst>
                  <a:ext uri="{0D108BD9-81ED-4DB2-BD59-A6C34878D82A}">
                    <a16:rowId xmlns:a16="http://schemas.microsoft.com/office/drawing/2014/main" val="10002"/>
                  </a:ext>
                </a:extLst>
              </a:tr>
              <a:tr h="397055">
                <a:tc>
                  <a:txBody>
                    <a:bodyPr/>
                    <a:lstStyle/>
                    <a:p>
                      <a:endParaRPr kumimoji="1" lang="ja-JP" altLang="en-US" sz="100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a:t>電子記録債務取込データ検索・修正</a:t>
                      </a:r>
                      <a:endParaRPr kumimoji="1" lang="ja-JP" altLang="en-US" sz="10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000"/>
                        <a:t>電子記録債務取込、支払データ取込で取込エラーになったデータを検索・修正する</a:t>
                      </a:r>
                      <a:endParaRPr kumimoji="1" lang="ja-JP" altLang="en-US" sz="10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extLst>
                  <a:ext uri="{0D108BD9-81ED-4DB2-BD59-A6C34878D82A}">
                    <a16:rowId xmlns:a16="http://schemas.microsoft.com/office/drawing/2014/main" val="10004"/>
                  </a:ext>
                </a:extLst>
              </a:tr>
              <a:tr h="251957">
                <a:tc>
                  <a:txBody>
                    <a:bodyPr/>
                    <a:lstStyle/>
                    <a:p>
                      <a:endParaRPr kumimoji="1" lang="ja-JP" altLang="en-US" sz="100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a:t>電子記録債務入力</a:t>
                      </a:r>
                      <a:endParaRPr kumimoji="1" lang="ja-JP" altLang="en-US" sz="10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000"/>
                        <a:t>電子記録債務の発生情報を入力する</a:t>
                      </a:r>
                      <a:endParaRPr kumimoji="1" lang="en-US" altLang="ja-JP" sz="100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5"/>
                  </a:ext>
                </a:extLst>
              </a:tr>
              <a:tr h="244342">
                <a:tc>
                  <a:txBody>
                    <a:bodyPr/>
                    <a:lstStyle/>
                    <a:p>
                      <a:endParaRPr kumimoji="1" lang="ja-JP" altLang="en-US" sz="100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a:t>電子記録債務承認</a:t>
                      </a:r>
                      <a:endParaRPr kumimoji="1" lang="ja-JP" altLang="en-US" sz="10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000"/>
                        <a:t>取込、入力した電子記録債務の発生情報を承認する</a:t>
                      </a:r>
                      <a:endParaRPr kumimoji="1" lang="ja-JP" altLang="en-US" sz="10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extLst>
                  <a:ext uri="{0D108BD9-81ED-4DB2-BD59-A6C34878D82A}">
                    <a16:rowId xmlns:a16="http://schemas.microsoft.com/office/drawing/2014/main" val="10007"/>
                  </a:ext>
                </a:extLst>
              </a:tr>
              <a:tr h="3970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a:t>電子記録債務管理帳票</a:t>
                      </a:r>
                      <a:endParaRPr kumimoji="1" lang="ja-JP" altLang="en-US" sz="100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a:t>電子記録債務取込エラーリスト</a:t>
                      </a:r>
                      <a:endParaRPr kumimoji="1" lang="ja-JP" altLang="en-US" sz="10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000"/>
                        <a:t>電子記録債務取込、支払データ取込で取込エラーになったデータをリスト出力する</a:t>
                      </a:r>
                      <a:endParaRPr kumimoji="1" lang="ja-JP" altLang="en-US" sz="10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extLst>
                  <a:ext uri="{0D108BD9-81ED-4DB2-BD59-A6C34878D82A}">
                    <a16:rowId xmlns:a16="http://schemas.microsoft.com/office/drawing/2014/main" val="2297835389"/>
                  </a:ext>
                </a:extLst>
              </a:tr>
              <a:tr h="277161">
                <a:tc>
                  <a:txBody>
                    <a:bodyPr/>
                    <a:lstStyle/>
                    <a:p>
                      <a:endParaRPr kumimoji="1" lang="ja-JP" altLang="en-US" sz="100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a:t>電子記録債務入力チェックリスト</a:t>
                      </a:r>
                      <a:endParaRPr kumimoji="1" lang="ja-JP" altLang="en-US" sz="10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000"/>
                        <a:t>取込、入力した電子記録債務データをリスト出力する</a:t>
                      </a:r>
                      <a:endParaRPr kumimoji="1" lang="ja-JP" altLang="en-US" sz="10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extLst>
                  <a:ext uri="{0D108BD9-81ED-4DB2-BD59-A6C34878D82A}">
                    <a16:rowId xmlns:a16="http://schemas.microsoft.com/office/drawing/2014/main" val="2878975196"/>
                  </a:ext>
                </a:extLst>
              </a:tr>
              <a:tr h="277161">
                <a:tc>
                  <a:txBody>
                    <a:bodyPr/>
                    <a:lstStyle/>
                    <a:p>
                      <a:endParaRPr kumimoji="1" lang="ja-JP" altLang="en-US" sz="100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a:t>電子記録債務明細表</a:t>
                      </a:r>
                      <a:endParaRPr kumimoji="1" lang="ja-JP" altLang="en-US" sz="10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000"/>
                        <a:t>電子記録債務の明細情報を帳票に出力する</a:t>
                      </a:r>
                      <a:endParaRPr kumimoji="1" lang="ja-JP" altLang="en-US" sz="10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extLst>
                  <a:ext uri="{0D108BD9-81ED-4DB2-BD59-A6C34878D82A}">
                    <a16:rowId xmlns:a16="http://schemas.microsoft.com/office/drawing/2014/main" val="629563670"/>
                  </a:ext>
                </a:extLst>
              </a:tr>
              <a:tr h="277161">
                <a:tc>
                  <a:txBody>
                    <a:bodyPr/>
                    <a:lstStyle/>
                    <a:p>
                      <a:endParaRPr kumimoji="1" lang="ja-JP" altLang="en-US" sz="100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a:t>電子記録債務未決済残高表</a:t>
                      </a:r>
                      <a:endParaRPr kumimoji="1" lang="ja-JP" altLang="en-US" sz="10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000" dirty="0"/>
                        <a:t>未決済状態の電子記録債務残高を帳票に出力する</a:t>
                      </a:r>
                      <a:endPar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extLst>
                  <a:ext uri="{0D108BD9-81ED-4DB2-BD59-A6C34878D82A}">
                    <a16:rowId xmlns:a16="http://schemas.microsoft.com/office/drawing/2014/main" val="3368736438"/>
                  </a:ext>
                </a:extLst>
              </a:tr>
            </a:tbl>
          </a:graphicData>
        </a:graphic>
      </p:graphicFrame>
    </p:spTree>
    <p:extLst>
      <p:ext uri="{BB962C8B-B14F-4D97-AF65-F5344CB8AC3E}">
        <p14:creationId xmlns:p14="http://schemas.microsoft.com/office/powerpoint/2010/main" val="3919296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C3B1C-2211-FD60-13A8-6AE8456511B9}"/>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6F9BED4-9995-26C5-01EB-A46A7EC663D0}"/>
              </a:ext>
            </a:extLst>
          </p:cNvPr>
          <p:cNvSpPr>
            <a:spLocks noGrp="1"/>
          </p:cNvSpPr>
          <p:nvPr>
            <p:ph type="sldNum" sz="quarter" idx="12"/>
          </p:nvPr>
        </p:nvSpPr>
        <p:spPr>
          <a:xfrm>
            <a:off x="8532000" y="4775177"/>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7" name="タイトル 6">
            <a:extLst>
              <a:ext uri="{FF2B5EF4-FFF2-40B4-BE49-F238E27FC236}">
                <a16:creationId xmlns:a16="http://schemas.microsoft.com/office/drawing/2014/main" id="{83692889-EB9E-906B-F812-692E9ED4623F}"/>
              </a:ext>
            </a:extLst>
          </p:cNvPr>
          <p:cNvSpPr>
            <a:spLocks noGrp="1"/>
          </p:cNvSpPr>
          <p:nvPr>
            <p:ph type="title"/>
          </p:nvPr>
        </p:nvSpPr>
        <p:spPr/>
        <p:txBody>
          <a:bodyPr/>
          <a:lstStyle/>
          <a:p>
            <a:r>
              <a:rPr lang="ja-JP" altLang="en-US"/>
              <a:t>電債管理システム</a:t>
            </a:r>
            <a:endParaRPr kumimoji="1" lang="ja-JP" altLang="en-US"/>
          </a:p>
        </p:txBody>
      </p:sp>
      <p:sp>
        <p:nvSpPr>
          <p:cNvPr id="4" name="フッター プレースホルダー 3">
            <a:extLst>
              <a:ext uri="{FF2B5EF4-FFF2-40B4-BE49-F238E27FC236}">
                <a16:creationId xmlns:a16="http://schemas.microsoft.com/office/drawing/2014/main" id="{F327CD39-56E8-708D-E79E-09289AC79FA5}"/>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8" name="テキスト プレースホルダー 7">
            <a:extLst>
              <a:ext uri="{FF2B5EF4-FFF2-40B4-BE49-F238E27FC236}">
                <a16:creationId xmlns:a16="http://schemas.microsoft.com/office/drawing/2014/main" id="{5814A087-4CB2-FE0F-115A-6283776ECD24}"/>
              </a:ext>
            </a:extLst>
          </p:cNvPr>
          <p:cNvSpPr>
            <a:spLocks noGrp="1"/>
          </p:cNvSpPr>
          <p:nvPr>
            <p:ph type="body" sz="quarter" idx="16"/>
          </p:nvPr>
        </p:nvSpPr>
        <p:spPr/>
        <p:txBody>
          <a:bodyPr/>
          <a:lstStyle/>
          <a:p>
            <a:r>
              <a:rPr lang="ja-JP" altLang="en-US"/>
              <a:t>電債管理システム　システム要件</a:t>
            </a:r>
          </a:p>
          <a:p>
            <a:endParaRPr lang="ja-JP" altLang="en-US"/>
          </a:p>
          <a:p>
            <a:endParaRPr lang="ja-JP" altLang="en-US"/>
          </a:p>
          <a:p>
            <a:endParaRPr kumimoji="1" lang="ja-JP" altLang="en-US"/>
          </a:p>
        </p:txBody>
      </p:sp>
      <p:sp>
        <p:nvSpPr>
          <p:cNvPr id="10" name="正方形/長方形 9">
            <a:extLst>
              <a:ext uri="{FF2B5EF4-FFF2-40B4-BE49-F238E27FC236}">
                <a16:creationId xmlns:a16="http://schemas.microsoft.com/office/drawing/2014/main" id="{8B7C8A41-2053-3C2D-44B5-F67AD1195D65}"/>
              </a:ext>
            </a:extLst>
          </p:cNvPr>
          <p:cNvSpPr/>
          <p:nvPr/>
        </p:nvSpPr>
        <p:spPr>
          <a:xfrm>
            <a:off x="402542" y="4322298"/>
            <a:ext cx="8201906" cy="661720"/>
          </a:xfrm>
          <a:prstGeom prst="rect">
            <a:avLst/>
          </a:prstGeom>
        </p:spPr>
        <p:txBody>
          <a:bodyPr wrap="square">
            <a:spAutoFit/>
          </a:bodyPr>
          <a:lstStyle/>
          <a:p>
            <a:pPr>
              <a:spcBef>
                <a:spcPts val="200"/>
              </a:spcBef>
              <a:defRPr/>
            </a:pPr>
            <a:r>
              <a:rPr lang="en-US" altLang="ja-JP" sz="800">
                <a:latin typeface="メイリオ" pitchFamily="50" charset="-128"/>
                <a:ea typeface="メイリオ" pitchFamily="50" charset="-128"/>
              </a:rPr>
              <a:t>1</a:t>
            </a:r>
            <a:r>
              <a:rPr lang="ja-JP" altLang="en-US" sz="800">
                <a:latin typeface="メイリオ" pitchFamily="50" charset="-128"/>
                <a:ea typeface="メイリオ" pitchFamily="50" charset="-128"/>
              </a:rPr>
              <a:t> ．本システムは</a:t>
            </a:r>
            <a:r>
              <a:rPr lang="en-US" altLang="ja-JP" sz="800">
                <a:latin typeface="メイリオ" pitchFamily="50" charset="-128"/>
                <a:ea typeface="メイリオ" pitchFamily="50" charset="-128"/>
              </a:rPr>
              <a:t>SuperStream-NX</a:t>
            </a:r>
            <a:r>
              <a:rPr lang="ja-JP" altLang="en-US" sz="800">
                <a:latin typeface="メイリオ" pitchFamily="50" charset="-128"/>
                <a:ea typeface="メイリオ" pitchFamily="50" charset="-128"/>
              </a:rPr>
              <a:t>統合会計 上で動作します</a:t>
            </a:r>
          </a:p>
          <a:p>
            <a:pPr>
              <a:spcBef>
                <a:spcPts val="200"/>
              </a:spcBef>
              <a:defRPr/>
            </a:pPr>
            <a:r>
              <a:rPr lang="en-US" altLang="ja-JP" sz="800">
                <a:latin typeface="メイリオ" pitchFamily="50" charset="-128"/>
                <a:ea typeface="メイリオ" pitchFamily="50" charset="-128"/>
              </a:rPr>
              <a:t>2</a:t>
            </a:r>
            <a:r>
              <a:rPr lang="ja-JP" altLang="en-US" sz="800">
                <a:latin typeface="メイリオ" pitchFamily="50" charset="-128"/>
                <a:ea typeface="メイリオ" pitchFamily="50" charset="-128"/>
              </a:rPr>
              <a:t> ．本システムを使用するためには、あらかじめ</a:t>
            </a:r>
            <a:r>
              <a:rPr lang="en-US" altLang="ja-JP" sz="800">
                <a:latin typeface="メイリオ" pitchFamily="50" charset="-128"/>
                <a:ea typeface="メイリオ" pitchFamily="50" charset="-128"/>
              </a:rPr>
              <a:t>SuperStream-NX</a:t>
            </a:r>
            <a:r>
              <a:rPr lang="ja-JP" altLang="en-US" sz="800">
                <a:latin typeface="メイリオ" pitchFamily="50" charset="-128"/>
                <a:ea typeface="メイリオ" pitchFamily="50" charset="-128"/>
              </a:rPr>
              <a:t>手形管理システム（</a:t>
            </a:r>
            <a:r>
              <a:rPr lang="en-US" altLang="ja-JP" sz="800">
                <a:latin typeface="メイリオ" pitchFamily="50" charset="-128"/>
                <a:ea typeface="メイリオ" pitchFamily="50" charset="-128"/>
              </a:rPr>
              <a:t>SuperStream-NX</a:t>
            </a:r>
            <a:r>
              <a:rPr lang="ja-JP" altLang="en-US" sz="800">
                <a:latin typeface="メイリオ" pitchFamily="50" charset="-128"/>
                <a:ea typeface="メイリオ" pitchFamily="50" charset="-128"/>
              </a:rPr>
              <a:t>統合会計</a:t>
            </a:r>
            <a:r>
              <a:rPr lang="en-US" altLang="ja-JP" sz="800">
                <a:latin typeface="メイリオ" pitchFamily="50" charset="-128"/>
                <a:ea typeface="メイリオ" pitchFamily="50" charset="-128"/>
              </a:rPr>
              <a:t> Ver.2.8</a:t>
            </a:r>
            <a:r>
              <a:rPr lang="ja-JP" altLang="en-US" sz="800">
                <a:latin typeface="メイリオ" pitchFamily="50" charset="-128"/>
                <a:ea typeface="メイリオ" pitchFamily="50" charset="-128"/>
              </a:rPr>
              <a:t>対応版）を導入しておく必要があります</a:t>
            </a:r>
            <a:endParaRPr lang="en-US" altLang="ja-JP" sz="800">
              <a:latin typeface="メイリオ" pitchFamily="50" charset="-128"/>
              <a:ea typeface="メイリオ" pitchFamily="50" charset="-128"/>
            </a:endParaRPr>
          </a:p>
          <a:p>
            <a:pPr>
              <a:spcBef>
                <a:spcPts val="200"/>
              </a:spcBef>
              <a:defRPr/>
            </a:pPr>
            <a:r>
              <a:rPr lang="en-US" altLang="ja-JP" sz="800">
                <a:latin typeface="メイリオ" pitchFamily="50" charset="-128"/>
                <a:ea typeface="メイリオ" pitchFamily="50" charset="-128"/>
              </a:rPr>
              <a:t>3 </a:t>
            </a:r>
            <a:r>
              <a:rPr lang="ja-JP" altLang="en-US" sz="800">
                <a:latin typeface="メイリオ" pitchFamily="50" charset="-128"/>
                <a:ea typeface="メイリオ" pitchFamily="50" charset="-128"/>
              </a:rPr>
              <a:t>．でんさいネット、</a:t>
            </a:r>
            <a:r>
              <a:rPr lang="en-US" altLang="ja-JP" sz="800">
                <a:latin typeface="メイリオ" pitchFamily="50" charset="-128"/>
                <a:ea typeface="メイリオ" pitchFamily="50" charset="-128"/>
              </a:rPr>
              <a:t>JEMCO</a:t>
            </a:r>
            <a:r>
              <a:rPr lang="ja-JP" altLang="en-US" sz="800">
                <a:latin typeface="メイリオ" pitchFamily="50" charset="-128"/>
                <a:ea typeface="メイリオ" pitchFamily="50" charset="-128"/>
              </a:rPr>
              <a:t>のみ電子債権記録機関との連携に対応しています</a:t>
            </a:r>
            <a:endParaRPr lang="en-US" altLang="ja-JP" sz="800">
              <a:latin typeface="メイリオ" pitchFamily="50" charset="-128"/>
              <a:ea typeface="メイリオ" pitchFamily="50" charset="-128"/>
            </a:endParaRPr>
          </a:p>
          <a:p>
            <a:pPr>
              <a:spcBef>
                <a:spcPts val="200"/>
              </a:spcBef>
              <a:defRPr/>
            </a:pPr>
            <a:r>
              <a:rPr lang="en-US" altLang="ja-JP" sz="800">
                <a:latin typeface="メイリオ" pitchFamily="50" charset="-128"/>
                <a:ea typeface="メイリオ" pitchFamily="50" charset="-128"/>
              </a:rPr>
              <a:t>4 </a:t>
            </a:r>
            <a:r>
              <a:rPr lang="ja-JP" altLang="en-US" sz="800">
                <a:latin typeface="メイリオ" pitchFamily="50" charset="-128"/>
                <a:ea typeface="メイリオ" pitchFamily="50" charset="-128"/>
              </a:rPr>
              <a:t>．</a:t>
            </a:r>
            <a:r>
              <a:rPr lang="en-US" altLang="ja-JP" sz="800">
                <a:latin typeface="メイリオ" pitchFamily="50" charset="-128"/>
                <a:ea typeface="メイリオ" pitchFamily="50" charset="-128"/>
              </a:rPr>
              <a:t>SuperStream-NX</a:t>
            </a:r>
            <a:r>
              <a:rPr lang="ja-JP" altLang="en-US" sz="800">
                <a:latin typeface="メイリオ" pitchFamily="50" charset="-128"/>
                <a:ea typeface="メイリオ" pitchFamily="50" charset="-128"/>
              </a:rPr>
              <a:t>統合会計の本社集中支払機能には対応しておりません</a:t>
            </a:r>
            <a:endParaRPr lang="en-US" altLang="ja-JP" sz="1000">
              <a:latin typeface="メイリオ" pitchFamily="50" charset="-128"/>
              <a:ea typeface="メイリオ" pitchFamily="50" charset="-128"/>
            </a:endParaRPr>
          </a:p>
        </p:txBody>
      </p:sp>
      <p:sp>
        <p:nvSpPr>
          <p:cNvPr id="11" name="角丸四角形 8">
            <a:extLst>
              <a:ext uri="{FF2B5EF4-FFF2-40B4-BE49-F238E27FC236}">
                <a16:creationId xmlns:a16="http://schemas.microsoft.com/office/drawing/2014/main" id="{8CF235FA-83CA-B77E-249D-E51302DE7ED2}"/>
              </a:ext>
            </a:extLst>
          </p:cNvPr>
          <p:cNvSpPr/>
          <p:nvPr/>
        </p:nvSpPr>
        <p:spPr>
          <a:xfrm>
            <a:off x="402542" y="4083918"/>
            <a:ext cx="1539660" cy="193879"/>
          </a:xfrm>
          <a:prstGeom prst="roundRect">
            <a:avLst/>
          </a:prstGeom>
          <a:solidFill>
            <a:srgbClr val="54C2F0"/>
          </a:solidFill>
          <a:ln>
            <a:noFill/>
          </a:ln>
        </p:spPr>
        <p:style>
          <a:lnRef idx="1">
            <a:schemeClr val="accent3"/>
          </a:lnRef>
          <a:fillRef idx="3">
            <a:schemeClr val="accent3"/>
          </a:fillRef>
          <a:effectRef idx="2">
            <a:schemeClr val="accent3"/>
          </a:effectRef>
          <a:fontRef idx="minor">
            <a:schemeClr val="lt1"/>
          </a:fontRef>
        </p:style>
        <p:txBody>
          <a:bodyPr bIns="0" anchor="ctr"/>
          <a:lstStyle/>
          <a:p>
            <a:pPr algn="ctr">
              <a:defRPr/>
            </a:pPr>
            <a:r>
              <a:rPr lang="ja-JP" altLang="en-US" sz="1200">
                <a:latin typeface="メイリオ" pitchFamily="50" charset="-128"/>
                <a:ea typeface="メイリオ" pitchFamily="50" charset="-128"/>
              </a:rPr>
              <a:t>その他制約事項</a:t>
            </a:r>
          </a:p>
        </p:txBody>
      </p:sp>
      <p:sp>
        <p:nvSpPr>
          <p:cNvPr id="5" name="角丸四角形 7">
            <a:extLst>
              <a:ext uri="{FF2B5EF4-FFF2-40B4-BE49-F238E27FC236}">
                <a16:creationId xmlns:a16="http://schemas.microsoft.com/office/drawing/2014/main" id="{80517F14-AE4F-8E49-3698-DDA854707445}"/>
              </a:ext>
            </a:extLst>
          </p:cNvPr>
          <p:cNvSpPr/>
          <p:nvPr/>
        </p:nvSpPr>
        <p:spPr>
          <a:xfrm>
            <a:off x="178316" y="951570"/>
            <a:ext cx="8713684" cy="3089357"/>
          </a:xfrm>
          <a:prstGeom prst="roundRect">
            <a:avLst>
              <a:gd name="adj" fmla="val 12066"/>
            </a:avLst>
          </a:prstGeom>
          <a:solidFill>
            <a:schemeClr val="bg1">
              <a:lumMod val="85000"/>
              <a:alpha val="50000"/>
            </a:schemeClr>
          </a:solidFill>
          <a:ln>
            <a:noFill/>
          </a:ln>
        </p:spPr>
        <p:style>
          <a:lnRef idx="0">
            <a:scrgbClr r="0" g="0" b="0"/>
          </a:lnRef>
          <a:fillRef idx="0">
            <a:scrgbClr r="0" g="0" b="0"/>
          </a:fillRef>
          <a:effectRef idx="0">
            <a:scrgbClr r="0" g="0" b="0"/>
          </a:effectRef>
          <a:fontRef idx="minor">
            <a:schemeClr val="lt1"/>
          </a:fontRef>
        </p:style>
        <p:txBody>
          <a:bodyPr bIns="0" rtlCol="0" anchor="ctr"/>
          <a:lstStyle/>
          <a:p>
            <a:pPr algn="ctr"/>
            <a:endParaRPr kumimoji="1" lang="ja-JP" altLang="en-US" sz="1600">
              <a:latin typeface="メイリオ" pitchFamily="50" charset="-128"/>
              <a:ea typeface="メイリオ" pitchFamily="50" charset="-128"/>
            </a:endParaRPr>
          </a:p>
        </p:txBody>
      </p:sp>
      <p:sp>
        <p:nvSpPr>
          <p:cNvPr id="9" name="テキスト ボックス 6">
            <a:extLst>
              <a:ext uri="{FF2B5EF4-FFF2-40B4-BE49-F238E27FC236}">
                <a16:creationId xmlns:a16="http://schemas.microsoft.com/office/drawing/2014/main" id="{9DE281C0-07F6-FCFC-C753-A11662E22909}"/>
              </a:ext>
            </a:extLst>
          </p:cNvPr>
          <p:cNvSpPr txBox="1">
            <a:spLocks noChangeArrowheads="1"/>
          </p:cNvSpPr>
          <p:nvPr/>
        </p:nvSpPr>
        <p:spPr bwMode="auto">
          <a:xfrm>
            <a:off x="402542" y="931825"/>
            <a:ext cx="3251200" cy="307777"/>
          </a:xfrm>
          <a:prstGeom prst="rect">
            <a:avLst/>
          </a:prstGeom>
          <a:noFill/>
          <a:ln w="9525">
            <a:noFill/>
            <a:miter lim="800000"/>
            <a:headEnd/>
            <a:tailEnd/>
          </a:ln>
        </p:spPr>
        <p:txBody>
          <a:bodyPr>
            <a:spAutoFit/>
          </a:bodyPr>
          <a:lstStyle/>
          <a:p>
            <a:pPr>
              <a:defRPr/>
            </a:pPr>
            <a:r>
              <a:rPr lang="ja-JP" altLang="en-US" sz="1400" b="1">
                <a:latin typeface="メイリオ" pitchFamily="50" charset="-128"/>
                <a:ea typeface="メイリオ" pitchFamily="50" charset="-128"/>
              </a:rPr>
              <a:t>■ データベースサーバー</a:t>
            </a:r>
          </a:p>
        </p:txBody>
      </p:sp>
      <p:sp>
        <p:nvSpPr>
          <p:cNvPr id="17" name="テキスト ボックス 6">
            <a:extLst>
              <a:ext uri="{FF2B5EF4-FFF2-40B4-BE49-F238E27FC236}">
                <a16:creationId xmlns:a16="http://schemas.microsoft.com/office/drawing/2014/main" id="{1BE059DE-DC88-C359-FCDB-B5B870244431}"/>
              </a:ext>
            </a:extLst>
          </p:cNvPr>
          <p:cNvSpPr txBox="1">
            <a:spLocks noChangeArrowheads="1"/>
          </p:cNvSpPr>
          <p:nvPr/>
        </p:nvSpPr>
        <p:spPr bwMode="auto">
          <a:xfrm>
            <a:off x="359729" y="2213451"/>
            <a:ext cx="2577950" cy="307777"/>
          </a:xfrm>
          <a:prstGeom prst="rect">
            <a:avLst/>
          </a:prstGeom>
          <a:noFill/>
          <a:ln w="9525">
            <a:noFill/>
            <a:miter lim="800000"/>
            <a:headEnd/>
            <a:tailEnd/>
          </a:ln>
        </p:spPr>
        <p:txBody>
          <a:bodyPr wrap="none">
            <a:spAutoFit/>
          </a:bodyPr>
          <a:lstStyle/>
          <a:p>
            <a:pPr>
              <a:defRPr/>
            </a:pPr>
            <a:r>
              <a:rPr lang="ja-JP" altLang="en-US" sz="1400" b="1">
                <a:latin typeface="メイリオ" pitchFamily="50" charset="-128"/>
                <a:ea typeface="メイリオ" pitchFamily="50" charset="-128"/>
              </a:rPr>
              <a:t>■ アプリケーションサーバー</a:t>
            </a:r>
          </a:p>
        </p:txBody>
      </p:sp>
      <p:sp>
        <p:nvSpPr>
          <p:cNvPr id="24" name="テキスト ボックス 6">
            <a:extLst>
              <a:ext uri="{FF2B5EF4-FFF2-40B4-BE49-F238E27FC236}">
                <a16:creationId xmlns:a16="http://schemas.microsoft.com/office/drawing/2014/main" id="{7B578312-DBF0-E382-094A-A9F7DA6A8564}"/>
              </a:ext>
            </a:extLst>
          </p:cNvPr>
          <p:cNvSpPr txBox="1">
            <a:spLocks noChangeArrowheads="1"/>
          </p:cNvSpPr>
          <p:nvPr/>
        </p:nvSpPr>
        <p:spPr bwMode="auto">
          <a:xfrm>
            <a:off x="408336" y="3257567"/>
            <a:ext cx="1500732" cy="307777"/>
          </a:xfrm>
          <a:prstGeom prst="rect">
            <a:avLst/>
          </a:prstGeom>
          <a:noFill/>
          <a:ln w="9525">
            <a:noFill/>
            <a:miter lim="800000"/>
            <a:headEnd/>
            <a:tailEnd/>
          </a:ln>
        </p:spPr>
        <p:txBody>
          <a:bodyPr wrap="none">
            <a:spAutoFit/>
          </a:bodyPr>
          <a:lstStyle/>
          <a:p>
            <a:pPr>
              <a:defRPr/>
            </a:pPr>
            <a:r>
              <a:rPr lang="ja-JP" altLang="en-US" sz="1400" b="1">
                <a:latin typeface="メイリオ" pitchFamily="50" charset="-128"/>
                <a:ea typeface="メイリオ" pitchFamily="50" charset="-128"/>
              </a:rPr>
              <a:t>■ クライアント</a:t>
            </a:r>
          </a:p>
        </p:txBody>
      </p:sp>
      <p:pic>
        <p:nvPicPr>
          <p:cNvPr id="26" name="Picture 13">
            <a:extLst>
              <a:ext uri="{FF2B5EF4-FFF2-40B4-BE49-F238E27FC236}">
                <a16:creationId xmlns:a16="http://schemas.microsoft.com/office/drawing/2014/main" id="{60A59C29-C70F-A5CE-E117-979AE33B8C1F}"/>
              </a:ext>
            </a:extLst>
          </p:cNvPr>
          <p:cNvPicPr>
            <a:picLocks noChangeAspect="1" noChangeArrowheads="1"/>
          </p:cNvPicPr>
          <p:nvPr/>
        </p:nvPicPr>
        <p:blipFill>
          <a:blip r:embed="rId2" cstate="print"/>
          <a:srcRect/>
          <a:stretch>
            <a:fillRect/>
          </a:stretch>
        </p:blipFill>
        <p:spPr bwMode="auto">
          <a:xfrm>
            <a:off x="7142608" y="2414891"/>
            <a:ext cx="633748" cy="770668"/>
          </a:xfrm>
          <a:prstGeom prst="rect">
            <a:avLst/>
          </a:prstGeom>
          <a:noFill/>
          <a:ln w="9525">
            <a:noFill/>
            <a:miter lim="800000"/>
            <a:headEnd/>
            <a:tailEnd/>
          </a:ln>
        </p:spPr>
      </p:pic>
      <p:pic>
        <p:nvPicPr>
          <p:cNvPr id="28" name="Picture 18" descr="j0441335">
            <a:extLst>
              <a:ext uri="{FF2B5EF4-FFF2-40B4-BE49-F238E27FC236}">
                <a16:creationId xmlns:a16="http://schemas.microsoft.com/office/drawing/2014/main" id="{38E24B50-1ECE-7D41-3CC8-444A7067A7FB}"/>
              </a:ext>
            </a:extLst>
          </p:cNvPr>
          <p:cNvPicPr>
            <a:picLocks noChangeAspect="1" noChangeArrowheads="1"/>
          </p:cNvPicPr>
          <p:nvPr/>
        </p:nvPicPr>
        <p:blipFill>
          <a:blip r:embed="rId3" cstate="print"/>
          <a:srcRect/>
          <a:stretch>
            <a:fillRect/>
          </a:stretch>
        </p:blipFill>
        <p:spPr bwMode="auto">
          <a:xfrm>
            <a:off x="8048924" y="2801546"/>
            <a:ext cx="692534" cy="692535"/>
          </a:xfrm>
          <a:prstGeom prst="rect">
            <a:avLst/>
          </a:prstGeom>
          <a:noFill/>
          <a:ln w="9525">
            <a:noFill/>
            <a:miter lim="800000"/>
            <a:headEnd/>
            <a:tailEnd/>
          </a:ln>
        </p:spPr>
      </p:pic>
      <p:sp>
        <p:nvSpPr>
          <p:cNvPr id="30" name="テキスト ボックス 5">
            <a:extLst>
              <a:ext uri="{FF2B5EF4-FFF2-40B4-BE49-F238E27FC236}">
                <a16:creationId xmlns:a16="http://schemas.microsoft.com/office/drawing/2014/main" id="{27DBF8EA-49B1-AFE2-DDD4-B7079A121C51}"/>
              </a:ext>
            </a:extLst>
          </p:cNvPr>
          <p:cNvSpPr txBox="1">
            <a:spLocks noChangeArrowheads="1"/>
          </p:cNvSpPr>
          <p:nvPr/>
        </p:nvSpPr>
        <p:spPr bwMode="auto">
          <a:xfrm>
            <a:off x="700048" y="1119393"/>
            <a:ext cx="8041410" cy="1200329"/>
          </a:xfrm>
          <a:prstGeom prst="rect">
            <a:avLst/>
          </a:prstGeom>
          <a:noFill/>
          <a:ln w="9525">
            <a:noFill/>
            <a:miter lim="800000"/>
            <a:headEnd/>
            <a:tailEnd/>
          </a:ln>
        </p:spPr>
        <p:txBody>
          <a:bodyPr wrap="square">
            <a:spAutoFit/>
          </a:bodyPr>
          <a:lstStyle/>
          <a:p>
            <a:pPr>
              <a:tabLst>
                <a:tab pos="444500" algn="l"/>
              </a:tabLst>
            </a:pPr>
            <a:r>
              <a:rPr lang="en-US" altLang="ja-JP" sz="1200">
                <a:latin typeface="メイリオ" pitchFamily="50" charset="-128"/>
                <a:ea typeface="メイリオ" pitchFamily="50" charset="-128"/>
                <a:cs typeface="メイリオ" pitchFamily="50" charset="-128"/>
              </a:rPr>
              <a:t>OS</a:t>
            </a:r>
            <a:r>
              <a:rPr lang="ja-JP" altLang="en-US" sz="1200">
                <a:latin typeface="メイリオ" pitchFamily="50" charset="-128"/>
                <a:ea typeface="メイリオ" pitchFamily="50" charset="-128"/>
                <a:cs typeface="メイリオ" pitchFamily="50" charset="-128"/>
              </a:rPr>
              <a:t>：データベースのシステム要件に適合していること</a:t>
            </a:r>
            <a:endParaRPr lang="en-US" altLang="ja-JP" sz="1200">
              <a:latin typeface="メイリオ" pitchFamily="50" charset="-128"/>
              <a:ea typeface="メイリオ" pitchFamily="50" charset="-128"/>
              <a:cs typeface="メイリオ" pitchFamily="50" charset="-128"/>
            </a:endParaRPr>
          </a:p>
          <a:p>
            <a:pPr>
              <a:tabLst>
                <a:tab pos="444500" algn="l"/>
              </a:tabLst>
            </a:pPr>
            <a:r>
              <a:rPr lang="en-US" altLang="ja-JP" sz="1200">
                <a:latin typeface="メイリオ" pitchFamily="50" charset="-128"/>
                <a:ea typeface="メイリオ" pitchFamily="50" charset="-128"/>
                <a:cs typeface="メイリオ" pitchFamily="50" charset="-128"/>
              </a:rPr>
              <a:t>DB</a:t>
            </a:r>
            <a:r>
              <a:rPr lang="ja-JP" altLang="en-US" sz="1200">
                <a:latin typeface="メイリオ" pitchFamily="50" charset="-128"/>
                <a:ea typeface="メイリオ" pitchFamily="50" charset="-128"/>
                <a:cs typeface="メイリオ" pitchFamily="50" charset="-128"/>
              </a:rPr>
              <a:t>：</a:t>
            </a:r>
            <a:r>
              <a:rPr lang="en-US" altLang="ja-JP" sz="1200">
                <a:latin typeface="メイリオ" pitchFamily="50" charset="-128"/>
                <a:ea typeface="メイリオ" pitchFamily="50" charset="-128"/>
                <a:cs typeface="メイリオ" pitchFamily="50" charset="-128"/>
              </a:rPr>
              <a:t>Oracle Database 19c</a:t>
            </a:r>
            <a:r>
              <a:rPr lang="ja-JP" altLang="en-US" sz="1200">
                <a:latin typeface="メイリオ" pitchFamily="50" charset="-128"/>
                <a:ea typeface="メイリオ" pitchFamily="50" charset="-128"/>
                <a:cs typeface="メイリオ" pitchFamily="50" charset="-128"/>
              </a:rPr>
              <a:t>（</a:t>
            </a:r>
            <a:r>
              <a:rPr lang="en-US" altLang="ja-JP" sz="1200">
                <a:latin typeface="メイリオ" pitchFamily="50" charset="-128"/>
                <a:ea typeface="メイリオ" pitchFamily="50" charset="-128"/>
                <a:cs typeface="メイリオ" pitchFamily="50" charset="-128"/>
              </a:rPr>
              <a:t>64</a:t>
            </a:r>
            <a:r>
              <a:rPr lang="ja-JP" altLang="en-US" sz="1200">
                <a:latin typeface="メイリオ" pitchFamily="50" charset="-128"/>
                <a:ea typeface="メイリオ" pitchFamily="50" charset="-128"/>
                <a:cs typeface="メイリオ" pitchFamily="50" charset="-128"/>
              </a:rPr>
              <a:t>ビット版）</a:t>
            </a:r>
            <a:r>
              <a:rPr lang="ja-JP" altLang="en-US" sz="900">
                <a:latin typeface="メイリオ" pitchFamily="50" charset="-128"/>
                <a:ea typeface="メイリオ" pitchFamily="50" charset="-128"/>
                <a:cs typeface="メイリオ" pitchFamily="50" charset="-128"/>
              </a:rPr>
              <a:t>*</a:t>
            </a:r>
            <a:r>
              <a:rPr lang="en-US" altLang="ja-JP" sz="900">
                <a:latin typeface="メイリオ" pitchFamily="50" charset="-128"/>
                <a:ea typeface="メイリオ" pitchFamily="50" charset="-128"/>
                <a:cs typeface="メイリオ" pitchFamily="50" charset="-128"/>
              </a:rPr>
              <a:t>1 Oracle Database 19.30</a:t>
            </a:r>
            <a:r>
              <a:rPr lang="ja-JP" altLang="en-US" sz="900">
                <a:latin typeface="メイリオ" pitchFamily="50" charset="-128"/>
                <a:ea typeface="メイリオ" pitchFamily="50" charset="-128"/>
                <a:cs typeface="メイリオ" pitchFamily="50" charset="-128"/>
              </a:rPr>
              <a:t>で動作確認を行っています</a:t>
            </a:r>
            <a:endParaRPr lang="en-US" altLang="ja-JP" sz="900">
              <a:latin typeface="メイリオ" pitchFamily="50" charset="-128"/>
              <a:ea typeface="メイリオ" pitchFamily="50" charset="-128"/>
              <a:cs typeface="メイリオ" pitchFamily="50" charset="-128"/>
            </a:endParaRPr>
          </a:p>
          <a:p>
            <a:pPr>
              <a:tabLst>
                <a:tab pos="627063" algn="l"/>
              </a:tabLst>
            </a:pPr>
            <a:r>
              <a:rPr lang="ja-JP" altLang="en-US" sz="1200">
                <a:latin typeface="メイリオ" pitchFamily="50" charset="-128"/>
                <a:ea typeface="メイリオ" pitchFamily="50" charset="-128"/>
                <a:cs typeface="メイリオ" pitchFamily="50" charset="-128"/>
              </a:rPr>
              <a:t>その他：</a:t>
            </a:r>
            <a:r>
              <a:rPr lang="en-US" altLang="ja-JP" sz="1200">
                <a:latin typeface="メイリオ" pitchFamily="50" charset="-128"/>
                <a:ea typeface="メイリオ" pitchFamily="50" charset="-128"/>
                <a:cs typeface="メイリオ" pitchFamily="50" charset="-128"/>
              </a:rPr>
              <a:t>	Oracle Cloud[Compute(</a:t>
            </a:r>
            <a:r>
              <a:rPr lang="en-US" altLang="ja-JP" sz="1200" err="1">
                <a:latin typeface="メイリオ" pitchFamily="50" charset="-128"/>
                <a:ea typeface="メイリオ" pitchFamily="50" charset="-128"/>
                <a:cs typeface="メイリオ" pitchFamily="50" charset="-128"/>
              </a:rPr>
              <a:t>OS:Windows</a:t>
            </a:r>
            <a:r>
              <a:rPr lang="en-US" altLang="ja-JP" sz="1200">
                <a:latin typeface="メイリオ" pitchFamily="50" charset="-128"/>
                <a:ea typeface="メイリオ" pitchFamily="50" charset="-128"/>
                <a:cs typeface="メイリオ" pitchFamily="50" charset="-128"/>
              </a:rPr>
              <a:t>)</a:t>
            </a:r>
            <a:r>
              <a:rPr lang="ja-JP" altLang="en-US" sz="1200">
                <a:latin typeface="メイリオ" pitchFamily="50" charset="-128"/>
                <a:ea typeface="メイリオ" pitchFamily="50" charset="-128"/>
                <a:cs typeface="メイリオ" pitchFamily="50" charset="-128"/>
              </a:rPr>
              <a:t>、</a:t>
            </a:r>
            <a:r>
              <a:rPr lang="en-US" altLang="ja-JP" sz="1200">
                <a:latin typeface="メイリオ" pitchFamily="50" charset="-128"/>
                <a:ea typeface="メイリオ" pitchFamily="50" charset="-128"/>
                <a:cs typeface="メイリオ" pitchFamily="50" charset="-128"/>
              </a:rPr>
              <a:t>BaseDB (</a:t>
            </a:r>
            <a:r>
              <a:rPr lang="en-US" altLang="ja-JP" sz="1200" err="1">
                <a:latin typeface="メイリオ" pitchFamily="50" charset="-128"/>
                <a:ea typeface="メイリオ" pitchFamily="50" charset="-128"/>
                <a:cs typeface="メイリオ" pitchFamily="50" charset="-128"/>
              </a:rPr>
              <a:t>DB:Oracle</a:t>
            </a:r>
            <a:r>
              <a:rPr lang="en-US" altLang="ja-JP" sz="1200">
                <a:latin typeface="メイリオ" pitchFamily="50" charset="-128"/>
                <a:ea typeface="メイリオ" pitchFamily="50" charset="-128"/>
                <a:cs typeface="メイリオ" pitchFamily="50" charset="-128"/>
              </a:rPr>
              <a:t> Database)]</a:t>
            </a:r>
          </a:p>
          <a:p>
            <a:pPr>
              <a:tabLst>
                <a:tab pos="627063" algn="l"/>
              </a:tabLst>
            </a:pPr>
            <a:r>
              <a:rPr lang="en-US" altLang="ja-JP" sz="1200">
                <a:latin typeface="メイリオ" pitchFamily="50" charset="-128"/>
                <a:ea typeface="メイリオ" pitchFamily="50" charset="-128"/>
                <a:cs typeface="メイリオ" pitchFamily="50" charset="-128"/>
              </a:rPr>
              <a:t>           	AWS</a:t>
            </a:r>
            <a:r>
              <a:rPr lang="ja-JP" altLang="en-US" sz="1200">
                <a:latin typeface="メイリオ" pitchFamily="50" charset="-128"/>
                <a:ea typeface="メイリオ" pitchFamily="50" charset="-128"/>
                <a:cs typeface="メイリオ" pitchFamily="50" charset="-128"/>
              </a:rPr>
              <a:t>サービス</a:t>
            </a:r>
            <a:r>
              <a:rPr lang="en-US" altLang="ja-JP" sz="1200">
                <a:latin typeface="メイリオ" pitchFamily="50" charset="-128"/>
                <a:ea typeface="メイリオ" pitchFamily="50" charset="-128"/>
                <a:cs typeface="メイリオ" pitchFamily="50" charset="-128"/>
              </a:rPr>
              <a:t>[Amazon EC2(</a:t>
            </a:r>
            <a:r>
              <a:rPr lang="en-US" altLang="ja-JP" sz="1200" err="1">
                <a:latin typeface="メイリオ" pitchFamily="50" charset="-128"/>
                <a:ea typeface="メイリオ" pitchFamily="50" charset="-128"/>
                <a:cs typeface="メイリオ" pitchFamily="50" charset="-128"/>
              </a:rPr>
              <a:t>OS:Windows</a:t>
            </a:r>
            <a:r>
              <a:rPr lang="en-US" altLang="ja-JP" sz="1200">
                <a:latin typeface="メイリオ" pitchFamily="50" charset="-128"/>
                <a:ea typeface="メイリオ" pitchFamily="50" charset="-128"/>
                <a:cs typeface="メイリオ" pitchFamily="50" charset="-128"/>
              </a:rPr>
              <a:t>)</a:t>
            </a:r>
            <a:r>
              <a:rPr lang="ja-JP" altLang="en-US" sz="1200" err="1">
                <a:latin typeface="メイリオ" pitchFamily="50" charset="-128"/>
                <a:ea typeface="メイリオ" pitchFamily="50" charset="-128"/>
                <a:cs typeface="メイリオ" pitchFamily="50" charset="-128"/>
              </a:rPr>
              <a:t>、</a:t>
            </a:r>
            <a:r>
              <a:rPr lang="en-US" altLang="ja-JP" sz="1200">
                <a:latin typeface="メイリオ" pitchFamily="50" charset="-128"/>
                <a:ea typeface="メイリオ" pitchFamily="50" charset="-128"/>
                <a:cs typeface="メイリオ" pitchFamily="50" charset="-128"/>
              </a:rPr>
              <a:t>Amazon RDS(DB:Oracle Database)]</a:t>
            </a:r>
          </a:p>
          <a:p>
            <a:pPr>
              <a:tabLst>
                <a:tab pos="627063" algn="l"/>
              </a:tabLst>
            </a:pPr>
            <a:r>
              <a:rPr lang="ja-JP" altLang="en-US" sz="1200">
                <a:latin typeface="メイリオ" pitchFamily="50" charset="-128"/>
                <a:ea typeface="メイリオ" pitchFamily="50" charset="-128"/>
                <a:cs typeface="メイリオ" pitchFamily="50" charset="-128"/>
              </a:rPr>
              <a:t>　　　</a:t>
            </a:r>
            <a:r>
              <a:rPr lang="en-US" altLang="ja-JP" sz="1200">
                <a:latin typeface="メイリオ" pitchFamily="50" charset="-128"/>
                <a:ea typeface="メイリオ" pitchFamily="50" charset="-128"/>
                <a:cs typeface="メイリオ" pitchFamily="50" charset="-128"/>
              </a:rPr>
              <a:t>	Microsoft Azure[Virtual Machines]</a:t>
            </a:r>
          </a:p>
          <a:p>
            <a:pPr>
              <a:tabLst>
                <a:tab pos="627063" algn="l"/>
              </a:tabLst>
            </a:pPr>
            <a:r>
              <a:rPr lang="ja-JP" altLang="en-US" sz="1200">
                <a:latin typeface="メイリオ" pitchFamily="50" charset="-128"/>
                <a:ea typeface="メイリオ" pitchFamily="50" charset="-128"/>
                <a:cs typeface="メイリオ" pitchFamily="50" charset="-128"/>
              </a:rPr>
              <a:t>           </a:t>
            </a:r>
            <a:r>
              <a:rPr lang="en-US" altLang="ja-JP" sz="1200">
                <a:latin typeface="メイリオ" pitchFamily="50" charset="-128"/>
                <a:ea typeface="メイリオ" pitchFamily="50" charset="-128"/>
                <a:cs typeface="メイリオ" pitchFamily="50" charset="-128"/>
              </a:rPr>
              <a:t>	</a:t>
            </a:r>
            <a:r>
              <a:rPr lang="ja-JP" altLang="en-US" sz="1200">
                <a:latin typeface="メイリオ" pitchFamily="50" charset="-128"/>
                <a:ea typeface="メイリオ" pitchFamily="50" charset="-128"/>
                <a:cs typeface="メイリオ" pitchFamily="50" charset="-128"/>
              </a:rPr>
              <a:t>ソフトウェア：</a:t>
            </a:r>
            <a:r>
              <a:rPr lang="en-US" altLang="ja-JP" sz="1200">
                <a:latin typeface="メイリオ" pitchFamily="50" charset="-128"/>
                <a:ea typeface="メイリオ" pitchFamily="50" charset="-128"/>
                <a:cs typeface="メイリオ" pitchFamily="50" charset="-128"/>
              </a:rPr>
              <a:t>Microsoft .NET Framework 4.x</a:t>
            </a:r>
            <a:r>
              <a:rPr lang="ja-JP" altLang="en-US" sz="1200">
                <a:latin typeface="メイリオ" pitchFamily="50" charset="-128"/>
                <a:ea typeface="メイリオ" pitchFamily="50" charset="-128"/>
                <a:cs typeface="メイリオ" pitchFamily="50" charset="-128"/>
              </a:rPr>
              <a:t>（</a:t>
            </a:r>
            <a:r>
              <a:rPr lang="en-US" altLang="ja-JP" sz="1200">
                <a:latin typeface="メイリオ" pitchFamily="50" charset="-128"/>
                <a:ea typeface="メイリオ" pitchFamily="50" charset="-128"/>
                <a:cs typeface="メイリオ" pitchFamily="50" charset="-128"/>
              </a:rPr>
              <a:t>4.7.2</a:t>
            </a:r>
            <a:r>
              <a:rPr lang="ja-JP" altLang="en-US" sz="1200">
                <a:latin typeface="メイリオ" pitchFamily="50" charset="-128"/>
                <a:ea typeface="メイリオ" pitchFamily="50" charset="-128"/>
                <a:cs typeface="メイリオ" pitchFamily="50" charset="-128"/>
              </a:rPr>
              <a:t>以上</a:t>
            </a:r>
            <a:r>
              <a:rPr lang="en-US" altLang="ja-JP" sz="1200">
                <a:latin typeface="メイリオ" pitchFamily="50" charset="-128"/>
                <a:ea typeface="メイリオ" pitchFamily="50" charset="-128"/>
                <a:cs typeface="メイリオ" pitchFamily="50" charset="-128"/>
              </a:rPr>
              <a:t>)</a:t>
            </a:r>
          </a:p>
        </p:txBody>
      </p:sp>
      <p:sp>
        <p:nvSpPr>
          <p:cNvPr id="32" name="テキスト ボックス 5">
            <a:extLst>
              <a:ext uri="{FF2B5EF4-FFF2-40B4-BE49-F238E27FC236}">
                <a16:creationId xmlns:a16="http://schemas.microsoft.com/office/drawing/2014/main" id="{310107C8-F2C0-53AC-5798-989F99665FA0}"/>
              </a:ext>
            </a:extLst>
          </p:cNvPr>
          <p:cNvSpPr txBox="1">
            <a:spLocks noChangeArrowheads="1"/>
          </p:cNvSpPr>
          <p:nvPr/>
        </p:nvSpPr>
        <p:spPr bwMode="auto">
          <a:xfrm>
            <a:off x="700048" y="3437587"/>
            <a:ext cx="6967342" cy="646331"/>
          </a:xfrm>
          <a:prstGeom prst="rect">
            <a:avLst/>
          </a:prstGeom>
          <a:noFill/>
          <a:ln w="9525">
            <a:noFill/>
            <a:miter lim="800000"/>
            <a:headEnd/>
            <a:tailEnd/>
          </a:ln>
        </p:spPr>
        <p:txBody>
          <a:bodyPr wrap="square">
            <a:spAutoFit/>
          </a:bodyPr>
          <a:lstStyle/>
          <a:p>
            <a:pPr>
              <a:tabLst>
                <a:tab pos="449263" algn="l"/>
                <a:tab pos="1165225" algn="l"/>
              </a:tabLst>
            </a:pPr>
            <a:r>
              <a:rPr lang="en-US" altLang="ja-JP" sz="1200">
                <a:latin typeface="メイリオ" pitchFamily="50" charset="-128"/>
                <a:ea typeface="メイリオ" pitchFamily="50" charset="-128"/>
                <a:cs typeface="メイリオ" pitchFamily="50" charset="-128"/>
              </a:rPr>
              <a:t>OS</a:t>
            </a:r>
            <a:r>
              <a:rPr lang="ja-JP" altLang="en-US" sz="1200">
                <a:latin typeface="メイリオ" pitchFamily="50" charset="-128"/>
                <a:ea typeface="メイリオ" pitchFamily="50" charset="-128"/>
                <a:cs typeface="メイリオ" pitchFamily="50" charset="-128"/>
              </a:rPr>
              <a:t>：</a:t>
            </a:r>
            <a:r>
              <a:rPr lang="en-US" altLang="ja-JP" sz="1200">
                <a:latin typeface="メイリオ" pitchFamily="50" charset="-128"/>
                <a:ea typeface="メイリオ" pitchFamily="50" charset="-128"/>
                <a:cs typeface="メイリオ" pitchFamily="50" charset="-128"/>
              </a:rPr>
              <a:t>Microsoft Windows 11</a:t>
            </a:r>
          </a:p>
          <a:p>
            <a:pPr>
              <a:tabLst>
                <a:tab pos="449263" algn="l"/>
                <a:tab pos="1165225" algn="l"/>
              </a:tabLst>
            </a:pPr>
            <a:r>
              <a:rPr lang="ja-JP" altLang="en-US" sz="1200">
                <a:latin typeface="メイリオ" pitchFamily="50" charset="-128"/>
                <a:ea typeface="メイリオ" pitchFamily="50" charset="-128"/>
                <a:cs typeface="メイリオ" pitchFamily="50" charset="-128"/>
              </a:rPr>
              <a:t>ソフトウェア： </a:t>
            </a:r>
            <a:r>
              <a:rPr lang="en-US" altLang="ja-JP" sz="1200">
                <a:latin typeface="メイリオ" pitchFamily="50" charset="-128"/>
                <a:ea typeface="メイリオ" pitchFamily="50" charset="-128"/>
                <a:cs typeface="メイリオ" pitchFamily="50" charset="-128"/>
              </a:rPr>
              <a:t>	Microsoft .NET Framework 4.x</a:t>
            </a:r>
            <a:r>
              <a:rPr lang="ja-JP" altLang="en-US" sz="1200">
                <a:latin typeface="メイリオ" pitchFamily="50" charset="-128"/>
                <a:ea typeface="メイリオ" pitchFamily="50" charset="-128"/>
                <a:cs typeface="メイリオ" pitchFamily="50" charset="-128"/>
              </a:rPr>
              <a:t>（</a:t>
            </a:r>
            <a:r>
              <a:rPr lang="en-US" altLang="ja-JP" sz="1200">
                <a:latin typeface="メイリオ" pitchFamily="50" charset="-128"/>
                <a:ea typeface="メイリオ" pitchFamily="50" charset="-128"/>
                <a:cs typeface="メイリオ" pitchFamily="50" charset="-128"/>
              </a:rPr>
              <a:t>4.7.2</a:t>
            </a:r>
            <a:r>
              <a:rPr lang="ja-JP" altLang="en-US" sz="1200">
                <a:latin typeface="メイリオ" pitchFamily="50" charset="-128"/>
                <a:ea typeface="メイリオ" pitchFamily="50" charset="-128"/>
                <a:cs typeface="メイリオ" pitchFamily="50" charset="-128"/>
              </a:rPr>
              <a:t>以上）</a:t>
            </a:r>
            <a:r>
              <a:rPr lang="en-US" altLang="ja-JP" sz="1200">
                <a:latin typeface="メイリオ" pitchFamily="50" charset="-128"/>
                <a:ea typeface="メイリオ" pitchFamily="50" charset="-128"/>
                <a:cs typeface="メイリオ" pitchFamily="50" charset="-128"/>
              </a:rPr>
              <a:t>, Microsoft Excel</a:t>
            </a:r>
          </a:p>
          <a:p>
            <a:pPr>
              <a:tabLst>
                <a:tab pos="1165225" algn="l"/>
              </a:tabLst>
            </a:pPr>
            <a:r>
              <a:rPr lang="en-US" altLang="ja-JP" sz="1200">
                <a:latin typeface="メイリオ" pitchFamily="50" charset="-128"/>
                <a:ea typeface="メイリオ" pitchFamily="50" charset="-128"/>
                <a:cs typeface="メイリオ" pitchFamily="50" charset="-128"/>
              </a:rPr>
              <a:t>                     	Adobe Reader </a:t>
            </a:r>
            <a:r>
              <a:rPr lang="ja-JP" altLang="en-US" sz="1200">
                <a:latin typeface="メイリオ" pitchFamily="50" charset="-128"/>
                <a:ea typeface="メイリオ" pitchFamily="50" charset="-128"/>
                <a:cs typeface="メイリオ" pitchFamily="50" charset="-128"/>
              </a:rPr>
              <a:t>等の</a:t>
            </a:r>
            <a:r>
              <a:rPr lang="en-US" altLang="ja-JP" sz="1200">
                <a:latin typeface="メイリオ" pitchFamily="50" charset="-128"/>
                <a:ea typeface="メイリオ" pitchFamily="50" charset="-128"/>
                <a:cs typeface="メイリオ" pitchFamily="50" charset="-128"/>
              </a:rPr>
              <a:t>pdf</a:t>
            </a:r>
            <a:r>
              <a:rPr lang="ja-JP" altLang="en-US" sz="1200">
                <a:latin typeface="メイリオ" pitchFamily="50" charset="-128"/>
                <a:ea typeface="メイリオ" pitchFamily="50" charset="-128"/>
                <a:cs typeface="メイリオ" pitchFamily="50" charset="-128"/>
              </a:rPr>
              <a:t>ファイルを扱うソフトウエア</a:t>
            </a:r>
          </a:p>
        </p:txBody>
      </p:sp>
      <p:sp>
        <p:nvSpPr>
          <p:cNvPr id="34" name="テキスト ボックス 5">
            <a:extLst>
              <a:ext uri="{FF2B5EF4-FFF2-40B4-BE49-F238E27FC236}">
                <a16:creationId xmlns:a16="http://schemas.microsoft.com/office/drawing/2014/main" id="{B5055731-6E9A-9EAB-6FA6-6DDD2272B81C}"/>
              </a:ext>
            </a:extLst>
          </p:cNvPr>
          <p:cNvSpPr txBox="1">
            <a:spLocks noChangeArrowheads="1"/>
          </p:cNvSpPr>
          <p:nvPr/>
        </p:nvSpPr>
        <p:spPr bwMode="auto">
          <a:xfrm>
            <a:off x="676782" y="2393471"/>
            <a:ext cx="5634684" cy="959237"/>
          </a:xfrm>
          <a:prstGeom prst="rect">
            <a:avLst/>
          </a:prstGeom>
          <a:noFill/>
          <a:ln w="9525">
            <a:noFill/>
            <a:miter lim="800000"/>
            <a:headEnd/>
            <a:tailEnd/>
          </a:ln>
        </p:spPr>
        <p:txBody>
          <a:bodyPr wrap="none">
            <a:spAutoFit/>
          </a:bodyPr>
          <a:lstStyle/>
          <a:p>
            <a:pPr>
              <a:tabLst>
                <a:tab pos="360363" algn="l"/>
              </a:tabLst>
            </a:pPr>
            <a:r>
              <a:rPr lang="en-US" altLang="ja-JP" sz="1200">
                <a:latin typeface="メイリオ" pitchFamily="50" charset="-128"/>
                <a:ea typeface="メイリオ" pitchFamily="50" charset="-128"/>
                <a:cs typeface="メイリオ" pitchFamily="50" charset="-128"/>
              </a:rPr>
              <a:t>OS</a:t>
            </a:r>
            <a:r>
              <a:rPr lang="ja-JP" altLang="en-US" sz="1200">
                <a:latin typeface="メイリオ" pitchFamily="50" charset="-128"/>
                <a:ea typeface="メイリオ" pitchFamily="50" charset="-128"/>
                <a:cs typeface="メイリオ" pitchFamily="50" charset="-128"/>
              </a:rPr>
              <a:t>：</a:t>
            </a:r>
            <a:r>
              <a:rPr lang="en-US" altLang="ja-JP" sz="1200">
                <a:latin typeface="メイリオ" pitchFamily="50" charset="-128"/>
                <a:ea typeface="メイリオ" pitchFamily="50" charset="-128"/>
                <a:cs typeface="メイリオ" pitchFamily="50" charset="-128"/>
              </a:rPr>
              <a:t>Microsoft Windows Server 2016</a:t>
            </a:r>
            <a:r>
              <a:rPr lang="ja-JP" altLang="en-US" sz="1200" err="1">
                <a:latin typeface="メイリオ" pitchFamily="50" charset="-128"/>
                <a:ea typeface="メイリオ" pitchFamily="50" charset="-128"/>
                <a:cs typeface="メイリオ" pitchFamily="50" charset="-128"/>
              </a:rPr>
              <a:t>、</a:t>
            </a:r>
            <a:r>
              <a:rPr lang="en-US" altLang="ja-JP" sz="1200">
                <a:latin typeface="メイリオ" pitchFamily="50" charset="-128"/>
                <a:ea typeface="メイリオ" pitchFamily="50" charset="-128"/>
                <a:cs typeface="メイリオ" pitchFamily="50" charset="-128"/>
              </a:rPr>
              <a:t>Microsoft Windows Server 2019</a:t>
            </a:r>
          </a:p>
          <a:p>
            <a:pPr>
              <a:tabLst>
                <a:tab pos="360363" algn="l"/>
              </a:tabLst>
            </a:pPr>
            <a:r>
              <a:rPr lang="ja-JP" altLang="en-US" sz="1200">
                <a:latin typeface="メイリオ" pitchFamily="50" charset="-128"/>
                <a:ea typeface="メイリオ" pitchFamily="50" charset="-128"/>
                <a:cs typeface="メイリオ" pitchFamily="50" charset="-128"/>
              </a:rPr>
              <a:t>　　 </a:t>
            </a:r>
            <a:r>
              <a:rPr lang="en-US" altLang="ja-JP" sz="1200">
                <a:latin typeface="メイリオ" pitchFamily="50" charset="-128"/>
                <a:ea typeface="メイリオ" pitchFamily="50" charset="-128"/>
                <a:cs typeface="メイリオ" pitchFamily="50" charset="-128"/>
              </a:rPr>
              <a:t>Microsoft Windows Server 2022</a:t>
            </a:r>
            <a:r>
              <a:rPr lang="ja-JP" altLang="en-US" sz="1200">
                <a:latin typeface="メイリオ" pitchFamily="50" charset="-128"/>
                <a:ea typeface="メイリオ" pitchFamily="50" charset="-128"/>
                <a:cs typeface="メイリオ" pitchFamily="50" charset="-128"/>
              </a:rPr>
              <a:t>、</a:t>
            </a:r>
            <a:r>
              <a:rPr lang="en-US" altLang="ja-JP" sz="1200">
                <a:latin typeface="メイリオ" pitchFamily="50" charset="-128"/>
                <a:ea typeface="メイリオ" pitchFamily="50" charset="-128"/>
                <a:cs typeface="メイリオ" pitchFamily="50" charset="-128"/>
              </a:rPr>
              <a:t>Microsoft Windows Server 2025</a:t>
            </a:r>
            <a:r>
              <a:rPr lang="ja-JP" altLang="en-US" sz="1200">
                <a:latin typeface="メイリオ" pitchFamily="50" charset="-128"/>
                <a:ea typeface="メイリオ" pitchFamily="50" charset="-128"/>
                <a:cs typeface="メイリオ" pitchFamily="50" charset="-128"/>
              </a:rPr>
              <a:t>　</a:t>
            </a:r>
            <a:endParaRPr lang="en-US" altLang="ja-JP" sz="1200">
              <a:latin typeface="メイリオ" pitchFamily="50" charset="-128"/>
              <a:ea typeface="メイリオ" pitchFamily="50" charset="-128"/>
              <a:cs typeface="メイリオ" pitchFamily="50" charset="-128"/>
            </a:endParaRPr>
          </a:p>
          <a:p>
            <a:pPr>
              <a:lnSpc>
                <a:spcPts val="1000"/>
              </a:lnSpc>
              <a:tabLst>
                <a:tab pos="360363" algn="l"/>
              </a:tabLst>
            </a:pPr>
            <a:r>
              <a:rPr lang="ja-JP" altLang="en-US" sz="1200">
                <a:latin typeface="メイリオ" pitchFamily="50" charset="-128"/>
                <a:ea typeface="メイリオ" pitchFamily="50" charset="-128"/>
                <a:cs typeface="メイリオ" pitchFamily="50" charset="-128"/>
              </a:rPr>
              <a:t>　　</a:t>
            </a:r>
            <a:r>
              <a:rPr lang="en-US" altLang="ja-JP" sz="1200">
                <a:latin typeface="メイリオ" pitchFamily="50" charset="-128"/>
                <a:ea typeface="メイリオ" pitchFamily="50" charset="-128"/>
                <a:cs typeface="メイリオ" pitchFamily="50" charset="-128"/>
              </a:rPr>
              <a:t>	</a:t>
            </a:r>
            <a:r>
              <a:rPr lang="en-US" altLang="ja-JP" sz="900">
                <a:latin typeface="メイリオ" pitchFamily="50" charset="-128"/>
                <a:ea typeface="メイリオ" pitchFamily="50" charset="-128"/>
                <a:cs typeface="メイリオ" pitchFamily="50" charset="-128"/>
              </a:rPr>
              <a:t>※Server Core</a:t>
            </a:r>
            <a:r>
              <a:rPr lang="ja-JP" altLang="en-US" sz="900" err="1">
                <a:latin typeface="メイリオ" pitchFamily="50" charset="-128"/>
                <a:ea typeface="メイリオ" pitchFamily="50" charset="-128"/>
                <a:cs typeface="メイリオ" pitchFamily="50" charset="-128"/>
              </a:rPr>
              <a:t>、</a:t>
            </a:r>
            <a:r>
              <a:rPr lang="en-US" altLang="ja-JP" sz="900">
                <a:latin typeface="メイリオ" pitchFamily="50" charset="-128"/>
                <a:ea typeface="メイリオ" pitchFamily="50" charset="-128"/>
                <a:cs typeface="メイリオ" pitchFamily="50" charset="-128"/>
              </a:rPr>
              <a:t>Nano Server</a:t>
            </a:r>
            <a:r>
              <a:rPr lang="ja-JP" altLang="en-US" sz="900">
                <a:latin typeface="メイリオ" pitchFamily="50" charset="-128"/>
                <a:ea typeface="メイリオ" pitchFamily="50" charset="-128"/>
                <a:cs typeface="メイリオ" pitchFamily="50" charset="-128"/>
              </a:rPr>
              <a:t>は対象外です。</a:t>
            </a:r>
            <a:endParaRPr lang="en-US" altLang="ja-JP" sz="900">
              <a:latin typeface="メイリオ" pitchFamily="50" charset="-128"/>
              <a:ea typeface="メイリオ" pitchFamily="50" charset="-128"/>
              <a:cs typeface="メイリオ" pitchFamily="50" charset="-128"/>
            </a:endParaRPr>
          </a:p>
          <a:p>
            <a:pPr>
              <a:tabLst>
                <a:tab pos="449263" algn="l"/>
              </a:tabLst>
            </a:pPr>
            <a:r>
              <a:rPr lang="ja-JP" altLang="en-US" sz="1200">
                <a:latin typeface="メイリオ" pitchFamily="50" charset="-128"/>
                <a:ea typeface="メイリオ" pitchFamily="50" charset="-128"/>
                <a:cs typeface="メイリオ" pitchFamily="50" charset="-128"/>
              </a:rPr>
              <a:t>ソフトウェア： </a:t>
            </a:r>
            <a:r>
              <a:rPr lang="en-US" altLang="ja-JP" sz="1200">
                <a:latin typeface="メイリオ" pitchFamily="50" charset="-128"/>
                <a:ea typeface="メイリオ" pitchFamily="50" charset="-128"/>
                <a:cs typeface="メイリオ" pitchFamily="50" charset="-128"/>
              </a:rPr>
              <a:t>IIS</a:t>
            </a:r>
            <a:r>
              <a:rPr lang="ja-JP" altLang="en-US" sz="1200" err="1">
                <a:latin typeface="メイリオ" pitchFamily="50" charset="-128"/>
                <a:ea typeface="メイリオ" pitchFamily="50" charset="-128"/>
                <a:cs typeface="メイリオ" pitchFamily="50" charset="-128"/>
              </a:rPr>
              <a:t>、</a:t>
            </a:r>
            <a:r>
              <a:rPr lang="en-US" altLang="ja-JP" sz="1200">
                <a:latin typeface="メイリオ" pitchFamily="50" charset="-128"/>
                <a:ea typeface="メイリオ" pitchFamily="50" charset="-128"/>
                <a:cs typeface="メイリオ" pitchFamily="50" charset="-128"/>
              </a:rPr>
              <a:t>Microsoft .NET Framework 4.x</a:t>
            </a:r>
            <a:r>
              <a:rPr lang="ja-JP" altLang="en-US" sz="1200">
                <a:latin typeface="メイリオ" pitchFamily="50" charset="-128"/>
                <a:ea typeface="メイリオ" pitchFamily="50" charset="-128"/>
                <a:cs typeface="メイリオ" pitchFamily="50" charset="-128"/>
              </a:rPr>
              <a:t>（</a:t>
            </a:r>
            <a:r>
              <a:rPr lang="en-US" altLang="ja-JP" sz="1200">
                <a:latin typeface="メイリオ" pitchFamily="50" charset="-128"/>
                <a:ea typeface="メイリオ" pitchFamily="50" charset="-128"/>
                <a:cs typeface="メイリオ" pitchFamily="50" charset="-128"/>
              </a:rPr>
              <a:t>4.7.2</a:t>
            </a:r>
            <a:r>
              <a:rPr lang="ja-JP" altLang="en-US" sz="1200">
                <a:latin typeface="メイリオ" pitchFamily="50" charset="-128"/>
                <a:ea typeface="メイリオ" pitchFamily="50" charset="-128"/>
                <a:cs typeface="メイリオ" pitchFamily="50" charset="-128"/>
              </a:rPr>
              <a:t>以上）</a:t>
            </a:r>
            <a:endParaRPr lang="en-US" altLang="ja-JP" sz="1200">
              <a:latin typeface="メイリオ" pitchFamily="50" charset="-128"/>
              <a:ea typeface="メイリオ" pitchFamily="50" charset="-128"/>
              <a:cs typeface="メイリオ" pitchFamily="50" charset="-128"/>
            </a:endParaRPr>
          </a:p>
          <a:p>
            <a:pPr>
              <a:tabLst>
                <a:tab pos="449263" algn="l"/>
              </a:tabLst>
            </a:pPr>
            <a:r>
              <a:rPr lang="ja-JP" altLang="en-US" sz="1200">
                <a:latin typeface="メイリオ" pitchFamily="50" charset="-128"/>
                <a:ea typeface="メイリオ" pitchFamily="50" charset="-128"/>
                <a:cs typeface="メイリオ" pitchFamily="50" charset="-128"/>
              </a:rPr>
              <a:t>帳票出力エンジン：</a:t>
            </a:r>
            <a:r>
              <a:rPr lang="en-US" altLang="ja-JP" sz="1200">
                <a:latin typeface="メイリオ" pitchFamily="50" charset="-128"/>
                <a:ea typeface="メイリオ" pitchFamily="50" charset="-128"/>
                <a:cs typeface="メイリオ" pitchFamily="50" charset="-128"/>
              </a:rPr>
              <a:t>Super Visual </a:t>
            </a:r>
            <a:r>
              <a:rPr lang="en-US" altLang="ja-JP" sz="1200" err="1">
                <a:latin typeface="メイリオ" pitchFamily="50" charset="-128"/>
                <a:ea typeface="メイリオ" pitchFamily="50" charset="-128"/>
                <a:cs typeface="メイリオ" pitchFamily="50" charset="-128"/>
              </a:rPr>
              <a:t>Formade</a:t>
            </a:r>
            <a:r>
              <a:rPr lang="en-US" altLang="ja-JP" sz="1200">
                <a:latin typeface="メイリオ" pitchFamily="50" charset="-128"/>
                <a:ea typeface="メイリオ" pitchFamily="50" charset="-128"/>
                <a:cs typeface="メイリオ" pitchFamily="50" charset="-128"/>
              </a:rPr>
              <a:t> 9.2 Service Pack 11</a:t>
            </a:r>
          </a:p>
        </p:txBody>
      </p:sp>
    </p:spTree>
    <p:extLst>
      <p:ext uri="{BB962C8B-B14F-4D97-AF65-F5344CB8AC3E}">
        <p14:creationId xmlns:p14="http://schemas.microsoft.com/office/powerpoint/2010/main" val="902237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0"/>
          </p:nvPr>
        </p:nvSpPr>
        <p:spPr/>
        <p:txBody>
          <a:bodyPr/>
          <a:lstStyle/>
          <a:p>
            <a:fld id="{78AE49ED-73EF-499C-8307-28EB0E7CF529}" type="slidenum">
              <a:rPr lang="ja-JP" altLang="en-US" smtClean="0"/>
              <a:pPr/>
              <a:t>15</a:t>
            </a:fld>
            <a:endParaRPr lang="ja-JP" altLang="en-US"/>
          </a:p>
        </p:txBody>
      </p:sp>
      <p:sp>
        <p:nvSpPr>
          <p:cNvPr id="5" name="タイトル 4"/>
          <p:cNvSpPr>
            <a:spLocks noGrp="1"/>
          </p:cNvSpPr>
          <p:nvPr>
            <p:ph type="title"/>
          </p:nvPr>
        </p:nvSpPr>
        <p:spPr/>
        <p:txBody>
          <a:bodyPr/>
          <a:lstStyle/>
          <a:p>
            <a:r>
              <a:rPr kumimoji="1" lang="en-US" altLang="ja-JP" sz="3200" b="0">
                <a:solidFill>
                  <a:schemeClr val="accent1"/>
                </a:solidFill>
              </a:rPr>
              <a:t>02</a:t>
            </a:r>
            <a:br>
              <a:rPr kumimoji="1" lang="en-US" altLang="ja-JP"/>
            </a:br>
            <a:r>
              <a:rPr lang="ja-JP" altLang="en-US"/>
              <a:t>バッチ実行ツール</a:t>
            </a:r>
            <a:br>
              <a:rPr lang="en-US" altLang="ja-JP"/>
            </a:br>
            <a:endParaRPr kumimoji="1" lang="ja-JP" altLang="en-US"/>
          </a:p>
        </p:txBody>
      </p:sp>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1463452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ja-JP" altLang="en-US"/>
              <a:t>バッチ実行ツール</a:t>
            </a:r>
            <a:endParaRPr kumimoji="1" lang="ja-JP" altLang="en-US"/>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kumimoji="1" lang="ja-JP" altLang="en-US"/>
              <a:t>システム概要</a:t>
            </a:r>
          </a:p>
        </p:txBody>
      </p:sp>
      <p:sp>
        <p:nvSpPr>
          <p:cNvPr id="6" name="テキスト プレースホルダー 5"/>
          <p:cNvSpPr>
            <a:spLocks noGrp="1"/>
          </p:cNvSpPr>
          <p:nvPr>
            <p:ph type="body" sz="quarter" idx="17"/>
          </p:nvPr>
        </p:nvSpPr>
        <p:spPr>
          <a:xfrm>
            <a:off x="359729" y="914503"/>
            <a:ext cx="8640763" cy="1333211"/>
          </a:xfrm>
        </p:spPr>
        <p:txBody>
          <a:bodyPr/>
          <a:lstStyle/>
          <a:p>
            <a:r>
              <a:rPr kumimoji="1" lang="ja-JP" altLang="en-US"/>
              <a:t>電債管理システムの処理をバッチで実行するためのコンソールアプリケーションです。実行する際は、引数をコマンドラインにて指定します。処理の結果についてはリターンコードで返却します。また、非同期通信にも対応しております。</a:t>
            </a:r>
          </a:p>
        </p:txBody>
      </p:sp>
      <p:grpSp>
        <p:nvGrpSpPr>
          <p:cNvPr id="12" name="グループ化 11">
            <a:extLst>
              <a:ext uri="{FF2B5EF4-FFF2-40B4-BE49-F238E27FC236}">
                <a16:creationId xmlns:a16="http://schemas.microsoft.com/office/drawing/2014/main" id="{0D659DBA-5BFA-41D2-A4EF-573E6A02ABBE}"/>
              </a:ext>
            </a:extLst>
          </p:cNvPr>
          <p:cNvGrpSpPr/>
          <p:nvPr/>
        </p:nvGrpSpPr>
        <p:grpSpPr>
          <a:xfrm>
            <a:off x="467805" y="2139702"/>
            <a:ext cx="8424195" cy="1333211"/>
            <a:chOff x="467805" y="3574297"/>
            <a:chExt cx="8424195" cy="1333211"/>
          </a:xfrm>
        </p:grpSpPr>
        <p:sp>
          <p:nvSpPr>
            <p:cNvPr id="7" name="AutoShape 5"/>
            <p:cNvSpPr>
              <a:spLocks noChangeArrowheads="1"/>
            </p:cNvSpPr>
            <p:nvPr/>
          </p:nvSpPr>
          <p:spPr bwMode="gray">
            <a:xfrm>
              <a:off x="467805" y="3574297"/>
              <a:ext cx="8424195" cy="1333211"/>
            </a:xfrm>
            <a:prstGeom prst="roundRect">
              <a:avLst>
                <a:gd name="adj" fmla="val 6056"/>
              </a:avLst>
            </a:prstGeom>
            <a:gradFill rotWithShape="1">
              <a:gsLst>
                <a:gs pos="0">
                  <a:srgbClr val="FFFFFF">
                    <a:alpha val="39000"/>
                  </a:srgbClr>
                </a:gs>
                <a:gs pos="100000">
                  <a:srgbClr val="F3F3F3"/>
                </a:gs>
              </a:gsLst>
              <a:lin ang="5400000" scaled="1"/>
            </a:gradFill>
            <a:ln w="9525" algn="ctr">
              <a:solidFill>
                <a:srgbClr val="D3D3D3"/>
              </a:solidFill>
              <a:round/>
              <a:headEnd/>
              <a:tailEnd/>
            </a:ln>
          </p:spPr>
          <p:txBody>
            <a:bodyPr wrap="none" anchor="ctr"/>
            <a:lstStyle/>
            <a:p>
              <a:pPr algn="ctr" fontAlgn="auto">
                <a:spcBef>
                  <a:spcPts val="0"/>
                </a:spcBef>
                <a:spcAft>
                  <a:spcPts val="0"/>
                </a:spcAft>
                <a:buClr>
                  <a:srgbClr val="00B4ED"/>
                </a:buClr>
                <a:buSzPct val="80000"/>
                <a:buFont typeface="Wingdings" pitchFamily="2" charset="2"/>
                <a:buNone/>
                <a:defRPr/>
              </a:pPr>
              <a:endParaRPr kumimoji="0" lang="en-US" altLang="ja-JP" kern="0">
                <a:solidFill>
                  <a:srgbClr val="000000"/>
                </a:solidFill>
                <a:latin typeface="メイリオ" pitchFamily="50" charset="-128"/>
                <a:ea typeface="メイリオ" pitchFamily="50" charset="-128"/>
                <a:cs typeface="Arial Unicode MS" pitchFamily="50" charset="-128"/>
              </a:endParaRPr>
            </a:p>
          </p:txBody>
        </p:sp>
        <p:sp>
          <p:nvSpPr>
            <p:cNvPr id="10" name="テキスト ボックス 9"/>
            <p:cNvSpPr txBox="1"/>
            <p:nvPr/>
          </p:nvSpPr>
          <p:spPr>
            <a:xfrm>
              <a:off x="566519" y="3634789"/>
              <a:ext cx="7273925" cy="1200711"/>
            </a:xfrm>
            <a:prstGeom prst="rect">
              <a:avLst/>
            </a:prstGeom>
          </p:spPr>
          <p:txBody>
            <a:bodyPr lIns="0" tIns="36000" rIns="0" bIns="0"/>
            <a:lstStyle/>
            <a:p>
              <a:pPr>
                <a:lnSpc>
                  <a:spcPct val="110000"/>
                </a:lnSpc>
                <a:defRPr/>
              </a:pPr>
              <a:r>
                <a:rPr lang="ja-JP" altLang="en-US" sz="1200">
                  <a:latin typeface="メイリオ" pitchFamily="50" charset="-128"/>
                  <a:ea typeface="メイリオ" pitchFamily="50" charset="-128"/>
                </a:rPr>
                <a:t>本ツールの実行環境は以下の通りです。</a:t>
              </a:r>
              <a:endParaRPr lang="en-US" altLang="ja-JP" sz="1200">
                <a:latin typeface="メイリオ" pitchFamily="50" charset="-128"/>
                <a:ea typeface="メイリオ" pitchFamily="50" charset="-128"/>
              </a:endParaRPr>
            </a:p>
            <a:p>
              <a:pPr>
                <a:lnSpc>
                  <a:spcPct val="110000"/>
                </a:lnSpc>
                <a:defRPr/>
              </a:pPr>
              <a:endParaRPr lang="en-US" altLang="ja-JP" sz="800">
                <a:latin typeface="メイリオ" pitchFamily="50" charset="-128"/>
                <a:ea typeface="メイリオ" pitchFamily="50" charset="-128"/>
              </a:endParaRPr>
            </a:p>
            <a:p>
              <a:pPr>
                <a:lnSpc>
                  <a:spcPct val="110000"/>
                </a:lnSpc>
                <a:defRPr/>
              </a:pPr>
              <a:r>
                <a:rPr lang="ja-JP" altLang="en-US" sz="1200">
                  <a:solidFill>
                    <a:schemeClr val="accent6"/>
                  </a:solidFill>
                  <a:latin typeface="メイリオ" pitchFamily="50" charset="-128"/>
                  <a:ea typeface="メイリオ" pitchFamily="50" charset="-128"/>
                </a:rPr>
                <a:t>　実行環境</a:t>
              </a:r>
              <a:endParaRPr lang="en-US" altLang="ja-JP" sz="1200">
                <a:solidFill>
                  <a:schemeClr val="accent6"/>
                </a:solidFill>
                <a:latin typeface="メイリオ" pitchFamily="50" charset="-128"/>
                <a:ea typeface="メイリオ" pitchFamily="50" charset="-128"/>
              </a:endParaRPr>
            </a:p>
            <a:p>
              <a:pPr>
                <a:lnSpc>
                  <a:spcPct val="110000"/>
                </a:lnSpc>
                <a:buFont typeface="Wingdings 2" pitchFamily="18" charset="2"/>
                <a:buNone/>
                <a:defRPr/>
              </a:pPr>
              <a:r>
                <a:rPr lang="ja-JP" altLang="en-US" sz="1200">
                  <a:solidFill>
                    <a:schemeClr val="accent6"/>
                  </a:solidFill>
                  <a:latin typeface="メイリオ" pitchFamily="50" charset="-128"/>
                  <a:ea typeface="メイリオ" pitchFamily="50" charset="-128"/>
                </a:rPr>
                <a:t>　　　①　</a:t>
              </a:r>
              <a:r>
                <a:rPr lang="en-US" altLang="ja-JP" sz="1200">
                  <a:solidFill>
                    <a:schemeClr val="accent6"/>
                  </a:solidFill>
                  <a:latin typeface="メイリオ" pitchFamily="50" charset="-128"/>
                  <a:ea typeface="メイリオ" pitchFamily="50" charset="-128"/>
                </a:rPr>
                <a:t>.NET Framework4.7.2</a:t>
              </a:r>
              <a:r>
                <a:rPr lang="ja-JP" altLang="en-US" sz="1200">
                  <a:solidFill>
                    <a:schemeClr val="accent6"/>
                  </a:solidFill>
                  <a:latin typeface="メイリオ" pitchFamily="50" charset="-128"/>
                  <a:ea typeface="メイリオ" pitchFamily="50" charset="-128"/>
                </a:rPr>
                <a:t>以上</a:t>
              </a:r>
              <a:endParaRPr lang="en-US" altLang="ja-JP" sz="1200">
                <a:solidFill>
                  <a:schemeClr val="accent6"/>
                </a:solidFill>
                <a:latin typeface="メイリオ" pitchFamily="50" charset="-128"/>
                <a:ea typeface="メイリオ" pitchFamily="50" charset="-128"/>
              </a:endParaRPr>
            </a:p>
            <a:p>
              <a:pPr>
                <a:lnSpc>
                  <a:spcPct val="110000"/>
                </a:lnSpc>
                <a:buFont typeface="Wingdings 2" pitchFamily="18" charset="2"/>
                <a:buNone/>
                <a:defRPr/>
              </a:pPr>
              <a:r>
                <a:rPr lang="ja-JP" altLang="en-US" sz="1200">
                  <a:latin typeface="メイリオ" pitchFamily="50" charset="-128"/>
                  <a:ea typeface="メイリオ" pitchFamily="50" charset="-128"/>
                </a:rPr>
                <a:t>　　　</a:t>
              </a:r>
              <a:r>
                <a:rPr lang="ja-JP" altLang="en-US" sz="1200">
                  <a:solidFill>
                    <a:schemeClr val="accent6"/>
                  </a:solidFill>
                  <a:latin typeface="メイリオ" pitchFamily="50" charset="-128"/>
                  <a:ea typeface="メイリオ" pitchFamily="50" charset="-128"/>
                </a:rPr>
                <a:t>②　</a:t>
              </a:r>
              <a:r>
                <a:rPr lang="en-US" altLang="ja-JP" sz="1200">
                  <a:solidFill>
                    <a:schemeClr val="accent6"/>
                  </a:solidFill>
                  <a:latin typeface="メイリオ" pitchFamily="50" charset="-128"/>
                  <a:ea typeface="メイリオ" pitchFamily="50" charset="-128"/>
                </a:rPr>
                <a:t>SuperStream-NX </a:t>
              </a:r>
              <a:r>
                <a:rPr lang="ja-JP" altLang="en-US" sz="1200">
                  <a:solidFill>
                    <a:schemeClr val="accent6"/>
                  </a:solidFill>
                  <a:latin typeface="メイリオ" pitchFamily="50" charset="-128"/>
                  <a:ea typeface="メイリオ" pitchFamily="50" charset="-128"/>
                </a:rPr>
                <a:t>の</a:t>
              </a:r>
              <a:r>
                <a:rPr lang="en-US" altLang="ja-JP" sz="1200">
                  <a:solidFill>
                    <a:schemeClr val="accent6"/>
                  </a:solidFill>
                  <a:latin typeface="メイリオ" pitchFamily="50" charset="-128"/>
                  <a:ea typeface="メイリオ" pitchFamily="50" charset="-128"/>
                </a:rPr>
                <a:t>WEB</a:t>
              </a:r>
              <a:r>
                <a:rPr lang="ja-JP" altLang="en-US" sz="1200">
                  <a:solidFill>
                    <a:schemeClr val="accent6"/>
                  </a:solidFill>
                  <a:latin typeface="メイリオ" pitchFamily="50" charset="-128"/>
                  <a:ea typeface="メイリオ" pitchFamily="50" charset="-128"/>
                </a:rPr>
                <a:t>サービスと通信可能な環境</a:t>
              </a:r>
              <a:endParaRPr lang="en-US" altLang="ja-JP" sz="1200">
                <a:solidFill>
                  <a:schemeClr val="accent6"/>
                </a:solidFill>
                <a:latin typeface="メイリオ" pitchFamily="50" charset="-128"/>
                <a:ea typeface="メイリオ" pitchFamily="50" charset="-128"/>
              </a:endParaRPr>
            </a:p>
          </p:txBody>
        </p:sp>
      </p:grpSp>
      <p:sp>
        <p:nvSpPr>
          <p:cNvPr id="13" name="角丸四角形 8">
            <a:extLst>
              <a:ext uri="{FF2B5EF4-FFF2-40B4-BE49-F238E27FC236}">
                <a16:creationId xmlns:a16="http://schemas.microsoft.com/office/drawing/2014/main" id="{E7E3B4CC-D5A9-416E-8396-769DB6A15CD5}"/>
              </a:ext>
            </a:extLst>
          </p:cNvPr>
          <p:cNvSpPr/>
          <p:nvPr/>
        </p:nvSpPr>
        <p:spPr>
          <a:xfrm>
            <a:off x="236339" y="3736496"/>
            <a:ext cx="1800225" cy="431800"/>
          </a:xfrm>
          <a:prstGeom prst="roundRect">
            <a:avLst/>
          </a:prstGeom>
          <a:solidFill>
            <a:srgbClr val="54C2F0"/>
          </a:solidFill>
          <a:ln>
            <a:noFill/>
          </a:ln>
          <a:effectLst>
            <a:outerShdw dist="23000" sx="1000" sy="1000" rotWithShape="0">
              <a:srgbClr val="000000"/>
            </a:outerShdw>
          </a:effectLst>
        </p:spPr>
        <p:style>
          <a:lnRef idx="1">
            <a:schemeClr val="accent4"/>
          </a:lnRef>
          <a:fillRef idx="3">
            <a:schemeClr val="accent4"/>
          </a:fillRef>
          <a:effectRef idx="2">
            <a:schemeClr val="accent4"/>
          </a:effectRef>
          <a:fontRef idx="minor">
            <a:schemeClr val="lt1"/>
          </a:fontRef>
        </p:style>
        <p:txBody>
          <a:bodyPr bIns="0" anchor="ctr"/>
          <a:lstStyle/>
          <a:p>
            <a:pPr algn="ctr">
              <a:defRPr/>
            </a:pPr>
            <a:r>
              <a:rPr lang="ja-JP" altLang="en-US" sz="1600">
                <a:latin typeface="メイリオ" pitchFamily="50" charset="-128"/>
                <a:ea typeface="メイリオ" pitchFamily="50" charset="-128"/>
              </a:rPr>
              <a:t>その他</a:t>
            </a:r>
          </a:p>
        </p:txBody>
      </p:sp>
      <p:sp>
        <p:nvSpPr>
          <p:cNvPr id="14" name="コンテンツ プレースホルダ 2">
            <a:extLst>
              <a:ext uri="{FF2B5EF4-FFF2-40B4-BE49-F238E27FC236}">
                <a16:creationId xmlns:a16="http://schemas.microsoft.com/office/drawing/2014/main" id="{7C6BBF5B-C894-4758-A4AF-5F527CA874B1}"/>
              </a:ext>
            </a:extLst>
          </p:cNvPr>
          <p:cNvSpPr txBox="1">
            <a:spLocks/>
          </p:cNvSpPr>
          <p:nvPr/>
        </p:nvSpPr>
        <p:spPr>
          <a:xfrm>
            <a:off x="374384" y="4240304"/>
            <a:ext cx="8302072" cy="599698"/>
          </a:xfrm>
          <a:prstGeom prst="rect">
            <a:avLst/>
          </a:prstGeom>
        </p:spPr>
        <p:txBody>
          <a:bodyPr lIns="0" tIns="0" rIns="0" bIns="0" spcCol="180000"/>
          <a:lstStyle/>
          <a:p>
            <a:pPr marL="216000" indent="-216000" algn="just" fontAlgn="ctr">
              <a:spcBef>
                <a:spcPct val="20000"/>
              </a:spcBef>
              <a:spcAft>
                <a:spcPts val="0"/>
              </a:spcAft>
              <a:buClr>
                <a:srgbClr val="54C2F0"/>
              </a:buClr>
              <a:buSzPct val="100000"/>
              <a:buFont typeface="Wingdings" pitchFamily="2" charset="2"/>
              <a:buChar char="n"/>
              <a:defRPr/>
            </a:pPr>
            <a:r>
              <a:rPr lang="ja-JP" altLang="en-US" sz="1300">
                <a:latin typeface="メイリオ" pitchFamily="50" charset="-128"/>
                <a:ea typeface="メイリオ" pitchFamily="50" charset="-128"/>
                <a:cs typeface="メイリオ" pitchFamily="50" charset="-128"/>
              </a:rPr>
              <a:t>提供機能は製品本体の一部機能をバッチ実行するための機能となり、製品本体に含まれない機能の提供はございません。</a:t>
            </a:r>
            <a:endParaRPr lang="en-US" altLang="ja-JP" sz="1300">
              <a:latin typeface="メイリオ" pitchFamily="50" charset="-128"/>
              <a:ea typeface="メイリオ" pitchFamily="50" charset="-128"/>
              <a:cs typeface="メイリオ" pitchFamily="50" charset="-128"/>
            </a:endParaRPr>
          </a:p>
          <a:p>
            <a:pPr marL="216000" indent="-216000" algn="just" fontAlgn="ctr">
              <a:spcBef>
                <a:spcPct val="20000"/>
              </a:spcBef>
              <a:spcAft>
                <a:spcPts val="0"/>
              </a:spcAft>
              <a:buClr>
                <a:srgbClr val="54C2F0"/>
              </a:buClr>
              <a:buSzPct val="100000"/>
              <a:buFont typeface="Wingdings" pitchFamily="2" charset="2"/>
              <a:buChar char="n"/>
              <a:defRPr/>
            </a:pPr>
            <a:endParaRPr lang="en-US" altLang="ja-JP" sz="1300">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3386908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7" name="タイトル 6"/>
          <p:cNvSpPr>
            <a:spLocks noGrp="1"/>
          </p:cNvSpPr>
          <p:nvPr>
            <p:ph type="title"/>
          </p:nvPr>
        </p:nvSpPr>
        <p:spPr/>
        <p:txBody>
          <a:bodyPr/>
          <a:lstStyle/>
          <a:p>
            <a:r>
              <a:rPr lang="ja-JP" altLang="en-US">
                <a:solidFill>
                  <a:srgbClr val="008CCF"/>
                </a:solidFill>
              </a:rPr>
              <a:t>バッチ実行ツール</a:t>
            </a:r>
            <a:br>
              <a:rPr lang="ja-JP" altLang="en-US">
                <a:solidFill>
                  <a:srgbClr val="008CCF"/>
                </a:solidFill>
              </a:rPr>
            </a:br>
            <a:endParaRPr kumimoji="1" lang="ja-JP" altLang="en-US"/>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8" name="テキスト プレースホルダー 7"/>
          <p:cNvSpPr>
            <a:spLocks noGrp="1"/>
          </p:cNvSpPr>
          <p:nvPr>
            <p:ph type="body" sz="quarter" idx="16"/>
          </p:nvPr>
        </p:nvSpPr>
        <p:spPr/>
        <p:txBody>
          <a:bodyPr/>
          <a:lstStyle/>
          <a:p>
            <a:r>
              <a:rPr lang="ja-JP" altLang="en-US"/>
              <a:t>電債管理システム　機能一覧</a:t>
            </a:r>
          </a:p>
          <a:p>
            <a:endParaRPr lang="ja-JP" altLang="en-US"/>
          </a:p>
          <a:p>
            <a:endParaRPr kumimoji="1" lang="ja-JP" altLang="en-US"/>
          </a:p>
        </p:txBody>
      </p:sp>
      <p:graphicFrame>
        <p:nvGraphicFramePr>
          <p:cNvPr id="9" name="コンテンツ プレースホルダ 5"/>
          <p:cNvGraphicFramePr>
            <a:graphicFrameLocks/>
          </p:cNvGraphicFramePr>
          <p:nvPr>
            <p:extLst>
              <p:ext uri="{D42A27DB-BD31-4B8C-83A1-F6EECF244321}">
                <p14:modId xmlns:p14="http://schemas.microsoft.com/office/powerpoint/2010/main" val="3302997731"/>
              </p:ext>
            </p:extLst>
          </p:nvPr>
        </p:nvGraphicFramePr>
        <p:xfrm>
          <a:off x="251520" y="902773"/>
          <a:ext cx="6264696" cy="2489139"/>
        </p:xfrm>
        <a:graphic>
          <a:graphicData uri="http://schemas.openxmlformats.org/drawingml/2006/table">
            <a:tbl>
              <a:tblPr firstRow="1" bandRow="1">
                <a:tableStyleId>{7DF18680-E054-41AD-8BC1-D1AEF772440D}</a:tableStyleId>
              </a:tblPr>
              <a:tblGrid>
                <a:gridCol w="2213041">
                  <a:extLst>
                    <a:ext uri="{9D8B030D-6E8A-4147-A177-3AD203B41FA5}">
                      <a16:colId xmlns:a16="http://schemas.microsoft.com/office/drawing/2014/main" val="20000"/>
                    </a:ext>
                  </a:extLst>
                </a:gridCol>
                <a:gridCol w="4051655">
                  <a:extLst>
                    <a:ext uri="{9D8B030D-6E8A-4147-A177-3AD203B41FA5}">
                      <a16:colId xmlns:a16="http://schemas.microsoft.com/office/drawing/2014/main" val="20001"/>
                    </a:ext>
                  </a:extLst>
                </a:gridCol>
              </a:tblGrid>
              <a:tr h="262803">
                <a:tc>
                  <a:txBody>
                    <a:bodyPr/>
                    <a:lstStyle/>
                    <a:p>
                      <a:r>
                        <a:rPr kumimoji="1" lang="ja-JP" altLang="en-US" sz="1200"/>
                        <a:t>機能カテゴリ</a:t>
                      </a:r>
                      <a:endParaRPr kumimoji="1" lang="ja-JP" altLang="en-US" sz="12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tc>
                  <a:txBody>
                    <a:bodyPr/>
                    <a:lstStyle/>
                    <a:p>
                      <a:r>
                        <a:rPr kumimoji="1" lang="ja-JP" altLang="en-US" sz="1200"/>
                        <a:t>機能</a:t>
                      </a:r>
                      <a:endParaRPr kumimoji="1" lang="ja-JP" altLang="en-US" sz="120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tc>
                <a:extLst>
                  <a:ext uri="{0D108BD9-81ED-4DB2-BD59-A6C34878D82A}">
                    <a16:rowId xmlns:a16="http://schemas.microsoft.com/office/drawing/2014/main" val="10000"/>
                  </a:ext>
                </a:extLst>
              </a:tr>
              <a:tr h="314037">
                <a:tc>
                  <a:txBody>
                    <a:bodyPr/>
                    <a:lstStyle/>
                    <a:p>
                      <a:r>
                        <a:rPr kumimoji="1" lang="ja-JP" altLang="en-US" sz="1000">
                          <a:latin typeface="メイリオ" panose="020B0604030504040204" pitchFamily="50" charset="-128"/>
                          <a:ea typeface="メイリオ" panose="020B0604030504040204" pitchFamily="50" charset="-128"/>
                          <a:cs typeface="メイリオ" panose="020B0604030504040204" pitchFamily="50" charset="-128"/>
                        </a:rPr>
                        <a:t>電債管理システム</a:t>
                      </a:r>
                    </a:p>
                  </a:txBody>
                  <a:tcPr marT="72000" marB="36000" anchor="ctr"/>
                </a:tc>
                <a:tc>
                  <a:txBody>
                    <a:bodyPr/>
                    <a:lstStyle/>
                    <a:p>
                      <a:r>
                        <a:rPr kumimoji="1" lang="ja-JP" altLang="en-US" sz="1000">
                          <a:latin typeface="メイリオ" panose="020B0604030504040204" pitchFamily="50" charset="-128"/>
                          <a:ea typeface="メイリオ" panose="020B0604030504040204" pitchFamily="50" charset="-128"/>
                          <a:cs typeface="メイリオ" panose="020B0604030504040204" pitchFamily="50" charset="-128"/>
                        </a:rPr>
                        <a:t>支払データ取込</a:t>
                      </a:r>
                    </a:p>
                  </a:txBody>
                  <a:tcPr marT="72000" marB="36000" anchor="ctr"/>
                </a:tc>
                <a:extLst>
                  <a:ext uri="{0D108BD9-81ED-4DB2-BD59-A6C34878D82A}">
                    <a16:rowId xmlns:a16="http://schemas.microsoft.com/office/drawing/2014/main" val="10001"/>
                  </a:ext>
                </a:extLst>
              </a:tr>
              <a:tr h="314037">
                <a:tc>
                  <a:txBody>
                    <a:bodyPr/>
                    <a:lstStyle/>
                    <a:p>
                      <a:endParaRPr kumimoji="1" lang="ja-JP" altLang="en-US" sz="100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a:latin typeface="メイリオ" panose="020B0604030504040204" pitchFamily="50" charset="-128"/>
                          <a:ea typeface="メイリオ" panose="020B0604030504040204" pitchFamily="50" charset="-128"/>
                          <a:cs typeface="メイリオ" panose="020B0604030504040204" pitchFamily="50" charset="-128"/>
                        </a:rPr>
                        <a:t>電債自動決済（処理区分：一括のみ）</a:t>
                      </a:r>
                    </a:p>
                  </a:txBody>
                  <a:tcPr marT="72000" marB="36000" anchor="ctr"/>
                </a:tc>
                <a:extLst>
                  <a:ext uri="{0D108BD9-81ED-4DB2-BD59-A6C34878D82A}">
                    <a16:rowId xmlns:a16="http://schemas.microsoft.com/office/drawing/2014/main" val="10002"/>
                  </a:ext>
                </a:extLst>
              </a:tr>
              <a:tr h="314037">
                <a:tc>
                  <a:txBody>
                    <a:bodyPr/>
                    <a:lstStyle/>
                    <a:p>
                      <a:endParaRPr kumimoji="1" lang="ja-JP" altLang="en-US" sz="100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a:latin typeface="メイリオ" panose="020B0604030504040204" pitchFamily="50" charset="-128"/>
                          <a:ea typeface="メイリオ" panose="020B0604030504040204" pitchFamily="50" charset="-128"/>
                          <a:cs typeface="メイリオ" panose="020B0604030504040204" pitchFamily="50" charset="-128"/>
                        </a:rPr>
                        <a:t>電債自動決済確定</a:t>
                      </a:r>
                    </a:p>
                  </a:txBody>
                  <a:tcPr marT="72000" marB="36000" anchor="ctr"/>
                </a:tc>
                <a:extLst>
                  <a:ext uri="{0D108BD9-81ED-4DB2-BD59-A6C34878D82A}">
                    <a16:rowId xmlns:a16="http://schemas.microsoft.com/office/drawing/2014/main" val="10004"/>
                  </a:ext>
                </a:extLst>
              </a:tr>
              <a:tr h="314037">
                <a:tc>
                  <a:txBody>
                    <a:bodyPr/>
                    <a:lstStyle/>
                    <a:p>
                      <a:endParaRPr kumimoji="1" lang="ja-JP" altLang="en-US" sz="1000">
                        <a:latin typeface="メイリオ" pitchFamily="50" charset="-128"/>
                        <a:ea typeface="メイリオ" pitchFamily="50" charset="-128"/>
                        <a:cs typeface="メイリオ" pitchFamily="50" charset="-128"/>
                      </a:endParaRPr>
                    </a:p>
                  </a:txBody>
                  <a:tcPr marT="72000" marB="36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aseline="0"/>
                        <a:t>電債入金伝票データ作成</a:t>
                      </a:r>
                      <a:endParaRPr kumimoji="1" lang="ja-JP" altLang="en-US" sz="1000" baseline="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5"/>
                  </a:ext>
                </a:extLst>
              </a:tr>
              <a:tr h="314037">
                <a:tc>
                  <a:txBody>
                    <a:bodyPr/>
                    <a:lstStyle/>
                    <a:p>
                      <a:endParaRPr kumimoji="1" lang="ja-JP" altLang="en-US" sz="1000">
                        <a:latin typeface="メイリオ" pitchFamily="50" charset="-128"/>
                        <a:ea typeface="メイリオ" pitchFamily="50" charset="-128"/>
                        <a:cs typeface="メイリオ" pitchFamily="50" charset="-128"/>
                      </a:endParaRPr>
                    </a:p>
                  </a:txBody>
                  <a:tcPr marT="72000" marB="36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aseline="0">
                          <a:latin typeface="メイリオ" pitchFamily="50" charset="-128"/>
                          <a:ea typeface="メイリオ" pitchFamily="50" charset="-128"/>
                          <a:cs typeface="メイリオ" pitchFamily="50" charset="-128"/>
                        </a:rPr>
                        <a:t>電子記録債権取込</a:t>
                      </a:r>
                    </a:p>
                  </a:txBody>
                  <a:tcPr marT="72000" marB="36000" anchor="ctr"/>
                </a:tc>
                <a:extLst>
                  <a:ext uri="{0D108BD9-81ED-4DB2-BD59-A6C34878D82A}">
                    <a16:rowId xmlns:a16="http://schemas.microsoft.com/office/drawing/2014/main" val="4017904905"/>
                  </a:ext>
                </a:extLst>
              </a:tr>
              <a:tr h="314037">
                <a:tc>
                  <a:txBody>
                    <a:bodyPr/>
                    <a:lstStyle/>
                    <a:p>
                      <a:endParaRPr kumimoji="1" lang="ja-JP" altLang="en-US" sz="1000">
                        <a:latin typeface="メイリオ" pitchFamily="50" charset="-128"/>
                        <a:ea typeface="メイリオ" pitchFamily="50" charset="-128"/>
                        <a:cs typeface="メイリオ" pitchFamily="50" charset="-128"/>
                      </a:endParaRPr>
                    </a:p>
                  </a:txBody>
                  <a:tcPr marT="72000" marB="36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aseline="0">
                          <a:latin typeface="メイリオ" pitchFamily="50" charset="-128"/>
                          <a:ea typeface="メイリオ" pitchFamily="50" charset="-128"/>
                          <a:cs typeface="メイリオ" pitchFamily="50" charset="-128"/>
                        </a:rPr>
                        <a:t>電子記録債務取込</a:t>
                      </a:r>
                    </a:p>
                  </a:txBody>
                  <a:tcPr marT="72000" marB="36000" anchor="ctr"/>
                </a:tc>
                <a:extLst>
                  <a:ext uri="{0D108BD9-81ED-4DB2-BD59-A6C34878D82A}">
                    <a16:rowId xmlns:a16="http://schemas.microsoft.com/office/drawing/2014/main" val="3904872096"/>
                  </a:ext>
                </a:extLst>
              </a:tr>
              <a:tr h="3140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rPr>
                        <a:t>仕訳インタフェース処理（仕訳作成区分：作成のみ）</a:t>
                      </a:r>
                    </a:p>
                  </a:txBody>
                  <a:tcPr marT="72000" marB="36000" anchor="ctr"/>
                </a:tc>
                <a:extLst>
                  <a:ext uri="{0D108BD9-81ED-4DB2-BD59-A6C34878D82A}">
                    <a16:rowId xmlns:a16="http://schemas.microsoft.com/office/drawing/2014/main" val="2297835389"/>
                  </a:ext>
                </a:extLst>
              </a:tr>
            </a:tbl>
          </a:graphicData>
        </a:graphic>
      </p:graphicFrame>
    </p:spTree>
    <p:extLst>
      <p:ext uri="{BB962C8B-B14F-4D97-AF65-F5344CB8AC3E}">
        <p14:creationId xmlns:p14="http://schemas.microsoft.com/office/powerpoint/2010/main" val="2345282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
        <p:nvSpPr>
          <p:cNvPr id="3" name="スライド番号プレースホルダー 2"/>
          <p:cNvSpPr>
            <a:spLocks noGrp="1"/>
          </p:cNvSpPr>
          <p:nvPr>
            <p:ph type="sldNum" sz="quarter" idx="4"/>
          </p:nvPr>
        </p:nvSpPr>
        <p:spPr/>
        <p:txBody>
          <a:bodyPr/>
          <a:lstStyle/>
          <a:p>
            <a:fld id="{78AE49ED-73EF-499C-8307-28EB0E7CF529}" type="slidenum">
              <a:rPr lang="ja-JP" altLang="en-US" smtClean="0"/>
              <a:pPr/>
              <a:t>18</a:t>
            </a:fld>
            <a:endParaRPr lang="ja-JP" altLang="en-US"/>
          </a:p>
        </p:txBody>
      </p:sp>
      <p:pic>
        <p:nvPicPr>
          <p:cNvPr id="15" name="図 14">
            <a:extLst>
              <a:ext uri="{FF2B5EF4-FFF2-40B4-BE49-F238E27FC236}">
                <a16:creationId xmlns:a16="http://schemas.microsoft.com/office/drawing/2014/main" id="{0A79C750-BBB9-9E3E-C0E6-FAD60A0F13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3695051"/>
            <a:ext cx="2106819" cy="464781"/>
          </a:xfrm>
          <a:prstGeom prst="rect">
            <a:avLst/>
          </a:prstGeom>
        </p:spPr>
      </p:pic>
      <p:sp>
        <p:nvSpPr>
          <p:cNvPr id="16" name="テキスト ボックス 15">
            <a:extLst>
              <a:ext uri="{FF2B5EF4-FFF2-40B4-BE49-F238E27FC236}">
                <a16:creationId xmlns:a16="http://schemas.microsoft.com/office/drawing/2014/main" id="{E38F463A-56B9-2222-195C-FA95178361DF}"/>
              </a:ext>
            </a:extLst>
          </p:cNvPr>
          <p:cNvSpPr txBox="1"/>
          <p:nvPr/>
        </p:nvSpPr>
        <p:spPr>
          <a:xfrm>
            <a:off x="3959932" y="4227934"/>
            <a:ext cx="1154162" cy="153888"/>
          </a:xfrm>
          <a:prstGeom prst="rect">
            <a:avLst/>
          </a:prstGeom>
          <a:noFill/>
        </p:spPr>
        <p:txBody>
          <a:bodyPr wrap="none" lIns="0" tIns="0" rIns="0" bIns="0" rtlCol="0">
            <a:spAutoFit/>
          </a:bodyPr>
          <a:lstStyle/>
          <a:p>
            <a:r>
              <a:rPr lang="ja-JP" altLang="en-US" sz="1000">
                <a:hlinkClick r:id="rId3"/>
              </a:rPr>
              <a:t>詳しくはこちらから</a:t>
            </a:r>
            <a:endParaRPr lang="en-US" altLang="ja-JP" sz="1000">
              <a:solidFill>
                <a:schemeClr val="tx2"/>
              </a:solidFill>
            </a:endParaRPr>
          </a:p>
        </p:txBody>
      </p:sp>
      <p:sp>
        <p:nvSpPr>
          <p:cNvPr id="17" name="テキスト ボックス 16">
            <a:extLst>
              <a:ext uri="{FF2B5EF4-FFF2-40B4-BE49-F238E27FC236}">
                <a16:creationId xmlns:a16="http://schemas.microsoft.com/office/drawing/2014/main" id="{8B79F36D-B6C4-CD89-3E3E-01DE19DD5328}"/>
              </a:ext>
            </a:extLst>
          </p:cNvPr>
          <p:cNvSpPr txBox="1"/>
          <p:nvPr/>
        </p:nvSpPr>
        <p:spPr>
          <a:xfrm>
            <a:off x="359532" y="1062338"/>
            <a:ext cx="8208912" cy="1977464"/>
          </a:xfrm>
          <a:prstGeom prst="rect">
            <a:avLst/>
          </a:prstGeom>
          <a:noFill/>
        </p:spPr>
        <p:txBody>
          <a:bodyPr wrap="square">
            <a:spAutoFit/>
          </a:bodyPr>
          <a:lstStyle/>
          <a:p>
            <a:pPr>
              <a:lnSpc>
                <a:spcPct val="150000"/>
              </a:lnSpc>
            </a:pPr>
            <a:r>
              <a:rPr lang="ja-JP" altLang="en-US" sz="2800">
                <a:solidFill>
                  <a:srgbClr val="008CCF"/>
                </a:solidFill>
              </a:rPr>
              <a:t>会計・人事を変える　</a:t>
            </a:r>
            <a:endParaRPr lang="en-US" altLang="ja-JP" sz="2800">
              <a:solidFill>
                <a:srgbClr val="008CCF"/>
              </a:solidFill>
            </a:endParaRPr>
          </a:p>
          <a:p>
            <a:pPr>
              <a:lnSpc>
                <a:spcPct val="150000"/>
              </a:lnSpc>
            </a:pPr>
            <a:r>
              <a:rPr lang="ja-JP" altLang="en-US" sz="2800">
                <a:solidFill>
                  <a:srgbClr val="008CCF"/>
                </a:solidFill>
              </a:rPr>
              <a:t>もっとやさしく、もっと便利に、</a:t>
            </a:r>
            <a:endParaRPr lang="en-US" altLang="ja-JP" sz="2800">
              <a:solidFill>
                <a:srgbClr val="008CCF"/>
              </a:solidFill>
            </a:endParaRPr>
          </a:p>
          <a:p>
            <a:pPr>
              <a:lnSpc>
                <a:spcPct val="150000"/>
              </a:lnSpc>
            </a:pPr>
            <a:r>
              <a:rPr lang="ja-JP" altLang="en-US" sz="2800">
                <a:solidFill>
                  <a:srgbClr val="008CCF"/>
                </a:solidFill>
              </a:rPr>
              <a:t>もっとクリエイティブに！</a:t>
            </a:r>
          </a:p>
        </p:txBody>
      </p:sp>
      <p:pic>
        <p:nvPicPr>
          <p:cNvPr id="18" name="図 17" descr="QR コード&#10;&#10;AI によって生成されたコンテンツは間違っている可能性があります。">
            <a:extLst>
              <a:ext uri="{FF2B5EF4-FFF2-40B4-BE49-F238E27FC236}">
                <a16:creationId xmlns:a16="http://schemas.microsoft.com/office/drawing/2014/main" id="{C9E16EBD-8FCD-898F-2A7C-C22F36C62C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4068" y="3685118"/>
            <a:ext cx="792088" cy="792088"/>
          </a:xfrm>
          <a:prstGeom prst="rect">
            <a:avLst/>
          </a:prstGeom>
        </p:spPr>
      </p:pic>
    </p:spTree>
    <p:extLst>
      <p:ext uri="{BB962C8B-B14F-4D97-AF65-F5344CB8AC3E}">
        <p14:creationId xmlns:p14="http://schemas.microsoft.com/office/powerpoint/2010/main" val="3548788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B4993D8-7D55-64C7-5E3B-3550E1D6D7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a:extLst>
              <a:ext uri="{FF2B5EF4-FFF2-40B4-BE49-F238E27FC236}">
                <a16:creationId xmlns:a16="http://schemas.microsoft.com/office/drawing/2014/main" id="{EC3B2C31-DA47-CC2A-5D52-9805AEF3CA92}"/>
              </a:ext>
            </a:extLst>
          </p:cNvPr>
          <p:cNvSpPr>
            <a:spLocks noGrp="1"/>
          </p:cNvSpPr>
          <p:nvPr>
            <p:ph type="title"/>
          </p:nvPr>
        </p:nvSpPr>
        <p:spPr/>
        <p:txBody>
          <a:bodyPr/>
          <a:lstStyle/>
          <a:p>
            <a:r>
              <a:rPr kumimoji="1" lang="ja-JP" altLang="en-US" dirty="0"/>
              <a:t>手形の廃止と電債管理システムについて </a:t>
            </a:r>
          </a:p>
        </p:txBody>
      </p:sp>
      <p:sp>
        <p:nvSpPr>
          <p:cNvPr id="4" name="フッター プレースホルダー 3">
            <a:extLst>
              <a:ext uri="{FF2B5EF4-FFF2-40B4-BE49-F238E27FC236}">
                <a16:creationId xmlns:a16="http://schemas.microsoft.com/office/drawing/2014/main" id="{6A8AB027-D8C2-67EA-6E12-A4BA5990D1BA}"/>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grpSp>
        <p:nvGrpSpPr>
          <p:cNvPr id="50" name="グループ化 49">
            <a:extLst>
              <a:ext uri="{FF2B5EF4-FFF2-40B4-BE49-F238E27FC236}">
                <a16:creationId xmlns:a16="http://schemas.microsoft.com/office/drawing/2014/main" id="{7948CAED-E3EB-D01F-5CD2-2261FF9C8D77}"/>
              </a:ext>
            </a:extLst>
          </p:cNvPr>
          <p:cNvGrpSpPr/>
          <p:nvPr/>
        </p:nvGrpSpPr>
        <p:grpSpPr>
          <a:xfrm>
            <a:off x="251520" y="1213415"/>
            <a:ext cx="8596054" cy="2964164"/>
            <a:chOff x="251520" y="1213415"/>
            <a:chExt cx="8596054" cy="2964164"/>
          </a:xfrm>
        </p:grpSpPr>
        <p:sp>
          <p:nvSpPr>
            <p:cNvPr id="12" name="AutoShape 10">
              <a:extLst>
                <a:ext uri="{FF2B5EF4-FFF2-40B4-BE49-F238E27FC236}">
                  <a16:creationId xmlns:a16="http://schemas.microsoft.com/office/drawing/2014/main" id="{214C9286-A02B-7611-FB4E-0B54D31CA0C0}"/>
                </a:ext>
              </a:extLst>
            </p:cNvPr>
            <p:cNvSpPr>
              <a:spLocks noChangeArrowheads="1"/>
            </p:cNvSpPr>
            <p:nvPr/>
          </p:nvSpPr>
          <p:spPr bwMode="ltGray">
            <a:xfrm>
              <a:off x="2539990" y="2628747"/>
              <a:ext cx="3334588" cy="342800"/>
            </a:xfrm>
            <a:prstGeom prst="homePlate">
              <a:avLst>
                <a:gd name="adj" fmla="val 21120"/>
              </a:avLst>
            </a:prstGeom>
            <a:solidFill>
              <a:schemeClr val="accent5">
                <a:lumMod val="60000"/>
                <a:lumOff val="40000"/>
              </a:schemeClr>
            </a:solidFill>
            <a:ln w="25400" cap="flat" cmpd="sng" algn="ctr">
              <a:noFill/>
              <a:prstDash val="solid"/>
              <a:headEnd/>
              <a:tailEnd/>
            </a:ln>
            <a:effectLst/>
          </p:spPr>
          <p:txBody>
            <a:bodyPr wrap="none" lIns="121915" tIns="60957" rIns="121915" bIns="60957" anchor="ctr"/>
            <a:lstStyle/>
            <a:p>
              <a:pPr defTabSz="1219080">
                <a:defRPr/>
              </a:pPr>
              <a:r>
                <a:rPr kumimoji="0" lang="ja-JP" altLang="en-US" sz="933" kern="0" dirty="0">
                  <a:solidFill>
                    <a:prstClr val="black"/>
                  </a:solidFill>
                  <a:cs typeface="メイリオ" panose="020B0604030504040204" pitchFamily="50" charset="-128"/>
                </a:rPr>
                <a:t>　</a:t>
              </a:r>
            </a:p>
          </p:txBody>
        </p:sp>
        <p:sp>
          <p:nvSpPr>
            <p:cNvPr id="13" name="AutoShape 10">
              <a:extLst>
                <a:ext uri="{FF2B5EF4-FFF2-40B4-BE49-F238E27FC236}">
                  <a16:creationId xmlns:a16="http://schemas.microsoft.com/office/drawing/2014/main" id="{494516B1-34DD-DA0A-45AD-69FAB96835FD}"/>
                </a:ext>
              </a:extLst>
            </p:cNvPr>
            <p:cNvSpPr>
              <a:spLocks noChangeArrowheads="1"/>
            </p:cNvSpPr>
            <p:nvPr/>
          </p:nvSpPr>
          <p:spPr bwMode="ltGray">
            <a:xfrm>
              <a:off x="2530337" y="1748926"/>
              <a:ext cx="3344245" cy="342800"/>
            </a:xfrm>
            <a:prstGeom prst="homePlate">
              <a:avLst>
                <a:gd name="adj" fmla="val 21120"/>
              </a:avLst>
            </a:prstGeom>
            <a:solidFill>
              <a:schemeClr val="accent6">
                <a:lumMod val="60000"/>
                <a:lumOff val="40000"/>
              </a:schemeClr>
            </a:solidFill>
            <a:ln w="25400" cap="flat" cmpd="sng" algn="ctr">
              <a:noFill/>
              <a:prstDash val="solid"/>
              <a:headEnd/>
              <a:tailEnd/>
            </a:ln>
            <a:effectLst/>
          </p:spPr>
          <p:txBody>
            <a:bodyPr wrap="none" lIns="121915" tIns="60957" rIns="121915" bIns="60957" anchor="ctr"/>
            <a:lstStyle/>
            <a:p>
              <a:pPr defTabSz="1219080">
                <a:defRPr/>
              </a:pPr>
              <a:r>
                <a:rPr kumimoji="0" lang="ja-JP" altLang="en-US" sz="933" kern="0" dirty="0">
                  <a:solidFill>
                    <a:prstClr val="black"/>
                  </a:solidFill>
                  <a:cs typeface="メイリオ" panose="020B0604030504040204" pitchFamily="50" charset="-128"/>
                </a:rPr>
                <a:t>　</a:t>
              </a:r>
            </a:p>
          </p:txBody>
        </p:sp>
        <p:sp>
          <p:nvSpPr>
            <p:cNvPr id="14" name="AutoShape 10">
              <a:extLst>
                <a:ext uri="{FF2B5EF4-FFF2-40B4-BE49-F238E27FC236}">
                  <a16:creationId xmlns:a16="http://schemas.microsoft.com/office/drawing/2014/main" id="{212CD2B6-9136-8C1C-C80A-CF103D4DA1CE}"/>
                </a:ext>
              </a:extLst>
            </p:cNvPr>
            <p:cNvSpPr>
              <a:spLocks noChangeArrowheads="1"/>
            </p:cNvSpPr>
            <p:nvPr/>
          </p:nvSpPr>
          <p:spPr bwMode="ltGray">
            <a:xfrm>
              <a:off x="2105929" y="1751278"/>
              <a:ext cx="1163486" cy="342800"/>
            </a:xfrm>
            <a:prstGeom prst="homePlate">
              <a:avLst>
                <a:gd name="adj" fmla="val 21120"/>
              </a:avLst>
            </a:prstGeom>
            <a:solidFill>
              <a:schemeClr val="accent6"/>
            </a:solidFill>
            <a:ln w="25400" cap="flat" cmpd="sng" algn="ctr">
              <a:noFill/>
              <a:prstDash val="solid"/>
              <a:headEnd/>
              <a:tailEnd/>
            </a:ln>
            <a:effectLst/>
          </p:spPr>
          <p:txBody>
            <a:bodyPr wrap="none" lIns="121915" tIns="60957" rIns="121915" bIns="60957" anchor="ctr"/>
            <a:lstStyle/>
            <a:p>
              <a:pPr defTabSz="1219080">
                <a:defRPr/>
              </a:pPr>
              <a:r>
                <a:rPr kumimoji="0" lang="ja-JP" altLang="en-US" sz="933" kern="0" dirty="0">
                  <a:solidFill>
                    <a:prstClr val="black"/>
                  </a:solidFill>
                  <a:cs typeface="メイリオ" panose="020B0604030504040204" pitchFamily="50" charset="-128"/>
                </a:rPr>
                <a:t>　</a:t>
              </a:r>
            </a:p>
          </p:txBody>
        </p:sp>
        <p:sp>
          <p:nvSpPr>
            <p:cNvPr id="15" name="Text Box 28">
              <a:extLst>
                <a:ext uri="{FF2B5EF4-FFF2-40B4-BE49-F238E27FC236}">
                  <a16:creationId xmlns:a16="http://schemas.microsoft.com/office/drawing/2014/main" id="{CF8A3710-8541-6A7D-3122-730951FD58EF}"/>
                </a:ext>
              </a:extLst>
            </p:cNvPr>
            <p:cNvSpPr txBox="1">
              <a:spLocks noChangeArrowheads="1"/>
            </p:cNvSpPr>
            <p:nvPr/>
          </p:nvSpPr>
          <p:spPr bwMode="black">
            <a:xfrm>
              <a:off x="257973" y="1922366"/>
              <a:ext cx="1731299" cy="338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5" tIns="60957" rIns="121915" bIns="6095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defTabSz="1219080" eaLnBrk="1" hangingPunct="1">
                <a:spcBef>
                  <a:spcPct val="50000"/>
                </a:spcBef>
                <a:defRPr/>
              </a:pPr>
              <a:r>
                <a:rPr lang="ja-JP" altLang="en-US" sz="1400" b="1" dirty="0">
                  <a:solidFill>
                    <a:prstClr val="black"/>
                  </a:solidFill>
                  <a:latin typeface="メイリオ" pitchFamily="50" charset="-128"/>
                  <a:ea typeface="メイリオ" pitchFamily="50" charset="-128"/>
                  <a:cs typeface="メイリオ" pitchFamily="50" charset="-128"/>
                </a:rPr>
                <a:t>手形管理システム</a:t>
              </a:r>
            </a:p>
          </p:txBody>
        </p:sp>
        <p:sp>
          <p:nvSpPr>
            <p:cNvPr id="16" name="Text Box 28">
              <a:extLst>
                <a:ext uri="{FF2B5EF4-FFF2-40B4-BE49-F238E27FC236}">
                  <a16:creationId xmlns:a16="http://schemas.microsoft.com/office/drawing/2014/main" id="{8D17CD46-C696-90B4-F5CB-D84C506D9540}"/>
                </a:ext>
              </a:extLst>
            </p:cNvPr>
            <p:cNvSpPr txBox="1">
              <a:spLocks noChangeArrowheads="1"/>
            </p:cNvSpPr>
            <p:nvPr/>
          </p:nvSpPr>
          <p:spPr bwMode="black">
            <a:xfrm>
              <a:off x="256727" y="2778059"/>
              <a:ext cx="1625568" cy="338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5" tIns="60957" rIns="121915" bIns="6095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defTabSz="1219080" eaLnBrk="1" hangingPunct="1">
                <a:spcBef>
                  <a:spcPct val="50000"/>
                </a:spcBef>
                <a:defRPr/>
              </a:pPr>
              <a:r>
                <a:rPr lang="ja-JP" altLang="en-US" sz="1400" b="1" dirty="0">
                  <a:solidFill>
                    <a:prstClr val="black"/>
                  </a:solidFill>
                  <a:latin typeface="メイリオ" pitchFamily="50" charset="-128"/>
                  <a:ea typeface="メイリオ" pitchFamily="50" charset="-128"/>
                  <a:cs typeface="メイリオ" pitchFamily="50" charset="-128"/>
                </a:rPr>
                <a:t>電債オプション</a:t>
              </a:r>
            </a:p>
          </p:txBody>
        </p:sp>
        <p:grpSp>
          <p:nvGrpSpPr>
            <p:cNvPr id="17" name="グループ化 16">
              <a:extLst>
                <a:ext uri="{FF2B5EF4-FFF2-40B4-BE49-F238E27FC236}">
                  <a16:creationId xmlns:a16="http://schemas.microsoft.com/office/drawing/2014/main" id="{91504A89-D006-ABCF-66D4-B2DECB94D162}"/>
                </a:ext>
              </a:extLst>
            </p:cNvPr>
            <p:cNvGrpSpPr/>
            <p:nvPr/>
          </p:nvGrpSpPr>
          <p:grpSpPr>
            <a:xfrm>
              <a:off x="4835738" y="1235058"/>
              <a:ext cx="1680416" cy="621032"/>
              <a:chOff x="1398697" y="1201210"/>
              <a:chExt cx="1431949" cy="652192"/>
            </a:xfrm>
          </p:grpSpPr>
          <p:sp>
            <p:nvSpPr>
              <p:cNvPr id="45" name="Text Box 7">
                <a:extLst>
                  <a:ext uri="{FF2B5EF4-FFF2-40B4-BE49-F238E27FC236}">
                    <a16:creationId xmlns:a16="http://schemas.microsoft.com/office/drawing/2014/main" id="{C428FA99-B590-BF47-C17B-317C06539DB6}"/>
                  </a:ext>
                </a:extLst>
              </p:cNvPr>
              <p:cNvSpPr txBox="1">
                <a:spLocks noChangeArrowheads="1"/>
              </p:cNvSpPr>
              <p:nvPr/>
            </p:nvSpPr>
            <p:spPr bwMode="black">
              <a:xfrm>
                <a:off x="1398697" y="1201210"/>
                <a:ext cx="1431949" cy="369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5" tIns="60957" rIns="121915" bIns="6095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spcBef>
                    <a:spcPct val="50000"/>
                  </a:spcBef>
                  <a:defRPr/>
                </a:pPr>
                <a:r>
                  <a:rPr lang="en-US" altLang="ja-JP"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FY2027</a:t>
                </a:r>
              </a:p>
            </p:txBody>
          </p:sp>
          <p:sp>
            <p:nvSpPr>
              <p:cNvPr id="46" name="テキスト ボックス 45">
                <a:extLst>
                  <a:ext uri="{FF2B5EF4-FFF2-40B4-BE49-F238E27FC236}">
                    <a16:creationId xmlns:a16="http://schemas.microsoft.com/office/drawing/2014/main" id="{4BAFAF26-D4AA-854D-3F18-747EB6D138B8}"/>
                  </a:ext>
                </a:extLst>
              </p:cNvPr>
              <p:cNvSpPr txBox="1"/>
              <p:nvPr/>
            </p:nvSpPr>
            <p:spPr bwMode="invGray">
              <a:xfrm>
                <a:off x="1736427" y="1511485"/>
                <a:ext cx="1082164" cy="184521"/>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2027/8</a:t>
                </a:r>
              </a:p>
            </p:txBody>
          </p:sp>
          <p:sp>
            <p:nvSpPr>
              <p:cNvPr id="47" name="二等辺三角形 87">
                <a:extLst>
                  <a:ext uri="{FF2B5EF4-FFF2-40B4-BE49-F238E27FC236}">
                    <a16:creationId xmlns:a16="http://schemas.microsoft.com/office/drawing/2014/main" id="{08BE4B87-3D3F-390A-46D5-AC08BC60E610}"/>
                  </a:ext>
                </a:extLst>
              </p:cNvPr>
              <p:cNvSpPr>
                <a:spLocks noChangeArrowheads="1"/>
              </p:cNvSpPr>
              <p:nvPr/>
            </p:nvSpPr>
            <p:spPr bwMode="invGray">
              <a:xfrm flipV="1">
                <a:off x="2197615" y="1682379"/>
                <a:ext cx="159788" cy="171023"/>
              </a:xfrm>
              <a:prstGeom prst="triangle">
                <a:avLst>
                  <a:gd name="adj" fmla="val 50000"/>
                </a:avLst>
              </a:prstGeom>
              <a:solidFill>
                <a:srgbClr val="CC0000"/>
              </a:solidFill>
              <a:ln w="25400" algn="ctr">
                <a:solidFill>
                  <a:sysClr val="window" lastClr="FFFFFF"/>
                </a:solidFill>
                <a:miter lim="800000"/>
                <a:headEnd/>
                <a:tailEnd/>
              </a:ln>
            </p:spPr>
            <p:txBody>
              <a:bodyPr rot="10800000" lIns="121904" tIns="60952" rIns="121904" bIns="60952" anchor="ctr"/>
              <a:lstStyle/>
              <a:p>
                <a:pPr algn="ctr" defTabSz="1219080">
                  <a:defRPr/>
                </a:pPr>
                <a:endParaRPr kumimoji="0" lang="ja-JP" altLang="ja-JP" sz="933" kern="0">
                  <a:solidFill>
                    <a:prstClr val="black"/>
                  </a:solidFill>
                  <a:cs typeface="メイリオ" panose="020B0604030504040204" pitchFamily="50" charset="-128"/>
                </a:endParaRPr>
              </a:p>
            </p:txBody>
          </p:sp>
        </p:grpSp>
        <p:grpSp>
          <p:nvGrpSpPr>
            <p:cNvPr id="18" name="グループ化 17">
              <a:extLst>
                <a:ext uri="{FF2B5EF4-FFF2-40B4-BE49-F238E27FC236}">
                  <a16:creationId xmlns:a16="http://schemas.microsoft.com/office/drawing/2014/main" id="{5F995F0C-BC41-BE51-24E6-CA11C353D962}"/>
                </a:ext>
              </a:extLst>
            </p:cNvPr>
            <p:cNvGrpSpPr/>
            <p:nvPr/>
          </p:nvGrpSpPr>
          <p:grpSpPr>
            <a:xfrm>
              <a:off x="2430626" y="1235058"/>
              <a:ext cx="1680416" cy="595300"/>
              <a:chOff x="1398697" y="1201210"/>
              <a:chExt cx="1431949" cy="625169"/>
            </a:xfrm>
          </p:grpSpPr>
          <p:sp>
            <p:nvSpPr>
              <p:cNvPr id="42" name="Text Box 7">
                <a:extLst>
                  <a:ext uri="{FF2B5EF4-FFF2-40B4-BE49-F238E27FC236}">
                    <a16:creationId xmlns:a16="http://schemas.microsoft.com/office/drawing/2014/main" id="{F65EE635-E149-1DD2-DCDC-302F3CD13D9C}"/>
                  </a:ext>
                </a:extLst>
              </p:cNvPr>
              <p:cNvSpPr txBox="1">
                <a:spLocks noChangeArrowheads="1"/>
              </p:cNvSpPr>
              <p:nvPr/>
            </p:nvSpPr>
            <p:spPr bwMode="black">
              <a:xfrm>
                <a:off x="1398697" y="1201210"/>
                <a:ext cx="1431949" cy="369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5" tIns="60957" rIns="121915" bIns="6095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spcBef>
                    <a:spcPct val="50000"/>
                  </a:spcBef>
                  <a:defRPr/>
                </a:pPr>
                <a:r>
                  <a:rPr lang="en-US" altLang="ja-JP"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FY2026</a:t>
                </a:r>
              </a:p>
            </p:txBody>
          </p:sp>
          <p:sp>
            <p:nvSpPr>
              <p:cNvPr id="43" name="テキスト ボックス 42">
                <a:extLst>
                  <a:ext uri="{FF2B5EF4-FFF2-40B4-BE49-F238E27FC236}">
                    <a16:creationId xmlns:a16="http://schemas.microsoft.com/office/drawing/2014/main" id="{E512B0DA-FDEC-7579-F7A5-8BFFD78A8E3B}"/>
                  </a:ext>
                </a:extLst>
              </p:cNvPr>
              <p:cNvSpPr txBox="1"/>
              <p:nvPr/>
            </p:nvSpPr>
            <p:spPr bwMode="invGray">
              <a:xfrm>
                <a:off x="1573589" y="1511485"/>
                <a:ext cx="1082164" cy="184521"/>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2026/8</a:t>
                </a:r>
              </a:p>
            </p:txBody>
          </p:sp>
          <p:sp>
            <p:nvSpPr>
              <p:cNvPr id="44" name="二等辺三角形 87">
                <a:extLst>
                  <a:ext uri="{FF2B5EF4-FFF2-40B4-BE49-F238E27FC236}">
                    <a16:creationId xmlns:a16="http://schemas.microsoft.com/office/drawing/2014/main" id="{4D7749EE-2C36-6523-47E8-09A5290B5370}"/>
                  </a:ext>
                </a:extLst>
              </p:cNvPr>
              <p:cNvSpPr>
                <a:spLocks noChangeArrowheads="1"/>
              </p:cNvSpPr>
              <p:nvPr/>
            </p:nvSpPr>
            <p:spPr bwMode="invGray">
              <a:xfrm flipV="1">
                <a:off x="2034777" y="1682379"/>
                <a:ext cx="133200" cy="144000"/>
              </a:xfrm>
              <a:prstGeom prst="triangle">
                <a:avLst>
                  <a:gd name="adj" fmla="val 50000"/>
                </a:avLst>
              </a:prstGeom>
              <a:solidFill>
                <a:srgbClr val="CC0000"/>
              </a:solidFill>
              <a:ln w="25400" algn="ctr">
                <a:noFill/>
                <a:miter lim="800000"/>
                <a:headEnd/>
                <a:tailEnd/>
              </a:ln>
            </p:spPr>
            <p:txBody>
              <a:bodyPr rot="10800000" lIns="121904" tIns="60952" rIns="121904" bIns="60952" anchor="ctr"/>
              <a:lstStyle/>
              <a:p>
                <a:pPr algn="ctr" defTabSz="1219080">
                  <a:defRPr/>
                </a:pPr>
                <a:endParaRPr kumimoji="0" lang="ja-JP" altLang="ja-JP" sz="933" kern="0">
                  <a:solidFill>
                    <a:prstClr val="black"/>
                  </a:solidFill>
                  <a:cs typeface="メイリオ" panose="020B0604030504040204" pitchFamily="50" charset="-128"/>
                </a:endParaRPr>
              </a:p>
            </p:txBody>
          </p:sp>
        </p:grpSp>
        <p:sp>
          <p:nvSpPr>
            <p:cNvPr id="19" name="Text Box 7">
              <a:extLst>
                <a:ext uri="{FF2B5EF4-FFF2-40B4-BE49-F238E27FC236}">
                  <a16:creationId xmlns:a16="http://schemas.microsoft.com/office/drawing/2014/main" id="{B19AAEBD-5263-792C-AD33-8E87CB5CA612}"/>
                </a:ext>
              </a:extLst>
            </p:cNvPr>
            <p:cNvSpPr txBox="1">
              <a:spLocks noChangeArrowheads="1"/>
            </p:cNvSpPr>
            <p:nvPr/>
          </p:nvSpPr>
          <p:spPr bwMode="black">
            <a:xfrm>
              <a:off x="7167158" y="1235058"/>
              <a:ext cx="1680416" cy="351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5" tIns="60957" rIns="121915" bIns="60957">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spcBef>
                  <a:spcPct val="50000"/>
                </a:spcBef>
                <a:defRPr/>
              </a:pPr>
              <a:r>
                <a:rPr lang="en-US" altLang="ja-JP"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FY2028</a:t>
              </a:r>
            </a:p>
          </p:txBody>
        </p:sp>
        <p:sp>
          <p:nvSpPr>
            <p:cNvPr id="20" name="AutoShape 10">
              <a:extLst>
                <a:ext uri="{FF2B5EF4-FFF2-40B4-BE49-F238E27FC236}">
                  <a16:creationId xmlns:a16="http://schemas.microsoft.com/office/drawing/2014/main" id="{94D80AEC-73D6-6FFC-0DBA-754A9628FC2A}"/>
                </a:ext>
              </a:extLst>
            </p:cNvPr>
            <p:cNvSpPr>
              <a:spLocks noChangeArrowheads="1"/>
            </p:cNvSpPr>
            <p:nvPr/>
          </p:nvSpPr>
          <p:spPr bwMode="ltGray">
            <a:xfrm>
              <a:off x="2105929" y="2631413"/>
              <a:ext cx="1163482" cy="342800"/>
            </a:xfrm>
            <a:prstGeom prst="homePlate">
              <a:avLst>
                <a:gd name="adj" fmla="val 21120"/>
              </a:avLst>
            </a:prstGeom>
            <a:solidFill>
              <a:schemeClr val="accent5"/>
            </a:solidFill>
            <a:ln w="25400" cap="flat" cmpd="sng" algn="ctr">
              <a:noFill/>
              <a:prstDash val="solid"/>
              <a:headEnd/>
              <a:tailEnd/>
            </a:ln>
            <a:effectLst/>
          </p:spPr>
          <p:txBody>
            <a:bodyPr wrap="none" lIns="121915" tIns="60957" rIns="121915" bIns="60957" anchor="ctr"/>
            <a:lstStyle/>
            <a:p>
              <a:pPr defTabSz="1219080">
                <a:defRPr/>
              </a:pPr>
              <a:r>
                <a:rPr kumimoji="0" lang="ja-JP" altLang="en-US" sz="933" kern="0">
                  <a:solidFill>
                    <a:prstClr val="black"/>
                  </a:solidFill>
                  <a:cs typeface="メイリオ" panose="020B0604030504040204" pitchFamily="50" charset="-128"/>
                </a:rPr>
                <a:t>　　　　　　</a:t>
              </a:r>
            </a:p>
          </p:txBody>
        </p:sp>
        <p:sp>
          <p:nvSpPr>
            <p:cNvPr id="21" name="テキスト ボックス 20">
              <a:extLst>
                <a:ext uri="{FF2B5EF4-FFF2-40B4-BE49-F238E27FC236}">
                  <a16:creationId xmlns:a16="http://schemas.microsoft.com/office/drawing/2014/main" id="{3F3091DE-DE1E-2861-DDC5-72FCF69C4E1C}"/>
                </a:ext>
              </a:extLst>
            </p:cNvPr>
            <p:cNvSpPr txBox="1"/>
            <p:nvPr/>
          </p:nvSpPr>
          <p:spPr bwMode="invGray">
            <a:xfrm>
              <a:off x="2635864" y="2411518"/>
              <a:ext cx="1269938" cy="175705"/>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2026/8</a:t>
              </a:r>
            </a:p>
          </p:txBody>
        </p:sp>
        <p:sp>
          <p:nvSpPr>
            <p:cNvPr id="22" name="二等辺三角形 87">
              <a:extLst>
                <a:ext uri="{FF2B5EF4-FFF2-40B4-BE49-F238E27FC236}">
                  <a16:creationId xmlns:a16="http://schemas.microsoft.com/office/drawing/2014/main" id="{6BEA3F76-3F17-A304-2322-3A9379FA3141}"/>
                </a:ext>
              </a:extLst>
            </p:cNvPr>
            <p:cNvSpPr>
              <a:spLocks noChangeArrowheads="1"/>
            </p:cNvSpPr>
            <p:nvPr/>
          </p:nvSpPr>
          <p:spPr bwMode="invGray">
            <a:xfrm flipV="1">
              <a:off x="5789718" y="2529789"/>
              <a:ext cx="187514" cy="162852"/>
            </a:xfrm>
            <a:prstGeom prst="triangle">
              <a:avLst>
                <a:gd name="adj" fmla="val 50000"/>
              </a:avLst>
            </a:prstGeom>
            <a:solidFill>
              <a:srgbClr val="CC0000"/>
            </a:solidFill>
            <a:ln w="25400" algn="ctr">
              <a:solidFill>
                <a:sysClr val="window" lastClr="FFFFFF"/>
              </a:solidFill>
              <a:miter lim="800000"/>
              <a:headEnd/>
              <a:tailEnd/>
            </a:ln>
          </p:spPr>
          <p:txBody>
            <a:bodyPr rot="10800000" lIns="121904" tIns="60952" rIns="121904" bIns="60952" anchor="ctr"/>
            <a:lstStyle/>
            <a:p>
              <a:pPr algn="ctr" defTabSz="1219080">
                <a:defRPr/>
              </a:pPr>
              <a:endParaRPr kumimoji="0" lang="ja-JP" altLang="ja-JP" sz="2133" kern="0">
                <a:solidFill>
                  <a:prstClr val="black"/>
                </a:solidFill>
                <a:cs typeface="メイリオ" panose="020B0604030504040204" pitchFamily="50" charset="-128"/>
              </a:endParaRPr>
            </a:p>
          </p:txBody>
        </p:sp>
        <p:sp>
          <p:nvSpPr>
            <p:cNvPr id="23" name="テキスト ボックス 22">
              <a:extLst>
                <a:ext uri="{FF2B5EF4-FFF2-40B4-BE49-F238E27FC236}">
                  <a16:creationId xmlns:a16="http://schemas.microsoft.com/office/drawing/2014/main" id="{E7923928-B874-C7D0-AEDF-3329272A37DD}"/>
                </a:ext>
              </a:extLst>
            </p:cNvPr>
            <p:cNvSpPr txBox="1"/>
            <p:nvPr/>
          </p:nvSpPr>
          <p:spPr bwMode="invGray">
            <a:xfrm>
              <a:off x="5254584" y="2411912"/>
              <a:ext cx="1269938" cy="175705"/>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2027/8</a:t>
              </a:r>
            </a:p>
          </p:txBody>
        </p:sp>
        <p:sp>
          <p:nvSpPr>
            <p:cNvPr id="24" name="Text Box 28">
              <a:extLst>
                <a:ext uri="{FF2B5EF4-FFF2-40B4-BE49-F238E27FC236}">
                  <a16:creationId xmlns:a16="http://schemas.microsoft.com/office/drawing/2014/main" id="{1A0A84FA-36BC-D142-7B2D-426EAAEFDAF9}"/>
                </a:ext>
              </a:extLst>
            </p:cNvPr>
            <p:cNvSpPr txBox="1">
              <a:spLocks noChangeArrowheads="1"/>
            </p:cNvSpPr>
            <p:nvPr/>
          </p:nvSpPr>
          <p:spPr bwMode="invGray">
            <a:xfrm>
              <a:off x="2043940" y="1887783"/>
              <a:ext cx="1253524" cy="206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lnSpc>
                  <a:spcPts val="600"/>
                </a:lnSpc>
                <a:spcBef>
                  <a:spcPct val="50000"/>
                </a:spcBef>
                <a:defRPr/>
              </a:pPr>
              <a:r>
                <a:rPr lang="ja-JP" altLang="en-US" sz="900" dirty="0">
                  <a:solidFill>
                    <a:prstClr val="white"/>
                  </a:solidFill>
                  <a:latin typeface="メイリオ"/>
                  <a:ea typeface="メイリオ"/>
                  <a:cs typeface="メイリオ" pitchFamily="50" charset="-128"/>
                </a:rPr>
                <a:t>最終版リリース</a:t>
              </a:r>
            </a:p>
          </p:txBody>
        </p:sp>
        <p:sp>
          <p:nvSpPr>
            <p:cNvPr id="25" name="AutoShape 10">
              <a:extLst>
                <a:ext uri="{FF2B5EF4-FFF2-40B4-BE49-F238E27FC236}">
                  <a16:creationId xmlns:a16="http://schemas.microsoft.com/office/drawing/2014/main" id="{A8276455-F091-2925-E2CB-636ECAB87082}"/>
                </a:ext>
              </a:extLst>
            </p:cNvPr>
            <p:cNvSpPr>
              <a:spLocks noChangeArrowheads="1"/>
            </p:cNvSpPr>
            <p:nvPr/>
          </p:nvSpPr>
          <p:spPr bwMode="ltGray">
            <a:xfrm>
              <a:off x="3269414" y="3493917"/>
              <a:ext cx="5551275" cy="342800"/>
            </a:xfrm>
            <a:prstGeom prst="homePlate">
              <a:avLst>
                <a:gd name="adj" fmla="val 21120"/>
              </a:avLst>
            </a:prstGeom>
            <a:solidFill>
              <a:schemeClr val="accent5"/>
            </a:solidFill>
            <a:ln w="25400" cap="flat" cmpd="sng" algn="ctr">
              <a:noFill/>
              <a:prstDash val="solid"/>
              <a:headEnd/>
              <a:tailEnd/>
            </a:ln>
            <a:effectLst/>
          </p:spPr>
          <p:txBody>
            <a:bodyPr wrap="none" lIns="121915" tIns="60957" rIns="121915" bIns="60957" anchor="ctr"/>
            <a:lstStyle/>
            <a:p>
              <a:pPr defTabSz="1219080">
                <a:defRPr/>
              </a:pPr>
              <a:r>
                <a:rPr kumimoji="0" lang="ja-JP" altLang="en-US" sz="933" kern="0" dirty="0">
                  <a:solidFill>
                    <a:prstClr val="black"/>
                  </a:solidFill>
                  <a:cs typeface="メイリオ" panose="020B0604030504040204" pitchFamily="50" charset="-128"/>
                </a:rPr>
                <a:t>　　　　　　</a:t>
              </a:r>
            </a:p>
          </p:txBody>
        </p:sp>
        <p:sp>
          <p:nvSpPr>
            <p:cNvPr id="26" name="二等辺三角形 87">
              <a:extLst>
                <a:ext uri="{FF2B5EF4-FFF2-40B4-BE49-F238E27FC236}">
                  <a16:creationId xmlns:a16="http://schemas.microsoft.com/office/drawing/2014/main" id="{9104EACE-1423-F1FE-48F5-ACECBC79736F}"/>
                </a:ext>
              </a:extLst>
            </p:cNvPr>
            <p:cNvSpPr>
              <a:spLocks noChangeArrowheads="1"/>
            </p:cNvSpPr>
            <p:nvPr/>
          </p:nvSpPr>
          <p:spPr bwMode="invGray">
            <a:xfrm flipV="1">
              <a:off x="5784578" y="3413072"/>
              <a:ext cx="187514" cy="162852"/>
            </a:xfrm>
            <a:prstGeom prst="triangle">
              <a:avLst>
                <a:gd name="adj" fmla="val 50000"/>
              </a:avLst>
            </a:prstGeom>
            <a:solidFill>
              <a:srgbClr val="CC0000"/>
            </a:solidFill>
            <a:ln w="25400" algn="ctr">
              <a:solidFill>
                <a:sysClr val="window" lastClr="FFFFFF"/>
              </a:solidFill>
              <a:miter lim="800000"/>
              <a:headEnd/>
              <a:tailEnd/>
            </a:ln>
          </p:spPr>
          <p:txBody>
            <a:bodyPr rot="10800000" lIns="121904" tIns="60952" rIns="121904" bIns="60952" anchor="ctr"/>
            <a:lstStyle/>
            <a:p>
              <a:pPr algn="ctr" defTabSz="1219080">
                <a:defRPr/>
              </a:pPr>
              <a:endParaRPr kumimoji="0" lang="ja-JP" altLang="ja-JP" sz="2133" kern="0">
                <a:solidFill>
                  <a:prstClr val="black"/>
                </a:solidFill>
                <a:cs typeface="メイリオ" panose="020B0604030504040204" pitchFamily="50" charset="-128"/>
              </a:endParaRPr>
            </a:p>
          </p:txBody>
        </p:sp>
        <p:sp>
          <p:nvSpPr>
            <p:cNvPr id="27" name="テキスト ボックス 26">
              <a:extLst>
                <a:ext uri="{FF2B5EF4-FFF2-40B4-BE49-F238E27FC236}">
                  <a16:creationId xmlns:a16="http://schemas.microsoft.com/office/drawing/2014/main" id="{5812FCE4-5282-80A1-CBE8-90584676DB05}"/>
                </a:ext>
              </a:extLst>
            </p:cNvPr>
            <p:cNvSpPr txBox="1"/>
            <p:nvPr/>
          </p:nvSpPr>
          <p:spPr bwMode="invGray">
            <a:xfrm>
              <a:off x="5240720" y="3295196"/>
              <a:ext cx="1269938" cy="175705"/>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2027/8</a:t>
              </a:r>
            </a:p>
          </p:txBody>
        </p:sp>
        <p:sp>
          <p:nvSpPr>
            <p:cNvPr id="28" name="Text Box 28">
              <a:extLst>
                <a:ext uri="{FF2B5EF4-FFF2-40B4-BE49-F238E27FC236}">
                  <a16:creationId xmlns:a16="http://schemas.microsoft.com/office/drawing/2014/main" id="{635663E2-D007-D07F-7A3A-4B0DD7173923}"/>
                </a:ext>
              </a:extLst>
            </p:cNvPr>
            <p:cNvSpPr txBox="1">
              <a:spLocks noChangeArrowheads="1"/>
            </p:cNvSpPr>
            <p:nvPr/>
          </p:nvSpPr>
          <p:spPr bwMode="invGray">
            <a:xfrm>
              <a:off x="5022453" y="3653191"/>
              <a:ext cx="1396105" cy="206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lnSpc>
                  <a:spcPts val="600"/>
                </a:lnSpc>
                <a:spcBef>
                  <a:spcPct val="50000"/>
                </a:spcBef>
                <a:defRPr/>
              </a:pPr>
              <a:r>
                <a:rPr lang="ja-JP" altLang="en-US" sz="900" dirty="0">
                  <a:solidFill>
                    <a:prstClr val="white"/>
                  </a:solidFill>
                  <a:latin typeface="メイリオ"/>
                  <a:ea typeface="メイリオ"/>
                  <a:cs typeface="メイリオ" pitchFamily="50" charset="-128"/>
                </a:rPr>
                <a:t>VerUp</a:t>
              </a:r>
            </a:p>
          </p:txBody>
        </p:sp>
        <p:sp>
          <p:nvSpPr>
            <p:cNvPr id="29" name="二等辺三角形 87">
              <a:extLst>
                <a:ext uri="{FF2B5EF4-FFF2-40B4-BE49-F238E27FC236}">
                  <a16:creationId xmlns:a16="http://schemas.microsoft.com/office/drawing/2014/main" id="{E08B0B30-0542-3904-156E-24D24C0D33FC}"/>
                </a:ext>
              </a:extLst>
            </p:cNvPr>
            <p:cNvSpPr>
              <a:spLocks noChangeArrowheads="1"/>
            </p:cNvSpPr>
            <p:nvPr/>
          </p:nvSpPr>
          <p:spPr bwMode="invGray">
            <a:xfrm flipV="1">
              <a:off x="7815396" y="3412678"/>
              <a:ext cx="187514" cy="162852"/>
            </a:xfrm>
            <a:prstGeom prst="triangle">
              <a:avLst>
                <a:gd name="adj" fmla="val 50000"/>
              </a:avLst>
            </a:prstGeom>
            <a:solidFill>
              <a:srgbClr val="CC0000"/>
            </a:solidFill>
            <a:ln w="25400" algn="ctr">
              <a:solidFill>
                <a:sysClr val="window" lastClr="FFFFFF"/>
              </a:solidFill>
              <a:miter lim="800000"/>
              <a:headEnd/>
              <a:tailEnd/>
            </a:ln>
          </p:spPr>
          <p:txBody>
            <a:bodyPr rot="10800000" lIns="121904" tIns="60952" rIns="121904" bIns="60952" anchor="ctr"/>
            <a:lstStyle/>
            <a:p>
              <a:pPr algn="ctr" defTabSz="1219080">
                <a:defRPr/>
              </a:pPr>
              <a:endParaRPr kumimoji="0" lang="ja-JP" altLang="ja-JP" sz="2133" kern="0">
                <a:solidFill>
                  <a:prstClr val="black"/>
                </a:solidFill>
                <a:cs typeface="メイリオ" panose="020B0604030504040204" pitchFamily="50" charset="-128"/>
              </a:endParaRPr>
            </a:p>
          </p:txBody>
        </p:sp>
        <p:sp>
          <p:nvSpPr>
            <p:cNvPr id="30" name="テキスト ボックス 29">
              <a:extLst>
                <a:ext uri="{FF2B5EF4-FFF2-40B4-BE49-F238E27FC236}">
                  <a16:creationId xmlns:a16="http://schemas.microsoft.com/office/drawing/2014/main" id="{230147A9-B4A8-4F7A-CFB0-D4E8F7F1749A}"/>
                </a:ext>
              </a:extLst>
            </p:cNvPr>
            <p:cNvSpPr txBox="1"/>
            <p:nvPr/>
          </p:nvSpPr>
          <p:spPr bwMode="invGray">
            <a:xfrm>
              <a:off x="7280261" y="3294802"/>
              <a:ext cx="1269938" cy="175705"/>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2028/8</a:t>
              </a:r>
            </a:p>
          </p:txBody>
        </p:sp>
        <p:sp>
          <p:nvSpPr>
            <p:cNvPr id="31" name="Text Box 28">
              <a:extLst>
                <a:ext uri="{FF2B5EF4-FFF2-40B4-BE49-F238E27FC236}">
                  <a16:creationId xmlns:a16="http://schemas.microsoft.com/office/drawing/2014/main" id="{13AF1C58-F24D-4A6C-D503-E6B58B990446}"/>
                </a:ext>
              </a:extLst>
            </p:cNvPr>
            <p:cNvSpPr txBox="1">
              <a:spLocks noChangeArrowheads="1"/>
            </p:cNvSpPr>
            <p:nvPr/>
          </p:nvSpPr>
          <p:spPr bwMode="invGray">
            <a:xfrm>
              <a:off x="7214157" y="3653191"/>
              <a:ext cx="1396105" cy="206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lnSpc>
                  <a:spcPts val="600"/>
                </a:lnSpc>
                <a:spcBef>
                  <a:spcPct val="50000"/>
                </a:spcBef>
                <a:defRPr/>
              </a:pPr>
              <a:r>
                <a:rPr lang="ja-JP" altLang="en-US" sz="900" dirty="0">
                  <a:solidFill>
                    <a:prstClr val="white"/>
                  </a:solidFill>
                  <a:latin typeface="メイリオ" pitchFamily="50" charset="-128"/>
                  <a:ea typeface="メイリオ" pitchFamily="50" charset="-128"/>
                  <a:cs typeface="メイリオ" pitchFamily="50" charset="-128"/>
                </a:rPr>
                <a:t>VerUp</a:t>
              </a:r>
            </a:p>
          </p:txBody>
        </p:sp>
        <p:sp>
          <p:nvSpPr>
            <p:cNvPr id="32" name="Text Box 28">
              <a:extLst>
                <a:ext uri="{FF2B5EF4-FFF2-40B4-BE49-F238E27FC236}">
                  <a16:creationId xmlns:a16="http://schemas.microsoft.com/office/drawing/2014/main" id="{4DEA8146-EEB5-551D-E2FF-A8EBBC02F7D7}"/>
                </a:ext>
              </a:extLst>
            </p:cNvPr>
            <p:cNvSpPr txBox="1">
              <a:spLocks noChangeArrowheads="1"/>
            </p:cNvSpPr>
            <p:nvPr/>
          </p:nvSpPr>
          <p:spPr bwMode="invGray">
            <a:xfrm>
              <a:off x="2043939" y="2753764"/>
              <a:ext cx="1253524" cy="206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lnSpc>
                  <a:spcPts val="600"/>
                </a:lnSpc>
                <a:spcBef>
                  <a:spcPct val="50000"/>
                </a:spcBef>
                <a:defRPr/>
              </a:pPr>
              <a:r>
                <a:rPr lang="ja-JP" altLang="en-US" sz="900" dirty="0">
                  <a:solidFill>
                    <a:prstClr val="white"/>
                  </a:solidFill>
                  <a:latin typeface="メイリオ"/>
                  <a:ea typeface="メイリオ"/>
                  <a:cs typeface="メイリオ" pitchFamily="50" charset="-128"/>
                </a:rPr>
                <a:t>最終版リリース</a:t>
              </a:r>
            </a:p>
          </p:txBody>
        </p:sp>
        <p:cxnSp>
          <p:nvCxnSpPr>
            <p:cNvPr id="33" name="直線コネクタ 32">
              <a:extLst>
                <a:ext uri="{FF2B5EF4-FFF2-40B4-BE49-F238E27FC236}">
                  <a16:creationId xmlns:a16="http://schemas.microsoft.com/office/drawing/2014/main" id="{A0BE0DC5-0A01-932E-60E5-85A2BE56354B}"/>
                </a:ext>
              </a:extLst>
            </p:cNvPr>
            <p:cNvCxnSpPr>
              <a:cxnSpLocks/>
            </p:cNvCxnSpPr>
            <p:nvPr/>
          </p:nvCxnSpPr>
          <p:spPr>
            <a:xfrm>
              <a:off x="6874494" y="1213415"/>
              <a:ext cx="0" cy="2742401"/>
            </a:xfrm>
            <a:prstGeom prst="line">
              <a:avLst/>
            </a:prstGeom>
            <a:ln w="38100">
              <a:solidFill>
                <a:schemeClr val="accent1"/>
              </a:solidFill>
              <a:prstDash val="dash"/>
            </a:ln>
          </p:spPr>
          <p:style>
            <a:lnRef idx="1">
              <a:schemeClr val="accent2"/>
            </a:lnRef>
            <a:fillRef idx="0">
              <a:schemeClr val="accent2"/>
            </a:fillRef>
            <a:effectRef idx="0">
              <a:schemeClr val="accent2"/>
            </a:effectRef>
            <a:fontRef idx="minor">
              <a:schemeClr val="tx1"/>
            </a:fontRef>
          </p:style>
        </p:cxnSp>
        <p:sp>
          <p:nvSpPr>
            <p:cNvPr id="34" name="二等辺三角形 87">
              <a:extLst>
                <a:ext uri="{FF2B5EF4-FFF2-40B4-BE49-F238E27FC236}">
                  <a16:creationId xmlns:a16="http://schemas.microsoft.com/office/drawing/2014/main" id="{71F7FEFD-22F7-DEA0-0D5B-6A29D0F04A2C}"/>
                </a:ext>
              </a:extLst>
            </p:cNvPr>
            <p:cNvSpPr>
              <a:spLocks noChangeArrowheads="1"/>
            </p:cNvSpPr>
            <p:nvPr/>
          </p:nvSpPr>
          <p:spPr bwMode="invGray">
            <a:xfrm flipV="1">
              <a:off x="3180273" y="3409706"/>
              <a:ext cx="187514" cy="162852"/>
            </a:xfrm>
            <a:prstGeom prst="triangle">
              <a:avLst>
                <a:gd name="adj" fmla="val 50000"/>
              </a:avLst>
            </a:prstGeom>
            <a:solidFill>
              <a:srgbClr val="CC0000"/>
            </a:solidFill>
            <a:ln w="25400" algn="ctr">
              <a:solidFill>
                <a:sysClr val="window" lastClr="FFFFFF"/>
              </a:solidFill>
              <a:miter lim="800000"/>
              <a:headEnd/>
              <a:tailEnd/>
            </a:ln>
          </p:spPr>
          <p:txBody>
            <a:bodyPr rot="10800000" lIns="121904" tIns="60952" rIns="121904" bIns="60952" anchor="ctr"/>
            <a:lstStyle/>
            <a:p>
              <a:pPr algn="ctr" defTabSz="1219080">
                <a:defRPr/>
              </a:pPr>
              <a:endParaRPr kumimoji="0" lang="ja-JP" altLang="ja-JP" sz="2133" kern="0">
                <a:solidFill>
                  <a:prstClr val="black"/>
                </a:solidFill>
                <a:cs typeface="メイリオ" panose="020B0604030504040204" pitchFamily="50" charset="-128"/>
              </a:endParaRPr>
            </a:p>
          </p:txBody>
        </p:sp>
        <p:sp>
          <p:nvSpPr>
            <p:cNvPr id="35" name="テキスト ボックス 34">
              <a:extLst>
                <a:ext uri="{FF2B5EF4-FFF2-40B4-BE49-F238E27FC236}">
                  <a16:creationId xmlns:a16="http://schemas.microsoft.com/office/drawing/2014/main" id="{2C36D5C5-E589-702E-9C2C-653DDE297B6C}"/>
                </a:ext>
              </a:extLst>
            </p:cNvPr>
            <p:cNvSpPr txBox="1"/>
            <p:nvPr/>
          </p:nvSpPr>
          <p:spPr bwMode="invGray">
            <a:xfrm>
              <a:off x="2639061" y="3291830"/>
              <a:ext cx="1269938" cy="175705"/>
            </a:xfrm>
            <a:prstGeom prst="rect">
              <a:avLst/>
            </a:prstGeom>
          </p:spPr>
          <p:txBody>
            <a:bodyPr wrap="none" lIns="0" tIns="0" rIns="0" bIns="0" rtlCol="0" anchor="t" anchorCtr="0">
              <a:normAutofit/>
            </a:bodyPr>
            <a:lstStyle/>
            <a:p>
              <a:pPr algn="ctr" defTabSz="914173">
                <a:lnSpc>
                  <a:spcPts val="933"/>
                </a:lnSpc>
                <a:defRPr/>
              </a:pPr>
              <a:r>
                <a:rPr kumimoji="0" lang="en-US" altLang="ja-JP" sz="800" dirty="0">
                  <a:solidFill>
                    <a:prstClr val="black"/>
                  </a:solidFill>
                  <a:cs typeface="メイリオ" pitchFamily="50" charset="-128"/>
                </a:rPr>
                <a:t>2026/8</a:t>
              </a:r>
            </a:p>
          </p:txBody>
        </p:sp>
        <p:sp>
          <p:nvSpPr>
            <p:cNvPr id="36" name="Text Box 28">
              <a:extLst>
                <a:ext uri="{FF2B5EF4-FFF2-40B4-BE49-F238E27FC236}">
                  <a16:creationId xmlns:a16="http://schemas.microsoft.com/office/drawing/2014/main" id="{8212E4AB-0F87-1897-5478-F35427D0C93B}"/>
                </a:ext>
              </a:extLst>
            </p:cNvPr>
            <p:cNvSpPr txBox="1">
              <a:spLocks noChangeArrowheads="1"/>
            </p:cNvSpPr>
            <p:nvPr/>
          </p:nvSpPr>
          <p:spPr bwMode="invGray">
            <a:xfrm>
              <a:off x="2952945" y="3627826"/>
              <a:ext cx="1396105" cy="206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lnSpc>
                  <a:spcPts val="600"/>
                </a:lnSpc>
                <a:spcBef>
                  <a:spcPct val="50000"/>
                </a:spcBef>
                <a:defRPr/>
              </a:pPr>
              <a:r>
                <a:rPr lang="ja-JP" altLang="en-US" sz="900" dirty="0">
                  <a:solidFill>
                    <a:prstClr val="white"/>
                  </a:solidFill>
                  <a:latin typeface="メイリオ"/>
                  <a:ea typeface="メイリオ"/>
                  <a:cs typeface="メイリオ" pitchFamily="50" charset="-128"/>
                </a:rPr>
                <a:t>リリース</a:t>
              </a:r>
            </a:p>
          </p:txBody>
        </p:sp>
        <p:cxnSp>
          <p:nvCxnSpPr>
            <p:cNvPr id="37" name="直線コネクタ 36">
              <a:extLst>
                <a:ext uri="{FF2B5EF4-FFF2-40B4-BE49-F238E27FC236}">
                  <a16:creationId xmlns:a16="http://schemas.microsoft.com/office/drawing/2014/main" id="{074BB312-1B79-A6C3-C66A-ACA7494201E1}"/>
                </a:ext>
              </a:extLst>
            </p:cNvPr>
            <p:cNvCxnSpPr>
              <a:cxnSpLocks/>
            </p:cNvCxnSpPr>
            <p:nvPr/>
          </p:nvCxnSpPr>
          <p:spPr>
            <a:xfrm>
              <a:off x="2086191" y="1240744"/>
              <a:ext cx="21728" cy="2742401"/>
            </a:xfrm>
            <a:prstGeom prst="line">
              <a:avLst/>
            </a:prstGeom>
            <a:ln w="38100">
              <a:solidFill>
                <a:schemeClr val="accent1"/>
              </a:solidFill>
              <a:prstDash val="dash"/>
            </a:ln>
          </p:spPr>
          <p:style>
            <a:lnRef idx="1">
              <a:schemeClr val="accent2"/>
            </a:lnRef>
            <a:fillRef idx="0">
              <a:schemeClr val="accent2"/>
            </a:fillRef>
            <a:effectRef idx="0">
              <a:schemeClr val="accent2"/>
            </a:effectRef>
            <a:fontRef idx="minor">
              <a:schemeClr val="tx1"/>
            </a:fontRef>
          </p:style>
        </p:cxnSp>
        <p:cxnSp>
          <p:nvCxnSpPr>
            <p:cNvPr id="38" name="直線コネクタ 37">
              <a:extLst>
                <a:ext uri="{FF2B5EF4-FFF2-40B4-BE49-F238E27FC236}">
                  <a16:creationId xmlns:a16="http://schemas.microsoft.com/office/drawing/2014/main" id="{3CBBDD2A-EB30-3EB4-615C-FEA51C153960}"/>
                </a:ext>
              </a:extLst>
            </p:cNvPr>
            <p:cNvCxnSpPr>
              <a:cxnSpLocks/>
            </p:cNvCxnSpPr>
            <p:nvPr/>
          </p:nvCxnSpPr>
          <p:spPr>
            <a:xfrm>
              <a:off x="4543073" y="1213415"/>
              <a:ext cx="0" cy="2742401"/>
            </a:xfrm>
            <a:prstGeom prst="line">
              <a:avLst/>
            </a:prstGeom>
            <a:ln w="38100">
              <a:solidFill>
                <a:schemeClr val="accent1"/>
              </a:solidFill>
              <a:prstDash val="dash"/>
            </a:ln>
          </p:spPr>
          <p:style>
            <a:lnRef idx="1">
              <a:schemeClr val="accent2"/>
            </a:lnRef>
            <a:fillRef idx="0">
              <a:schemeClr val="accent2"/>
            </a:fillRef>
            <a:effectRef idx="0">
              <a:schemeClr val="accent2"/>
            </a:effectRef>
            <a:fontRef idx="minor">
              <a:schemeClr val="tx1"/>
            </a:fontRef>
          </p:style>
        </p:cxnSp>
        <p:sp>
          <p:nvSpPr>
            <p:cNvPr id="39" name="Text Box 28">
              <a:extLst>
                <a:ext uri="{FF2B5EF4-FFF2-40B4-BE49-F238E27FC236}">
                  <a16:creationId xmlns:a16="http://schemas.microsoft.com/office/drawing/2014/main" id="{8226D032-054E-9786-0F99-514DA6432035}"/>
                </a:ext>
              </a:extLst>
            </p:cNvPr>
            <p:cNvSpPr txBox="1">
              <a:spLocks noChangeArrowheads="1"/>
            </p:cNvSpPr>
            <p:nvPr/>
          </p:nvSpPr>
          <p:spPr bwMode="invGray">
            <a:xfrm>
              <a:off x="3841206" y="1886506"/>
              <a:ext cx="2004313" cy="205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r" defTabSz="1219080" eaLnBrk="1" hangingPunct="1">
                <a:lnSpc>
                  <a:spcPts val="600"/>
                </a:lnSpc>
                <a:spcBef>
                  <a:spcPct val="50000"/>
                </a:spcBef>
                <a:defRPr/>
              </a:pPr>
              <a:r>
                <a:rPr lang="en-US" altLang="ja-JP" sz="900" b="1" dirty="0">
                  <a:solidFill>
                    <a:srgbClr val="FF0000"/>
                  </a:solidFill>
                  <a:latin typeface="メイリオ"/>
                  <a:ea typeface="メイリオ"/>
                  <a:cs typeface="メイリオ" pitchFamily="50" charset="-128"/>
                </a:rPr>
                <a:t>2026-06-01</a:t>
              </a:r>
              <a:r>
                <a:rPr lang="ja-JP" altLang="en-US" sz="900" b="1" dirty="0">
                  <a:solidFill>
                    <a:srgbClr val="FF0000"/>
                  </a:solidFill>
                  <a:latin typeface="メイリオ"/>
                  <a:ea typeface="メイリオ"/>
                  <a:cs typeface="メイリオ" pitchFamily="50" charset="-128"/>
                </a:rPr>
                <a:t>版　販売終了</a:t>
              </a:r>
            </a:p>
          </p:txBody>
        </p:sp>
        <p:sp>
          <p:nvSpPr>
            <p:cNvPr id="40" name="Text Box 28">
              <a:extLst>
                <a:ext uri="{FF2B5EF4-FFF2-40B4-BE49-F238E27FC236}">
                  <a16:creationId xmlns:a16="http://schemas.microsoft.com/office/drawing/2014/main" id="{0CC44B54-4556-BDBC-03DD-B31C96DE2F90}"/>
                </a:ext>
              </a:extLst>
            </p:cNvPr>
            <p:cNvSpPr txBox="1">
              <a:spLocks noChangeArrowheads="1"/>
            </p:cNvSpPr>
            <p:nvPr/>
          </p:nvSpPr>
          <p:spPr bwMode="black">
            <a:xfrm>
              <a:off x="251520" y="3520938"/>
              <a:ext cx="1851863" cy="338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5" tIns="60957" rIns="121915" bIns="60957"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defTabSz="1219080" eaLnBrk="1" hangingPunct="1">
                <a:spcBef>
                  <a:spcPct val="50000"/>
                </a:spcBef>
                <a:defRPr/>
              </a:pPr>
              <a:r>
                <a:rPr lang="ja-JP" altLang="en-US" sz="1400" b="1" dirty="0">
                  <a:solidFill>
                    <a:srgbClr val="FF0000"/>
                  </a:solidFill>
                  <a:latin typeface="メイリオ"/>
                  <a:ea typeface="メイリオ"/>
                  <a:cs typeface="メイリオ" pitchFamily="50" charset="-128"/>
                </a:rPr>
                <a:t>電債管理システム</a:t>
              </a:r>
            </a:p>
          </p:txBody>
        </p:sp>
        <p:sp>
          <p:nvSpPr>
            <p:cNvPr id="41" name="Text Box 28">
              <a:extLst>
                <a:ext uri="{FF2B5EF4-FFF2-40B4-BE49-F238E27FC236}">
                  <a16:creationId xmlns:a16="http://schemas.microsoft.com/office/drawing/2014/main" id="{33629462-EC2C-DB18-26B5-E68D7C7C16C1}"/>
                </a:ext>
              </a:extLst>
            </p:cNvPr>
            <p:cNvSpPr txBox="1">
              <a:spLocks noChangeArrowheads="1"/>
            </p:cNvSpPr>
            <p:nvPr/>
          </p:nvSpPr>
          <p:spPr bwMode="invGray">
            <a:xfrm>
              <a:off x="3841206" y="2766413"/>
              <a:ext cx="2004313" cy="205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r" defTabSz="1219080" eaLnBrk="1" hangingPunct="1">
                <a:lnSpc>
                  <a:spcPts val="600"/>
                </a:lnSpc>
                <a:spcBef>
                  <a:spcPct val="50000"/>
                </a:spcBef>
                <a:defRPr/>
              </a:pPr>
              <a:r>
                <a:rPr lang="en-US" altLang="ja-JP" sz="900" b="1" dirty="0">
                  <a:solidFill>
                    <a:srgbClr val="FF0000"/>
                  </a:solidFill>
                  <a:latin typeface="メイリオ"/>
                  <a:ea typeface="メイリオ"/>
                  <a:cs typeface="メイリオ" pitchFamily="50" charset="-128"/>
                </a:rPr>
                <a:t>2026-06-01</a:t>
              </a:r>
              <a:r>
                <a:rPr lang="ja-JP" altLang="en-US" sz="900" b="1" dirty="0">
                  <a:solidFill>
                    <a:srgbClr val="FF0000"/>
                  </a:solidFill>
                  <a:latin typeface="メイリオ"/>
                  <a:ea typeface="メイリオ"/>
                  <a:cs typeface="メイリオ" pitchFamily="50" charset="-128"/>
                </a:rPr>
                <a:t>版　販売終了</a:t>
              </a:r>
            </a:p>
          </p:txBody>
        </p:sp>
        <p:sp>
          <p:nvSpPr>
            <p:cNvPr id="7" name="二等辺三角形 87">
              <a:extLst>
                <a:ext uri="{FF2B5EF4-FFF2-40B4-BE49-F238E27FC236}">
                  <a16:creationId xmlns:a16="http://schemas.microsoft.com/office/drawing/2014/main" id="{8901DC09-3D10-9511-DCC2-11D41254EA48}"/>
                </a:ext>
              </a:extLst>
            </p:cNvPr>
            <p:cNvSpPr>
              <a:spLocks noChangeArrowheads="1"/>
            </p:cNvSpPr>
            <p:nvPr/>
          </p:nvSpPr>
          <p:spPr bwMode="invGray">
            <a:xfrm flipV="1">
              <a:off x="3186862" y="2557521"/>
              <a:ext cx="156312" cy="137120"/>
            </a:xfrm>
            <a:prstGeom prst="triangle">
              <a:avLst>
                <a:gd name="adj" fmla="val 50000"/>
              </a:avLst>
            </a:prstGeom>
            <a:solidFill>
              <a:srgbClr val="CC0000"/>
            </a:solidFill>
            <a:ln w="25400" algn="ctr">
              <a:noFill/>
              <a:miter lim="800000"/>
              <a:headEnd/>
              <a:tailEnd/>
            </a:ln>
          </p:spPr>
          <p:txBody>
            <a:bodyPr rot="10800000" lIns="121904" tIns="60952" rIns="121904" bIns="60952" anchor="ctr"/>
            <a:lstStyle/>
            <a:p>
              <a:pPr algn="ctr" defTabSz="1219080">
                <a:defRPr/>
              </a:pPr>
              <a:endParaRPr kumimoji="0" lang="ja-JP" altLang="ja-JP" sz="933" kern="0">
                <a:solidFill>
                  <a:prstClr val="black"/>
                </a:solidFill>
                <a:cs typeface="メイリオ" panose="020B0604030504040204" pitchFamily="50" charset="-128"/>
              </a:endParaRPr>
            </a:p>
          </p:txBody>
        </p:sp>
        <p:sp>
          <p:nvSpPr>
            <p:cNvPr id="8" name="矢印: 右 7">
              <a:extLst>
                <a:ext uri="{FF2B5EF4-FFF2-40B4-BE49-F238E27FC236}">
                  <a16:creationId xmlns:a16="http://schemas.microsoft.com/office/drawing/2014/main" id="{27A0391A-1877-BF9B-C6F9-2134E63D462D}"/>
                </a:ext>
              </a:extLst>
            </p:cNvPr>
            <p:cNvSpPr/>
            <p:nvPr/>
          </p:nvSpPr>
          <p:spPr>
            <a:xfrm>
              <a:off x="3265019" y="3877509"/>
              <a:ext cx="2591569" cy="299875"/>
            </a:xfrm>
            <a:prstGeom prst="rightArrow">
              <a:avLst/>
            </a:prstGeom>
            <a:solidFill>
              <a:srgbClr val="FF00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kumimoji="1" lang="ja-JP" altLang="en-US" dirty="0">
                <a:solidFill>
                  <a:schemeClr val="tx1"/>
                </a:solidFill>
              </a:endParaRPr>
            </a:p>
          </p:txBody>
        </p:sp>
        <p:sp>
          <p:nvSpPr>
            <p:cNvPr id="9" name="Text Box 28">
              <a:extLst>
                <a:ext uri="{FF2B5EF4-FFF2-40B4-BE49-F238E27FC236}">
                  <a16:creationId xmlns:a16="http://schemas.microsoft.com/office/drawing/2014/main" id="{00E3DDC7-11AA-A32B-BBED-C65B14392B18}"/>
                </a:ext>
              </a:extLst>
            </p:cNvPr>
            <p:cNvSpPr txBox="1">
              <a:spLocks noChangeArrowheads="1"/>
            </p:cNvSpPr>
            <p:nvPr/>
          </p:nvSpPr>
          <p:spPr bwMode="invGray">
            <a:xfrm>
              <a:off x="3881426" y="3972445"/>
              <a:ext cx="1396105" cy="205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nchor="t">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defTabSz="1219080" eaLnBrk="1" hangingPunct="1">
                <a:lnSpc>
                  <a:spcPts val="600"/>
                </a:lnSpc>
                <a:spcBef>
                  <a:spcPct val="50000"/>
                </a:spcBef>
                <a:defRPr/>
              </a:pPr>
              <a:r>
                <a:rPr lang="ja-JP" altLang="en-US" sz="900" dirty="0">
                  <a:solidFill>
                    <a:prstClr val="white"/>
                  </a:solidFill>
                  <a:latin typeface="メイリオ"/>
                  <a:ea typeface="メイリオ"/>
                  <a:cs typeface="メイリオ" pitchFamily="50" charset="-128"/>
                </a:rPr>
                <a:t>移行期間</a:t>
              </a:r>
            </a:p>
          </p:txBody>
        </p:sp>
        <p:sp>
          <p:nvSpPr>
            <p:cNvPr id="10" name="AutoShape 10">
              <a:extLst>
                <a:ext uri="{FF2B5EF4-FFF2-40B4-BE49-F238E27FC236}">
                  <a16:creationId xmlns:a16="http://schemas.microsoft.com/office/drawing/2014/main" id="{3A67D433-5619-AC08-824A-15363F67A43F}"/>
                </a:ext>
              </a:extLst>
            </p:cNvPr>
            <p:cNvSpPr>
              <a:spLocks noChangeArrowheads="1"/>
            </p:cNvSpPr>
            <p:nvPr/>
          </p:nvSpPr>
          <p:spPr bwMode="ltGray">
            <a:xfrm>
              <a:off x="2125282" y="2096553"/>
              <a:ext cx="3749305" cy="268096"/>
            </a:xfrm>
            <a:prstGeom prst="homePlate">
              <a:avLst>
                <a:gd name="adj" fmla="val 21120"/>
              </a:avLst>
            </a:prstGeom>
            <a:solidFill>
              <a:schemeClr val="accent6">
                <a:lumMod val="40000"/>
                <a:lumOff val="60000"/>
              </a:schemeClr>
            </a:solidFill>
            <a:ln w="25400" cap="flat" cmpd="sng" algn="ctr">
              <a:noFill/>
              <a:prstDash val="solid"/>
              <a:headEnd/>
              <a:tailEnd/>
            </a:ln>
            <a:effectLst/>
          </p:spPr>
          <p:txBody>
            <a:bodyPr wrap="none" lIns="121915" tIns="60957" rIns="121915" bIns="60957" anchor="ctr"/>
            <a:lstStyle/>
            <a:p>
              <a:pPr algn="ctr" defTabSz="1219080">
                <a:defRPr/>
              </a:pPr>
              <a:r>
                <a:rPr kumimoji="0" lang="ja-JP" altLang="en-US" sz="933" kern="0" dirty="0">
                  <a:solidFill>
                    <a:prstClr val="black"/>
                  </a:solidFill>
                  <a:cs typeface="メイリオ" panose="020B0604030504040204" pitchFamily="50" charset="-128"/>
                </a:rPr>
                <a:t>　　　　手形保守期間　　</a:t>
              </a:r>
            </a:p>
          </p:txBody>
        </p:sp>
        <p:sp>
          <p:nvSpPr>
            <p:cNvPr id="11" name="AutoShape 10">
              <a:extLst>
                <a:ext uri="{FF2B5EF4-FFF2-40B4-BE49-F238E27FC236}">
                  <a16:creationId xmlns:a16="http://schemas.microsoft.com/office/drawing/2014/main" id="{84024661-E6D4-B048-48CF-F87F6329467F}"/>
                </a:ext>
              </a:extLst>
            </p:cNvPr>
            <p:cNvSpPr>
              <a:spLocks noChangeArrowheads="1"/>
            </p:cNvSpPr>
            <p:nvPr/>
          </p:nvSpPr>
          <p:spPr bwMode="ltGray">
            <a:xfrm>
              <a:off x="2125281" y="2985826"/>
              <a:ext cx="3749305" cy="270000"/>
            </a:xfrm>
            <a:prstGeom prst="homePlate">
              <a:avLst>
                <a:gd name="adj" fmla="val 21120"/>
              </a:avLst>
            </a:prstGeom>
            <a:solidFill>
              <a:schemeClr val="accent5">
                <a:lumMod val="40000"/>
                <a:lumOff val="60000"/>
              </a:schemeClr>
            </a:solidFill>
            <a:ln w="25400" cap="flat" cmpd="sng" algn="ctr">
              <a:noFill/>
              <a:prstDash val="solid"/>
              <a:headEnd/>
              <a:tailEnd/>
            </a:ln>
            <a:effectLst/>
          </p:spPr>
          <p:txBody>
            <a:bodyPr wrap="none" lIns="121915" tIns="60957" rIns="121915" bIns="60957" anchor="ctr"/>
            <a:lstStyle/>
            <a:p>
              <a:pPr algn="ctr" defTabSz="1219080">
                <a:defRPr/>
              </a:pPr>
              <a:r>
                <a:rPr kumimoji="0" lang="ja-JP" altLang="en-US" sz="933" kern="0" dirty="0">
                  <a:solidFill>
                    <a:prstClr val="black"/>
                  </a:solidFill>
                  <a:cs typeface="メイリオ" panose="020B0604030504040204" pitchFamily="50" charset="-128"/>
                </a:rPr>
                <a:t>　　　　電債オプション保守期間　　</a:t>
              </a:r>
            </a:p>
          </p:txBody>
        </p:sp>
      </p:grpSp>
      <p:sp>
        <p:nvSpPr>
          <p:cNvPr id="48" name="角丸四角形 13">
            <a:extLst>
              <a:ext uri="{FF2B5EF4-FFF2-40B4-BE49-F238E27FC236}">
                <a16:creationId xmlns:a16="http://schemas.microsoft.com/office/drawing/2014/main" id="{98831334-6A09-DFA5-7078-F3626AAD5093}"/>
              </a:ext>
            </a:extLst>
          </p:cNvPr>
          <p:cNvSpPr/>
          <p:nvPr/>
        </p:nvSpPr>
        <p:spPr>
          <a:xfrm>
            <a:off x="404494" y="747133"/>
            <a:ext cx="1800225" cy="311328"/>
          </a:xfrm>
          <a:prstGeom prst="roundRect">
            <a:avLst/>
          </a:prstGeom>
          <a:solidFill>
            <a:srgbClr val="54C2F0"/>
          </a:solidFill>
          <a:ln>
            <a:noFill/>
          </a:ln>
          <a:effectLst>
            <a:outerShdw dist="23000" sx="1000" sy="1000" rotWithShape="0">
              <a:srgbClr val="000000"/>
            </a:outerShdw>
          </a:effectLst>
        </p:spPr>
        <p:style>
          <a:lnRef idx="1">
            <a:schemeClr val="accent4"/>
          </a:lnRef>
          <a:fillRef idx="3">
            <a:schemeClr val="accent4"/>
          </a:fillRef>
          <a:effectRef idx="2">
            <a:schemeClr val="accent4"/>
          </a:effectRef>
          <a:fontRef idx="minor">
            <a:schemeClr val="lt1"/>
          </a:fontRef>
        </p:style>
        <p:txBody>
          <a:bodyPr bIns="0" anchor="ctr"/>
          <a:lstStyle/>
          <a:p>
            <a:pPr algn="ctr">
              <a:defRPr/>
            </a:pPr>
            <a:r>
              <a:rPr lang="ja-JP" altLang="en-US" sz="1600" dirty="0">
                <a:latin typeface="メイリオ" pitchFamily="50" charset="-128"/>
                <a:ea typeface="メイリオ" pitchFamily="50" charset="-128"/>
              </a:rPr>
              <a:t>スケジュール</a:t>
            </a:r>
          </a:p>
        </p:txBody>
      </p:sp>
      <p:sp>
        <p:nvSpPr>
          <p:cNvPr id="49" name="コンテンツ プレースホルダ 2">
            <a:extLst>
              <a:ext uri="{FF2B5EF4-FFF2-40B4-BE49-F238E27FC236}">
                <a16:creationId xmlns:a16="http://schemas.microsoft.com/office/drawing/2014/main" id="{0F9664EF-72C3-6DD9-9F66-E5E6795C2F0E}"/>
              </a:ext>
            </a:extLst>
          </p:cNvPr>
          <p:cNvSpPr txBox="1">
            <a:spLocks/>
          </p:cNvSpPr>
          <p:nvPr/>
        </p:nvSpPr>
        <p:spPr>
          <a:xfrm>
            <a:off x="404494" y="4177579"/>
            <a:ext cx="8640484" cy="714022"/>
          </a:xfrm>
          <a:prstGeom prst="rect">
            <a:avLst/>
          </a:prstGeom>
        </p:spPr>
        <p:txBody>
          <a:bodyPr lIns="0" tIns="0" rIns="0" bIns="0"/>
          <a:lstStyle/>
          <a:p>
            <a:pPr marL="285750" indent="-285750" fontAlgn="ctr">
              <a:lnSpc>
                <a:spcPct val="90000"/>
              </a:lnSpc>
              <a:spcBef>
                <a:spcPct val="20000"/>
              </a:spcBef>
              <a:spcAft>
                <a:spcPts val="0"/>
              </a:spcAft>
              <a:buClr>
                <a:srgbClr val="54C2F0"/>
              </a:buClr>
              <a:buSzPct val="75000"/>
              <a:buFont typeface="Wingdings" panose="05000000000000000000" pitchFamily="2" charset="2"/>
              <a:buChar char="n"/>
              <a:defRPr/>
            </a:pPr>
            <a:endParaRPr lang="en-US" altLang="ja-JP" sz="1300" dirty="0">
              <a:solidFill>
                <a:schemeClr val="accent1"/>
              </a:solidFill>
              <a:latin typeface="メイリオ" pitchFamily="50" charset="-128"/>
              <a:ea typeface="メイリオ" pitchFamily="50" charset="-128"/>
              <a:cs typeface="メイリオ" pitchFamily="50" charset="-128"/>
            </a:endParaRPr>
          </a:p>
          <a:p>
            <a:pPr marL="171450" indent="-171450" fontAlgn="ctr">
              <a:lnSpc>
                <a:spcPct val="90000"/>
              </a:lnSpc>
              <a:spcBef>
                <a:spcPct val="20000"/>
              </a:spcBef>
              <a:spcAft>
                <a:spcPts val="0"/>
              </a:spcAft>
              <a:buClr>
                <a:srgbClr val="54C2F0"/>
              </a:buClr>
              <a:buSzPct val="100000"/>
              <a:buFont typeface="Wingdings" panose="05000000000000000000" pitchFamily="2" charset="2"/>
              <a:buChar char="n"/>
              <a:defRPr/>
            </a:pPr>
            <a:r>
              <a:rPr lang="ja-JP" altLang="en-US" sz="1200" dirty="0">
                <a:latin typeface="メイリオ" pitchFamily="50" charset="-128"/>
                <a:ea typeface="メイリオ" pitchFamily="50" charset="-128"/>
                <a:cs typeface="メイリオ" pitchFamily="50" charset="-128"/>
              </a:rPr>
              <a:t> </a:t>
            </a:r>
            <a:r>
              <a:rPr lang="en-US" altLang="ja-JP" sz="1200" dirty="0">
                <a:latin typeface="メイリオ" pitchFamily="50" charset="-128"/>
                <a:ea typeface="メイリオ" pitchFamily="50" charset="-128"/>
                <a:cs typeface="メイリオ" pitchFamily="50" charset="-128"/>
              </a:rPr>
              <a:t>2027</a:t>
            </a:r>
            <a:r>
              <a:rPr lang="ja-JP" altLang="en-US" sz="1200" dirty="0">
                <a:latin typeface="メイリオ" pitchFamily="50" charset="-128"/>
                <a:ea typeface="メイリオ" pitchFamily="50" charset="-128"/>
                <a:cs typeface="メイリオ" pitchFamily="50" charset="-128"/>
              </a:rPr>
              <a:t>年</a:t>
            </a:r>
            <a:r>
              <a:rPr lang="en-US" altLang="ja-JP" sz="1200" dirty="0">
                <a:latin typeface="メイリオ" pitchFamily="50" charset="-128"/>
                <a:ea typeface="メイリオ" pitchFamily="50" charset="-128"/>
                <a:cs typeface="メイリオ" pitchFamily="50" charset="-128"/>
              </a:rPr>
              <a:t>3</a:t>
            </a:r>
            <a:r>
              <a:rPr lang="ja-JP" altLang="en-US" sz="1200" dirty="0">
                <a:latin typeface="メイリオ" pitchFamily="50" charset="-128"/>
                <a:ea typeface="メイリオ" pitchFamily="50" charset="-128"/>
                <a:cs typeface="メイリオ" pitchFamily="50" charset="-128"/>
              </a:rPr>
              <a:t>月末以降、手形管理システムの販売・保守を終了いたします</a:t>
            </a:r>
            <a:endParaRPr lang="en-US" altLang="ja-JP" sz="1200" dirty="0">
              <a:latin typeface="メイリオ" pitchFamily="50" charset="-128"/>
              <a:ea typeface="メイリオ" pitchFamily="50" charset="-128"/>
              <a:cs typeface="メイリオ" pitchFamily="50" charset="-128"/>
            </a:endParaRPr>
          </a:p>
          <a:p>
            <a:pPr marL="171450" indent="-171450" fontAlgn="ctr">
              <a:lnSpc>
                <a:spcPct val="90000"/>
              </a:lnSpc>
              <a:spcBef>
                <a:spcPct val="20000"/>
              </a:spcBef>
              <a:spcAft>
                <a:spcPts val="0"/>
              </a:spcAft>
              <a:buClr>
                <a:srgbClr val="54C2F0"/>
              </a:buClr>
              <a:buSzPct val="100000"/>
              <a:buFont typeface="Wingdings" panose="05000000000000000000" pitchFamily="2" charset="2"/>
              <a:buChar char="n"/>
              <a:defRPr/>
            </a:pPr>
            <a:r>
              <a:rPr lang="ja-JP" altLang="en-US" sz="1200" dirty="0">
                <a:latin typeface="メイリオ" pitchFamily="50" charset="-128"/>
                <a:ea typeface="メイリオ" pitchFamily="50" charset="-128"/>
                <a:cs typeface="メイリオ" pitchFamily="50" charset="-128"/>
              </a:rPr>
              <a:t>それに伴い、電債オプションの単独動作版となる電債管理システムをリリースします</a:t>
            </a:r>
            <a:endParaRPr lang="en-US" altLang="ja-JP" sz="1300" dirty="0">
              <a:solidFill>
                <a:schemeClr val="accent1"/>
              </a:solidFill>
              <a:latin typeface="メイリオ" pitchFamily="50" charset="-128"/>
              <a:ea typeface="メイリオ" pitchFamily="50" charset="-128"/>
              <a:cs typeface="メイリオ" pitchFamily="50" charset="-128"/>
            </a:endParaRPr>
          </a:p>
          <a:p>
            <a:pPr marL="216000" indent="-216000" fontAlgn="ctr">
              <a:lnSpc>
                <a:spcPct val="90000"/>
              </a:lnSpc>
              <a:spcBef>
                <a:spcPct val="20000"/>
              </a:spcBef>
              <a:spcAft>
                <a:spcPts val="0"/>
              </a:spcAft>
              <a:buClr>
                <a:schemeClr val="accent1">
                  <a:lumMod val="20000"/>
                  <a:lumOff val="80000"/>
                </a:schemeClr>
              </a:buClr>
              <a:buSzPct val="75000"/>
              <a:defRPr/>
            </a:pPr>
            <a:endParaRPr lang="en-US" altLang="ja-JP" sz="1300" dirty="0">
              <a:solidFill>
                <a:schemeClr val="accent1"/>
              </a:solidFill>
              <a:latin typeface="メイリオ" pitchFamily="50" charset="-128"/>
              <a:ea typeface="メイリオ" pitchFamily="50" charset="-128"/>
              <a:cs typeface="メイリオ" pitchFamily="50" charset="-128"/>
            </a:endParaRPr>
          </a:p>
          <a:p>
            <a:pPr marL="216000" indent="-216000" fontAlgn="ctr">
              <a:lnSpc>
                <a:spcPct val="90000"/>
              </a:lnSpc>
              <a:spcBef>
                <a:spcPct val="20000"/>
              </a:spcBef>
              <a:spcAft>
                <a:spcPts val="0"/>
              </a:spcAft>
              <a:buClr>
                <a:schemeClr val="accent1">
                  <a:lumMod val="20000"/>
                  <a:lumOff val="80000"/>
                </a:schemeClr>
              </a:buClr>
              <a:buSzPct val="75000"/>
              <a:defRPr/>
            </a:pPr>
            <a:endParaRPr lang="en-US" altLang="ja-JP" sz="1300" dirty="0">
              <a:solidFill>
                <a:schemeClr val="accent1"/>
              </a:solidFill>
              <a:latin typeface="メイリオ" pitchFamily="50" charset="-128"/>
              <a:ea typeface="メイリオ" pitchFamily="50" charset="-128"/>
              <a:cs typeface="メイリオ" pitchFamily="50" charset="-128"/>
            </a:endParaRPr>
          </a:p>
          <a:p>
            <a:pPr marL="216000" indent="-216000" fontAlgn="ctr">
              <a:lnSpc>
                <a:spcPct val="90000"/>
              </a:lnSpc>
              <a:spcBef>
                <a:spcPct val="20000"/>
              </a:spcBef>
              <a:spcAft>
                <a:spcPts val="0"/>
              </a:spcAft>
              <a:buClr>
                <a:schemeClr val="accent1">
                  <a:lumMod val="20000"/>
                  <a:lumOff val="80000"/>
                </a:schemeClr>
              </a:buClr>
              <a:buSzPct val="75000"/>
              <a:buFont typeface="Wingdings 2" pitchFamily="18" charset="2"/>
              <a:buNone/>
              <a:defRPr/>
            </a:pPr>
            <a:endParaRPr lang="en-US" altLang="ja-JP" sz="12300" dirty="0">
              <a:solidFill>
                <a:schemeClr val="accent1"/>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3727713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
        <p:nvSpPr>
          <p:cNvPr id="3" name="テキスト プレースホルダー 2"/>
          <p:cNvSpPr>
            <a:spLocks noGrp="1"/>
          </p:cNvSpPr>
          <p:nvPr>
            <p:ph type="body" sz="quarter" idx="14"/>
          </p:nvPr>
        </p:nvSpPr>
        <p:spPr/>
        <p:txBody>
          <a:bodyPr/>
          <a:lstStyle/>
          <a:p>
            <a:pPr>
              <a:spcBef>
                <a:spcPts val="600"/>
              </a:spcBef>
            </a:pPr>
            <a:r>
              <a:rPr lang="en-US" altLang="ja-JP" sz="2200" b="0">
                <a:solidFill>
                  <a:schemeClr val="accent1"/>
                </a:solidFill>
              </a:rPr>
              <a:t>01</a:t>
            </a:r>
          </a:p>
          <a:p>
            <a:r>
              <a:rPr lang="ja-JP" altLang="en-US"/>
              <a:t>電債管理システム</a:t>
            </a:r>
            <a:endParaRPr lang="en-US" altLang="ja-JP"/>
          </a:p>
          <a:p>
            <a:endParaRPr lang="en-US" altLang="ja-JP"/>
          </a:p>
          <a:p>
            <a:r>
              <a:rPr lang="en-US" altLang="ja-JP" sz="2200" b="0">
                <a:solidFill>
                  <a:schemeClr val="accent1"/>
                </a:solidFill>
              </a:rPr>
              <a:t>02</a:t>
            </a:r>
          </a:p>
          <a:p>
            <a:pPr lvl="0"/>
            <a:r>
              <a:rPr lang="ja-JP" altLang="en-US"/>
              <a:t>バッチ実行ツール</a:t>
            </a:r>
            <a:endParaRPr lang="en-US" altLang="ja-JP"/>
          </a:p>
          <a:p>
            <a:pPr lvl="0"/>
            <a:endParaRPr lang="en-US" altLang="ja-JP"/>
          </a:p>
        </p:txBody>
      </p:sp>
      <p:sp>
        <p:nvSpPr>
          <p:cNvPr id="4" name="スライド番号プレースホルダー 3"/>
          <p:cNvSpPr>
            <a:spLocks noGrp="1"/>
          </p:cNvSpPr>
          <p:nvPr>
            <p:ph type="sldNum" sz="quarter" idx="4"/>
          </p:nvPr>
        </p:nvSpPr>
        <p:spPr/>
        <p:txBody>
          <a:bodyPr/>
          <a:lstStyle/>
          <a:p>
            <a:fld id="{78AE49ED-73EF-499C-8307-28EB0E7CF529}" type="slidenum">
              <a:rPr lang="ja-JP" altLang="en-US" smtClean="0"/>
              <a:pPr/>
              <a:t>3</a:t>
            </a:fld>
            <a:endParaRPr lang="ja-JP" altLang="en-US"/>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9" y="843559"/>
            <a:ext cx="1980219" cy="322682"/>
          </a:xfrm>
          <a:prstGeom prst="rect">
            <a:avLst/>
          </a:prstGeom>
        </p:spPr>
      </p:pic>
    </p:spTree>
    <p:extLst>
      <p:ext uri="{BB962C8B-B14F-4D97-AF65-F5344CB8AC3E}">
        <p14:creationId xmlns:p14="http://schemas.microsoft.com/office/powerpoint/2010/main" val="3793643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0"/>
          </p:nvPr>
        </p:nvSpPr>
        <p:spPr/>
        <p:txBody>
          <a:bodyPr/>
          <a:lstStyle/>
          <a:p>
            <a:fld id="{78AE49ED-73EF-499C-8307-28EB0E7CF529}" type="slidenum">
              <a:rPr lang="ja-JP" altLang="en-US" smtClean="0"/>
              <a:pPr/>
              <a:t>4</a:t>
            </a:fld>
            <a:endParaRPr lang="ja-JP" altLang="en-US"/>
          </a:p>
        </p:txBody>
      </p:sp>
      <p:sp>
        <p:nvSpPr>
          <p:cNvPr id="5" name="タイトル 4"/>
          <p:cNvSpPr>
            <a:spLocks noGrp="1"/>
          </p:cNvSpPr>
          <p:nvPr>
            <p:ph type="title"/>
          </p:nvPr>
        </p:nvSpPr>
        <p:spPr/>
        <p:txBody>
          <a:bodyPr/>
          <a:lstStyle/>
          <a:p>
            <a:r>
              <a:rPr kumimoji="1" lang="en-US" altLang="ja-JP" sz="3200" b="0">
                <a:solidFill>
                  <a:schemeClr val="accent1"/>
                </a:solidFill>
              </a:rPr>
              <a:t>01</a:t>
            </a:r>
            <a:br>
              <a:rPr kumimoji="1" lang="en-US" altLang="ja-JP"/>
            </a:br>
            <a:r>
              <a:rPr kumimoji="1" lang="ja-JP" altLang="en-US"/>
              <a:t>電債管理</a:t>
            </a:r>
            <a:r>
              <a:rPr lang="ja-JP" altLang="en-US"/>
              <a:t>システム</a:t>
            </a:r>
            <a:br>
              <a:rPr lang="en-US" altLang="ja-JP"/>
            </a:br>
            <a:endParaRPr kumimoji="1" lang="ja-JP" altLang="en-US"/>
          </a:p>
        </p:txBody>
      </p:sp>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706330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ja-JP" altLang="en-US"/>
              <a:t>電債管理システム</a:t>
            </a:r>
            <a:endParaRPr kumimoji="1" lang="ja-JP" altLang="en-US"/>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kumimoji="1" lang="ja-JP" altLang="en-US"/>
              <a:t>システム概要</a:t>
            </a:r>
          </a:p>
        </p:txBody>
      </p:sp>
      <p:sp>
        <p:nvSpPr>
          <p:cNvPr id="6" name="テキスト プレースホルダー 5"/>
          <p:cNvSpPr>
            <a:spLocks noGrp="1"/>
          </p:cNvSpPr>
          <p:nvPr>
            <p:ph type="body" sz="quarter" idx="17"/>
          </p:nvPr>
        </p:nvSpPr>
        <p:spPr>
          <a:xfrm>
            <a:off x="359729" y="887649"/>
            <a:ext cx="8640763" cy="1167690"/>
          </a:xfrm>
        </p:spPr>
        <p:txBody>
          <a:bodyPr/>
          <a:lstStyle/>
          <a:p>
            <a:r>
              <a:rPr lang="en-US" altLang="ja-JP" err="1"/>
              <a:t>SuperStream</a:t>
            </a:r>
            <a:r>
              <a:rPr lang="en-US" altLang="ja-JP"/>
              <a:t>-NX</a:t>
            </a:r>
            <a:r>
              <a:rPr lang="ja-JP" altLang="en-US"/>
              <a:t>支払管理から電子記録債務での支払情報を抽出し、電子記録債務の発生</a:t>
            </a:r>
          </a:p>
          <a:p>
            <a:r>
              <a:rPr lang="ja-JP" altLang="en-US"/>
              <a:t>から決済までの管理を行います。また、本システムで入力、取込した電子記録債権情報は</a:t>
            </a:r>
          </a:p>
          <a:p>
            <a:r>
              <a:rPr lang="en-US" altLang="ja-JP" err="1"/>
              <a:t>SuperStream</a:t>
            </a:r>
            <a:r>
              <a:rPr lang="en-US" altLang="ja-JP"/>
              <a:t>-NX</a:t>
            </a:r>
            <a:r>
              <a:rPr lang="ja-JP" altLang="en-US"/>
              <a:t>債権管理に入金伝票データとして連携することができます</a:t>
            </a:r>
          </a:p>
          <a:p>
            <a:r>
              <a:rPr lang="ja-JP" altLang="en-US"/>
              <a:t>配信２データ（でん</a:t>
            </a:r>
            <a:r>
              <a:rPr lang="ja-JP" altLang="en-US" err="1"/>
              <a:t>さい</a:t>
            </a:r>
            <a:r>
              <a:rPr lang="ja-JP" altLang="en-US"/>
              <a:t>ネット）、債権情報</a:t>
            </a:r>
            <a:r>
              <a:rPr lang="en-US" altLang="ja-JP"/>
              <a:t>CSV</a:t>
            </a:r>
            <a:r>
              <a:rPr lang="ja-JP" altLang="en-US"/>
              <a:t>ファイル（</a:t>
            </a:r>
            <a:r>
              <a:rPr lang="en-US" altLang="ja-JP"/>
              <a:t>JEMCO</a:t>
            </a:r>
            <a:r>
              <a:rPr lang="ja-JP" altLang="en-US"/>
              <a:t>）を取込み、電子記録債権、電子記録債務の管理を行うことも可能です</a:t>
            </a:r>
          </a:p>
          <a:p>
            <a:endParaRPr kumimoji="1" lang="ja-JP" altLang="en-US"/>
          </a:p>
        </p:txBody>
      </p:sp>
      <p:sp>
        <p:nvSpPr>
          <p:cNvPr id="7" name="AutoShape 5"/>
          <p:cNvSpPr>
            <a:spLocks noChangeArrowheads="1"/>
          </p:cNvSpPr>
          <p:nvPr/>
        </p:nvSpPr>
        <p:spPr bwMode="gray">
          <a:xfrm>
            <a:off x="467805" y="2091648"/>
            <a:ext cx="8424195" cy="2835851"/>
          </a:xfrm>
          <a:prstGeom prst="roundRect">
            <a:avLst>
              <a:gd name="adj" fmla="val 6056"/>
            </a:avLst>
          </a:prstGeom>
          <a:gradFill rotWithShape="1">
            <a:gsLst>
              <a:gs pos="0">
                <a:srgbClr val="FFFFFF">
                  <a:alpha val="39000"/>
                </a:srgbClr>
              </a:gs>
              <a:gs pos="100000">
                <a:srgbClr val="F3F3F3"/>
              </a:gs>
            </a:gsLst>
            <a:lin ang="5400000" scaled="1"/>
          </a:gradFill>
          <a:ln w="9525" algn="ctr">
            <a:solidFill>
              <a:srgbClr val="D3D3D3"/>
            </a:solidFill>
            <a:round/>
            <a:headEnd/>
            <a:tailEnd/>
          </a:ln>
        </p:spPr>
        <p:txBody>
          <a:bodyPr wrap="none" anchor="ctr"/>
          <a:lstStyle/>
          <a:p>
            <a:pPr algn="ctr" fontAlgn="auto">
              <a:spcBef>
                <a:spcPts val="0"/>
              </a:spcBef>
              <a:spcAft>
                <a:spcPts val="0"/>
              </a:spcAft>
              <a:buClr>
                <a:srgbClr val="00B4ED"/>
              </a:buClr>
              <a:buSzPct val="80000"/>
              <a:buFont typeface="Wingdings" pitchFamily="2" charset="2"/>
              <a:buNone/>
              <a:defRPr/>
            </a:pPr>
            <a:endParaRPr kumimoji="0" lang="en-US" altLang="ja-JP" kern="0">
              <a:solidFill>
                <a:srgbClr val="000000"/>
              </a:solidFill>
              <a:latin typeface="メイリオ" pitchFamily="50" charset="-128"/>
              <a:ea typeface="メイリオ" pitchFamily="50" charset="-128"/>
              <a:cs typeface="Arial Unicode MS" pitchFamily="50" charset="-128"/>
            </a:endParaRPr>
          </a:p>
        </p:txBody>
      </p:sp>
      <p:pic>
        <p:nvPicPr>
          <p:cNvPr id="8" name="Picture 17" descr="j0439824"/>
          <p:cNvPicPr>
            <a:picLocks noChangeAspect="1" noChangeArrowheads="1"/>
          </p:cNvPicPr>
          <p:nvPr/>
        </p:nvPicPr>
        <p:blipFill>
          <a:blip r:embed="rId2" cstate="print">
            <a:clrChange>
              <a:clrFrom>
                <a:srgbClr val="000000"/>
              </a:clrFrom>
              <a:clrTo>
                <a:srgbClr val="000000">
                  <a:alpha val="0"/>
                </a:srgbClr>
              </a:clrTo>
            </a:clrChange>
          </a:blip>
          <a:srcRect/>
          <a:stretch>
            <a:fillRect/>
          </a:stretch>
        </p:blipFill>
        <p:spPr bwMode="auto">
          <a:xfrm>
            <a:off x="7939158" y="3276057"/>
            <a:ext cx="792163" cy="792163"/>
          </a:xfrm>
          <a:prstGeom prst="rect">
            <a:avLst/>
          </a:prstGeom>
          <a:noFill/>
          <a:ln w="9525">
            <a:noFill/>
            <a:miter lim="800000"/>
            <a:headEnd/>
            <a:tailEnd/>
          </a:ln>
        </p:spPr>
      </p:pic>
      <p:sp>
        <p:nvSpPr>
          <p:cNvPr id="9" name="テキスト ボックス 8"/>
          <p:cNvSpPr txBox="1"/>
          <p:nvPr/>
        </p:nvSpPr>
        <p:spPr>
          <a:xfrm>
            <a:off x="-508" y="3286268"/>
            <a:ext cx="2771775" cy="1368425"/>
          </a:xfrm>
          <a:prstGeom prst="rect">
            <a:avLst/>
          </a:prstGeom>
        </p:spPr>
        <p:txBody>
          <a:bodyPr lIns="0" tIns="0" rIns="0" bIns="0">
            <a:normAutofit/>
          </a:bodyPr>
          <a:lstStyle/>
          <a:p>
            <a:pPr fontAlgn="auto">
              <a:lnSpc>
                <a:spcPts val="2800"/>
              </a:lnSpc>
              <a:spcAft>
                <a:spcPts val="0"/>
              </a:spcAft>
              <a:defRPr/>
            </a:pPr>
            <a:endParaRPr lang="ja-JP" altLang="en-US" sz="2400">
              <a:latin typeface="+mj-lt"/>
              <a:ea typeface="+mj-ea"/>
              <a:cs typeface="+mj-cs"/>
            </a:endParaRPr>
          </a:p>
        </p:txBody>
      </p:sp>
      <p:sp>
        <p:nvSpPr>
          <p:cNvPr id="10" name="テキスト ボックス 9"/>
          <p:cNvSpPr txBox="1"/>
          <p:nvPr/>
        </p:nvSpPr>
        <p:spPr>
          <a:xfrm>
            <a:off x="566519" y="2087087"/>
            <a:ext cx="7273925" cy="2706260"/>
          </a:xfrm>
          <a:prstGeom prst="rect">
            <a:avLst/>
          </a:prstGeom>
        </p:spPr>
        <p:txBody>
          <a:bodyPr lIns="0" tIns="36000" rIns="0" bIns="0"/>
          <a:lstStyle/>
          <a:p>
            <a:pPr>
              <a:lnSpc>
                <a:spcPct val="110000"/>
              </a:lnSpc>
              <a:defRPr/>
            </a:pPr>
            <a:r>
              <a:rPr lang="ja-JP" altLang="en-US" sz="1100">
                <a:latin typeface="メイリオ" pitchFamily="50" charset="-128"/>
                <a:ea typeface="メイリオ" pitchFamily="50" charset="-128"/>
              </a:rPr>
              <a:t>本システムでは電子記録債権、電子記録債務情報を以下から取得又は入力します</a:t>
            </a:r>
            <a:endParaRPr lang="en-US" altLang="ja-JP" sz="1100">
              <a:latin typeface="メイリオ" pitchFamily="50" charset="-128"/>
              <a:ea typeface="メイリオ" pitchFamily="50" charset="-128"/>
            </a:endParaRPr>
          </a:p>
          <a:p>
            <a:pPr>
              <a:lnSpc>
                <a:spcPct val="110000"/>
              </a:lnSpc>
              <a:defRPr/>
            </a:pPr>
            <a:endParaRPr lang="en-US" altLang="ja-JP" sz="700">
              <a:latin typeface="メイリオ" pitchFamily="50" charset="-128"/>
              <a:ea typeface="メイリオ" pitchFamily="50" charset="-128"/>
            </a:endParaRPr>
          </a:p>
          <a:p>
            <a:pPr>
              <a:lnSpc>
                <a:spcPct val="110000"/>
              </a:lnSpc>
              <a:defRPr/>
            </a:pPr>
            <a:r>
              <a:rPr lang="ja-JP" altLang="en-US" sz="1100">
                <a:solidFill>
                  <a:schemeClr val="accent6"/>
                </a:solidFill>
                <a:latin typeface="メイリオ" pitchFamily="50" charset="-128"/>
                <a:ea typeface="メイリオ" pitchFamily="50" charset="-128"/>
              </a:rPr>
              <a:t>　電子記録債権管理</a:t>
            </a:r>
            <a:endParaRPr lang="en-US" altLang="ja-JP" sz="1100">
              <a:solidFill>
                <a:schemeClr val="accent6"/>
              </a:solidFill>
              <a:latin typeface="メイリオ" pitchFamily="50" charset="-128"/>
              <a:ea typeface="メイリオ" pitchFamily="50" charset="-128"/>
            </a:endParaRPr>
          </a:p>
          <a:p>
            <a:pPr>
              <a:lnSpc>
                <a:spcPct val="110000"/>
              </a:lnSpc>
              <a:buFont typeface="Wingdings 2" pitchFamily="18" charset="2"/>
              <a:buNone/>
              <a:defRPr/>
            </a:pPr>
            <a:r>
              <a:rPr lang="ja-JP" altLang="en-US" sz="1100">
                <a:solidFill>
                  <a:schemeClr val="accent6"/>
                </a:solidFill>
                <a:latin typeface="メイリオ" pitchFamily="50" charset="-128"/>
                <a:ea typeface="メイリオ" pitchFamily="50" charset="-128"/>
              </a:rPr>
              <a:t>　　　①　配信２データ（でん</a:t>
            </a:r>
            <a:r>
              <a:rPr lang="ja-JP" altLang="en-US" sz="1100" err="1">
                <a:solidFill>
                  <a:schemeClr val="accent6"/>
                </a:solidFill>
                <a:latin typeface="メイリオ" pitchFamily="50" charset="-128"/>
                <a:ea typeface="メイリオ" pitchFamily="50" charset="-128"/>
              </a:rPr>
              <a:t>さい</a:t>
            </a:r>
            <a:r>
              <a:rPr lang="ja-JP" altLang="en-US" sz="1100">
                <a:solidFill>
                  <a:schemeClr val="accent6"/>
                </a:solidFill>
                <a:latin typeface="メイリオ" pitchFamily="50" charset="-128"/>
                <a:ea typeface="メイリオ" pitchFamily="50" charset="-128"/>
              </a:rPr>
              <a:t>ネット）、債権情報</a:t>
            </a:r>
            <a:r>
              <a:rPr lang="en-US" altLang="ja-JP" sz="1100">
                <a:solidFill>
                  <a:schemeClr val="accent6"/>
                </a:solidFill>
                <a:latin typeface="メイリオ" pitchFamily="50" charset="-128"/>
                <a:ea typeface="メイリオ" pitchFamily="50" charset="-128"/>
              </a:rPr>
              <a:t>CSV</a:t>
            </a:r>
            <a:r>
              <a:rPr lang="ja-JP" altLang="en-US" sz="1100">
                <a:solidFill>
                  <a:schemeClr val="accent6"/>
                </a:solidFill>
                <a:latin typeface="メイリオ" pitchFamily="50" charset="-128"/>
                <a:ea typeface="メイリオ" pitchFamily="50" charset="-128"/>
              </a:rPr>
              <a:t>ファイル（</a:t>
            </a:r>
            <a:r>
              <a:rPr lang="en-US" altLang="ja-JP" sz="1100">
                <a:solidFill>
                  <a:schemeClr val="accent6"/>
                </a:solidFill>
                <a:latin typeface="メイリオ" pitchFamily="50" charset="-128"/>
                <a:ea typeface="メイリオ" pitchFamily="50" charset="-128"/>
              </a:rPr>
              <a:t>JEMCO</a:t>
            </a:r>
            <a:r>
              <a:rPr lang="ja-JP" altLang="en-US" sz="1100">
                <a:solidFill>
                  <a:schemeClr val="accent6"/>
                </a:solidFill>
                <a:latin typeface="メイリオ" pitchFamily="50" charset="-128"/>
                <a:ea typeface="メイリオ" pitchFamily="50" charset="-128"/>
              </a:rPr>
              <a:t>）の取込</a:t>
            </a:r>
            <a:endParaRPr lang="en-US" altLang="ja-JP" sz="1100">
              <a:solidFill>
                <a:schemeClr val="accent6"/>
              </a:solidFill>
              <a:latin typeface="メイリオ" pitchFamily="50" charset="-128"/>
              <a:ea typeface="メイリオ" pitchFamily="50" charset="-128"/>
            </a:endParaRPr>
          </a:p>
          <a:p>
            <a:pPr>
              <a:lnSpc>
                <a:spcPct val="110000"/>
              </a:lnSpc>
              <a:buFont typeface="Wingdings 2" pitchFamily="18" charset="2"/>
              <a:buNone/>
              <a:defRPr/>
            </a:pPr>
            <a:r>
              <a:rPr lang="ja-JP" altLang="en-US" sz="1100">
                <a:solidFill>
                  <a:schemeClr val="accent6"/>
                </a:solidFill>
                <a:latin typeface="メイリオ" pitchFamily="50" charset="-128"/>
                <a:ea typeface="メイリオ" pitchFamily="50" charset="-128"/>
              </a:rPr>
              <a:t>　　　②　画面での入力</a:t>
            </a:r>
            <a:endParaRPr lang="en-US" altLang="ja-JP" sz="1100">
              <a:solidFill>
                <a:schemeClr val="accent6"/>
              </a:solidFill>
              <a:latin typeface="メイリオ" pitchFamily="50" charset="-128"/>
              <a:ea typeface="メイリオ" pitchFamily="50" charset="-128"/>
            </a:endParaRPr>
          </a:p>
          <a:p>
            <a:pPr>
              <a:lnSpc>
                <a:spcPct val="110000"/>
              </a:lnSpc>
              <a:buFont typeface="Wingdings 2" pitchFamily="18" charset="2"/>
              <a:buNone/>
              <a:defRPr/>
            </a:pPr>
            <a:r>
              <a:rPr lang="ja-JP" altLang="en-US" sz="1100">
                <a:solidFill>
                  <a:schemeClr val="accent6"/>
                </a:solidFill>
                <a:latin typeface="メイリオ" pitchFamily="50" charset="-128"/>
                <a:ea typeface="メイリオ" pitchFamily="50" charset="-128"/>
              </a:rPr>
              <a:t>　　　③　外部取込用ワークからの取込</a:t>
            </a:r>
            <a:endParaRPr lang="en-US" altLang="ja-JP" sz="1100">
              <a:solidFill>
                <a:schemeClr val="accent6"/>
              </a:solidFill>
              <a:latin typeface="メイリオ" pitchFamily="50" charset="-128"/>
              <a:ea typeface="メイリオ" pitchFamily="50" charset="-128"/>
            </a:endParaRPr>
          </a:p>
          <a:p>
            <a:pPr>
              <a:lnSpc>
                <a:spcPct val="110000"/>
              </a:lnSpc>
              <a:buFont typeface="Wingdings 2" pitchFamily="18" charset="2"/>
              <a:buNone/>
              <a:defRPr/>
            </a:pPr>
            <a:endParaRPr lang="en-US" altLang="ja-JP" sz="500">
              <a:latin typeface="メイリオ" pitchFamily="50" charset="-128"/>
              <a:ea typeface="メイリオ" pitchFamily="50" charset="-128"/>
            </a:endParaRPr>
          </a:p>
          <a:p>
            <a:pPr>
              <a:lnSpc>
                <a:spcPct val="110000"/>
              </a:lnSpc>
              <a:buFont typeface="Wingdings 2" pitchFamily="18" charset="2"/>
              <a:buNone/>
              <a:defRPr/>
            </a:pPr>
            <a:r>
              <a:rPr lang="ja-JP" altLang="en-US" sz="1100">
                <a:solidFill>
                  <a:schemeClr val="accent5"/>
                </a:solidFill>
                <a:latin typeface="メイリオ" pitchFamily="50" charset="-128"/>
                <a:ea typeface="メイリオ" pitchFamily="50" charset="-128"/>
              </a:rPr>
              <a:t>　電子記録債務管理</a:t>
            </a:r>
            <a:endParaRPr lang="en-US" altLang="ja-JP" sz="1100">
              <a:solidFill>
                <a:schemeClr val="accent5"/>
              </a:solidFill>
              <a:latin typeface="メイリオ" pitchFamily="50" charset="-128"/>
              <a:ea typeface="メイリオ" pitchFamily="50" charset="-128"/>
            </a:endParaRPr>
          </a:p>
          <a:p>
            <a:pPr>
              <a:lnSpc>
                <a:spcPct val="110000"/>
              </a:lnSpc>
              <a:buFont typeface="Wingdings 2" pitchFamily="18" charset="2"/>
              <a:buNone/>
              <a:defRPr/>
            </a:pPr>
            <a:r>
              <a:rPr lang="ja-JP" altLang="en-US" sz="1100">
                <a:solidFill>
                  <a:schemeClr val="accent5"/>
                </a:solidFill>
                <a:latin typeface="メイリオ" pitchFamily="50" charset="-128"/>
                <a:ea typeface="メイリオ" pitchFamily="50" charset="-128"/>
              </a:rPr>
              <a:t>　　　①　</a:t>
            </a:r>
            <a:r>
              <a:rPr lang="en-US" altLang="ja-JP" sz="1100">
                <a:solidFill>
                  <a:schemeClr val="accent5"/>
                </a:solidFill>
                <a:latin typeface="メイリオ" pitchFamily="50" charset="-128"/>
                <a:ea typeface="メイリオ" pitchFamily="50" charset="-128"/>
              </a:rPr>
              <a:t>SuperStream-NX</a:t>
            </a:r>
            <a:r>
              <a:rPr lang="ja-JP" altLang="en-US" sz="1100">
                <a:solidFill>
                  <a:schemeClr val="accent5"/>
                </a:solidFill>
                <a:latin typeface="メイリオ" pitchFamily="50" charset="-128"/>
                <a:ea typeface="メイリオ" pitchFamily="50" charset="-128"/>
              </a:rPr>
              <a:t>（支払管理）支払確定データから抽出</a:t>
            </a:r>
            <a:endParaRPr lang="en-US" altLang="ja-JP" sz="1100">
              <a:solidFill>
                <a:schemeClr val="accent5"/>
              </a:solidFill>
              <a:latin typeface="メイリオ" pitchFamily="50" charset="-128"/>
              <a:ea typeface="メイリオ" pitchFamily="50" charset="-128"/>
            </a:endParaRPr>
          </a:p>
          <a:p>
            <a:pPr>
              <a:lnSpc>
                <a:spcPct val="110000"/>
              </a:lnSpc>
              <a:buFont typeface="Wingdings 2" pitchFamily="18" charset="2"/>
              <a:buNone/>
              <a:defRPr/>
            </a:pPr>
            <a:r>
              <a:rPr lang="ja-JP" altLang="en-US" sz="1100">
                <a:solidFill>
                  <a:schemeClr val="accent5"/>
                </a:solidFill>
                <a:latin typeface="メイリオ" pitchFamily="50" charset="-128"/>
                <a:ea typeface="メイリオ" pitchFamily="50" charset="-128"/>
              </a:rPr>
              <a:t>　　　②　配信２データ（でんさいネット）の取込</a:t>
            </a:r>
            <a:endParaRPr lang="en-US" altLang="ja-JP" sz="1100">
              <a:solidFill>
                <a:schemeClr val="accent5"/>
              </a:solidFill>
              <a:latin typeface="メイリオ" pitchFamily="50" charset="-128"/>
              <a:ea typeface="メイリオ" pitchFamily="50" charset="-128"/>
            </a:endParaRPr>
          </a:p>
          <a:p>
            <a:pPr>
              <a:lnSpc>
                <a:spcPct val="110000"/>
              </a:lnSpc>
              <a:buFont typeface="Wingdings 2" pitchFamily="18" charset="2"/>
              <a:buNone/>
              <a:defRPr/>
            </a:pPr>
            <a:r>
              <a:rPr lang="ja-JP" altLang="en-US" sz="1100">
                <a:solidFill>
                  <a:schemeClr val="accent5"/>
                </a:solidFill>
                <a:latin typeface="メイリオ" pitchFamily="50" charset="-128"/>
                <a:ea typeface="メイリオ" pitchFamily="50" charset="-128"/>
              </a:rPr>
              <a:t>　　　③　画面での入力</a:t>
            </a:r>
            <a:endParaRPr lang="en-US" altLang="ja-JP" sz="1100">
              <a:solidFill>
                <a:schemeClr val="accent5"/>
              </a:solidFill>
              <a:latin typeface="メイリオ" pitchFamily="50" charset="-128"/>
              <a:ea typeface="メイリオ" pitchFamily="50" charset="-128"/>
            </a:endParaRPr>
          </a:p>
          <a:p>
            <a:pPr>
              <a:lnSpc>
                <a:spcPct val="110000"/>
              </a:lnSpc>
              <a:buFont typeface="Wingdings 2" pitchFamily="18" charset="2"/>
              <a:buNone/>
              <a:defRPr/>
            </a:pPr>
            <a:r>
              <a:rPr lang="ja-JP" altLang="en-US" sz="1100">
                <a:solidFill>
                  <a:schemeClr val="accent5"/>
                </a:solidFill>
                <a:latin typeface="メイリオ" pitchFamily="50" charset="-128"/>
                <a:ea typeface="メイリオ" pitchFamily="50" charset="-128"/>
              </a:rPr>
              <a:t>　　　④　外部取込用ワークからの取込</a:t>
            </a:r>
            <a:endParaRPr lang="en-US" altLang="ja-JP" sz="1100">
              <a:solidFill>
                <a:schemeClr val="accent5"/>
              </a:solidFill>
              <a:latin typeface="メイリオ" pitchFamily="50" charset="-128"/>
              <a:ea typeface="メイリオ" pitchFamily="50" charset="-128"/>
            </a:endParaRPr>
          </a:p>
          <a:p>
            <a:pPr>
              <a:lnSpc>
                <a:spcPct val="110000"/>
              </a:lnSpc>
              <a:buFont typeface="Wingdings 2" pitchFamily="18" charset="2"/>
              <a:buNone/>
              <a:defRPr/>
            </a:pPr>
            <a:endParaRPr lang="en-US" altLang="ja-JP" sz="500">
              <a:latin typeface="メイリオ" pitchFamily="50" charset="-128"/>
              <a:ea typeface="メイリオ" pitchFamily="50" charset="-128"/>
            </a:endParaRPr>
          </a:p>
          <a:p>
            <a:pPr>
              <a:lnSpc>
                <a:spcPct val="110000"/>
              </a:lnSpc>
              <a:buFont typeface="Wingdings 2" pitchFamily="18" charset="2"/>
              <a:buNone/>
              <a:defRPr/>
            </a:pPr>
            <a:r>
              <a:rPr lang="ja-JP" altLang="en-US" sz="1100">
                <a:latin typeface="メイリオ" pitchFamily="50" charset="-128"/>
                <a:ea typeface="メイリオ" pitchFamily="50" charset="-128"/>
              </a:rPr>
              <a:t>本システムに入力した電子記録債権情報を</a:t>
            </a:r>
            <a:r>
              <a:rPr lang="en-US" altLang="ja-JP" sz="1100">
                <a:latin typeface="メイリオ" pitchFamily="50" charset="-128"/>
                <a:ea typeface="メイリオ" pitchFamily="50" charset="-128"/>
              </a:rPr>
              <a:t>SuperStream-NX</a:t>
            </a:r>
            <a:r>
              <a:rPr lang="ja-JP" altLang="en-US" sz="1100">
                <a:latin typeface="メイリオ" pitchFamily="50" charset="-128"/>
                <a:ea typeface="メイリオ" pitchFamily="50" charset="-128"/>
              </a:rPr>
              <a:t>（債権管理）に連携することもできます</a:t>
            </a:r>
            <a:endParaRPr lang="en-US" altLang="ja-JP" sz="1100">
              <a:latin typeface="メイリオ" pitchFamily="50" charset="-128"/>
              <a:ea typeface="メイリオ" pitchFamily="50" charset="-128"/>
            </a:endParaRPr>
          </a:p>
          <a:p>
            <a:pPr>
              <a:lnSpc>
                <a:spcPct val="110000"/>
              </a:lnSpc>
              <a:buFont typeface="Wingdings 2" pitchFamily="18" charset="2"/>
              <a:buNone/>
              <a:defRPr/>
            </a:pPr>
            <a:endParaRPr lang="en-US" altLang="ja-JP" sz="700">
              <a:latin typeface="メイリオ" pitchFamily="50" charset="-128"/>
              <a:ea typeface="メイリオ" pitchFamily="50" charset="-128"/>
            </a:endParaRPr>
          </a:p>
          <a:p>
            <a:pPr>
              <a:lnSpc>
                <a:spcPct val="110000"/>
              </a:lnSpc>
              <a:buFont typeface="Wingdings 2" pitchFamily="18" charset="2"/>
              <a:buNone/>
              <a:defRPr/>
            </a:pPr>
            <a:r>
              <a:rPr lang="ja-JP" altLang="en-US" sz="1100">
                <a:latin typeface="メイリオ" pitchFamily="50" charset="-128"/>
                <a:ea typeface="メイリオ" pitchFamily="50" charset="-128"/>
              </a:rPr>
              <a:t>　電子記録債権管理</a:t>
            </a:r>
            <a:endParaRPr lang="en-US" altLang="ja-JP" sz="1100">
              <a:latin typeface="メイリオ" pitchFamily="50" charset="-128"/>
              <a:ea typeface="メイリオ" pitchFamily="50" charset="-128"/>
            </a:endParaRPr>
          </a:p>
          <a:p>
            <a:pPr>
              <a:lnSpc>
                <a:spcPct val="110000"/>
              </a:lnSpc>
              <a:buFont typeface="Wingdings 2" pitchFamily="18" charset="2"/>
              <a:buNone/>
              <a:defRPr/>
            </a:pPr>
            <a:r>
              <a:rPr lang="ja-JP" altLang="en-US" sz="1100">
                <a:latin typeface="メイリオ" pitchFamily="50" charset="-128"/>
                <a:ea typeface="メイリオ" pitchFamily="50" charset="-128"/>
              </a:rPr>
              <a:t>　　　①　入金伝票データとして連携</a:t>
            </a:r>
            <a:endParaRPr lang="en-US" altLang="ja-JP" sz="1100">
              <a:latin typeface="メイリオ" pitchFamily="50" charset="-128"/>
              <a:ea typeface="メイリオ" pitchFamily="50" charset="-128"/>
            </a:endParaRPr>
          </a:p>
        </p:txBody>
      </p:sp>
      <p:pic>
        <p:nvPicPr>
          <p:cNvPr id="11" name="Picture 3" descr="C:\Users\shien\AppData\Local\Microsoft\Windows\Temporary Internet Files\Content.IE5\91G7FDP2\MC900431603[1].PNG"/>
          <p:cNvPicPr>
            <a:picLocks noChangeAspect="1" noChangeArrowheads="1"/>
          </p:cNvPicPr>
          <p:nvPr/>
        </p:nvPicPr>
        <p:blipFill>
          <a:blip r:embed="rId3" cstate="print"/>
          <a:srcRect/>
          <a:stretch>
            <a:fillRect/>
          </a:stretch>
        </p:blipFill>
        <p:spPr bwMode="auto">
          <a:xfrm>
            <a:off x="7129943" y="2378019"/>
            <a:ext cx="785813" cy="785812"/>
          </a:xfrm>
          <a:prstGeom prst="rect">
            <a:avLst/>
          </a:prstGeom>
          <a:noFill/>
          <a:ln w="9525">
            <a:noFill/>
            <a:miter lim="800000"/>
            <a:headEnd/>
            <a:tailEnd/>
          </a:ln>
        </p:spPr>
      </p:pic>
    </p:spTree>
    <p:extLst>
      <p:ext uri="{BB962C8B-B14F-4D97-AF65-F5344CB8AC3E}">
        <p14:creationId xmlns:p14="http://schemas.microsoft.com/office/powerpoint/2010/main" val="323843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ja-JP" altLang="en-US"/>
              <a:t>電債管理システム</a:t>
            </a:r>
            <a:br>
              <a:rPr lang="ja-JP" altLang="en-US"/>
            </a:br>
            <a:endParaRPr kumimoji="1" lang="ja-JP" altLang="en-US"/>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kumimoji="1" lang="ja-JP" altLang="en-US"/>
              <a:t>シス</a:t>
            </a:r>
            <a:r>
              <a:rPr lang="ja-JP" altLang="en-US"/>
              <a:t>テム概要</a:t>
            </a:r>
            <a:endParaRPr kumimoji="1" lang="ja-JP" altLang="en-US"/>
          </a:p>
        </p:txBody>
      </p:sp>
      <p:sp>
        <p:nvSpPr>
          <p:cNvPr id="8" name="WordArt 9"/>
          <p:cNvSpPr>
            <a:spLocks noChangeArrowheads="1" noChangeShapeType="1" noTextEdit="1"/>
          </p:cNvSpPr>
          <p:nvPr/>
        </p:nvSpPr>
        <p:spPr bwMode="auto">
          <a:xfrm>
            <a:off x="5579939" y="2238809"/>
            <a:ext cx="682625" cy="220663"/>
          </a:xfrm>
          <a:prstGeom prst="rect">
            <a:avLst/>
          </a:prstGeom>
        </p:spPr>
        <p:txBody>
          <a:bodyPr wrap="none" fromWordArt="1">
            <a:prstTxWarp prst="textCanDown">
              <a:avLst>
                <a:gd name="adj" fmla="val 33333"/>
              </a:avLst>
            </a:prstTxWarp>
          </a:bodyPr>
          <a:lstStyle/>
          <a:p>
            <a:pPr algn="ctr"/>
            <a:r>
              <a:rPr lang="ja-JP" altLang="en-US" sz="3600" kern="10">
                <a:ln w="9525">
                  <a:noFill/>
                  <a:round/>
                  <a:headEnd/>
                  <a:tailEnd/>
                </a:ln>
                <a:solidFill>
                  <a:srgbClr val="FFFFFF"/>
                </a:solidFill>
                <a:latin typeface="メイリオ"/>
                <a:ea typeface="メイリオ"/>
                <a:cs typeface="メイリオ"/>
              </a:rPr>
              <a:t>信託データ</a:t>
            </a:r>
          </a:p>
        </p:txBody>
      </p:sp>
      <p:sp>
        <p:nvSpPr>
          <p:cNvPr id="9" name="角丸四角形 8"/>
          <p:cNvSpPr/>
          <p:nvPr/>
        </p:nvSpPr>
        <p:spPr>
          <a:xfrm>
            <a:off x="251520" y="1023578"/>
            <a:ext cx="1800225" cy="431800"/>
          </a:xfrm>
          <a:prstGeom prst="roundRect">
            <a:avLst/>
          </a:prstGeom>
          <a:solidFill>
            <a:srgbClr val="54C2F0"/>
          </a:solidFill>
          <a:ln>
            <a:noFill/>
          </a:ln>
          <a:effectLst>
            <a:outerShdw dist="23000" sx="1000" sy="1000" rotWithShape="0">
              <a:srgbClr val="000000"/>
            </a:outerShdw>
          </a:effectLst>
        </p:spPr>
        <p:style>
          <a:lnRef idx="1">
            <a:schemeClr val="accent4"/>
          </a:lnRef>
          <a:fillRef idx="3">
            <a:schemeClr val="accent4"/>
          </a:fillRef>
          <a:effectRef idx="2">
            <a:schemeClr val="accent4"/>
          </a:effectRef>
          <a:fontRef idx="minor">
            <a:schemeClr val="lt1"/>
          </a:fontRef>
        </p:style>
        <p:txBody>
          <a:bodyPr bIns="0" anchor="ctr"/>
          <a:lstStyle/>
          <a:p>
            <a:pPr algn="ctr">
              <a:defRPr/>
            </a:pPr>
            <a:r>
              <a:rPr lang="ja-JP" altLang="en-US" sz="1600">
                <a:latin typeface="メイリオ" pitchFamily="50" charset="-128"/>
                <a:ea typeface="メイリオ" pitchFamily="50" charset="-128"/>
              </a:rPr>
              <a:t>その他の機能</a:t>
            </a:r>
          </a:p>
        </p:txBody>
      </p:sp>
      <p:sp>
        <p:nvSpPr>
          <p:cNvPr id="10" name="コンテンツ プレースホルダ 2"/>
          <p:cNvSpPr txBox="1">
            <a:spLocks/>
          </p:cNvSpPr>
          <p:nvPr/>
        </p:nvSpPr>
        <p:spPr>
          <a:xfrm>
            <a:off x="374384" y="1527634"/>
            <a:ext cx="8302072" cy="3312368"/>
          </a:xfrm>
          <a:prstGeom prst="rect">
            <a:avLst/>
          </a:prstGeom>
        </p:spPr>
        <p:txBody>
          <a:bodyPr lIns="0" tIns="0" rIns="0" bIns="0" spcCol="180000"/>
          <a:lstStyle/>
          <a:p>
            <a:pPr marL="216000" indent="-216000" algn="just" fontAlgn="ctr">
              <a:spcBef>
                <a:spcPct val="20000"/>
              </a:spcBef>
              <a:spcAft>
                <a:spcPts val="0"/>
              </a:spcAft>
              <a:buClr>
                <a:srgbClr val="54C2F0"/>
              </a:buClr>
              <a:buSzPct val="100000"/>
              <a:buFont typeface="Wingdings" pitchFamily="2" charset="2"/>
              <a:buChar char="n"/>
              <a:defRPr/>
            </a:pPr>
            <a:r>
              <a:rPr lang="ja-JP" altLang="en-US" sz="1400">
                <a:latin typeface="メイリオ" pitchFamily="50" charset="-128"/>
                <a:ea typeface="メイリオ" pitchFamily="50" charset="-128"/>
                <a:cs typeface="メイリオ" pitchFamily="50" charset="-128"/>
              </a:rPr>
              <a:t>勘定科目マスタ、会計部門マスタ等、</a:t>
            </a:r>
            <a:r>
              <a:rPr lang="en-US" altLang="ja-JP" sz="1400">
                <a:latin typeface="メイリオ" pitchFamily="50" charset="-128"/>
                <a:ea typeface="メイリオ" pitchFamily="50" charset="-128"/>
                <a:cs typeface="メイリオ" pitchFamily="50" charset="-128"/>
              </a:rPr>
              <a:t>SuperStream-NX</a:t>
            </a:r>
            <a:r>
              <a:rPr lang="ja-JP" altLang="en-US" sz="1400">
                <a:latin typeface="メイリオ" pitchFamily="50" charset="-128"/>
                <a:ea typeface="メイリオ" pitchFamily="50" charset="-128"/>
                <a:cs typeface="メイリオ" pitchFamily="50" charset="-128"/>
              </a:rPr>
              <a:t> 統合会計で設定したマスタは本システムでそのまま使用できます</a:t>
            </a:r>
            <a:endParaRPr lang="en-US" altLang="ja-JP" sz="1400">
              <a:latin typeface="メイリオ" pitchFamily="50" charset="-128"/>
              <a:ea typeface="メイリオ" pitchFamily="50" charset="-128"/>
              <a:cs typeface="メイリオ" pitchFamily="50" charset="-128"/>
            </a:endParaRPr>
          </a:p>
          <a:p>
            <a:pPr marL="216000" indent="-216000" algn="just" fontAlgn="ctr">
              <a:spcBef>
                <a:spcPct val="20000"/>
              </a:spcBef>
              <a:spcAft>
                <a:spcPts val="0"/>
              </a:spcAft>
              <a:buClr>
                <a:srgbClr val="54C2F0"/>
              </a:buClr>
              <a:buSzPct val="100000"/>
              <a:buFont typeface="Wingdings" pitchFamily="2" charset="2"/>
              <a:buChar char="n"/>
              <a:defRPr/>
            </a:pPr>
            <a:endParaRPr lang="en-US" altLang="ja-JP" sz="1400">
              <a:latin typeface="メイリオ" pitchFamily="50" charset="-128"/>
              <a:ea typeface="メイリオ" pitchFamily="50" charset="-128"/>
              <a:cs typeface="メイリオ" pitchFamily="50" charset="-128"/>
            </a:endParaRPr>
          </a:p>
          <a:p>
            <a:pPr marL="216000" indent="-216000" algn="just" fontAlgn="ctr">
              <a:spcBef>
                <a:spcPct val="20000"/>
              </a:spcBef>
              <a:spcAft>
                <a:spcPts val="0"/>
              </a:spcAft>
              <a:buClr>
                <a:srgbClr val="54C2F0"/>
              </a:buClr>
              <a:buSzPct val="100000"/>
              <a:buFont typeface="Wingdings" pitchFamily="2" charset="2"/>
              <a:buChar char="n"/>
              <a:defRPr/>
            </a:pPr>
            <a:r>
              <a:rPr lang="ja-JP" altLang="en-US" sz="1400">
                <a:latin typeface="メイリオ" pitchFamily="50" charset="-128"/>
                <a:ea typeface="メイリオ" pitchFamily="50" charset="-128"/>
                <a:cs typeface="メイリオ" pitchFamily="50" charset="-128"/>
              </a:rPr>
              <a:t>でんさいネットまたは</a:t>
            </a:r>
            <a:r>
              <a:rPr lang="en-US" altLang="ja-JP" sz="1400">
                <a:latin typeface="メイリオ" pitchFamily="50" charset="-128"/>
                <a:ea typeface="メイリオ" pitchFamily="50" charset="-128"/>
                <a:cs typeface="メイリオ" pitchFamily="50" charset="-128"/>
              </a:rPr>
              <a:t>JEMCO</a:t>
            </a:r>
            <a:r>
              <a:rPr lang="ja-JP" altLang="en-US" sz="1400">
                <a:latin typeface="メイリオ" pitchFamily="50" charset="-128"/>
                <a:ea typeface="メイリオ" pitchFamily="50" charset="-128"/>
                <a:cs typeface="メイリオ" pitchFamily="50" charset="-128"/>
              </a:rPr>
              <a:t>にアップロードする発生記録請求データ、譲渡記録請求データを作成できます。（譲渡記録請求データはでんさいネットのみ）また、でんさいネットまたは</a:t>
            </a:r>
            <a:r>
              <a:rPr lang="en-US" altLang="ja-JP" sz="1400">
                <a:latin typeface="メイリオ" pitchFamily="50" charset="-128"/>
                <a:ea typeface="メイリオ" pitchFamily="50" charset="-128"/>
                <a:cs typeface="メイリオ" pitchFamily="50" charset="-128"/>
              </a:rPr>
              <a:t>JEMCO</a:t>
            </a:r>
            <a:r>
              <a:rPr lang="ja-JP" altLang="en-US" sz="1400">
                <a:latin typeface="メイリオ" pitchFamily="50" charset="-128"/>
                <a:ea typeface="メイリオ" pitchFamily="50" charset="-128"/>
                <a:cs typeface="メイリオ" pitchFamily="50" charset="-128"/>
              </a:rPr>
              <a:t>からダウンロードした記録通知データを取り込むことができます</a:t>
            </a:r>
            <a:endParaRPr lang="en-US" altLang="ja-JP" sz="1400">
              <a:latin typeface="メイリオ" pitchFamily="50" charset="-128"/>
              <a:ea typeface="メイリオ" pitchFamily="50" charset="-128"/>
              <a:cs typeface="メイリオ" pitchFamily="50" charset="-128"/>
            </a:endParaRPr>
          </a:p>
          <a:p>
            <a:pPr marL="216000" indent="-216000" algn="just" fontAlgn="ctr">
              <a:spcBef>
                <a:spcPct val="20000"/>
              </a:spcBef>
              <a:spcAft>
                <a:spcPts val="0"/>
              </a:spcAft>
              <a:buClr>
                <a:srgbClr val="54C2F0"/>
              </a:buClr>
              <a:buSzPct val="100000"/>
              <a:buFont typeface="Wingdings" pitchFamily="2" charset="2"/>
              <a:buChar char="n"/>
              <a:defRPr/>
            </a:pPr>
            <a:endParaRPr lang="en-US" altLang="ja-JP" sz="1400">
              <a:latin typeface="メイリオ" pitchFamily="50" charset="-128"/>
              <a:ea typeface="メイリオ" pitchFamily="50" charset="-128"/>
              <a:cs typeface="メイリオ" pitchFamily="50" charset="-128"/>
            </a:endParaRPr>
          </a:p>
          <a:p>
            <a:pPr marL="216000" indent="-216000" algn="just" fontAlgn="ctr">
              <a:spcBef>
                <a:spcPct val="20000"/>
              </a:spcBef>
              <a:spcAft>
                <a:spcPts val="0"/>
              </a:spcAft>
              <a:buClr>
                <a:srgbClr val="54C2F0"/>
              </a:buClr>
              <a:buSzPct val="100000"/>
              <a:buFont typeface="Wingdings" pitchFamily="2" charset="2"/>
              <a:buChar char="n"/>
              <a:defRPr/>
            </a:pPr>
            <a:r>
              <a:rPr lang="ja-JP" altLang="en-US" sz="1400">
                <a:latin typeface="メイリオ" pitchFamily="50" charset="-128"/>
                <a:ea typeface="メイリオ" pitchFamily="50" charset="-128"/>
                <a:cs typeface="メイリオ" pitchFamily="50" charset="-128"/>
              </a:rPr>
              <a:t>電子記録債権、電子記録債務の管理（発生、顛末、決済）に伴って発生する仕訳伝票の作成及び、直接連携が可能です</a:t>
            </a:r>
            <a:endParaRPr lang="en-US" altLang="ja-JP" sz="1400">
              <a:latin typeface="メイリオ" pitchFamily="50" charset="-128"/>
              <a:ea typeface="メイリオ" pitchFamily="50" charset="-128"/>
              <a:cs typeface="メイリオ" pitchFamily="50" charset="-128"/>
            </a:endParaRPr>
          </a:p>
          <a:p>
            <a:pPr marL="216000" indent="-216000" algn="just" fontAlgn="ctr">
              <a:spcBef>
                <a:spcPct val="20000"/>
              </a:spcBef>
              <a:spcAft>
                <a:spcPts val="0"/>
              </a:spcAft>
              <a:buClr>
                <a:srgbClr val="54C2F0"/>
              </a:buClr>
              <a:buSzPct val="100000"/>
              <a:buFont typeface="Wingdings" pitchFamily="2" charset="2"/>
              <a:buChar char="n"/>
              <a:defRPr/>
            </a:pPr>
            <a:endParaRPr lang="en-US" altLang="ja-JP" sz="1400">
              <a:latin typeface="メイリオ" pitchFamily="50" charset="-128"/>
              <a:ea typeface="メイリオ" pitchFamily="50" charset="-128"/>
              <a:cs typeface="メイリオ" pitchFamily="50" charset="-128"/>
            </a:endParaRPr>
          </a:p>
          <a:p>
            <a:pPr marL="216000" indent="-216000" algn="just" fontAlgn="ctr">
              <a:spcBef>
                <a:spcPct val="20000"/>
              </a:spcBef>
              <a:spcAft>
                <a:spcPts val="0"/>
              </a:spcAft>
              <a:buClr>
                <a:srgbClr val="54C2F0"/>
              </a:buClr>
              <a:buSzPct val="100000"/>
              <a:buFont typeface="Wingdings" pitchFamily="2" charset="2"/>
              <a:buChar char="n"/>
              <a:defRPr/>
            </a:pPr>
            <a:r>
              <a:rPr lang="ja-JP" altLang="en-US" sz="1400">
                <a:latin typeface="メイリオ" pitchFamily="50" charset="-128"/>
                <a:ea typeface="メイリオ" pitchFamily="50" charset="-128"/>
                <a:cs typeface="メイリオ" pitchFamily="50" charset="-128"/>
              </a:rPr>
              <a:t>電子記録債権、電子記録債務の状態は帳票（ＰＤＦ出力）で確認できます</a:t>
            </a:r>
            <a:endParaRPr lang="en-US" altLang="ja-JP" sz="1400">
              <a:latin typeface="メイリオ" pitchFamily="50" charset="-128"/>
              <a:ea typeface="メイリオ" pitchFamily="50" charset="-128"/>
              <a:cs typeface="メイリオ" pitchFamily="50" charset="-128"/>
            </a:endParaRPr>
          </a:p>
          <a:p>
            <a:pPr marL="216000" indent="-216000" algn="just" fontAlgn="ctr">
              <a:spcBef>
                <a:spcPct val="20000"/>
              </a:spcBef>
              <a:spcAft>
                <a:spcPts val="0"/>
              </a:spcAft>
              <a:buClr>
                <a:srgbClr val="54C2F0"/>
              </a:buClr>
              <a:buSzPct val="100000"/>
              <a:buFont typeface="Wingdings" pitchFamily="2" charset="2"/>
              <a:buChar char="n"/>
              <a:defRPr/>
            </a:pPr>
            <a:endParaRPr lang="en-US" altLang="ja-JP" sz="1400">
              <a:latin typeface="メイリオ" pitchFamily="50" charset="-128"/>
              <a:ea typeface="メイリオ" pitchFamily="50" charset="-128"/>
              <a:cs typeface="メイリオ" pitchFamily="50" charset="-128"/>
            </a:endParaRPr>
          </a:p>
          <a:p>
            <a:pPr marL="216000" indent="-216000" algn="just" fontAlgn="ctr">
              <a:spcBef>
                <a:spcPct val="20000"/>
              </a:spcBef>
              <a:spcAft>
                <a:spcPts val="0"/>
              </a:spcAft>
              <a:buClr>
                <a:srgbClr val="54C2F0"/>
              </a:buClr>
              <a:buSzPct val="100000"/>
              <a:buFont typeface="Wingdings" pitchFamily="2" charset="2"/>
              <a:buChar char="n"/>
              <a:defRPr/>
            </a:pPr>
            <a:r>
              <a:rPr lang="ja-JP" altLang="en-US" sz="1400">
                <a:latin typeface="メイリオ" pitchFamily="50" charset="-128"/>
                <a:ea typeface="メイリオ" pitchFamily="50" charset="-128"/>
                <a:cs typeface="メイリオ" pitchFamily="50" charset="-128"/>
              </a:rPr>
              <a:t>でんさいネットおよび</a:t>
            </a:r>
            <a:r>
              <a:rPr lang="en-US" altLang="ja-JP" sz="1400">
                <a:latin typeface="メイリオ" pitchFamily="50" charset="-128"/>
                <a:ea typeface="メイリオ" pitchFamily="50" charset="-128"/>
                <a:cs typeface="メイリオ" pitchFamily="50" charset="-128"/>
              </a:rPr>
              <a:t>JEMCO</a:t>
            </a:r>
            <a:r>
              <a:rPr lang="ja-JP" altLang="en-US" sz="1400">
                <a:latin typeface="メイリオ" pitchFamily="50" charset="-128"/>
                <a:ea typeface="メイリオ" pitchFamily="50" charset="-128"/>
                <a:cs typeface="メイリオ" pitchFamily="50" charset="-128"/>
              </a:rPr>
              <a:t>を除くその他電子債権記録機関のデータも扱うことが出来ます。ただし、電子債権記録機関とのデータ連携はできません</a:t>
            </a:r>
            <a:endParaRPr lang="en-US" altLang="ja-JP" sz="1400">
              <a:latin typeface="メイリオ" pitchFamily="50" charset="-128"/>
              <a:ea typeface="メイリオ" pitchFamily="50" charset="-128"/>
              <a:cs typeface="メイリオ" pitchFamily="50" charset="-128"/>
            </a:endParaRPr>
          </a:p>
          <a:p>
            <a:pPr fontAlgn="ctr">
              <a:lnSpc>
                <a:spcPct val="90000"/>
              </a:lnSpc>
              <a:spcBef>
                <a:spcPct val="20000"/>
              </a:spcBef>
              <a:spcAft>
                <a:spcPts val="0"/>
              </a:spcAft>
              <a:buClr>
                <a:schemeClr val="accent1">
                  <a:lumMod val="20000"/>
                  <a:lumOff val="80000"/>
                </a:schemeClr>
              </a:buClr>
              <a:buSzPct val="75000"/>
              <a:defRPr/>
            </a:pPr>
            <a:endParaRPr lang="en-US" altLang="ja-JP" sz="1300">
              <a:solidFill>
                <a:srgbClr val="000099"/>
              </a:solidFill>
              <a:latin typeface="メイリオ" pitchFamily="50" charset="-128"/>
              <a:ea typeface="メイリオ" pitchFamily="50" charset="-128"/>
              <a:cs typeface="メイリオ" pitchFamily="50" charset="-128"/>
            </a:endParaRPr>
          </a:p>
          <a:p>
            <a:pPr marL="216000" indent="-216000" fontAlgn="ctr">
              <a:lnSpc>
                <a:spcPct val="90000"/>
              </a:lnSpc>
              <a:spcBef>
                <a:spcPct val="20000"/>
              </a:spcBef>
              <a:spcAft>
                <a:spcPts val="0"/>
              </a:spcAft>
              <a:buClr>
                <a:schemeClr val="accent1">
                  <a:lumMod val="20000"/>
                  <a:lumOff val="80000"/>
                </a:schemeClr>
              </a:buClr>
              <a:buSzPct val="75000"/>
              <a:defRPr/>
            </a:pPr>
            <a:endParaRPr lang="en-US" altLang="ja-JP" sz="1300">
              <a:solidFill>
                <a:schemeClr val="accent1"/>
              </a:solidFill>
              <a:latin typeface="メイリオ" pitchFamily="50" charset="-128"/>
              <a:ea typeface="メイリオ" pitchFamily="50" charset="-128"/>
              <a:cs typeface="メイリオ" pitchFamily="50" charset="-128"/>
            </a:endParaRPr>
          </a:p>
          <a:p>
            <a:pPr marL="216000" indent="-216000" fontAlgn="ctr">
              <a:lnSpc>
                <a:spcPct val="90000"/>
              </a:lnSpc>
              <a:spcBef>
                <a:spcPct val="20000"/>
              </a:spcBef>
              <a:spcAft>
                <a:spcPts val="0"/>
              </a:spcAft>
              <a:buClr>
                <a:schemeClr val="accent1">
                  <a:lumMod val="20000"/>
                  <a:lumOff val="80000"/>
                </a:schemeClr>
              </a:buClr>
              <a:buSzPct val="75000"/>
              <a:defRPr/>
            </a:pPr>
            <a:endParaRPr lang="en-US" altLang="ja-JP" sz="1300">
              <a:solidFill>
                <a:schemeClr val="accent1"/>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3291886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角丸四角形 32"/>
          <p:cNvSpPr/>
          <p:nvPr/>
        </p:nvSpPr>
        <p:spPr>
          <a:xfrm>
            <a:off x="5076056" y="879562"/>
            <a:ext cx="3888432" cy="3667730"/>
          </a:xfrm>
          <a:prstGeom prst="roundRect">
            <a:avLst>
              <a:gd name="adj" fmla="val 2977"/>
            </a:avLst>
          </a:prstGeom>
          <a:noFill/>
          <a:ln w="9525" cap="flat" cmpd="sng" algn="ctr">
            <a:solidFill>
              <a:srgbClr val="00B050"/>
            </a:solidFill>
            <a:prstDash val="dash"/>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800" b="0" i="0" u="none" strike="noStrike" kern="0" cap="none" spc="0" normalizeH="0" baseline="0" noProof="0">
              <a:ln>
                <a:noFill/>
              </a:ln>
              <a:solidFill>
                <a:srgbClr val="000000"/>
              </a:solidFill>
              <a:effectLst/>
              <a:uLnTx/>
              <a:uFillTx/>
              <a:latin typeface="Arial Black"/>
              <a:ea typeface="HGP創英角ｺﾞｼｯｸUB"/>
              <a:cs typeface="+mn-cs"/>
            </a:endParaRPr>
          </a:p>
        </p:txBody>
      </p:sp>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ja-JP" altLang="en-US"/>
              <a:t>電債管理システム</a:t>
            </a:r>
            <a:br>
              <a:rPr lang="ja-JP" altLang="en-US"/>
            </a:br>
            <a:endParaRPr kumimoji="1" lang="ja-JP" altLang="en-US"/>
          </a:p>
        </p:txBody>
      </p:sp>
      <p:sp>
        <p:nvSpPr>
          <p:cNvPr id="4" name="フッター プレースホルダー 3"/>
          <p:cNvSpPr>
            <a:spLocks noGrp="1"/>
          </p:cNvSpPr>
          <p:nvPr>
            <p:ph type="ftr" sz="quarter" idx="3"/>
          </p:nvPr>
        </p:nvSpPr>
        <p:spPr>
          <a:xfrm>
            <a:off x="241763" y="4979037"/>
            <a:ext cx="2160000" cy="135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kumimoji="1" lang="ja-JP" altLang="en-US"/>
              <a:t>シス</a:t>
            </a:r>
            <a:r>
              <a:rPr lang="ja-JP" altLang="en-US"/>
              <a:t>テム全体フロー</a:t>
            </a:r>
            <a:endParaRPr kumimoji="1" lang="ja-JP" altLang="en-US"/>
          </a:p>
        </p:txBody>
      </p:sp>
      <p:sp>
        <p:nvSpPr>
          <p:cNvPr id="11" name="円/楕円 144"/>
          <p:cNvSpPr/>
          <p:nvPr/>
        </p:nvSpPr>
        <p:spPr>
          <a:xfrm>
            <a:off x="1837167" y="1199175"/>
            <a:ext cx="1260140"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電子記録債権入力</a:t>
            </a:r>
          </a:p>
        </p:txBody>
      </p:sp>
      <p:sp>
        <p:nvSpPr>
          <p:cNvPr id="12" name="円柱 11"/>
          <p:cNvSpPr/>
          <p:nvPr/>
        </p:nvSpPr>
        <p:spPr>
          <a:xfrm>
            <a:off x="395536" y="3111846"/>
            <a:ext cx="3302125" cy="324000"/>
          </a:xfrm>
          <a:prstGeom prst="can">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電子記録債権データ</a:t>
            </a:r>
          </a:p>
        </p:txBody>
      </p:sp>
      <p:sp>
        <p:nvSpPr>
          <p:cNvPr id="13" name="円/楕円 146"/>
          <p:cNvSpPr/>
          <p:nvPr/>
        </p:nvSpPr>
        <p:spPr>
          <a:xfrm>
            <a:off x="745333" y="1761690"/>
            <a:ext cx="2952328"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電子記録債権承認</a:t>
            </a:r>
          </a:p>
        </p:txBody>
      </p:sp>
      <p:sp>
        <p:nvSpPr>
          <p:cNvPr id="14" name="円/楕円 147"/>
          <p:cNvSpPr/>
          <p:nvPr/>
        </p:nvSpPr>
        <p:spPr>
          <a:xfrm>
            <a:off x="2586284" y="3672068"/>
            <a:ext cx="1154968"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電子記録債権</a:t>
            </a:r>
            <a:endParaRPr kumimoji="0" lang="en-US" altLang="ja-JP" sz="8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顛末入力</a:t>
            </a:r>
          </a:p>
        </p:txBody>
      </p:sp>
      <p:sp>
        <p:nvSpPr>
          <p:cNvPr id="15" name="円/楕円 148"/>
          <p:cNvSpPr/>
          <p:nvPr/>
        </p:nvSpPr>
        <p:spPr>
          <a:xfrm>
            <a:off x="755576" y="2336545"/>
            <a:ext cx="1800200"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請求データ作成・受入</a:t>
            </a:r>
            <a:endParaRPr kumimoji="0" lang="en-US" altLang="ja-JP"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 name="角丸四角形 15"/>
          <p:cNvSpPr/>
          <p:nvPr/>
        </p:nvSpPr>
        <p:spPr>
          <a:xfrm>
            <a:off x="2483768" y="4730612"/>
            <a:ext cx="6480720" cy="194872"/>
          </a:xfrm>
          <a:prstGeom prst="roundRect">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rtlCol="0" anchor="t"/>
          <a:lstStyle/>
          <a:p>
            <a:pPr lvl="0" algn="ctr" eaLnBrk="0" fontAlgn="base" hangingPunct="0">
              <a:spcBef>
                <a:spcPct val="0"/>
              </a:spcBef>
              <a:spcAft>
                <a:spcPct val="0"/>
              </a:spcAft>
            </a:pPr>
            <a:r>
              <a:rPr kumimoji="0" lang="en-US" altLang="ja-JP" sz="800" b="1" i="0" u="none" strike="noStrike" kern="0" cap="none" spc="0" normalizeH="0" baseline="0" noProof="0" err="1">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SuperStream</a:t>
            </a:r>
            <a:r>
              <a:rPr kumimoji="0" lang="en-US" altLang="ja-JP" sz="800" b="1" i="0" u="none" strike="noStrike" kern="0" cap="none" spc="0" normalizeH="0" baseline="0" noProof="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-NX</a:t>
            </a:r>
            <a:r>
              <a:rPr kumimoji="0" lang="ja-JP" altLang="en-US" sz="800" b="0" i="0" u="none" strike="noStrike" kern="0" cap="none" spc="0" normalizeH="0" baseline="0" noProof="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統合会計（</a:t>
            </a:r>
            <a:r>
              <a:rPr kumimoji="0" lang="ja-JP" altLang="en-US" sz="800" kern="0">
                <a:solidFill>
                  <a:schemeClr val="bg2"/>
                </a:solidFill>
                <a:latin typeface="メイリオ" panose="020B0604030504040204" pitchFamily="50" charset="-128"/>
                <a:ea typeface="メイリオ" panose="020B0604030504040204" pitchFamily="50" charset="-128"/>
                <a:cs typeface="メイリオ" panose="020B0604030504040204" pitchFamily="50" charset="-128"/>
              </a:rPr>
              <a:t>外部データ取込機能を使用した取込</a:t>
            </a:r>
            <a:r>
              <a:rPr kumimoji="0" lang="ja-JP" altLang="en-US" sz="800" b="0" i="0" u="none" strike="noStrike" kern="0" cap="none" spc="0" normalizeH="0" baseline="0" noProof="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a:t>
            </a:r>
          </a:p>
        </p:txBody>
      </p:sp>
      <p:sp>
        <p:nvSpPr>
          <p:cNvPr id="17" name="下矢印 16"/>
          <p:cNvSpPr/>
          <p:nvPr/>
        </p:nvSpPr>
        <p:spPr>
          <a:xfrm>
            <a:off x="3131840" y="2043527"/>
            <a:ext cx="288032" cy="1050416"/>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18" name="下矢印 17"/>
          <p:cNvSpPr/>
          <p:nvPr/>
        </p:nvSpPr>
        <p:spPr>
          <a:xfrm>
            <a:off x="1043608" y="2679762"/>
            <a:ext cx="288032" cy="44463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19" name="下矢印 18"/>
          <p:cNvSpPr/>
          <p:nvPr/>
        </p:nvSpPr>
        <p:spPr>
          <a:xfrm>
            <a:off x="3114324" y="3427797"/>
            <a:ext cx="288032" cy="242749"/>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0" name="円/楕円 153"/>
          <p:cNvSpPr/>
          <p:nvPr/>
        </p:nvSpPr>
        <p:spPr>
          <a:xfrm>
            <a:off x="1925705" y="4172642"/>
            <a:ext cx="1807960" cy="283437"/>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請求データ作成・受入</a:t>
            </a:r>
            <a:endParaRPr kumimoji="0" lang="en-US" altLang="ja-JP"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1" name="下矢印 20"/>
          <p:cNvSpPr/>
          <p:nvPr/>
        </p:nvSpPr>
        <p:spPr>
          <a:xfrm>
            <a:off x="3125611" y="3960256"/>
            <a:ext cx="288032" cy="213843"/>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2" name="下矢印 21"/>
          <p:cNvSpPr/>
          <p:nvPr/>
        </p:nvSpPr>
        <p:spPr>
          <a:xfrm rot="10800000">
            <a:off x="2123728" y="3453719"/>
            <a:ext cx="288032" cy="713239"/>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3" name="下矢印 22"/>
          <p:cNvSpPr/>
          <p:nvPr/>
        </p:nvSpPr>
        <p:spPr>
          <a:xfrm>
            <a:off x="1043608" y="3453725"/>
            <a:ext cx="288032" cy="71455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4" name="角丸四角形 23"/>
          <p:cNvSpPr/>
          <p:nvPr/>
        </p:nvSpPr>
        <p:spPr>
          <a:xfrm>
            <a:off x="179512" y="889258"/>
            <a:ext cx="3888432" cy="3662445"/>
          </a:xfrm>
          <a:prstGeom prst="roundRect">
            <a:avLst>
              <a:gd name="adj" fmla="val 2977"/>
            </a:avLst>
          </a:prstGeom>
          <a:noFill/>
          <a:ln w="9525" cap="flat" cmpd="sng" algn="ctr">
            <a:solidFill>
              <a:srgbClr val="FF0000"/>
            </a:solidFill>
            <a:prstDash val="dash"/>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800" b="0" i="0" u="none" strike="noStrike" kern="0" cap="none" spc="0" normalizeH="0" baseline="0" noProof="0">
              <a:ln>
                <a:noFill/>
              </a:ln>
              <a:solidFill>
                <a:srgbClr val="000000"/>
              </a:solidFill>
              <a:effectLst/>
              <a:uLnTx/>
              <a:uFillTx/>
              <a:latin typeface="Arial Black"/>
              <a:ea typeface="HGP創英角ｺﾞｼｯｸUB"/>
              <a:cs typeface="+mn-cs"/>
            </a:endParaRPr>
          </a:p>
        </p:txBody>
      </p:sp>
      <p:sp>
        <p:nvSpPr>
          <p:cNvPr id="25" name="円/楕円 160"/>
          <p:cNvSpPr/>
          <p:nvPr/>
        </p:nvSpPr>
        <p:spPr>
          <a:xfrm>
            <a:off x="467544" y="4173958"/>
            <a:ext cx="1440160"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決済処理</a:t>
            </a:r>
          </a:p>
        </p:txBody>
      </p:sp>
      <p:sp>
        <p:nvSpPr>
          <p:cNvPr id="26" name="下矢印 25"/>
          <p:cNvSpPr/>
          <p:nvPr/>
        </p:nvSpPr>
        <p:spPr>
          <a:xfrm>
            <a:off x="2269215" y="1470333"/>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7" name="下矢印 26"/>
          <p:cNvSpPr/>
          <p:nvPr/>
        </p:nvSpPr>
        <p:spPr>
          <a:xfrm>
            <a:off x="1043608" y="2031690"/>
            <a:ext cx="288032" cy="30485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8" name="AutoShape 12"/>
          <p:cNvSpPr>
            <a:spLocks noChangeArrowheads="1"/>
          </p:cNvSpPr>
          <p:nvPr/>
        </p:nvSpPr>
        <p:spPr bwMode="auto">
          <a:xfrm>
            <a:off x="179512" y="879564"/>
            <a:ext cx="3888432" cy="257879"/>
          </a:xfrm>
          <a:prstGeom prst="flowChartAlternateProcess">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t"/>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電子記録債権管理</a:t>
            </a:r>
          </a:p>
        </p:txBody>
      </p:sp>
      <p:sp>
        <p:nvSpPr>
          <p:cNvPr id="29" name="AutoShape 12"/>
          <p:cNvSpPr>
            <a:spLocks noChangeArrowheads="1"/>
          </p:cNvSpPr>
          <p:nvPr/>
        </p:nvSpPr>
        <p:spPr bwMode="auto">
          <a:xfrm>
            <a:off x="5076056" y="873342"/>
            <a:ext cx="3888432" cy="257311"/>
          </a:xfrm>
          <a:prstGeom prst="flowChartAlternateProcess">
            <a:avLst/>
          </a:prstGeom>
          <a:solidFill>
            <a:srgbClr val="77A233"/>
          </a:solidFill>
          <a:ln>
            <a:noFill/>
            <a:headEnd/>
            <a:tailEnd/>
          </a:ln>
          <a:effectLst>
            <a:outerShdw blurRad="40000" dist="23000" dir="5400000" rotWithShape="0">
              <a:srgbClr val="000000">
                <a:alpha val="35000"/>
              </a:srgbClr>
            </a:outerShdw>
          </a:effectLst>
        </p:spPr>
        <p:txBody>
          <a:bodyPr wrap="none" anchor="t"/>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電子記録債務管理</a:t>
            </a:r>
          </a:p>
        </p:txBody>
      </p:sp>
      <p:sp>
        <p:nvSpPr>
          <p:cNvPr id="30" name="角丸四角形 29"/>
          <p:cNvSpPr/>
          <p:nvPr/>
        </p:nvSpPr>
        <p:spPr>
          <a:xfrm>
            <a:off x="265938" y="4735593"/>
            <a:ext cx="2016224" cy="194872"/>
          </a:xfrm>
          <a:prstGeom prst="roundRect">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rtlCol="0" anchor="t"/>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ja-JP" sz="800" b="1" i="0" u="none" strike="noStrike" kern="0" cap="none" spc="0" normalizeH="0" baseline="0" noProof="0" err="1">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SuperStream</a:t>
            </a:r>
            <a:r>
              <a:rPr kumimoji="0" lang="en-US" altLang="ja-JP" sz="800" b="1" i="0" u="none" strike="noStrike" kern="0" cap="none" spc="0" normalizeH="0" baseline="0" noProof="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-NX</a:t>
            </a:r>
            <a:r>
              <a:rPr kumimoji="0" lang="ja-JP" altLang="en-US" sz="800" b="0" i="0" u="none" strike="noStrike" kern="0" cap="none" spc="0" normalizeH="0" baseline="0" noProof="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債権管理</a:t>
            </a:r>
          </a:p>
        </p:txBody>
      </p:sp>
      <p:sp>
        <p:nvSpPr>
          <p:cNvPr id="31" name="下矢印 30"/>
          <p:cNvSpPr/>
          <p:nvPr/>
        </p:nvSpPr>
        <p:spPr>
          <a:xfrm>
            <a:off x="395536" y="4499165"/>
            <a:ext cx="288032" cy="226232"/>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32" name="下矢印 31"/>
          <p:cNvSpPr/>
          <p:nvPr/>
        </p:nvSpPr>
        <p:spPr>
          <a:xfrm>
            <a:off x="2915816" y="4499164"/>
            <a:ext cx="288032" cy="226231"/>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34" name="AutoShape 12"/>
          <p:cNvSpPr>
            <a:spLocks noChangeArrowheads="1"/>
          </p:cNvSpPr>
          <p:nvPr/>
        </p:nvSpPr>
        <p:spPr bwMode="auto">
          <a:xfrm>
            <a:off x="4211960" y="1023580"/>
            <a:ext cx="720080" cy="3436586"/>
          </a:xfrm>
          <a:prstGeom prst="flowChartAlternateProcess">
            <a:avLst/>
          </a:prstGeom>
          <a:gradFill rotWithShape="1">
            <a:gsLst>
              <a:gs pos="0">
                <a:srgbClr val="0070C0">
                  <a:shade val="51000"/>
                  <a:satMod val="130000"/>
                </a:srgbClr>
              </a:gs>
              <a:gs pos="80000">
                <a:srgbClr val="0070C0">
                  <a:shade val="93000"/>
                  <a:satMod val="130000"/>
                </a:srgbClr>
              </a:gs>
              <a:gs pos="100000">
                <a:srgbClr val="0070C0">
                  <a:shade val="94000"/>
                  <a:satMod val="135000"/>
                </a:srgbClr>
              </a:gs>
            </a:gsLst>
            <a:lin ang="16200000" scaled="0"/>
          </a:gradFill>
          <a:ln>
            <a:noFill/>
            <a:headEnd/>
            <a:tailEnd/>
          </a:ln>
          <a:effectLst>
            <a:outerShdw blurRad="40000" dist="23000" dir="5400000" rotWithShape="0">
              <a:srgbClr val="000000">
                <a:alpha val="35000"/>
              </a:srgbClr>
            </a:outerShdw>
          </a:effectLst>
        </p:spPr>
        <p:txBody>
          <a:bodyPr vert="eaVert"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でん</a:t>
            </a:r>
            <a:r>
              <a:rPr kumimoji="0" lang="ja-JP" altLang="en-US" sz="1400" b="0" i="0" u="none" strike="noStrike" kern="0" cap="none" spc="0" normalizeH="0" baseline="0" noProof="0" err="1">
                <a:ln>
                  <a:noFill/>
                </a:ln>
                <a:solidFill>
                  <a:srgbClr val="FFFFFF"/>
                </a:solidFill>
                <a:effectLst/>
                <a:uLnTx/>
                <a:uFillTx/>
                <a:latin typeface="メイリオ" pitchFamily="50" charset="-128"/>
                <a:ea typeface="メイリオ" pitchFamily="50" charset="-128"/>
                <a:cs typeface="メイリオ" pitchFamily="50" charset="-128"/>
              </a:rPr>
              <a:t>さい</a:t>
            </a: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ネット</a:t>
            </a:r>
            <a:endParaRPr kumimoji="0" lang="en-US" altLang="ja-JP"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ja-JP"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JEMCO</a:t>
            </a:r>
            <a:endPar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35" name="円/楕円 170"/>
          <p:cNvSpPr/>
          <p:nvPr/>
        </p:nvSpPr>
        <p:spPr>
          <a:xfrm>
            <a:off x="6867466" y="1192706"/>
            <a:ext cx="1306388"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電子記録債務入力</a:t>
            </a:r>
          </a:p>
        </p:txBody>
      </p:sp>
      <p:sp>
        <p:nvSpPr>
          <p:cNvPr id="36" name="角丸四角形 35"/>
          <p:cNvSpPr/>
          <p:nvPr/>
        </p:nvSpPr>
        <p:spPr>
          <a:xfrm>
            <a:off x="5676481" y="1184362"/>
            <a:ext cx="1141885" cy="270000"/>
          </a:xfrm>
          <a:prstGeom prst="roundRect">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ja-JP" sz="800" b="1" i="0" u="none" strike="noStrike" kern="0" cap="none" spc="0" normalizeH="0" baseline="0" noProof="0" err="1">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SuperStream</a:t>
            </a:r>
            <a:r>
              <a:rPr kumimoji="0" lang="en-US" altLang="ja-JP" sz="800" b="1" i="0" u="none" strike="noStrike" kern="0" cap="none" spc="0" normalizeH="0" baseline="0" noProof="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-NX</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支払管理</a:t>
            </a:r>
            <a:endParaRPr kumimoji="0" lang="en-US" altLang="ja-JP" sz="800" b="0" i="0" u="none" strike="noStrike" kern="0" cap="none" spc="0" normalizeH="0" baseline="0" noProof="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7" name="円/楕円 172"/>
          <p:cNvSpPr/>
          <p:nvPr/>
        </p:nvSpPr>
        <p:spPr>
          <a:xfrm>
            <a:off x="5148064" y="1797694"/>
            <a:ext cx="3743936"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電子記録債務承認</a:t>
            </a:r>
          </a:p>
        </p:txBody>
      </p:sp>
      <p:sp>
        <p:nvSpPr>
          <p:cNvPr id="38" name="下矢印 37"/>
          <p:cNvSpPr/>
          <p:nvPr/>
        </p:nvSpPr>
        <p:spPr>
          <a:xfrm>
            <a:off x="6103407" y="1455520"/>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39" name="下矢印 38"/>
          <p:cNvSpPr/>
          <p:nvPr/>
        </p:nvSpPr>
        <p:spPr>
          <a:xfrm>
            <a:off x="7389931" y="1454362"/>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0" name="曲折矢印 39"/>
          <p:cNvSpPr/>
          <p:nvPr/>
        </p:nvSpPr>
        <p:spPr>
          <a:xfrm rot="5400000">
            <a:off x="5136077" y="1275755"/>
            <a:ext cx="384014" cy="648071"/>
          </a:xfrm>
          <a:prstGeom prst="bentArrow">
            <a:avLst>
              <a:gd name="adj1" fmla="val 35678"/>
              <a:gd name="adj2" fmla="val 44094"/>
              <a:gd name="adj3" fmla="val 33985"/>
              <a:gd name="adj4" fmla="val 0"/>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000000"/>
              </a:solidFill>
              <a:effectLst/>
              <a:uLnTx/>
              <a:uFillTx/>
              <a:latin typeface="Arial Black"/>
              <a:ea typeface="HGP創英角ｺﾞｼｯｸUB"/>
              <a:cs typeface="+mn-cs"/>
            </a:endParaRPr>
          </a:p>
        </p:txBody>
      </p:sp>
      <p:sp>
        <p:nvSpPr>
          <p:cNvPr id="41" name="円/楕円 177"/>
          <p:cNvSpPr/>
          <p:nvPr/>
        </p:nvSpPr>
        <p:spPr>
          <a:xfrm>
            <a:off x="6660232" y="2398029"/>
            <a:ext cx="1800200"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請求データ作成・受入</a:t>
            </a:r>
            <a:endParaRPr kumimoji="0" lang="en-US" altLang="ja-JP"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2" name="下矢印 41"/>
          <p:cNvSpPr/>
          <p:nvPr/>
        </p:nvSpPr>
        <p:spPr>
          <a:xfrm>
            <a:off x="7558737" y="2738888"/>
            <a:ext cx="288032" cy="365942"/>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3" name="下矢印 42"/>
          <p:cNvSpPr/>
          <p:nvPr/>
        </p:nvSpPr>
        <p:spPr>
          <a:xfrm>
            <a:off x="7558737" y="2073993"/>
            <a:ext cx="288032" cy="30485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4" name="下矢印 43"/>
          <p:cNvSpPr/>
          <p:nvPr/>
        </p:nvSpPr>
        <p:spPr>
          <a:xfrm>
            <a:off x="7956376" y="3449488"/>
            <a:ext cx="288032" cy="48175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5" name="円柱 44"/>
          <p:cNvSpPr/>
          <p:nvPr/>
        </p:nvSpPr>
        <p:spPr>
          <a:xfrm>
            <a:off x="5369209" y="3111846"/>
            <a:ext cx="3302125" cy="324000"/>
          </a:xfrm>
          <a:prstGeom prst="can">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1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電子記録債務データ</a:t>
            </a:r>
          </a:p>
        </p:txBody>
      </p:sp>
      <p:sp>
        <p:nvSpPr>
          <p:cNvPr id="46" name="円/楕円 183"/>
          <p:cNvSpPr/>
          <p:nvPr/>
        </p:nvSpPr>
        <p:spPr>
          <a:xfrm>
            <a:off x="7515530" y="3944885"/>
            <a:ext cx="1154968"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電子記録債務</a:t>
            </a:r>
            <a:endParaRPr kumimoji="0" lang="en-US" altLang="ja-JP" sz="8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顛末入力</a:t>
            </a:r>
          </a:p>
        </p:txBody>
      </p:sp>
      <p:sp>
        <p:nvSpPr>
          <p:cNvPr id="47" name="円/楕円 185"/>
          <p:cNvSpPr/>
          <p:nvPr/>
        </p:nvSpPr>
        <p:spPr>
          <a:xfrm>
            <a:off x="5201009" y="4153836"/>
            <a:ext cx="1440160"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決済処理</a:t>
            </a:r>
          </a:p>
        </p:txBody>
      </p:sp>
      <p:sp>
        <p:nvSpPr>
          <p:cNvPr id="48" name="下矢印 47"/>
          <p:cNvSpPr/>
          <p:nvPr/>
        </p:nvSpPr>
        <p:spPr>
          <a:xfrm>
            <a:off x="5712858" y="3426725"/>
            <a:ext cx="288032" cy="7113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9" name="左右矢印 48"/>
          <p:cNvSpPr/>
          <p:nvPr/>
        </p:nvSpPr>
        <p:spPr>
          <a:xfrm>
            <a:off x="3760524" y="3649766"/>
            <a:ext cx="433435" cy="281477"/>
          </a:xfrm>
          <a:prstGeom prst="leftRightArrow">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0" name="曲折矢印 49"/>
          <p:cNvSpPr/>
          <p:nvPr/>
        </p:nvSpPr>
        <p:spPr>
          <a:xfrm rot="16200000" flipH="1">
            <a:off x="3490048" y="1122819"/>
            <a:ext cx="358806" cy="931202"/>
          </a:xfrm>
          <a:prstGeom prst="bentArrow">
            <a:avLst>
              <a:gd name="adj1" fmla="val 35678"/>
              <a:gd name="adj2" fmla="val 44094"/>
              <a:gd name="adj3" fmla="val 33985"/>
              <a:gd name="adj4" fmla="val 0"/>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000000"/>
              </a:solidFill>
              <a:effectLst/>
              <a:uLnTx/>
              <a:uFillTx/>
              <a:latin typeface="Arial Black"/>
              <a:ea typeface="HGP創英角ｺﾞｼｯｸUB"/>
              <a:cs typeface="+mn-cs"/>
            </a:endParaRPr>
          </a:p>
        </p:txBody>
      </p:sp>
      <p:sp>
        <p:nvSpPr>
          <p:cNvPr id="51" name="下矢印 50"/>
          <p:cNvSpPr/>
          <p:nvPr/>
        </p:nvSpPr>
        <p:spPr>
          <a:xfrm>
            <a:off x="6912260" y="4499164"/>
            <a:ext cx="288032" cy="226231"/>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2" name="テキスト ボックス 51"/>
          <p:cNvSpPr txBox="1"/>
          <p:nvPr/>
        </p:nvSpPr>
        <p:spPr>
          <a:xfrm>
            <a:off x="3275856" y="4437013"/>
            <a:ext cx="846584" cy="402989"/>
          </a:xfrm>
          <a:prstGeom prst="rect">
            <a:avLst/>
          </a:prstGeom>
        </p:spPr>
        <p:txBody>
          <a:bodyPr wrap="square" lIns="0" tIns="0" rIns="0" bIns="0" rtlCol="0" anchor="t" anchorCtr="0">
            <a:normAutofit/>
          </a:bodyPr>
          <a:lstStyle/>
          <a:p>
            <a:pPr marL="0" marR="0" indent="0" algn="l" defTabSz="914400" rtl="0" eaLnBrk="1" fontAlgn="auto" latinLnBrk="0" hangingPunct="1">
              <a:lnSpc>
                <a:spcPts val="2800"/>
              </a:lnSpc>
              <a:spcBef>
                <a:spcPct val="0"/>
              </a:spcBef>
              <a:spcAft>
                <a:spcPts val="0"/>
              </a:spcAft>
              <a:buClrTx/>
              <a:buSzTx/>
              <a:buFontTx/>
              <a:buNone/>
              <a:tabLst/>
            </a:pPr>
            <a:r>
              <a:rPr kumimoji="1" lang="ja-JP" altLang="en-US" sz="9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j-cs"/>
              </a:rPr>
              <a:t>仕訳データ</a:t>
            </a:r>
          </a:p>
        </p:txBody>
      </p:sp>
      <p:sp>
        <p:nvSpPr>
          <p:cNvPr id="53" name="テキスト ボックス 52"/>
          <p:cNvSpPr txBox="1"/>
          <p:nvPr/>
        </p:nvSpPr>
        <p:spPr>
          <a:xfrm>
            <a:off x="7344308" y="4443958"/>
            <a:ext cx="846584" cy="402989"/>
          </a:xfrm>
          <a:prstGeom prst="rect">
            <a:avLst/>
          </a:prstGeom>
        </p:spPr>
        <p:txBody>
          <a:bodyPr wrap="square" lIns="0" tIns="0" rIns="0" bIns="0" rtlCol="0" anchor="t" anchorCtr="0">
            <a:normAutofit/>
          </a:bodyPr>
          <a:lstStyle/>
          <a:p>
            <a:pPr marL="0" marR="0" indent="0" algn="l" defTabSz="914400" rtl="0" eaLnBrk="1" fontAlgn="auto" latinLnBrk="0" hangingPunct="1">
              <a:lnSpc>
                <a:spcPts val="2800"/>
              </a:lnSpc>
              <a:spcBef>
                <a:spcPct val="0"/>
              </a:spcBef>
              <a:spcAft>
                <a:spcPts val="0"/>
              </a:spcAft>
              <a:buClrTx/>
              <a:buSzTx/>
              <a:buFontTx/>
              <a:buNone/>
              <a:tabLst/>
            </a:pPr>
            <a:r>
              <a:rPr kumimoji="1" lang="ja-JP" altLang="en-US" sz="9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j-cs"/>
              </a:rPr>
              <a:t>仕訳データ</a:t>
            </a:r>
          </a:p>
        </p:txBody>
      </p:sp>
      <p:sp>
        <p:nvSpPr>
          <p:cNvPr id="54" name="テキスト ボックス 53"/>
          <p:cNvSpPr txBox="1"/>
          <p:nvPr/>
        </p:nvSpPr>
        <p:spPr>
          <a:xfrm>
            <a:off x="755576" y="4448939"/>
            <a:ext cx="1380109" cy="391063"/>
          </a:xfrm>
          <a:prstGeom prst="rect">
            <a:avLst/>
          </a:prstGeom>
        </p:spPr>
        <p:txBody>
          <a:bodyPr wrap="square" lIns="0" tIns="0" rIns="0" bIns="0" rtlCol="0" anchor="t" anchorCtr="0">
            <a:normAutofit fontScale="85000" lnSpcReduction="10000"/>
          </a:bodyPr>
          <a:lstStyle/>
          <a:p>
            <a:pPr marL="0" marR="0" indent="0" algn="l" defTabSz="914400" rtl="0" eaLnBrk="1" fontAlgn="auto" latinLnBrk="0" hangingPunct="1">
              <a:lnSpc>
                <a:spcPts val="2800"/>
              </a:lnSpc>
              <a:spcBef>
                <a:spcPct val="0"/>
              </a:spcBef>
              <a:spcAft>
                <a:spcPts val="0"/>
              </a:spcAft>
              <a:buClrTx/>
              <a:buSzTx/>
              <a:buFontTx/>
              <a:buNone/>
              <a:tabLst/>
            </a:pPr>
            <a:r>
              <a:rPr lang="ja-JP" altLang="en-US" sz="1100" noProof="0">
                <a:latin typeface="メイリオ" panose="020B0604030504040204" pitchFamily="50" charset="-128"/>
                <a:ea typeface="メイリオ" panose="020B0604030504040204" pitchFamily="50" charset="-128"/>
                <a:cs typeface="+mj-cs"/>
              </a:rPr>
              <a:t>電子記録債権入金データ</a:t>
            </a:r>
            <a:endParaRPr kumimoji="1" lang="ja-JP" altLang="en-US" sz="11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j-cs"/>
            </a:endParaRPr>
          </a:p>
        </p:txBody>
      </p:sp>
      <p:sp>
        <p:nvSpPr>
          <p:cNvPr id="55" name="下矢印 54"/>
          <p:cNvSpPr/>
          <p:nvPr/>
        </p:nvSpPr>
        <p:spPr>
          <a:xfrm>
            <a:off x="5705118" y="2069148"/>
            <a:ext cx="288032" cy="102479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6" name="左右矢印 55"/>
          <p:cNvSpPr/>
          <p:nvPr/>
        </p:nvSpPr>
        <p:spPr>
          <a:xfrm>
            <a:off x="5004048" y="2398029"/>
            <a:ext cx="1620181" cy="281477"/>
          </a:xfrm>
          <a:prstGeom prst="leftRightArrow">
            <a:avLst/>
          </a:prstGeom>
          <a:solidFill>
            <a:srgbClr val="54C2F0"/>
          </a:solidFill>
          <a:ln w="3175"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7" name="左右矢印 56"/>
          <p:cNvSpPr/>
          <p:nvPr/>
        </p:nvSpPr>
        <p:spPr>
          <a:xfrm>
            <a:off x="2591780" y="2368580"/>
            <a:ext cx="1584178" cy="281477"/>
          </a:xfrm>
          <a:prstGeom prst="leftRightArrow">
            <a:avLst/>
          </a:prstGeom>
          <a:solidFill>
            <a:srgbClr val="54C2F0"/>
          </a:solidFill>
          <a:ln w="3175"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8" name="テキスト ボックス 57"/>
          <p:cNvSpPr txBox="1"/>
          <p:nvPr/>
        </p:nvSpPr>
        <p:spPr>
          <a:xfrm>
            <a:off x="3278952" y="1171498"/>
            <a:ext cx="720080" cy="246100"/>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受信）配信２</a:t>
            </a:r>
            <a:endParaRPr kumimoji="1" lang="en-US" altLang="ja-JP"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受信）債権情報</a:t>
            </a:r>
            <a:r>
              <a:rPr kumimoji="1" lang="en-US" altLang="ja-JP"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CSV</a:t>
            </a:r>
            <a:endPar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9" name="テキスト ボックス 58"/>
          <p:cNvSpPr txBox="1"/>
          <p:nvPr/>
        </p:nvSpPr>
        <p:spPr>
          <a:xfrm>
            <a:off x="5000381" y="1200966"/>
            <a:ext cx="720080" cy="246100"/>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受信）配信２</a:t>
            </a:r>
            <a:endParaRPr kumimoji="1" lang="en-US" altLang="ja-JP"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0" name="テキスト ボックス 59"/>
          <p:cNvSpPr txBox="1"/>
          <p:nvPr/>
        </p:nvSpPr>
        <p:spPr>
          <a:xfrm>
            <a:off x="3419872" y="2619981"/>
            <a:ext cx="720080" cy="246100"/>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送信）集信１</a:t>
            </a:r>
            <a:endParaRPr kumimoji="1" lang="en-US" altLang="ja-JP"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受信）配信１</a:t>
            </a:r>
          </a:p>
        </p:txBody>
      </p:sp>
      <p:sp>
        <p:nvSpPr>
          <p:cNvPr id="61" name="テキスト ボックス 60"/>
          <p:cNvSpPr txBox="1"/>
          <p:nvPr/>
        </p:nvSpPr>
        <p:spPr>
          <a:xfrm>
            <a:off x="5148064" y="2671814"/>
            <a:ext cx="720080" cy="302279"/>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送信）集信１、支払明細データ</a:t>
            </a:r>
            <a:endParaRPr kumimoji="1" lang="en-US" altLang="ja-JP"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受信）配信１、発生記録予定債権明細情報となります</a:t>
            </a:r>
          </a:p>
        </p:txBody>
      </p:sp>
      <p:sp>
        <p:nvSpPr>
          <p:cNvPr id="62" name="テキスト ボックス 61"/>
          <p:cNvSpPr txBox="1"/>
          <p:nvPr/>
        </p:nvSpPr>
        <p:spPr>
          <a:xfrm>
            <a:off x="3495144" y="3955692"/>
            <a:ext cx="720080" cy="246100"/>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送信）集信１</a:t>
            </a:r>
            <a:endParaRPr kumimoji="1" lang="en-US" altLang="ja-JP"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受信）配信１</a:t>
            </a:r>
          </a:p>
        </p:txBody>
      </p:sp>
      <p:sp>
        <p:nvSpPr>
          <p:cNvPr id="67" name="円/楕円 170">
            <a:extLst>
              <a:ext uri="{FF2B5EF4-FFF2-40B4-BE49-F238E27FC236}">
                <a16:creationId xmlns:a16="http://schemas.microsoft.com/office/drawing/2014/main" id="{8A29AE1E-62D7-420A-94EF-2E4FA93A5CFA}"/>
              </a:ext>
            </a:extLst>
          </p:cNvPr>
          <p:cNvSpPr/>
          <p:nvPr/>
        </p:nvSpPr>
        <p:spPr>
          <a:xfrm>
            <a:off x="8222954" y="1192706"/>
            <a:ext cx="723046"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外部データ</a:t>
            </a:r>
          </a:p>
        </p:txBody>
      </p:sp>
      <p:sp>
        <p:nvSpPr>
          <p:cNvPr id="68" name="下矢印 38">
            <a:extLst>
              <a:ext uri="{FF2B5EF4-FFF2-40B4-BE49-F238E27FC236}">
                <a16:creationId xmlns:a16="http://schemas.microsoft.com/office/drawing/2014/main" id="{954DAE06-2EAD-4E89-B834-932C95D95D45}"/>
              </a:ext>
            </a:extLst>
          </p:cNvPr>
          <p:cNvSpPr/>
          <p:nvPr/>
        </p:nvSpPr>
        <p:spPr>
          <a:xfrm>
            <a:off x="8453597" y="1454362"/>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69" name="円/楕円 170">
            <a:extLst>
              <a:ext uri="{FF2B5EF4-FFF2-40B4-BE49-F238E27FC236}">
                <a16:creationId xmlns:a16="http://schemas.microsoft.com/office/drawing/2014/main" id="{B991A10D-DBAB-4F99-ACDB-4B90D35629B3}"/>
              </a:ext>
            </a:extLst>
          </p:cNvPr>
          <p:cNvSpPr/>
          <p:nvPr/>
        </p:nvSpPr>
        <p:spPr>
          <a:xfrm>
            <a:off x="792624" y="1192706"/>
            <a:ext cx="723046" cy="270000"/>
          </a:xfrm>
          <a:prstGeom prst="roundRect">
            <a:avLst/>
          </a:prstGeom>
          <a:solidFill>
            <a:srgbClr val="EE5500"/>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外部データ</a:t>
            </a:r>
          </a:p>
        </p:txBody>
      </p:sp>
      <p:sp>
        <p:nvSpPr>
          <p:cNvPr id="70" name="下矢印 38">
            <a:extLst>
              <a:ext uri="{FF2B5EF4-FFF2-40B4-BE49-F238E27FC236}">
                <a16:creationId xmlns:a16="http://schemas.microsoft.com/office/drawing/2014/main" id="{117414AA-5D97-4AAE-8E90-89773E52B4DD}"/>
              </a:ext>
            </a:extLst>
          </p:cNvPr>
          <p:cNvSpPr/>
          <p:nvPr/>
        </p:nvSpPr>
        <p:spPr>
          <a:xfrm>
            <a:off x="1033731" y="1469332"/>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Tree>
    <p:extLst>
      <p:ext uri="{BB962C8B-B14F-4D97-AF65-F5344CB8AC3E}">
        <p14:creationId xmlns:p14="http://schemas.microsoft.com/office/powerpoint/2010/main" val="3223412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15"/>
          <p:cNvSpPr/>
          <p:nvPr/>
        </p:nvSpPr>
        <p:spPr>
          <a:xfrm>
            <a:off x="2483768" y="4731482"/>
            <a:ext cx="6480720" cy="194872"/>
          </a:xfrm>
          <a:prstGeom prst="roundRect">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rtlCol="0" anchor="t"/>
          <a:lstStyle/>
          <a:p>
            <a:pPr lvl="0" algn="ctr" eaLnBrk="0" fontAlgn="base" hangingPunct="0">
              <a:spcBef>
                <a:spcPct val="0"/>
              </a:spcBef>
              <a:spcAft>
                <a:spcPct val="0"/>
              </a:spcAft>
            </a:pPr>
            <a:r>
              <a:rPr kumimoji="0" lang="en-US" altLang="ja-JP" sz="800" b="1" i="0" u="none" strike="noStrike" kern="0" cap="none" spc="0" normalizeH="0" baseline="0" noProof="0" err="1">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SuperStream</a:t>
            </a:r>
            <a:r>
              <a:rPr kumimoji="0" lang="en-US" altLang="ja-JP" sz="800" b="1" i="0" u="none" strike="noStrike" kern="0" cap="none" spc="0" normalizeH="0" baseline="0" noProof="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-NX</a:t>
            </a:r>
            <a:r>
              <a:rPr kumimoji="0" lang="ja-JP" altLang="en-US" sz="800" b="0" i="0" u="none" strike="noStrike" kern="0" cap="none" spc="0" normalizeH="0" baseline="0" noProof="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統合会計（</a:t>
            </a:r>
            <a:r>
              <a:rPr kumimoji="0" lang="ja-JP" altLang="en-US" sz="800" kern="0">
                <a:solidFill>
                  <a:schemeClr val="bg2"/>
                </a:solidFill>
                <a:latin typeface="メイリオ" panose="020B0604030504040204" pitchFamily="50" charset="-128"/>
                <a:ea typeface="メイリオ" panose="020B0604030504040204" pitchFamily="50" charset="-128"/>
                <a:cs typeface="メイリオ" panose="020B0604030504040204" pitchFamily="50" charset="-128"/>
              </a:rPr>
              <a:t>外部データ取込機能を使用した取込</a:t>
            </a:r>
            <a:r>
              <a:rPr kumimoji="0" lang="ja-JP" altLang="en-US" sz="800" b="0" i="0" u="none" strike="noStrike" kern="0" cap="none" spc="0" normalizeH="0" baseline="0" noProof="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a:t>
            </a:r>
          </a:p>
        </p:txBody>
      </p:sp>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ja-JP" altLang="en-US"/>
              <a:t>電債管理システム</a:t>
            </a:r>
            <a:br>
              <a:rPr lang="ja-JP" altLang="en-US"/>
            </a:br>
            <a:endParaRPr kumimoji="1" lang="ja-JP" altLang="en-US"/>
          </a:p>
        </p:txBody>
      </p:sp>
      <p:sp>
        <p:nvSpPr>
          <p:cNvPr id="4" name="フッター プレースホルダー 3"/>
          <p:cNvSpPr>
            <a:spLocks noGrp="1"/>
          </p:cNvSpPr>
          <p:nvPr>
            <p:ph type="ftr" sz="quarter" idx="3"/>
          </p:nvPr>
        </p:nvSpPr>
        <p:spPr>
          <a:xfrm>
            <a:off x="198000" y="4990749"/>
            <a:ext cx="2160000" cy="135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lang="ja-JP" altLang="en-US"/>
              <a:t>電債管理システム 電子記録債権管理　システムフロー</a:t>
            </a:r>
            <a:endParaRPr kumimoji="1" lang="ja-JP" altLang="en-US"/>
          </a:p>
        </p:txBody>
      </p:sp>
      <p:sp>
        <p:nvSpPr>
          <p:cNvPr id="12" name="円柱 11"/>
          <p:cNvSpPr/>
          <p:nvPr/>
        </p:nvSpPr>
        <p:spPr>
          <a:xfrm>
            <a:off x="395536" y="3111846"/>
            <a:ext cx="3302125" cy="324000"/>
          </a:xfrm>
          <a:prstGeom prst="can">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電子記録債権データ</a:t>
            </a:r>
          </a:p>
        </p:txBody>
      </p:sp>
      <p:sp>
        <p:nvSpPr>
          <p:cNvPr id="13" name="円/楕円 146"/>
          <p:cNvSpPr/>
          <p:nvPr/>
        </p:nvSpPr>
        <p:spPr>
          <a:xfrm>
            <a:off x="745333" y="1761690"/>
            <a:ext cx="2952328"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電子記録債権承認</a:t>
            </a:r>
          </a:p>
        </p:txBody>
      </p:sp>
      <p:sp>
        <p:nvSpPr>
          <p:cNvPr id="14" name="円/楕円 147"/>
          <p:cNvSpPr/>
          <p:nvPr/>
        </p:nvSpPr>
        <p:spPr>
          <a:xfrm>
            <a:off x="2586284" y="3672068"/>
            <a:ext cx="1154968"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電子記録債権</a:t>
            </a:r>
            <a:endParaRPr kumimoji="0" lang="en-US" altLang="ja-JP" sz="8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顛末入力</a:t>
            </a:r>
          </a:p>
        </p:txBody>
      </p:sp>
      <p:sp>
        <p:nvSpPr>
          <p:cNvPr id="15" name="円/楕円 148"/>
          <p:cNvSpPr/>
          <p:nvPr/>
        </p:nvSpPr>
        <p:spPr>
          <a:xfrm>
            <a:off x="755576" y="2336545"/>
            <a:ext cx="1800200"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請求データ作成・受入</a:t>
            </a:r>
            <a:endParaRPr kumimoji="0" lang="en-US" altLang="ja-JP"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7" name="下矢印 16"/>
          <p:cNvSpPr/>
          <p:nvPr/>
        </p:nvSpPr>
        <p:spPr>
          <a:xfrm>
            <a:off x="3131840" y="2043527"/>
            <a:ext cx="288032" cy="1050416"/>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18" name="下矢印 17"/>
          <p:cNvSpPr/>
          <p:nvPr/>
        </p:nvSpPr>
        <p:spPr>
          <a:xfrm>
            <a:off x="1043608" y="2679762"/>
            <a:ext cx="288032" cy="44463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19" name="下矢印 18"/>
          <p:cNvSpPr/>
          <p:nvPr/>
        </p:nvSpPr>
        <p:spPr>
          <a:xfrm>
            <a:off x="3114324" y="3427797"/>
            <a:ext cx="288032" cy="242749"/>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0" name="円/楕円 153"/>
          <p:cNvSpPr/>
          <p:nvPr/>
        </p:nvSpPr>
        <p:spPr>
          <a:xfrm>
            <a:off x="1925705" y="4172642"/>
            <a:ext cx="1807960" cy="283437"/>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請求データ作成・受入</a:t>
            </a:r>
            <a:endParaRPr kumimoji="0" lang="en-US" altLang="ja-JP"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1" name="下矢印 20"/>
          <p:cNvSpPr/>
          <p:nvPr/>
        </p:nvSpPr>
        <p:spPr>
          <a:xfrm>
            <a:off x="3125611" y="3960256"/>
            <a:ext cx="288032" cy="213843"/>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2" name="下矢印 21"/>
          <p:cNvSpPr/>
          <p:nvPr/>
        </p:nvSpPr>
        <p:spPr>
          <a:xfrm rot="10800000">
            <a:off x="2123728" y="3453719"/>
            <a:ext cx="288032" cy="713239"/>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3" name="下矢印 22"/>
          <p:cNvSpPr/>
          <p:nvPr/>
        </p:nvSpPr>
        <p:spPr>
          <a:xfrm>
            <a:off x="1043608" y="3453725"/>
            <a:ext cx="288032" cy="71455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4" name="角丸四角形 23"/>
          <p:cNvSpPr/>
          <p:nvPr/>
        </p:nvSpPr>
        <p:spPr>
          <a:xfrm>
            <a:off x="179512" y="889258"/>
            <a:ext cx="3888432" cy="3662445"/>
          </a:xfrm>
          <a:prstGeom prst="roundRect">
            <a:avLst>
              <a:gd name="adj" fmla="val 2977"/>
            </a:avLst>
          </a:prstGeom>
          <a:noFill/>
          <a:ln w="9525" cap="flat" cmpd="sng" algn="ctr">
            <a:solidFill>
              <a:srgbClr val="FF0000"/>
            </a:solidFill>
            <a:prstDash val="dash"/>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800" b="0" i="0" u="none" strike="noStrike" kern="0" cap="none" spc="0" normalizeH="0" baseline="0" noProof="0">
              <a:ln>
                <a:noFill/>
              </a:ln>
              <a:solidFill>
                <a:srgbClr val="000000"/>
              </a:solidFill>
              <a:effectLst/>
              <a:uLnTx/>
              <a:uFillTx/>
              <a:latin typeface="Arial Black"/>
              <a:ea typeface="HGP創英角ｺﾞｼｯｸUB"/>
              <a:cs typeface="+mn-cs"/>
            </a:endParaRPr>
          </a:p>
        </p:txBody>
      </p:sp>
      <p:sp>
        <p:nvSpPr>
          <p:cNvPr id="25" name="円/楕円 160"/>
          <p:cNvSpPr/>
          <p:nvPr/>
        </p:nvSpPr>
        <p:spPr>
          <a:xfrm>
            <a:off x="467544" y="4173958"/>
            <a:ext cx="1440160"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決済処理</a:t>
            </a:r>
          </a:p>
        </p:txBody>
      </p:sp>
      <p:sp>
        <p:nvSpPr>
          <p:cNvPr id="27" name="下矢印 26"/>
          <p:cNvSpPr/>
          <p:nvPr/>
        </p:nvSpPr>
        <p:spPr>
          <a:xfrm>
            <a:off x="1043608" y="2031690"/>
            <a:ext cx="288032" cy="30485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28" name="AutoShape 12"/>
          <p:cNvSpPr>
            <a:spLocks noChangeArrowheads="1"/>
          </p:cNvSpPr>
          <p:nvPr/>
        </p:nvSpPr>
        <p:spPr bwMode="auto">
          <a:xfrm>
            <a:off x="179512" y="879564"/>
            <a:ext cx="3888432" cy="257879"/>
          </a:xfrm>
          <a:prstGeom prst="flowChartAlternateProcess">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t"/>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電子記録債権管理</a:t>
            </a:r>
          </a:p>
        </p:txBody>
      </p:sp>
      <p:sp>
        <p:nvSpPr>
          <p:cNvPr id="30" name="角丸四角形 29"/>
          <p:cNvSpPr/>
          <p:nvPr/>
        </p:nvSpPr>
        <p:spPr>
          <a:xfrm>
            <a:off x="265938" y="4736463"/>
            <a:ext cx="2016224" cy="194872"/>
          </a:xfrm>
          <a:prstGeom prst="roundRect">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rtlCol="0" anchor="t"/>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ja-JP" sz="800" b="1" i="0" u="none" strike="noStrike" kern="0" cap="none" spc="0" normalizeH="0" baseline="0" noProof="0" err="1">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SuperStream</a:t>
            </a:r>
            <a:r>
              <a:rPr kumimoji="0" lang="en-US" altLang="ja-JP" sz="800" b="1" i="0" u="none" strike="noStrike" kern="0" cap="none" spc="0" normalizeH="0" baseline="0" noProof="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-NX</a:t>
            </a:r>
            <a:r>
              <a:rPr kumimoji="0" lang="ja-JP" altLang="en-US" sz="800" b="0" i="0" u="none" strike="noStrike" kern="0" cap="none" spc="0" normalizeH="0" baseline="0" noProof="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債権管理</a:t>
            </a:r>
          </a:p>
        </p:txBody>
      </p:sp>
      <p:sp>
        <p:nvSpPr>
          <p:cNvPr id="31" name="下矢印 30"/>
          <p:cNvSpPr/>
          <p:nvPr/>
        </p:nvSpPr>
        <p:spPr>
          <a:xfrm>
            <a:off x="395536" y="4508908"/>
            <a:ext cx="288032" cy="226232"/>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32" name="下矢印 31"/>
          <p:cNvSpPr/>
          <p:nvPr/>
        </p:nvSpPr>
        <p:spPr>
          <a:xfrm>
            <a:off x="2915816" y="4508907"/>
            <a:ext cx="288032" cy="226231"/>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9" name="左右矢印 48"/>
          <p:cNvSpPr/>
          <p:nvPr/>
        </p:nvSpPr>
        <p:spPr>
          <a:xfrm>
            <a:off x="3760524" y="3649766"/>
            <a:ext cx="433435" cy="281477"/>
          </a:xfrm>
          <a:prstGeom prst="leftRightArrow">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2" name="テキスト ボックス 51"/>
          <p:cNvSpPr txBox="1"/>
          <p:nvPr/>
        </p:nvSpPr>
        <p:spPr>
          <a:xfrm>
            <a:off x="3275856" y="4437013"/>
            <a:ext cx="846584" cy="402989"/>
          </a:xfrm>
          <a:prstGeom prst="rect">
            <a:avLst/>
          </a:prstGeom>
        </p:spPr>
        <p:txBody>
          <a:bodyPr wrap="square" lIns="0" tIns="0" rIns="0" bIns="0" rtlCol="0" anchor="t" anchorCtr="0">
            <a:normAutofit/>
          </a:bodyPr>
          <a:lstStyle/>
          <a:p>
            <a:pPr marL="0" marR="0" indent="0" algn="l" defTabSz="914400" rtl="0" eaLnBrk="1" fontAlgn="auto" latinLnBrk="0" hangingPunct="1">
              <a:lnSpc>
                <a:spcPts val="2800"/>
              </a:lnSpc>
              <a:spcBef>
                <a:spcPct val="0"/>
              </a:spcBef>
              <a:spcAft>
                <a:spcPts val="0"/>
              </a:spcAft>
              <a:buClrTx/>
              <a:buSzTx/>
              <a:buFontTx/>
              <a:buNone/>
              <a:tabLst/>
            </a:pPr>
            <a:r>
              <a:rPr kumimoji="1" lang="ja-JP" altLang="en-US" sz="9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j-cs"/>
              </a:rPr>
              <a:t>仕訳データ</a:t>
            </a:r>
          </a:p>
        </p:txBody>
      </p:sp>
      <p:sp>
        <p:nvSpPr>
          <p:cNvPr id="54" name="テキスト ボックス 53"/>
          <p:cNvSpPr txBox="1"/>
          <p:nvPr/>
        </p:nvSpPr>
        <p:spPr>
          <a:xfrm>
            <a:off x="755576" y="4448939"/>
            <a:ext cx="1380109" cy="391063"/>
          </a:xfrm>
          <a:prstGeom prst="rect">
            <a:avLst/>
          </a:prstGeom>
        </p:spPr>
        <p:txBody>
          <a:bodyPr wrap="square" lIns="0" tIns="0" rIns="0" bIns="0" rtlCol="0" anchor="t" anchorCtr="0">
            <a:normAutofit fontScale="85000" lnSpcReduction="10000"/>
          </a:bodyPr>
          <a:lstStyle/>
          <a:p>
            <a:pPr marL="0" marR="0" indent="0" algn="l" defTabSz="914400" rtl="0" eaLnBrk="1" fontAlgn="auto" latinLnBrk="0" hangingPunct="1">
              <a:lnSpc>
                <a:spcPts val="2800"/>
              </a:lnSpc>
              <a:spcBef>
                <a:spcPct val="0"/>
              </a:spcBef>
              <a:spcAft>
                <a:spcPts val="0"/>
              </a:spcAft>
              <a:buClrTx/>
              <a:buSzTx/>
              <a:buFontTx/>
              <a:buNone/>
              <a:tabLst/>
            </a:pPr>
            <a:r>
              <a:rPr lang="ja-JP" altLang="en-US" sz="1100" noProof="0">
                <a:latin typeface="メイリオ" panose="020B0604030504040204" pitchFamily="50" charset="-128"/>
                <a:ea typeface="メイリオ" panose="020B0604030504040204" pitchFamily="50" charset="-128"/>
                <a:cs typeface="+mj-cs"/>
              </a:rPr>
              <a:t>電子記録債権入金データ</a:t>
            </a:r>
            <a:endParaRPr kumimoji="1" lang="ja-JP" altLang="en-US" sz="11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j-cs"/>
            </a:endParaRPr>
          </a:p>
        </p:txBody>
      </p:sp>
      <p:sp>
        <p:nvSpPr>
          <p:cNvPr id="57" name="左右矢印 56"/>
          <p:cNvSpPr/>
          <p:nvPr/>
        </p:nvSpPr>
        <p:spPr>
          <a:xfrm>
            <a:off x="2591780" y="2368580"/>
            <a:ext cx="1584178" cy="281477"/>
          </a:xfrm>
          <a:prstGeom prst="leftRightArrow">
            <a:avLst/>
          </a:prstGeom>
          <a:solidFill>
            <a:srgbClr val="54C2F0"/>
          </a:solidFill>
          <a:ln w="3175"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60" name="テキスト ボックス 59"/>
          <p:cNvSpPr txBox="1"/>
          <p:nvPr/>
        </p:nvSpPr>
        <p:spPr>
          <a:xfrm>
            <a:off x="3419872" y="2619981"/>
            <a:ext cx="720080" cy="246100"/>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送信）集信１</a:t>
            </a:r>
            <a:endParaRPr kumimoji="1" lang="en-US" altLang="ja-JP"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受信）配信１</a:t>
            </a:r>
          </a:p>
        </p:txBody>
      </p:sp>
      <p:sp>
        <p:nvSpPr>
          <p:cNvPr id="62" name="テキスト ボックス 61"/>
          <p:cNvSpPr txBox="1"/>
          <p:nvPr/>
        </p:nvSpPr>
        <p:spPr>
          <a:xfrm>
            <a:off x="3495144" y="3955692"/>
            <a:ext cx="720080" cy="246100"/>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送信）集信１</a:t>
            </a:r>
            <a:endParaRPr kumimoji="1" lang="en-US" altLang="ja-JP"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受信）配信１</a:t>
            </a:r>
          </a:p>
        </p:txBody>
      </p:sp>
      <p:sp>
        <p:nvSpPr>
          <p:cNvPr id="63" name="AutoShape 12"/>
          <p:cNvSpPr>
            <a:spLocks noChangeArrowheads="1"/>
          </p:cNvSpPr>
          <p:nvPr/>
        </p:nvSpPr>
        <p:spPr bwMode="auto">
          <a:xfrm>
            <a:off x="4211960" y="1023580"/>
            <a:ext cx="720080" cy="3436586"/>
          </a:xfrm>
          <a:prstGeom prst="flowChartAlternateProcess">
            <a:avLst/>
          </a:prstGeom>
          <a:gradFill rotWithShape="1">
            <a:gsLst>
              <a:gs pos="0">
                <a:srgbClr val="0070C0">
                  <a:shade val="51000"/>
                  <a:satMod val="130000"/>
                </a:srgbClr>
              </a:gs>
              <a:gs pos="80000">
                <a:srgbClr val="0070C0">
                  <a:shade val="93000"/>
                  <a:satMod val="130000"/>
                </a:srgbClr>
              </a:gs>
              <a:gs pos="100000">
                <a:srgbClr val="0070C0">
                  <a:shade val="94000"/>
                  <a:satMod val="135000"/>
                </a:srgbClr>
              </a:gs>
            </a:gsLst>
            <a:lin ang="16200000" scaled="0"/>
          </a:gradFill>
          <a:ln>
            <a:noFill/>
            <a:headEnd/>
            <a:tailEnd/>
          </a:ln>
          <a:effectLst>
            <a:outerShdw blurRad="40000" dist="23000" dir="5400000" rotWithShape="0">
              <a:srgbClr val="000000">
                <a:alpha val="35000"/>
              </a:srgbClr>
            </a:outerShdw>
          </a:effectLst>
        </p:spPr>
        <p:txBody>
          <a:bodyPr vert="eaVert"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でん</a:t>
            </a:r>
            <a:r>
              <a:rPr kumimoji="0" lang="ja-JP" altLang="en-US" sz="1400" b="0" i="0" u="none" strike="noStrike" kern="0" cap="none" spc="0" normalizeH="0" baseline="0" noProof="0" err="1">
                <a:ln>
                  <a:noFill/>
                </a:ln>
                <a:solidFill>
                  <a:srgbClr val="FFFFFF"/>
                </a:solidFill>
                <a:effectLst/>
                <a:uLnTx/>
                <a:uFillTx/>
                <a:latin typeface="メイリオ" pitchFamily="50" charset="-128"/>
                <a:ea typeface="メイリオ" pitchFamily="50" charset="-128"/>
                <a:cs typeface="メイリオ" pitchFamily="50" charset="-128"/>
              </a:rPr>
              <a:t>さい</a:t>
            </a: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ネット</a:t>
            </a:r>
            <a:endParaRPr kumimoji="0" lang="en-US" altLang="ja-JP"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ja-JP"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JEMCO</a:t>
            </a:r>
            <a:endPar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graphicFrame>
        <p:nvGraphicFramePr>
          <p:cNvPr id="64" name="表 63"/>
          <p:cNvGraphicFramePr>
            <a:graphicFrameLocks noGrp="1"/>
          </p:cNvGraphicFramePr>
          <p:nvPr>
            <p:extLst>
              <p:ext uri="{D42A27DB-BD31-4B8C-83A1-F6EECF244321}">
                <p14:modId xmlns:p14="http://schemas.microsoft.com/office/powerpoint/2010/main" val="3407391493"/>
              </p:ext>
            </p:extLst>
          </p:nvPr>
        </p:nvGraphicFramePr>
        <p:xfrm>
          <a:off x="4980092" y="2650562"/>
          <a:ext cx="3956832" cy="1988844"/>
        </p:xfrm>
        <a:graphic>
          <a:graphicData uri="http://schemas.openxmlformats.org/drawingml/2006/table">
            <a:tbl>
              <a:tblPr firstRow="1" bandRow="1">
                <a:tableStyleId>{5C22544A-7EE6-4342-B048-85BDC9FD1C3A}</a:tableStyleId>
              </a:tblPr>
              <a:tblGrid>
                <a:gridCol w="773600">
                  <a:extLst>
                    <a:ext uri="{9D8B030D-6E8A-4147-A177-3AD203B41FA5}">
                      <a16:colId xmlns:a16="http://schemas.microsoft.com/office/drawing/2014/main" val="20000"/>
                    </a:ext>
                  </a:extLst>
                </a:gridCol>
                <a:gridCol w="3183232">
                  <a:extLst>
                    <a:ext uri="{9D8B030D-6E8A-4147-A177-3AD203B41FA5}">
                      <a16:colId xmlns:a16="http://schemas.microsoft.com/office/drawing/2014/main" val="20001"/>
                    </a:ext>
                  </a:extLst>
                </a:gridCol>
              </a:tblGrid>
              <a:tr h="267754">
                <a:tc>
                  <a:txBody>
                    <a:bodyPr/>
                    <a:lstStyle/>
                    <a:p>
                      <a:r>
                        <a:rPr kumimoji="1" lang="ja-JP" altLang="en-US" sz="1100">
                          <a:latin typeface="メイリオ" pitchFamily="50" charset="-128"/>
                          <a:ea typeface="メイリオ" pitchFamily="50" charset="-128"/>
                          <a:cs typeface="メイリオ" pitchFamily="50" charset="-128"/>
                        </a:rPr>
                        <a:t>顛末区分</a:t>
                      </a:r>
                    </a:p>
                  </a:txBody>
                  <a:tcPr anchor="ctr"/>
                </a:tc>
                <a:tc>
                  <a:txBody>
                    <a:bodyPr/>
                    <a:lstStyle/>
                    <a:p>
                      <a:r>
                        <a:rPr kumimoji="1" lang="ja-JP" altLang="en-US" sz="1100">
                          <a:latin typeface="メイリオ" pitchFamily="50" charset="-128"/>
                          <a:ea typeface="メイリオ" pitchFamily="50" charset="-128"/>
                          <a:cs typeface="メイリオ" pitchFamily="50" charset="-128"/>
                        </a:rPr>
                        <a:t>状態</a:t>
                      </a:r>
                    </a:p>
                  </a:txBody>
                  <a:tcPr anchor="ctr"/>
                </a:tc>
                <a:extLst>
                  <a:ext uri="{0D108BD9-81ED-4DB2-BD59-A6C34878D82A}">
                    <a16:rowId xmlns:a16="http://schemas.microsoft.com/office/drawing/2014/main" val="10000"/>
                  </a:ext>
                </a:extLst>
              </a:tr>
              <a:tr h="267754">
                <a:tc>
                  <a:txBody>
                    <a:bodyPr/>
                    <a:lstStyle/>
                    <a:p>
                      <a:r>
                        <a:rPr kumimoji="1" lang="ja-JP" altLang="en-US" sz="900">
                          <a:latin typeface="メイリオ" pitchFamily="50" charset="-128"/>
                          <a:ea typeface="メイリオ" pitchFamily="50" charset="-128"/>
                          <a:cs typeface="メイリオ" pitchFamily="50" charset="-128"/>
                        </a:rPr>
                        <a:t>譲渡</a:t>
                      </a:r>
                    </a:p>
                  </a:txBody>
                  <a:tcPr marT="72000" marB="36000"/>
                </a:tc>
                <a:tc>
                  <a:txBody>
                    <a:bodyPr/>
                    <a:lstStyle/>
                    <a:p>
                      <a:r>
                        <a:rPr kumimoji="1" lang="ja-JP" altLang="en-US" sz="900">
                          <a:latin typeface="メイリオ" pitchFamily="50" charset="-128"/>
                          <a:ea typeface="メイリオ" pitchFamily="50" charset="-128"/>
                          <a:cs typeface="メイリオ" pitchFamily="50" charset="-128"/>
                        </a:rPr>
                        <a:t>別債務に対する支払のため電子記録債権を譲渡する</a:t>
                      </a:r>
                    </a:p>
                  </a:txBody>
                  <a:tcPr marT="72000" marB="36000"/>
                </a:tc>
                <a:extLst>
                  <a:ext uri="{0D108BD9-81ED-4DB2-BD59-A6C34878D82A}">
                    <a16:rowId xmlns:a16="http://schemas.microsoft.com/office/drawing/2014/main" val="10001"/>
                  </a:ext>
                </a:extLst>
              </a:tr>
              <a:tr h="267754">
                <a:tc>
                  <a:txBody>
                    <a:bodyPr/>
                    <a:lstStyle/>
                    <a:p>
                      <a:r>
                        <a:rPr kumimoji="1" lang="ja-JP" altLang="en-US" sz="900">
                          <a:latin typeface="メイリオ" pitchFamily="50" charset="-128"/>
                          <a:ea typeface="メイリオ" pitchFamily="50" charset="-128"/>
                          <a:cs typeface="メイリオ" pitchFamily="50" charset="-128"/>
                        </a:rPr>
                        <a:t>分割譲渡</a:t>
                      </a:r>
                    </a:p>
                  </a:txBody>
                  <a:tcPr marT="72000" marB="36000"/>
                </a:tc>
                <a:tc>
                  <a:txBody>
                    <a:bodyPr/>
                    <a:lstStyle/>
                    <a:p>
                      <a:r>
                        <a:rPr kumimoji="1" lang="ja-JP" altLang="en-US" sz="900">
                          <a:latin typeface="メイリオ" pitchFamily="50" charset="-128"/>
                          <a:ea typeface="メイリオ" pitchFamily="50" charset="-128"/>
                          <a:cs typeface="メイリオ" pitchFamily="50" charset="-128"/>
                        </a:rPr>
                        <a:t>別債務に対する支払のため電子記録債権を一部譲渡する</a:t>
                      </a:r>
                    </a:p>
                  </a:txBody>
                  <a:tcPr marT="72000" marB="36000"/>
                </a:tc>
                <a:extLst>
                  <a:ext uri="{0D108BD9-81ED-4DB2-BD59-A6C34878D82A}">
                    <a16:rowId xmlns:a16="http://schemas.microsoft.com/office/drawing/2014/main" val="10002"/>
                  </a:ext>
                </a:extLst>
              </a:tr>
              <a:tr h="267754">
                <a:tc>
                  <a:txBody>
                    <a:bodyPr/>
                    <a:lstStyle/>
                    <a:p>
                      <a:r>
                        <a:rPr kumimoji="1" lang="ja-JP" altLang="en-US" sz="900">
                          <a:latin typeface="メイリオ" pitchFamily="50" charset="-128"/>
                          <a:ea typeface="メイリオ" pitchFamily="50" charset="-128"/>
                          <a:cs typeface="メイリオ" pitchFamily="50" charset="-128"/>
                        </a:rPr>
                        <a:t>割引</a:t>
                      </a:r>
                    </a:p>
                  </a:txBody>
                  <a:tcPr marT="72000" marB="36000"/>
                </a:tc>
                <a:tc>
                  <a:txBody>
                    <a:bodyPr/>
                    <a:lstStyle/>
                    <a:p>
                      <a:r>
                        <a:rPr kumimoji="1" lang="ja-JP" altLang="en-US" sz="900">
                          <a:latin typeface="メイリオ" pitchFamily="50" charset="-128"/>
                          <a:ea typeface="メイリオ" pitchFamily="50" charset="-128"/>
                          <a:cs typeface="メイリオ" pitchFamily="50" charset="-128"/>
                        </a:rPr>
                        <a:t>金融機関等に対し、電子記録債権の割引を依頼する</a:t>
                      </a:r>
                    </a:p>
                  </a:txBody>
                  <a:tcPr marT="72000" marB="36000"/>
                </a:tc>
                <a:extLst>
                  <a:ext uri="{0D108BD9-81ED-4DB2-BD59-A6C34878D82A}">
                    <a16:rowId xmlns:a16="http://schemas.microsoft.com/office/drawing/2014/main" val="10003"/>
                  </a:ext>
                </a:extLst>
              </a:tr>
              <a:tr h="366892">
                <a:tc>
                  <a:txBody>
                    <a:bodyPr/>
                    <a:lstStyle/>
                    <a:p>
                      <a:r>
                        <a:rPr kumimoji="1" lang="ja-JP" altLang="en-US" sz="900">
                          <a:latin typeface="メイリオ" pitchFamily="50" charset="-128"/>
                          <a:ea typeface="メイリオ" pitchFamily="50" charset="-128"/>
                          <a:cs typeface="メイリオ" pitchFamily="50" charset="-128"/>
                        </a:rPr>
                        <a:t>分割割引</a:t>
                      </a:r>
                    </a:p>
                  </a:txBody>
                  <a:tcPr marT="72000" marB="36000"/>
                </a:tc>
                <a:tc>
                  <a:txBody>
                    <a:bodyPr/>
                    <a:lstStyle/>
                    <a:p>
                      <a:r>
                        <a:rPr kumimoji="1" lang="ja-JP" altLang="en-US" sz="900">
                          <a:latin typeface="メイリオ" pitchFamily="50" charset="-128"/>
                          <a:ea typeface="メイリオ" pitchFamily="50" charset="-128"/>
                          <a:cs typeface="メイリオ" pitchFamily="50" charset="-128"/>
                        </a:rPr>
                        <a:t>金融機関等に対し、電子記録債権（一部）の割引を依頼する</a:t>
                      </a:r>
                    </a:p>
                  </a:txBody>
                  <a:tcPr marT="72000" marB="36000"/>
                </a:tc>
                <a:extLst>
                  <a:ext uri="{0D108BD9-81ED-4DB2-BD59-A6C34878D82A}">
                    <a16:rowId xmlns:a16="http://schemas.microsoft.com/office/drawing/2014/main" val="10004"/>
                  </a:ext>
                </a:extLst>
              </a:tr>
              <a:tr h="267754">
                <a:tc>
                  <a:txBody>
                    <a:bodyPr/>
                    <a:lstStyle/>
                    <a:p>
                      <a:r>
                        <a:rPr kumimoji="1" lang="ja-JP" altLang="en-US" sz="900">
                          <a:latin typeface="メイリオ" pitchFamily="50" charset="-128"/>
                          <a:ea typeface="メイリオ" pitchFamily="50" charset="-128"/>
                          <a:cs typeface="メイリオ" pitchFamily="50" charset="-128"/>
                        </a:rPr>
                        <a:t>取消</a:t>
                      </a:r>
                    </a:p>
                  </a:txBody>
                  <a:tcPr marT="72000" marB="36000"/>
                </a:tc>
                <a:tc>
                  <a:txBody>
                    <a:bodyPr/>
                    <a:lstStyle/>
                    <a:p>
                      <a:r>
                        <a:rPr kumimoji="1" lang="ja-JP" altLang="en-US" sz="900">
                          <a:latin typeface="メイリオ" pitchFamily="50" charset="-128"/>
                          <a:ea typeface="メイリオ" pitchFamily="50" charset="-128"/>
                          <a:cs typeface="メイリオ" pitchFamily="50" charset="-128"/>
                        </a:rPr>
                        <a:t>発生した電子記録債権を取り消す</a:t>
                      </a:r>
                    </a:p>
                  </a:txBody>
                  <a:tcPr marT="72000" marB="36000"/>
                </a:tc>
                <a:extLst>
                  <a:ext uri="{0D108BD9-81ED-4DB2-BD59-A6C34878D82A}">
                    <a16:rowId xmlns:a16="http://schemas.microsoft.com/office/drawing/2014/main" val="10005"/>
                  </a:ext>
                </a:extLst>
              </a:tr>
              <a:tr h="267754">
                <a:tc>
                  <a:txBody>
                    <a:bodyPr/>
                    <a:lstStyle/>
                    <a:p>
                      <a:r>
                        <a:rPr kumimoji="1" lang="ja-JP" altLang="en-US" sz="900">
                          <a:latin typeface="メイリオ" pitchFamily="50" charset="-128"/>
                          <a:ea typeface="メイリオ" pitchFamily="50" charset="-128"/>
                          <a:cs typeface="メイリオ" pitchFamily="50" charset="-128"/>
                        </a:rPr>
                        <a:t>支払不能</a:t>
                      </a:r>
                    </a:p>
                  </a:txBody>
                  <a:tcPr marT="72000" marB="36000"/>
                </a:tc>
                <a:tc>
                  <a:txBody>
                    <a:bodyPr/>
                    <a:lstStyle/>
                    <a:p>
                      <a:r>
                        <a:rPr kumimoji="1" lang="ja-JP" altLang="en-US" sz="900" dirty="0">
                          <a:latin typeface="メイリオ" pitchFamily="50" charset="-128"/>
                          <a:ea typeface="メイリオ" pitchFamily="50" charset="-128"/>
                          <a:cs typeface="メイリオ" pitchFamily="50" charset="-128"/>
                        </a:rPr>
                        <a:t>支払期日が到来した電子記録債権が現金化されなかった</a:t>
                      </a:r>
                    </a:p>
                  </a:txBody>
                  <a:tcPr marT="72000" marB="36000"/>
                </a:tc>
                <a:extLst>
                  <a:ext uri="{0D108BD9-81ED-4DB2-BD59-A6C34878D82A}">
                    <a16:rowId xmlns:a16="http://schemas.microsoft.com/office/drawing/2014/main" val="10006"/>
                  </a:ext>
                </a:extLst>
              </a:tr>
            </a:tbl>
          </a:graphicData>
        </a:graphic>
      </p:graphicFrame>
      <p:sp>
        <p:nvSpPr>
          <p:cNvPr id="65" name="正方形/長方形 64"/>
          <p:cNvSpPr/>
          <p:nvPr/>
        </p:nvSpPr>
        <p:spPr>
          <a:xfrm>
            <a:off x="4892413" y="777849"/>
            <a:ext cx="4230956" cy="2088232"/>
          </a:xfrm>
          <a:prstGeom prst="rect">
            <a:avLst/>
          </a:prstGeom>
          <a:noFill/>
          <a:effectLst>
            <a:outerShdw dist="23000" sx="1000" sy="1000" rotWithShape="0">
              <a:srgbClr val="000000"/>
            </a:outerShdw>
          </a:effectLst>
        </p:spPr>
        <p:style>
          <a:lnRef idx="0">
            <a:schemeClr val="accent6"/>
          </a:lnRef>
          <a:fillRef idx="3">
            <a:schemeClr val="accent6"/>
          </a:fillRef>
          <a:effectRef idx="3">
            <a:schemeClr val="accent6"/>
          </a:effectRef>
          <a:fontRef idx="minor">
            <a:schemeClr val="lt1"/>
          </a:fontRef>
        </p:style>
        <p:txBody>
          <a:bodyPr rtlCol="0" anchor="ctr"/>
          <a:lstStyle/>
          <a:p>
            <a:pPr marL="92075" indent="-92075"/>
            <a:r>
              <a:rPr kumimoji="1" lang="ja-JP" altLang="en-US" sz="1100">
                <a:solidFill>
                  <a:schemeClr val="tx1"/>
                </a:solidFill>
                <a:latin typeface="メイリオ" pitchFamily="50" charset="-128"/>
                <a:ea typeface="メイリオ" pitchFamily="50" charset="-128"/>
                <a:cs typeface="メイリオ" pitchFamily="50" charset="-128"/>
              </a:rPr>
              <a:t>・</a:t>
            </a:r>
            <a:r>
              <a:rPr lang="ja-JP" altLang="en-US" sz="1100">
                <a:solidFill>
                  <a:schemeClr val="tx1"/>
                </a:solidFill>
                <a:latin typeface="メイリオ" pitchFamily="50" charset="-128"/>
                <a:ea typeface="メイリオ" pitchFamily="50" charset="-128"/>
                <a:cs typeface="メイリオ" pitchFamily="50" charset="-128"/>
              </a:rPr>
              <a:t>電子記録債権の発生は画面入力、配信２データ、債権情</a:t>
            </a:r>
            <a:endParaRPr lang="en-US" altLang="ja-JP" sz="1100">
              <a:solidFill>
                <a:schemeClr val="tx1"/>
              </a:solidFill>
              <a:latin typeface="メイリオ" pitchFamily="50" charset="-128"/>
              <a:ea typeface="メイリオ" pitchFamily="50" charset="-128"/>
              <a:cs typeface="メイリオ" pitchFamily="50" charset="-128"/>
            </a:endParaRPr>
          </a:p>
          <a:p>
            <a:pPr marL="92075" indent="-92075"/>
            <a:r>
              <a:rPr lang="en-US" altLang="ja-JP" sz="1100">
                <a:solidFill>
                  <a:schemeClr val="tx1"/>
                </a:solidFill>
                <a:latin typeface="メイリオ" pitchFamily="50" charset="-128"/>
                <a:ea typeface="メイリオ" pitchFamily="50" charset="-128"/>
                <a:cs typeface="メイリオ" pitchFamily="50" charset="-128"/>
              </a:rPr>
              <a:t>   </a:t>
            </a:r>
            <a:r>
              <a:rPr lang="ja-JP" altLang="en-US" sz="1100">
                <a:solidFill>
                  <a:schemeClr val="tx1"/>
                </a:solidFill>
                <a:latin typeface="メイリオ" pitchFamily="50" charset="-128"/>
                <a:ea typeface="メイリオ" pitchFamily="50" charset="-128"/>
                <a:cs typeface="メイリオ" pitchFamily="50" charset="-128"/>
              </a:rPr>
              <a:t>報</a:t>
            </a:r>
            <a:r>
              <a:rPr lang="en-US" altLang="ja-JP" sz="1100">
                <a:solidFill>
                  <a:schemeClr val="tx1"/>
                </a:solidFill>
                <a:latin typeface="メイリオ" pitchFamily="50" charset="-128"/>
                <a:ea typeface="メイリオ" pitchFamily="50" charset="-128"/>
                <a:cs typeface="メイリオ" pitchFamily="50" charset="-128"/>
              </a:rPr>
              <a:t>CSV</a:t>
            </a:r>
            <a:r>
              <a:rPr lang="ja-JP" altLang="en-US" sz="1100">
                <a:solidFill>
                  <a:schemeClr val="tx1"/>
                </a:solidFill>
                <a:latin typeface="メイリオ" pitchFamily="50" charset="-128"/>
                <a:ea typeface="メイリオ" pitchFamily="50" charset="-128"/>
                <a:cs typeface="メイリオ" pitchFamily="50" charset="-128"/>
              </a:rPr>
              <a:t>ファイルおよび外部取込用ワークから取り込みます。</a:t>
            </a:r>
            <a:endParaRPr lang="en-US" altLang="ja-JP" sz="1100">
              <a:solidFill>
                <a:schemeClr val="tx1"/>
              </a:solidFill>
              <a:latin typeface="メイリオ" pitchFamily="50" charset="-128"/>
              <a:ea typeface="メイリオ" pitchFamily="50" charset="-128"/>
              <a:cs typeface="メイリオ" pitchFamily="50" charset="-128"/>
            </a:endParaRPr>
          </a:p>
          <a:p>
            <a:pPr marL="92075" indent="-92075"/>
            <a:endParaRPr kumimoji="1" lang="en-US" altLang="ja-JP" sz="400">
              <a:solidFill>
                <a:schemeClr val="tx1"/>
              </a:solidFill>
              <a:latin typeface="メイリオ" pitchFamily="50" charset="-128"/>
              <a:ea typeface="メイリオ" pitchFamily="50" charset="-128"/>
              <a:cs typeface="メイリオ" pitchFamily="50" charset="-128"/>
            </a:endParaRPr>
          </a:p>
          <a:p>
            <a:pPr marL="92075" indent="-92075"/>
            <a:r>
              <a:rPr kumimoji="1" lang="ja-JP" altLang="en-US" sz="1100">
                <a:solidFill>
                  <a:schemeClr val="tx1"/>
                </a:solidFill>
                <a:latin typeface="メイリオ" pitchFamily="50" charset="-128"/>
                <a:ea typeface="メイリオ" pitchFamily="50" charset="-128"/>
                <a:cs typeface="メイリオ" pitchFamily="50" charset="-128"/>
              </a:rPr>
              <a:t>・顛末情報として「</a:t>
            </a:r>
            <a:r>
              <a:rPr lang="ja-JP" altLang="en-US" sz="1100">
                <a:solidFill>
                  <a:schemeClr val="tx1"/>
                </a:solidFill>
                <a:latin typeface="メイリオ" pitchFamily="50" charset="-128"/>
                <a:ea typeface="メイリオ" pitchFamily="50" charset="-128"/>
                <a:cs typeface="メイリオ" pitchFamily="50" charset="-128"/>
              </a:rPr>
              <a:t>譲渡</a:t>
            </a:r>
            <a:r>
              <a:rPr kumimoji="1" lang="ja-JP" altLang="en-US" sz="1100">
                <a:solidFill>
                  <a:schemeClr val="tx1"/>
                </a:solidFill>
                <a:latin typeface="メイリオ" pitchFamily="50" charset="-128"/>
                <a:ea typeface="メイリオ" pitchFamily="50" charset="-128"/>
                <a:cs typeface="メイリオ" pitchFamily="50" charset="-128"/>
              </a:rPr>
              <a:t>」、「分割譲渡」、「割引」、「分割割引」、「取消」、「支払不能」が使用可能です。</a:t>
            </a:r>
            <a:endParaRPr kumimoji="1" lang="en-US" altLang="ja-JP" sz="1100">
              <a:solidFill>
                <a:schemeClr val="tx1"/>
              </a:solidFill>
              <a:latin typeface="メイリオ" pitchFamily="50" charset="-128"/>
              <a:ea typeface="メイリオ" pitchFamily="50" charset="-128"/>
              <a:cs typeface="メイリオ" pitchFamily="50" charset="-128"/>
            </a:endParaRPr>
          </a:p>
          <a:p>
            <a:pPr marL="92075" indent="-92075"/>
            <a:endParaRPr lang="en-US" altLang="ja-JP" sz="400">
              <a:noFill/>
              <a:latin typeface="メイリオ" pitchFamily="50" charset="-128"/>
              <a:ea typeface="メイリオ" pitchFamily="50" charset="-128"/>
              <a:cs typeface="メイリオ" pitchFamily="50" charset="-128"/>
            </a:endParaRPr>
          </a:p>
          <a:p>
            <a:pPr marL="92075" indent="-92075"/>
            <a:r>
              <a:rPr kumimoji="1" lang="ja-JP" altLang="en-US" sz="1100">
                <a:solidFill>
                  <a:schemeClr val="tx1"/>
                </a:solidFill>
                <a:latin typeface="メイリオ" pitchFamily="50" charset="-128"/>
                <a:ea typeface="メイリオ" pitchFamily="50" charset="-128"/>
                <a:cs typeface="メイリオ" pitchFamily="50" charset="-128"/>
              </a:rPr>
              <a:t>・発生記録請求、譲渡記録請求データの作成、および記録</a:t>
            </a:r>
            <a:endParaRPr kumimoji="1" lang="en-US" altLang="ja-JP" sz="1100">
              <a:solidFill>
                <a:schemeClr val="tx1"/>
              </a:solidFill>
              <a:latin typeface="メイリオ" pitchFamily="50" charset="-128"/>
              <a:ea typeface="メイリオ" pitchFamily="50" charset="-128"/>
              <a:cs typeface="メイリオ" pitchFamily="50" charset="-128"/>
            </a:endParaRPr>
          </a:p>
          <a:p>
            <a:pPr marL="92075" indent="-92075"/>
            <a:r>
              <a:rPr lang="en-US" altLang="ja-JP" sz="1100">
                <a:solidFill>
                  <a:schemeClr val="tx1"/>
                </a:solidFill>
                <a:latin typeface="メイリオ" pitchFamily="50" charset="-128"/>
                <a:ea typeface="メイリオ" pitchFamily="50" charset="-128"/>
                <a:cs typeface="メイリオ" pitchFamily="50" charset="-128"/>
              </a:rPr>
              <a:t>   </a:t>
            </a:r>
            <a:r>
              <a:rPr kumimoji="1" lang="ja-JP" altLang="en-US" sz="1100">
                <a:solidFill>
                  <a:schemeClr val="tx1"/>
                </a:solidFill>
                <a:latin typeface="メイリオ" pitchFamily="50" charset="-128"/>
                <a:ea typeface="メイリオ" pitchFamily="50" charset="-128"/>
                <a:cs typeface="メイリオ" pitchFamily="50" charset="-128"/>
              </a:rPr>
              <a:t>通知の受取が可能です。（でんさいネットのみ）</a:t>
            </a:r>
            <a:endParaRPr kumimoji="1" lang="en-US" altLang="ja-JP" sz="1100">
              <a:solidFill>
                <a:schemeClr val="tx1"/>
              </a:solidFill>
              <a:latin typeface="メイリオ" pitchFamily="50" charset="-128"/>
              <a:ea typeface="メイリオ" pitchFamily="50" charset="-128"/>
              <a:cs typeface="メイリオ" pitchFamily="50" charset="-128"/>
            </a:endParaRPr>
          </a:p>
          <a:p>
            <a:pPr marL="92075" indent="-92075"/>
            <a:endParaRPr lang="en-US" altLang="ja-JP" sz="400">
              <a:solidFill>
                <a:schemeClr val="tx1"/>
              </a:solidFill>
              <a:latin typeface="メイリオ" pitchFamily="50" charset="-128"/>
              <a:ea typeface="メイリオ" pitchFamily="50" charset="-128"/>
              <a:cs typeface="メイリオ" pitchFamily="50" charset="-128"/>
            </a:endParaRPr>
          </a:p>
          <a:p>
            <a:pPr marL="92075" indent="-92075"/>
            <a:r>
              <a:rPr kumimoji="1" lang="ja-JP" altLang="en-US" sz="1100">
                <a:solidFill>
                  <a:schemeClr val="tx1"/>
                </a:solidFill>
                <a:latin typeface="メイリオ" pitchFamily="50" charset="-128"/>
                <a:ea typeface="メイリオ" pitchFamily="50" charset="-128"/>
                <a:cs typeface="メイリオ" pitchFamily="50" charset="-128"/>
              </a:rPr>
              <a:t>・仕訳伝票の作成及び、直接連携が可能です。</a:t>
            </a:r>
            <a:endParaRPr kumimoji="1" lang="en-US" altLang="ja-JP" sz="1100">
              <a:solidFill>
                <a:schemeClr val="tx1"/>
              </a:solidFill>
              <a:latin typeface="メイリオ" pitchFamily="50" charset="-128"/>
              <a:ea typeface="メイリオ" pitchFamily="50" charset="-128"/>
              <a:cs typeface="メイリオ" pitchFamily="50" charset="-128"/>
            </a:endParaRPr>
          </a:p>
          <a:p>
            <a:pPr marL="92075" indent="-92075"/>
            <a:r>
              <a:rPr lang="ja-JP" altLang="en-US" sz="1100">
                <a:solidFill>
                  <a:schemeClr val="tx1"/>
                </a:solidFill>
                <a:latin typeface="メイリオ" pitchFamily="50" charset="-128"/>
                <a:ea typeface="メイリオ" pitchFamily="50" charset="-128"/>
                <a:cs typeface="メイリオ" pitchFamily="50" charset="-128"/>
              </a:rPr>
              <a:t>（仕訳データは手形管理システムの仕訳インタフェース処理画面で作成  返却、支払不能時は作成不可）</a:t>
            </a:r>
            <a:endParaRPr kumimoji="1" lang="ja-JP" altLang="en-US" sz="1100">
              <a:solidFill>
                <a:schemeClr val="tx1"/>
              </a:solidFill>
              <a:latin typeface="メイリオ" pitchFamily="50" charset="-128"/>
              <a:ea typeface="メイリオ" pitchFamily="50" charset="-128"/>
              <a:cs typeface="メイリオ" pitchFamily="50" charset="-128"/>
            </a:endParaRPr>
          </a:p>
        </p:txBody>
      </p:sp>
      <p:sp>
        <p:nvSpPr>
          <p:cNvPr id="38" name="円/楕円 144">
            <a:extLst>
              <a:ext uri="{FF2B5EF4-FFF2-40B4-BE49-F238E27FC236}">
                <a16:creationId xmlns:a16="http://schemas.microsoft.com/office/drawing/2014/main" id="{B99714E3-34AE-40F4-BC50-8CC56C11DDDF}"/>
              </a:ext>
            </a:extLst>
          </p:cNvPr>
          <p:cNvSpPr/>
          <p:nvPr/>
        </p:nvSpPr>
        <p:spPr>
          <a:xfrm>
            <a:off x="1837167" y="1199175"/>
            <a:ext cx="1260140" cy="270000"/>
          </a:xfrm>
          <a:prstGeom prst="roundRect">
            <a:avLst/>
          </a:prstGeom>
          <a:solidFill>
            <a:srgbClr val="EE5500"/>
          </a:solidFill>
          <a:ln>
            <a:solidFill>
              <a:srgbClr val="EE5500"/>
            </a:solid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電子記録債権入力</a:t>
            </a:r>
          </a:p>
        </p:txBody>
      </p:sp>
      <p:sp>
        <p:nvSpPr>
          <p:cNvPr id="39" name="下矢印 25">
            <a:extLst>
              <a:ext uri="{FF2B5EF4-FFF2-40B4-BE49-F238E27FC236}">
                <a16:creationId xmlns:a16="http://schemas.microsoft.com/office/drawing/2014/main" id="{A45C04EA-ABCB-4698-AF0C-21A0C5683318}"/>
              </a:ext>
            </a:extLst>
          </p:cNvPr>
          <p:cNvSpPr/>
          <p:nvPr/>
        </p:nvSpPr>
        <p:spPr>
          <a:xfrm>
            <a:off x="2269215" y="1470333"/>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0" name="曲折矢印 49">
            <a:extLst>
              <a:ext uri="{FF2B5EF4-FFF2-40B4-BE49-F238E27FC236}">
                <a16:creationId xmlns:a16="http://schemas.microsoft.com/office/drawing/2014/main" id="{54413FBA-BEA4-4A17-919D-4BD75739988E}"/>
              </a:ext>
            </a:extLst>
          </p:cNvPr>
          <p:cNvSpPr/>
          <p:nvPr/>
        </p:nvSpPr>
        <p:spPr>
          <a:xfrm rot="16200000" flipH="1">
            <a:off x="3490048" y="1122819"/>
            <a:ext cx="358806" cy="931202"/>
          </a:xfrm>
          <a:prstGeom prst="bentArrow">
            <a:avLst>
              <a:gd name="adj1" fmla="val 35678"/>
              <a:gd name="adj2" fmla="val 44094"/>
              <a:gd name="adj3" fmla="val 33985"/>
              <a:gd name="adj4" fmla="val 0"/>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000000"/>
              </a:solidFill>
              <a:effectLst/>
              <a:uLnTx/>
              <a:uFillTx/>
              <a:latin typeface="Arial Black"/>
              <a:ea typeface="HGP創英角ｺﾞｼｯｸUB"/>
              <a:cs typeface="+mn-cs"/>
            </a:endParaRPr>
          </a:p>
        </p:txBody>
      </p:sp>
      <p:sp>
        <p:nvSpPr>
          <p:cNvPr id="41" name="テキスト ボックス 40">
            <a:extLst>
              <a:ext uri="{FF2B5EF4-FFF2-40B4-BE49-F238E27FC236}">
                <a16:creationId xmlns:a16="http://schemas.microsoft.com/office/drawing/2014/main" id="{57EFC713-1E02-468A-9FEF-82D8BB9506B9}"/>
              </a:ext>
            </a:extLst>
          </p:cNvPr>
          <p:cNvSpPr txBox="1"/>
          <p:nvPr/>
        </p:nvSpPr>
        <p:spPr>
          <a:xfrm>
            <a:off x="3278952" y="1171498"/>
            <a:ext cx="720080" cy="246100"/>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受信）配信２</a:t>
            </a:r>
            <a:endParaRPr kumimoji="1" lang="en-US" altLang="ja-JP"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受信）債権情報</a:t>
            </a:r>
            <a:r>
              <a:rPr kumimoji="1" lang="en-US" altLang="ja-JP"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CSV</a:t>
            </a:r>
            <a:endPar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2" name="円/楕円 170">
            <a:extLst>
              <a:ext uri="{FF2B5EF4-FFF2-40B4-BE49-F238E27FC236}">
                <a16:creationId xmlns:a16="http://schemas.microsoft.com/office/drawing/2014/main" id="{50B91363-E327-4039-9651-DC2EB24F2C50}"/>
              </a:ext>
            </a:extLst>
          </p:cNvPr>
          <p:cNvSpPr/>
          <p:nvPr/>
        </p:nvSpPr>
        <p:spPr>
          <a:xfrm>
            <a:off x="792624" y="1192706"/>
            <a:ext cx="723046" cy="270000"/>
          </a:xfrm>
          <a:prstGeom prst="roundRect">
            <a:avLst/>
          </a:prstGeom>
          <a:solidFill>
            <a:srgbClr val="EE5500"/>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外部データ</a:t>
            </a:r>
          </a:p>
        </p:txBody>
      </p:sp>
      <p:sp>
        <p:nvSpPr>
          <p:cNvPr id="43" name="下矢印 38">
            <a:extLst>
              <a:ext uri="{FF2B5EF4-FFF2-40B4-BE49-F238E27FC236}">
                <a16:creationId xmlns:a16="http://schemas.microsoft.com/office/drawing/2014/main" id="{E1349B26-18E7-4752-93D4-7E8EF158DD2B}"/>
              </a:ext>
            </a:extLst>
          </p:cNvPr>
          <p:cNvSpPr/>
          <p:nvPr/>
        </p:nvSpPr>
        <p:spPr>
          <a:xfrm>
            <a:off x="1033731" y="1469332"/>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Tree>
    <p:extLst>
      <p:ext uri="{BB962C8B-B14F-4D97-AF65-F5344CB8AC3E}">
        <p14:creationId xmlns:p14="http://schemas.microsoft.com/office/powerpoint/2010/main" val="2295433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15"/>
          <p:cNvSpPr/>
          <p:nvPr/>
        </p:nvSpPr>
        <p:spPr>
          <a:xfrm>
            <a:off x="2483768" y="4723641"/>
            <a:ext cx="6480720" cy="194872"/>
          </a:xfrm>
          <a:prstGeom prst="roundRect">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rtlCol="0" anchor="t"/>
          <a:lstStyle/>
          <a:p>
            <a:pPr lvl="0" algn="ctr" eaLnBrk="0" fontAlgn="base" hangingPunct="0">
              <a:spcBef>
                <a:spcPct val="0"/>
              </a:spcBef>
              <a:spcAft>
                <a:spcPct val="0"/>
              </a:spcAft>
            </a:pPr>
            <a:r>
              <a:rPr kumimoji="0" lang="en-US" altLang="ja-JP" sz="800" b="1" i="0" u="none" strike="noStrike" kern="0" cap="none" spc="0" normalizeH="0" baseline="0" noProof="0" err="1">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SuperStream</a:t>
            </a:r>
            <a:r>
              <a:rPr kumimoji="0" lang="en-US" altLang="ja-JP" sz="800" b="1" i="0" u="none" strike="noStrike" kern="0" cap="none" spc="0" normalizeH="0" baseline="0" noProof="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-NX</a:t>
            </a:r>
            <a:r>
              <a:rPr kumimoji="0" lang="ja-JP" altLang="en-US" sz="800" b="0" i="0" u="none" strike="noStrike" kern="0" cap="none" spc="0" normalizeH="0" baseline="0" noProof="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統合会計（</a:t>
            </a:r>
            <a:r>
              <a:rPr kumimoji="0" lang="ja-JP" altLang="en-US" sz="800" kern="0">
                <a:solidFill>
                  <a:schemeClr val="bg2"/>
                </a:solidFill>
                <a:latin typeface="メイリオ" panose="020B0604030504040204" pitchFamily="50" charset="-128"/>
                <a:ea typeface="メイリオ" panose="020B0604030504040204" pitchFamily="50" charset="-128"/>
                <a:cs typeface="メイリオ" panose="020B0604030504040204" pitchFamily="50" charset="-128"/>
              </a:rPr>
              <a:t>外部データ取込機能を使用した取込</a:t>
            </a:r>
            <a:r>
              <a:rPr kumimoji="0" lang="ja-JP" altLang="en-US" sz="800" b="0" i="0" u="none" strike="noStrike" kern="0" cap="none" spc="0" normalizeH="0" baseline="0" noProof="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a:t>
            </a:r>
          </a:p>
        </p:txBody>
      </p:sp>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ja-JP" altLang="en-US"/>
              <a:t>電債管理システム</a:t>
            </a:r>
            <a:br>
              <a:rPr lang="ja-JP" altLang="en-US"/>
            </a:br>
            <a:endParaRPr kumimoji="1" lang="ja-JP" altLang="en-US"/>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lang="ja-JP" altLang="en-US"/>
              <a:t>電債管理システム 電子記録債務管理　システムフロー</a:t>
            </a:r>
          </a:p>
          <a:p>
            <a:endParaRPr kumimoji="1" lang="ja-JP" altLang="en-US"/>
          </a:p>
        </p:txBody>
      </p:sp>
      <p:sp>
        <p:nvSpPr>
          <p:cNvPr id="29" name="AutoShape 12"/>
          <p:cNvSpPr>
            <a:spLocks noChangeArrowheads="1"/>
          </p:cNvSpPr>
          <p:nvPr/>
        </p:nvSpPr>
        <p:spPr bwMode="auto">
          <a:xfrm>
            <a:off x="5076056" y="879562"/>
            <a:ext cx="3888432" cy="257311"/>
          </a:xfrm>
          <a:prstGeom prst="flowChartAlternateProcess">
            <a:avLst/>
          </a:prstGeom>
          <a:solidFill>
            <a:srgbClr val="77A233"/>
          </a:solidFill>
          <a:ln>
            <a:noFill/>
            <a:headEnd/>
            <a:tailEnd/>
          </a:ln>
          <a:effectLst>
            <a:outerShdw blurRad="40000" dist="23000" dir="5400000" rotWithShape="0">
              <a:srgbClr val="000000">
                <a:alpha val="35000"/>
              </a:srgbClr>
            </a:outerShdw>
          </a:effectLst>
        </p:spPr>
        <p:txBody>
          <a:bodyPr wrap="none" anchor="t"/>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電子記録債務管理</a:t>
            </a:r>
          </a:p>
        </p:txBody>
      </p:sp>
      <p:sp>
        <p:nvSpPr>
          <p:cNvPr id="33" name="角丸四角形 32"/>
          <p:cNvSpPr/>
          <p:nvPr/>
        </p:nvSpPr>
        <p:spPr>
          <a:xfrm>
            <a:off x="5076056" y="879562"/>
            <a:ext cx="3888432" cy="3667730"/>
          </a:xfrm>
          <a:prstGeom prst="roundRect">
            <a:avLst>
              <a:gd name="adj" fmla="val 2977"/>
            </a:avLst>
          </a:prstGeom>
          <a:noFill/>
          <a:ln w="9525" cap="flat" cmpd="sng" algn="ctr">
            <a:solidFill>
              <a:srgbClr val="00B050"/>
            </a:solidFill>
            <a:prstDash val="dash"/>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800" b="0" i="0" u="none" strike="noStrike" kern="0" cap="none" spc="0" normalizeH="0" baseline="0" noProof="0">
              <a:ln>
                <a:noFill/>
              </a:ln>
              <a:solidFill>
                <a:srgbClr val="000000"/>
              </a:solidFill>
              <a:effectLst/>
              <a:uLnTx/>
              <a:uFillTx/>
              <a:latin typeface="Arial Black"/>
              <a:ea typeface="HGP創英角ｺﾞｼｯｸUB"/>
              <a:cs typeface="+mn-cs"/>
            </a:endParaRPr>
          </a:p>
        </p:txBody>
      </p:sp>
      <p:sp>
        <p:nvSpPr>
          <p:cNvPr id="34" name="AutoShape 12"/>
          <p:cNvSpPr>
            <a:spLocks noChangeArrowheads="1"/>
          </p:cNvSpPr>
          <p:nvPr/>
        </p:nvSpPr>
        <p:spPr bwMode="auto">
          <a:xfrm>
            <a:off x="4211960" y="1023580"/>
            <a:ext cx="720080" cy="3436586"/>
          </a:xfrm>
          <a:prstGeom prst="flowChartAlternateProcess">
            <a:avLst/>
          </a:prstGeom>
          <a:gradFill rotWithShape="1">
            <a:gsLst>
              <a:gs pos="0">
                <a:srgbClr val="0070C0">
                  <a:shade val="51000"/>
                  <a:satMod val="130000"/>
                </a:srgbClr>
              </a:gs>
              <a:gs pos="80000">
                <a:srgbClr val="0070C0">
                  <a:shade val="93000"/>
                  <a:satMod val="130000"/>
                </a:srgbClr>
              </a:gs>
              <a:gs pos="100000">
                <a:srgbClr val="0070C0">
                  <a:shade val="94000"/>
                  <a:satMod val="135000"/>
                </a:srgbClr>
              </a:gs>
            </a:gsLst>
            <a:lin ang="16200000" scaled="0"/>
          </a:gradFill>
          <a:ln>
            <a:noFill/>
            <a:headEnd/>
            <a:tailEnd/>
          </a:ln>
          <a:effectLst>
            <a:outerShdw blurRad="40000" dist="23000" dir="5400000" rotWithShape="0">
              <a:srgbClr val="000000">
                <a:alpha val="35000"/>
              </a:srgbClr>
            </a:outerShdw>
          </a:effectLst>
        </p:spPr>
        <p:txBody>
          <a:bodyPr vert="eaVert"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でん</a:t>
            </a:r>
            <a:r>
              <a:rPr kumimoji="0" lang="ja-JP" altLang="en-US" sz="1400" b="0" i="0" u="none" strike="noStrike" kern="0" cap="none" spc="0" normalizeH="0" baseline="0" noProof="0" err="1">
                <a:ln>
                  <a:noFill/>
                </a:ln>
                <a:solidFill>
                  <a:srgbClr val="FFFFFF"/>
                </a:solidFill>
                <a:effectLst/>
                <a:uLnTx/>
                <a:uFillTx/>
                <a:latin typeface="メイリオ" pitchFamily="50" charset="-128"/>
                <a:ea typeface="メイリオ" pitchFamily="50" charset="-128"/>
                <a:cs typeface="メイリオ" pitchFamily="50" charset="-128"/>
              </a:rPr>
              <a:t>さい</a:t>
            </a: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ネット</a:t>
            </a:r>
            <a:endParaRPr kumimoji="0" lang="en-US" altLang="ja-JP"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ja-JP"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JEMCO</a:t>
            </a:r>
            <a:endPar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37" name="円/楕円 172"/>
          <p:cNvSpPr/>
          <p:nvPr/>
        </p:nvSpPr>
        <p:spPr>
          <a:xfrm>
            <a:off x="5369209" y="1797694"/>
            <a:ext cx="3441019"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電子記録債務承認</a:t>
            </a:r>
          </a:p>
        </p:txBody>
      </p:sp>
      <p:sp>
        <p:nvSpPr>
          <p:cNvPr id="41" name="円/楕円 177"/>
          <p:cNvSpPr/>
          <p:nvPr/>
        </p:nvSpPr>
        <p:spPr>
          <a:xfrm>
            <a:off x="6660232" y="2398029"/>
            <a:ext cx="1800200"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請求データ作成・受入</a:t>
            </a:r>
            <a:endParaRPr kumimoji="0" lang="en-US" altLang="ja-JP"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2" name="下矢印 41"/>
          <p:cNvSpPr/>
          <p:nvPr/>
        </p:nvSpPr>
        <p:spPr>
          <a:xfrm>
            <a:off x="7558737" y="2738888"/>
            <a:ext cx="288032" cy="365942"/>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3" name="下矢印 42"/>
          <p:cNvSpPr/>
          <p:nvPr/>
        </p:nvSpPr>
        <p:spPr>
          <a:xfrm>
            <a:off x="7558737" y="2073993"/>
            <a:ext cx="288032" cy="30485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4" name="下矢印 43"/>
          <p:cNvSpPr/>
          <p:nvPr/>
        </p:nvSpPr>
        <p:spPr>
          <a:xfrm>
            <a:off x="7956376" y="3449488"/>
            <a:ext cx="288032" cy="48175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45" name="円柱 44"/>
          <p:cNvSpPr/>
          <p:nvPr/>
        </p:nvSpPr>
        <p:spPr>
          <a:xfrm>
            <a:off x="5369209" y="3111846"/>
            <a:ext cx="3302125" cy="324000"/>
          </a:xfrm>
          <a:prstGeom prst="can">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1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電子記録債務データ</a:t>
            </a:r>
          </a:p>
        </p:txBody>
      </p:sp>
      <p:sp>
        <p:nvSpPr>
          <p:cNvPr id="46" name="円/楕円 183"/>
          <p:cNvSpPr/>
          <p:nvPr/>
        </p:nvSpPr>
        <p:spPr>
          <a:xfrm>
            <a:off x="7515530" y="3944885"/>
            <a:ext cx="1154968"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電子記録債務</a:t>
            </a:r>
            <a:endParaRPr kumimoji="0" lang="en-US" altLang="ja-JP" sz="8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顛末入力</a:t>
            </a:r>
          </a:p>
        </p:txBody>
      </p:sp>
      <p:sp>
        <p:nvSpPr>
          <p:cNvPr id="47" name="円/楕円 185"/>
          <p:cNvSpPr/>
          <p:nvPr/>
        </p:nvSpPr>
        <p:spPr>
          <a:xfrm>
            <a:off x="5201009" y="4153836"/>
            <a:ext cx="1440160"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決済処理</a:t>
            </a:r>
          </a:p>
        </p:txBody>
      </p:sp>
      <p:sp>
        <p:nvSpPr>
          <p:cNvPr id="48" name="下矢印 47"/>
          <p:cNvSpPr/>
          <p:nvPr/>
        </p:nvSpPr>
        <p:spPr>
          <a:xfrm>
            <a:off x="5712858" y="3426725"/>
            <a:ext cx="288032" cy="7113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1" name="下矢印 50"/>
          <p:cNvSpPr/>
          <p:nvPr/>
        </p:nvSpPr>
        <p:spPr>
          <a:xfrm>
            <a:off x="6912260" y="4479997"/>
            <a:ext cx="288032" cy="24268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3" name="テキスト ボックス 52"/>
          <p:cNvSpPr txBox="1"/>
          <p:nvPr/>
        </p:nvSpPr>
        <p:spPr>
          <a:xfrm>
            <a:off x="7344308" y="4443958"/>
            <a:ext cx="846584" cy="402989"/>
          </a:xfrm>
          <a:prstGeom prst="rect">
            <a:avLst/>
          </a:prstGeom>
        </p:spPr>
        <p:txBody>
          <a:bodyPr wrap="square" lIns="0" tIns="0" rIns="0" bIns="0" rtlCol="0" anchor="t" anchorCtr="0">
            <a:normAutofit/>
          </a:bodyPr>
          <a:lstStyle/>
          <a:p>
            <a:pPr marL="0" marR="0" indent="0" algn="l" defTabSz="914400" rtl="0" eaLnBrk="1" fontAlgn="auto" latinLnBrk="0" hangingPunct="1">
              <a:lnSpc>
                <a:spcPts val="2800"/>
              </a:lnSpc>
              <a:spcBef>
                <a:spcPct val="0"/>
              </a:spcBef>
              <a:spcAft>
                <a:spcPts val="0"/>
              </a:spcAft>
              <a:buClrTx/>
              <a:buSzTx/>
              <a:buFontTx/>
              <a:buNone/>
              <a:tabLst/>
            </a:pPr>
            <a:r>
              <a:rPr kumimoji="1" lang="ja-JP" altLang="en-US" sz="900" b="0" i="0" u="none" strike="noStrike" kern="1200" cap="none" spc="0" normalizeH="0" baseline="0" noProof="0">
                <a:ln>
                  <a:noFill/>
                </a:ln>
                <a:solidFill>
                  <a:schemeClr val="tx1"/>
                </a:solidFill>
                <a:effectLst/>
                <a:uLnTx/>
                <a:uFillTx/>
                <a:latin typeface="メイリオ" panose="020B0604030504040204" pitchFamily="50" charset="-128"/>
                <a:ea typeface="メイリオ" panose="020B0604030504040204" pitchFamily="50" charset="-128"/>
                <a:cs typeface="+mj-cs"/>
              </a:rPr>
              <a:t>仕訳データ</a:t>
            </a:r>
          </a:p>
        </p:txBody>
      </p:sp>
      <p:sp>
        <p:nvSpPr>
          <p:cNvPr id="55" name="下矢印 54"/>
          <p:cNvSpPr/>
          <p:nvPr/>
        </p:nvSpPr>
        <p:spPr>
          <a:xfrm>
            <a:off x="5705118" y="2069148"/>
            <a:ext cx="288032" cy="1024795"/>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6" name="左右矢印 55"/>
          <p:cNvSpPr/>
          <p:nvPr/>
        </p:nvSpPr>
        <p:spPr>
          <a:xfrm>
            <a:off x="5004048" y="2398029"/>
            <a:ext cx="1620181" cy="281477"/>
          </a:xfrm>
          <a:prstGeom prst="leftRightArrow">
            <a:avLst/>
          </a:prstGeom>
          <a:solidFill>
            <a:srgbClr val="54C2F0"/>
          </a:solidFill>
          <a:ln w="3175"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61" name="テキスト ボックス 60"/>
          <p:cNvSpPr txBox="1"/>
          <p:nvPr/>
        </p:nvSpPr>
        <p:spPr>
          <a:xfrm>
            <a:off x="5148064" y="2671814"/>
            <a:ext cx="720080" cy="302279"/>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送信）集信１、支払明細データ</a:t>
            </a:r>
            <a:endParaRPr kumimoji="1" lang="en-US" altLang="ja-JP"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受信）配信１、発生記録予定債務明細情報となります</a:t>
            </a:r>
          </a:p>
        </p:txBody>
      </p:sp>
      <p:graphicFrame>
        <p:nvGraphicFramePr>
          <p:cNvPr id="63" name="表 62"/>
          <p:cNvGraphicFramePr>
            <a:graphicFrameLocks noGrp="1"/>
          </p:cNvGraphicFramePr>
          <p:nvPr>
            <p:extLst>
              <p:ext uri="{D42A27DB-BD31-4B8C-83A1-F6EECF244321}">
                <p14:modId xmlns:p14="http://schemas.microsoft.com/office/powerpoint/2010/main" val="2047067256"/>
              </p:ext>
            </p:extLst>
          </p:nvPr>
        </p:nvGraphicFramePr>
        <p:xfrm>
          <a:off x="183120" y="3867894"/>
          <a:ext cx="3956832" cy="658360"/>
        </p:xfrm>
        <a:graphic>
          <a:graphicData uri="http://schemas.openxmlformats.org/drawingml/2006/table">
            <a:tbl>
              <a:tblPr firstRow="1" bandRow="1">
                <a:tableStyleId>{5C22544A-7EE6-4342-B048-85BDC9FD1C3A}</a:tableStyleId>
              </a:tblPr>
              <a:tblGrid>
                <a:gridCol w="932496">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tblGrid>
              <a:tr h="329180">
                <a:tc>
                  <a:txBody>
                    <a:bodyPr/>
                    <a:lstStyle/>
                    <a:p>
                      <a:r>
                        <a:rPr kumimoji="1" lang="ja-JP" altLang="en-US" sz="1200">
                          <a:latin typeface="メイリオ" pitchFamily="50" charset="-128"/>
                          <a:ea typeface="メイリオ" pitchFamily="50" charset="-128"/>
                          <a:cs typeface="メイリオ" pitchFamily="50" charset="-128"/>
                        </a:rPr>
                        <a:t>顛末区分</a:t>
                      </a:r>
                      <a:endParaRPr kumimoji="1" lang="ja-JP" altLang="en-US" sz="105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200">
                          <a:latin typeface="メイリオ" pitchFamily="50" charset="-128"/>
                          <a:ea typeface="メイリオ" pitchFamily="50" charset="-128"/>
                          <a:cs typeface="メイリオ" pitchFamily="50" charset="-128"/>
                        </a:rPr>
                        <a:t>状態</a:t>
                      </a:r>
                      <a:endParaRPr kumimoji="1" lang="ja-JP" altLang="en-US" sz="110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0"/>
                  </a:ext>
                </a:extLst>
              </a:tr>
              <a:tr h="329180">
                <a:tc>
                  <a:txBody>
                    <a:bodyPr/>
                    <a:lstStyle/>
                    <a:p>
                      <a:r>
                        <a:rPr kumimoji="1" lang="ja-JP" altLang="en-US" sz="1000">
                          <a:latin typeface="メイリオ" pitchFamily="50" charset="-128"/>
                          <a:ea typeface="メイリオ" pitchFamily="50" charset="-128"/>
                          <a:cs typeface="メイリオ" pitchFamily="50" charset="-128"/>
                        </a:rPr>
                        <a:t>取消</a:t>
                      </a:r>
                    </a:p>
                  </a:txBody>
                  <a:tcPr marT="72000" marB="36000" anchor="ctr"/>
                </a:tc>
                <a:tc>
                  <a:txBody>
                    <a:bodyPr/>
                    <a:lstStyle/>
                    <a:p>
                      <a:r>
                        <a:rPr kumimoji="1" lang="ja-JP" altLang="en-US" sz="1000" dirty="0">
                          <a:latin typeface="メイリオ" pitchFamily="50" charset="-128"/>
                          <a:ea typeface="メイリオ" pitchFamily="50" charset="-128"/>
                          <a:cs typeface="メイリオ" pitchFamily="50" charset="-128"/>
                        </a:rPr>
                        <a:t>発生した電子記録債務を取り消す</a:t>
                      </a:r>
                    </a:p>
                  </a:txBody>
                  <a:tcPr marT="72000" marB="36000" anchor="ctr"/>
                </a:tc>
                <a:extLst>
                  <a:ext uri="{0D108BD9-81ED-4DB2-BD59-A6C34878D82A}">
                    <a16:rowId xmlns:a16="http://schemas.microsoft.com/office/drawing/2014/main" val="10001"/>
                  </a:ext>
                </a:extLst>
              </a:tr>
            </a:tbl>
          </a:graphicData>
        </a:graphic>
      </p:graphicFrame>
      <p:sp>
        <p:nvSpPr>
          <p:cNvPr id="64" name="正方形/長方形 63"/>
          <p:cNvSpPr/>
          <p:nvPr/>
        </p:nvSpPr>
        <p:spPr>
          <a:xfrm>
            <a:off x="169840" y="406199"/>
            <a:ext cx="3960440" cy="3322989"/>
          </a:xfrm>
          <a:prstGeom prst="rect">
            <a:avLst/>
          </a:prstGeom>
          <a:noFill/>
          <a:effectLst>
            <a:outerShdw dist="23000" sx="1000" sy="1000" rotWithShape="0">
              <a:srgbClr val="000000"/>
            </a:outerShdw>
          </a:effectLst>
        </p:spPr>
        <p:style>
          <a:lnRef idx="0">
            <a:schemeClr val="accent6"/>
          </a:lnRef>
          <a:fillRef idx="3">
            <a:schemeClr val="accent6"/>
          </a:fillRef>
          <a:effectRef idx="3">
            <a:schemeClr val="accent6"/>
          </a:effectRef>
          <a:fontRef idx="minor">
            <a:schemeClr val="lt1"/>
          </a:fontRef>
        </p:style>
        <p:txBody>
          <a:bodyPr rtlCol="0" anchor="ctr"/>
          <a:lstStyle/>
          <a:p>
            <a:pPr marL="92075" indent="-92075"/>
            <a:r>
              <a:rPr lang="ja-JP" altLang="en-US" sz="1100">
                <a:solidFill>
                  <a:schemeClr val="tx1"/>
                </a:solidFill>
                <a:latin typeface="メイリオ" pitchFamily="50" charset="-128"/>
                <a:ea typeface="メイリオ" pitchFamily="50" charset="-128"/>
                <a:cs typeface="メイリオ" pitchFamily="50" charset="-128"/>
              </a:rPr>
              <a:t>・電子記録債務の発生は画面入力、配信２データの取込、</a:t>
            </a:r>
            <a:endParaRPr lang="en-US" altLang="ja-JP" sz="1100">
              <a:solidFill>
                <a:schemeClr val="tx1"/>
              </a:solidFill>
              <a:latin typeface="メイリオ" pitchFamily="50" charset="-128"/>
              <a:ea typeface="メイリオ" pitchFamily="50" charset="-128"/>
              <a:cs typeface="メイリオ" pitchFamily="50" charset="-128"/>
            </a:endParaRPr>
          </a:p>
          <a:p>
            <a:pPr marL="92075" indent="-92075"/>
            <a:r>
              <a:rPr lang="en-US" altLang="ja-JP" sz="1100">
                <a:solidFill>
                  <a:schemeClr val="tx1"/>
                </a:solidFill>
                <a:latin typeface="メイリオ" pitchFamily="50" charset="-128"/>
                <a:ea typeface="メイリオ" pitchFamily="50" charset="-128"/>
                <a:cs typeface="メイリオ" pitchFamily="50" charset="-128"/>
              </a:rPr>
              <a:t>   </a:t>
            </a:r>
            <a:r>
              <a:rPr lang="ja-JP" altLang="en-US" sz="1100">
                <a:solidFill>
                  <a:schemeClr val="tx1"/>
                </a:solidFill>
                <a:latin typeface="メイリオ" pitchFamily="50" charset="-128"/>
                <a:ea typeface="メイリオ" pitchFamily="50" charset="-128"/>
                <a:cs typeface="メイリオ" pitchFamily="50" charset="-128"/>
              </a:rPr>
              <a:t>支払管理の電子記録債務支払データの取込および外部データ取込用ワークから取り込みます。</a:t>
            </a:r>
            <a:endParaRPr lang="en-US" altLang="ja-JP" sz="1100">
              <a:solidFill>
                <a:schemeClr val="tx1"/>
              </a:solidFill>
              <a:latin typeface="メイリオ" pitchFamily="50" charset="-128"/>
              <a:ea typeface="メイリオ" pitchFamily="50" charset="-128"/>
              <a:cs typeface="メイリオ" pitchFamily="50" charset="-128"/>
            </a:endParaRPr>
          </a:p>
          <a:p>
            <a:pPr marL="92075" indent="-92075"/>
            <a:endParaRPr lang="en-US" altLang="ja-JP" sz="1100">
              <a:solidFill>
                <a:schemeClr val="tx1"/>
              </a:solidFill>
              <a:latin typeface="メイリオ" pitchFamily="50" charset="-128"/>
              <a:ea typeface="メイリオ" pitchFamily="50" charset="-128"/>
              <a:cs typeface="メイリオ" pitchFamily="50" charset="-128"/>
            </a:endParaRPr>
          </a:p>
          <a:p>
            <a:pPr marL="92075" indent="-92075"/>
            <a:r>
              <a:rPr lang="ja-JP" altLang="en-US" sz="1100">
                <a:solidFill>
                  <a:schemeClr val="tx1"/>
                </a:solidFill>
                <a:latin typeface="メイリオ" pitchFamily="50" charset="-128"/>
                <a:ea typeface="メイリオ" pitchFamily="50" charset="-128"/>
                <a:cs typeface="メイリオ" pitchFamily="50" charset="-128"/>
              </a:rPr>
              <a:t>・発生記録請求データ（でん</a:t>
            </a:r>
            <a:r>
              <a:rPr lang="ja-JP" altLang="en-US" sz="1100" err="1">
                <a:solidFill>
                  <a:schemeClr val="tx1"/>
                </a:solidFill>
                <a:latin typeface="メイリオ" pitchFamily="50" charset="-128"/>
                <a:ea typeface="メイリオ" pitchFamily="50" charset="-128"/>
                <a:cs typeface="メイリオ" pitchFamily="50" charset="-128"/>
              </a:rPr>
              <a:t>さい</a:t>
            </a:r>
            <a:r>
              <a:rPr lang="ja-JP" altLang="en-US" sz="1100">
                <a:solidFill>
                  <a:schemeClr val="tx1"/>
                </a:solidFill>
                <a:latin typeface="メイリオ" pitchFamily="50" charset="-128"/>
                <a:ea typeface="メイリオ" pitchFamily="50" charset="-128"/>
                <a:cs typeface="メイリオ" pitchFamily="50" charset="-128"/>
              </a:rPr>
              <a:t>ネット：集信１データ、</a:t>
            </a:r>
            <a:endParaRPr lang="en-US" altLang="ja-JP" sz="1100">
              <a:solidFill>
                <a:schemeClr val="tx1"/>
              </a:solidFill>
              <a:latin typeface="メイリオ" pitchFamily="50" charset="-128"/>
              <a:ea typeface="メイリオ" pitchFamily="50" charset="-128"/>
              <a:cs typeface="メイリオ" pitchFamily="50" charset="-128"/>
            </a:endParaRPr>
          </a:p>
          <a:p>
            <a:pPr marL="92075" indent="-92075"/>
            <a:r>
              <a:rPr lang="en-US" altLang="ja-JP" sz="1100">
                <a:solidFill>
                  <a:schemeClr val="tx1"/>
                </a:solidFill>
                <a:latin typeface="メイリオ" pitchFamily="50" charset="-128"/>
                <a:ea typeface="メイリオ" pitchFamily="50" charset="-128"/>
                <a:cs typeface="メイリオ" pitchFamily="50" charset="-128"/>
              </a:rPr>
              <a:t>   JEMCO</a:t>
            </a:r>
            <a:r>
              <a:rPr lang="ja-JP" altLang="en-US" sz="1100">
                <a:solidFill>
                  <a:schemeClr val="tx1"/>
                </a:solidFill>
                <a:latin typeface="メイリオ" pitchFamily="50" charset="-128"/>
                <a:ea typeface="メイリオ" pitchFamily="50" charset="-128"/>
                <a:cs typeface="メイリオ" pitchFamily="50" charset="-128"/>
              </a:rPr>
              <a:t>：支払明細データ）の作成が可能です。</a:t>
            </a:r>
            <a:endParaRPr lang="en-US" altLang="ja-JP" sz="1100">
              <a:solidFill>
                <a:schemeClr val="tx1"/>
              </a:solidFill>
              <a:latin typeface="メイリオ" pitchFamily="50" charset="-128"/>
              <a:ea typeface="メイリオ" pitchFamily="50" charset="-128"/>
              <a:cs typeface="メイリオ" pitchFamily="50" charset="-128"/>
            </a:endParaRPr>
          </a:p>
          <a:p>
            <a:pPr marL="92075" indent="-92075"/>
            <a:endParaRPr lang="en-US" altLang="ja-JP" sz="1100">
              <a:solidFill>
                <a:schemeClr val="tx1"/>
              </a:solidFill>
              <a:latin typeface="メイリオ" pitchFamily="50" charset="-128"/>
              <a:ea typeface="メイリオ" pitchFamily="50" charset="-128"/>
              <a:cs typeface="メイリオ" pitchFamily="50" charset="-128"/>
            </a:endParaRPr>
          </a:p>
          <a:p>
            <a:pPr marL="92075" indent="-92075"/>
            <a:r>
              <a:rPr lang="ja-JP" altLang="en-US" sz="1100">
                <a:solidFill>
                  <a:schemeClr val="tx1"/>
                </a:solidFill>
                <a:latin typeface="メイリオ" pitchFamily="50" charset="-128"/>
                <a:ea typeface="メイリオ" pitchFamily="50" charset="-128"/>
                <a:cs typeface="メイリオ" pitchFamily="50" charset="-128"/>
              </a:rPr>
              <a:t>・記録通知（でん</a:t>
            </a:r>
            <a:r>
              <a:rPr lang="ja-JP" altLang="en-US" sz="1100" err="1">
                <a:solidFill>
                  <a:schemeClr val="tx1"/>
                </a:solidFill>
                <a:latin typeface="メイリオ" pitchFamily="50" charset="-128"/>
                <a:ea typeface="メイリオ" pitchFamily="50" charset="-128"/>
                <a:cs typeface="メイリオ" pitchFamily="50" charset="-128"/>
              </a:rPr>
              <a:t>さい</a:t>
            </a:r>
            <a:r>
              <a:rPr lang="ja-JP" altLang="en-US" sz="1100">
                <a:solidFill>
                  <a:schemeClr val="tx1"/>
                </a:solidFill>
                <a:latin typeface="メイリオ" pitchFamily="50" charset="-128"/>
                <a:ea typeface="メイリオ" pitchFamily="50" charset="-128"/>
                <a:cs typeface="メイリオ" pitchFamily="50" charset="-128"/>
              </a:rPr>
              <a:t>ネット：配信１データ、</a:t>
            </a:r>
            <a:r>
              <a:rPr lang="en-US" altLang="ja-JP" sz="1100">
                <a:solidFill>
                  <a:schemeClr val="tx1"/>
                </a:solidFill>
                <a:latin typeface="メイリオ" pitchFamily="50" charset="-128"/>
                <a:ea typeface="メイリオ" pitchFamily="50" charset="-128"/>
                <a:cs typeface="メイリオ" pitchFamily="50" charset="-128"/>
              </a:rPr>
              <a:t>JEMCO</a:t>
            </a:r>
            <a:r>
              <a:rPr lang="ja-JP" altLang="en-US" sz="1100">
                <a:solidFill>
                  <a:schemeClr val="tx1"/>
                </a:solidFill>
                <a:latin typeface="メイリオ" pitchFamily="50" charset="-128"/>
                <a:ea typeface="メイリオ" pitchFamily="50" charset="-128"/>
                <a:cs typeface="メイリオ" pitchFamily="50" charset="-128"/>
              </a:rPr>
              <a:t>：発</a:t>
            </a:r>
            <a:endParaRPr lang="en-US" altLang="ja-JP" sz="1100">
              <a:solidFill>
                <a:schemeClr val="tx1"/>
              </a:solidFill>
              <a:latin typeface="メイリオ" pitchFamily="50" charset="-128"/>
              <a:ea typeface="メイリオ" pitchFamily="50" charset="-128"/>
              <a:cs typeface="メイリオ" pitchFamily="50" charset="-128"/>
            </a:endParaRPr>
          </a:p>
          <a:p>
            <a:pPr marL="92075" indent="-92075"/>
            <a:r>
              <a:rPr lang="ja-JP" altLang="en-US" sz="1100">
                <a:solidFill>
                  <a:schemeClr val="tx1"/>
                </a:solidFill>
                <a:latin typeface="メイリオ" pitchFamily="50" charset="-128"/>
                <a:ea typeface="メイリオ" pitchFamily="50" charset="-128"/>
                <a:cs typeface="メイリオ" pitchFamily="50" charset="-128"/>
              </a:rPr>
              <a:t>   生記録予定債務明細情報</a:t>
            </a:r>
            <a:r>
              <a:rPr lang="en-US" altLang="ja-JP" sz="1100">
                <a:solidFill>
                  <a:schemeClr val="tx1"/>
                </a:solidFill>
                <a:latin typeface="メイリオ" pitchFamily="50" charset="-128"/>
                <a:ea typeface="メイリオ" pitchFamily="50" charset="-128"/>
                <a:cs typeface="メイリオ" pitchFamily="50" charset="-128"/>
              </a:rPr>
              <a:t>CSV</a:t>
            </a:r>
            <a:r>
              <a:rPr lang="ja-JP" altLang="en-US" sz="1100">
                <a:solidFill>
                  <a:schemeClr val="tx1"/>
                </a:solidFill>
                <a:latin typeface="メイリオ" pitchFamily="50" charset="-128"/>
                <a:ea typeface="メイリオ" pitchFamily="50" charset="-128"/>
                <a:cs typeface="メイリオ" pitchFamily="50" charset="-128"/>
              </a:rPr>
              <a:t>ファイル）の受入が可能です。</a:t>
            </a:r>
            <a:endParaRPr lang="en-US" altLang="ja-JP" sz="1100">
              <a:solidFill>
                <a:schemeClr val="tx1"/>
              </a:solidFill>
              <a:latin typeface="メイリオ" pitchFamily="50" charset="-128"/>
              <a:ea typeface="メイリオ" pitchFamily="50" charset="-128"/>
              <a:cs typeface="メイリオ" pitchFamily="50" charset="-128"/>
            </a:endParaRPr>
          </a:p>
          <a:p>
            <a:pPr marL="92075" indent="-92075"/>
            <a:endParaRPr lang="en-US" altLang="ja-JP" sz="1100">
              <a:solidFill>
                <a:schemeClr val="tx1"/>
              </a:solidFill>
              <a:latin typeface="メイリオ" pitchFamily="50" charset="-128"/>
              <a:ea typeface="メイリオ" pitchFamily="50" charset="-128"/>
              <a:cs typeface="メイリオ" pitchFamily="50" charset="-128"/>
            </a:endParaRPr>
          </a:p>
          <a:p>
            <a:pPr marL="92075" indent="-92075"/>
            <a:r>
              <a:rPr kumimoji="1" lang="ja-JP" altLang="en-US" sz="1100">
                <a:solidFill>
                  <a:schemeClr val="tx1"/>
                </a:solidFill>
                <a:latin typeface="メイリオ" pitchFamily="50" charset="-128"/>
                <a:ea typeface="メイリオ" pitchFamily="50" charset="-128"/>
                <a:cs typeface="メイリオ" pitchFamily="50" charset="-128"/>
              </a:rPr>
              <a:t>・連携仕訳データ</a:t>
            </a:r>
            <a:r>
              <a:rPr kumimoji="1" lang="en-US" altLang="ja-JP" sz="1100">
                <a:solidFill>
                  <a:schemeClr val="tx1"/>
                </a:solidFill>
                <a:latin typeface="メイリオ" pitchFamily="50" charset="-128"/>
                <a:ea typeface="メイリオ" pitchFamily="50" charset="-128"/>
                <a:cs typeface="メイリオ" pitchFamily="50" charset="-128"/>
              </a:rPr>
              <a:t>(CSV)</a:t>
            </a:r>
            <a:r>
              <a:rPr lang="ja-JP" altLang="en-US" sz="1100">
                <a:solidFill>
                  <a:schemeClr val="tx1"/>
                </a:solidFill>
                <a:latin typeface="メイリオ" pitchFamily="50" charset="-128"/>
                <a:ea typeface="メイリオ" pitchFamily="50" charset="-128"/>
                <a:cs typeface="メイリオ" pitchFamily="50" charset="-128"/>
              </a:rPr>
              <a:t>の</a:t>
            </a:r>
            <a:r>
              <a:rPr kumimoji="1" lang="ja-JP" altLang="en-US" sz="1100">
                <a:solidFill>
                  <a:schemeClr val="tx1"/>
                </a:solidFill>
                <a:latin typeface="メイリオ" pitchFamily="50" charset="-128"/>
                <a:ea typeface="メイリオ" pitchFamily="50" charset="-128"/>
                <a:cs typeface="メイリオ" pitchFamily="50" charset="-128"/>
              </a:rPr>
              <a:t>作成が可能です。</a:t>
            </a:r>
            <a:endParaRPr kumimoji="1" lang="en-US" altLang="ja-JP" sz="1100">
              <a:solidFill>
                <a:schemeClr val="tx1"/>
              </a:solidFill>
              <a:latin typeface="メイリオ" pitchFamily="50" charset="-128"/>
              <a:ea typeface="メイリオ" pitchFamily="50" charset="-128"/>
              <a:cs typeface="メイリオ" pitchFamily="50" charset="-128"/>
            </a:endParaRPr>
          </a:p>
          <a:p>
            <a:pPr marL="92075" indent="-92075"/>
            <a:r>
              <a:rPr lang="ja-JP" altLang="en-US" sz="1100">
                <a:solidFill>
                  <a:schemeClr val="tx1"/>
                </a:solidFill>
                <a:latin typeface="メイリオ" pitchFamily="50" charset="-128"/>
                <a:ea typeface="メイリオ" pitchFamily="50" charset="-128"/>
                <a:cs typeface="メイリオ" pitchFamily="50" charset="-128"/>
              </a:rPr>
              <a:t>　（仕訳データは手形管理システムの仕訳インタフェース処</a:t>
            </a:r>
            <a:endParaRPr lang="en-US" altLang="ja-JP" sz="1100">
              <a:solidFill>
                <a:schemeClr val="tx1"/>
              </a:solidFill>
              <a:latin typeface="メイリオ" pitchFamily="50" charset="-128"/>
              <a:ea typeface="メイリオ" pitchFamily="50" charset="-128"/>
              <a:cs typeface="メイリオ" pitchFamily="50" charset="-128"/>
            </a:endParaRPr>
          </a:p>
          <a:p>
            <a:pPr marL="92075" indent="-92075"/>
            <a:r>
              <a:rPr lang="ja-JP" altLang="en-US" sz="1100">
                <a:solidFill>
                  <a:schemeClr val="tx1"/>
                </a:solidFill>
                <a:latin typeface="メイリオ" pitchFamily="50" charset="-128"/>
                <a:ea typeface="メイリオ" pitchFamily="50" charset="-128"/>
                <a:cs typeface="メイリオ" pitchFamily="50" charset="-128"/>
              </a:rPr>
              <a:t>　　理画面で作成。返却時は作成不可）</a:t>
            </a:r>
            <a:endParaRPr kumimoji="1" lang="ja-JP" altLang="en-US" sz="1100">
              <a:solidFill>
                <a:schemeClr val="tx1"/>
              </a:solidFill>
              <a:latin typeface="メイリオ" pitchFamily="50" charset="-128"/>
              <a:ea typeface="メイリオ" pitchFamily="50" charset="-128"/>
              <a:cs typeface="メイリオ" pitchFamily="50" charset="-128"/>
            </a:endParaRPr>
          </a:p>
        </p:txBody>
      </p:sp>
      <p:sp>
        <p:nvSpPr>
          <p:cNvPr id="32" name="円/楕円 170">
            <a:extLst>
              <a:ext uri="{FF2B5EF4-FFF2-40B4-BE49-F238E27FC236}">
                <a16:creationId xmlns:a16="http://schemas.microsoft.com/office/drawing/2014/main" id="{F1AAB494-9446-4CED-85CC-281AE86C6BC3}"/>
              </a:ext>
            </a:extLst>
          </p:cNvPr>
          <p:cNvSpPr/>
          <p:nvPr/>
        </p:nvSpPr>
        <p:spPr>
          <a:xfrm>
            <a:off x="6867466" y="1192706"/>
            <a:ext cx="1306388"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0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電子記録債務入力</a:t>
            </a:r>
          </a:p>
        </p:txBody>
      </p:sp>
      <p:sp>
        <p:nvSpPr>
          <p:cNvPr id="49" name="角丸四角形 35">
            <a:extLst>
              <a:ext uri="{FF2B5EF4-FFF2-40B4-BE49-F238E27FC236}">
                <a16:creationId xmlns:a16="http://schemas.microsoft.com/office/drawing/2014/main" id="{43D28D4D-F887-4B1A-8DD0-DE380104C75E}"/>
              </a:ext>
            </a:extLst>
          </p:cNvPr>
          <p:cNvSpPr/>
          <p:nvPr/>
        </p:nvSpPr>
        <p:spPr>
          <a:xfrm>
            <a:off x="5676481" y="1184362"/>
            <a:ext cx="1141885" cy="270000"/>
          </a:xfrm>
          <a:prstGeom prst="roundRect">
            <a:avLst/>
          </a:prstGeom>
          <a:solidFill>
            <a:srgbClr val="54C2F0"/>
          </a:solidFill>
          <a:ln w="9525" cap="flat" cmpd="sng" algn="ctr">
            <a:solidFill>
              <a:srgbClr val="54C2F0"/>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ja-JP" sz="800" b="1" i="0" u="none" strike="noStrike" kern="0" cap="none" spc="0" normalizeH="0" baseline="0" noProof="0" err="1">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SuperStream</a:t>
            </a:r>
            <a:r>
              <a:rPr kumimoji="0" lang="en-US" altLang="ja-JP" sz="800" b="1" i="0" u="none" strike="noStrike" kern="0" cap="none" spc="0" normalizeH="0" baseline="0" noProof="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-NX</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支払管理</a:t>
            </a:r>
            <a:endParaRPr kumimoji="0" lang="en-US" altLang="ja-JP" sz="800" b="0" i="0" u="none" strike="noStrike" kern="0" cap="none" spc="0" normalizeH="0" baseline="0" noProof="0">
              <a:ln>
                <a:noFill/>
              </a:ln>
              <a:solidFill>
                <a:schemeClr val="bg2"/>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0" name="下矢印 37">
            <a:extLst>
              <a:ext uri="{FF2B5EF4-FFF2-40B4-BE49-F238E27FC236}">
                <a16:creationId xmlns:a16="http://schemas.microsoft.com/office/drawing/2014/main" id="{EE7F1199-FED1-481D-9935-9033D2ED73CF}"/>
              </a:ext>
            </a:extLst>
          </p:cNvPr>
          <p:cNvSpPr/>
          <p:nvPr/>
        </p:nvSpPr>
        <p:spPr>
          <a:xfrm>
            <a:off x="6103407" y="1455520"/>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2" name="下矢印 38">
            <a:extLst>
              <a:ext uri="{FF2B5EF4-FFF2-40B4-BE49-F238E27FC236}">
                <a16:creationId xmlns:a16="http://schemas.microsoft.com/office/drawing/2014/main" id="{ADA9EF1E-62A2-48CF-90B1-05C5ED67AA05}"/>
              </a:ext>
            </a:extLst>
          </p:cNvPr>
          <p:cNvSpPr/>
          <p:nvPr/>
        </p:nvSpPr>
        <p:spPr>
          <a:xfrm>
            <a:off x="7389931" y="1454362"/>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
        <p:nvSpPr>
          <p:cNvPr id="54" name="曲折矢印 39">
            <a:extLst>
              <a:ext uri="{FF2B5EF4-FFF2-40B4-BE49-F238E27FC236}">
                <a16:creationId xmlns:a16="http://schemas.microsoft.com/office/drawing/2014/main" id="{3B634F51-8E77-453A-9E96-929AF4D2B162}"/>
              </a:ext>
            </a:extLst>
          </p:cNvPr>
          <p:cNvSpPr/>
          <p:nvPr/>
        </p:nvSpPr>
        <p:spPr>
          <a:xfrm rot="5400000">
            <a:off x="5136077" y="1275755"/>
            <a:ext cx="384014" cy="648071"/>
          </a:xfrm>
          <a:prstGeom prst="bentArrow">
            <a:avLst>
              <a:gd name="adj1" fmla="val 35678"/>
              <a:gd name="adj2" fmla="val 44094"/>
              <a:gd name="adj3" fmla="val 33985"/>
              <a:gd name="adj4" fmla="val 0"/>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000000"/>
              </a:solidFill>
              <a:effectLst/>
              <a:uLnTx/>
              <a:uFillTx/>
              <a:latin typeface="Arial Black"/>
              <a:ea typeface="HGP創英角ｺﾞｼｯｸUB"/>
              <a:cs typeface="+mn-cs"/>
            </a:endParaRPr>
          </a:p>
        </p:txBody>
      </p:sp>
      <p:sp>
        <p:nvSpPr>
          <p:cNvPr id="57" name="テキスト ボックス 56">
            <a:extLst>
              <a:ext uri="{FF2B5EF4-FFF2-40B4-BE49-F238E27FC236}">
                <a16:creationId xmlns:a16="http://schemas.microsoft.com/office/drawing/2014/main" id="{D70C02FB-D4FA-4C49-83E6-8D1B295A147C}"/>
              </a:ext>
            </a:extLst>
          </p:cNvPr>
          <p:cNvSpPr txBox="1"/>
          <p:nvPr/>
        </p:nvSpPr>
        <p:spPr>
          <a:xfrm>
            <a:off x="5000381" y="1200966"/>
            <a:ext cx="720080" cy="246100"/>
          </a:xfrm>
          <a:prstGeom prst="rect">
            <a:avLst/>
          </a:prstGeom>
        </p:spPr>
        <p:txBody>
          <a:bodyPr wrap="none" lIns="0" tIns="0" rIns="0" bIns="0" rtlCol="0" anchor="t"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受信）配信２</a:t>
            </a:r>
            <a:endParaRPr kumimoji="1" lang="en-US" altLang="ja-JP"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8" name="円/楕円 170">
            <a:extLst>
              <a:ext uri="{FF2B5EF4-FFF2-40B4-BE49-F238E27FC236}">
                <a16:creationId xmlns:a16="http://schemas.microsoft.com/office/drawing/2014/main" id="{E85FCCDE-380D-40A5-BEBA-37556C13F860}"/>
              </a:ext>
            </a:extLst>
          </p:cNvPr>
          <p:cNvSpPr/>
          <p:nvPr/>
        </p:nvSpPr>
        <p:spPr>
          <a:xfrm>
            <a:off x="8222954" y="1192706"/>
            <a:ext cx="723046" cy="270000"/>
          </a:xfrm>
          <a:prstGeom prst="roundRect">
            <a:avLst/>
          </a:prstGeom>
          <a:solidFill>
            <a:srgbClr val="77A233"/>
          </a:solidFill>
          <a:ln>
            <a:noFill/>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8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外部データ</a:t>
            </a:r>
          </a:p>
        </p:txBody>
      </p:sp>
      <p:sp>
        <p:nvSpPr>
          <p:cNvPr id="60" name="下矢印 38">
            <a:extLst>
              <a:ext uri="{FF2B5EF4-FFF2-40B4-BE49-F238E27FC236}">
                <a16:creationId xmlns:a16="http://schemas.microsoft.com/office/drawing/2014/main" id="{240CD1D7-BC5D-4FCE-81D7-35BB032CB941}"/>
              </a:ext>
            </a:extLst>
          </p:cNvPr>
          <p:cNvSpPr/>
          <p:nvPr/>
        </p:nvSpPr>
        <p:spPr>
          <a:xfrm>
            <a:off x="8453597" y="1454362"/>
            <a:ext cx="288032" cy="306170"/>
          </a:xfrm>
          <a:prstGeom prst="downArrow">
            <a:avLst>
              <a:gd name="adj1" fmla="val 50635"/>
              <a:gd name="adj2" fmla="val 55636"/>
            </a:avLst>
          </a:prstGeom>
          <a:solidFill>
            <a:srgbClr val="54C2F0"/>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FFFFFF"/>
              </a:solidFill>
              <a:effectLst/>
              <a:uLnTx/>
              <a:uFillTx/>
              <a:latin typeface="Arial Black"/>
              <a:ea typeface="HGP創英角ｺﾞｼｯｸUB"/>
              <a:cs typeface="+mn-cs"/>
            </a:endParaRPr>
          </a:p>
        </p:txBody>
      </p:sp>
    </p:spTree>
    <p:extLst>
      <p:ext uri="{BB962C8B-B14F-4D97-AF65-F5344CB8AC3E}">
        <p14:creationId xmlns:p14="http://schemas.microsoft.com/office/powerpoint/2010/main" val="3064356735"/>
      </p:ext>
    </p:extLst>
  </p:cSld>
  <p:clrMapOvr>
    <a:masterClrMapping/>
  </p:clrMapOvr>
</p:sld>
</file>

<file path=ppt/theme/theme1.xml><?xml version="1.0" encoding="utf-8"?>
<a:theme xmlns:a="http://schemas.openxmlformats.org/drawingml/2006/main" name="Office ​​テーマ">
  <a:themeElements>
    <a:clrScheme name="SuperStream 2021">
      <a:dk1>
        <a:sysClr val="windowText" lastClr="000000"/>
      </a:dk1>
      <a:lt1>
        <a:sysClr val="window" lastClr="FFFFFF"/>
      </a:lt1>
      <a:dk2>
        <a:srgbClr val="008CCF"/>
      </a:dk2>
      <a:lt2>
        <a:srgbClr val="FFFFFF"/>
      </a:lt2>
      <a:accent1>
        <a:srgbClr val="FABE00"/>
      </a:accent1>
      <a:accent2>
        <a:srgbClr val="54C3F1"/>
      </a:accent2>
      <a:accent3>
        <a:srgbClr val="EE7B48"/>
      </a:accent3>
      <a:accent4>
        <a:srgbClr val="CE67A4"/>
      </a:accent4>
      <a:accent5>
        <a:srgbClr val="8FC31F"/>
      </a:accent5>
      <a:accent6>
        <a:srgbClr val="2E7DC2"/>
      </a:accent6>
      <a:hlink>
        <a:srgbClr val="008CCF"/>
      </a:hlink>
      <a:folHlink>
        <a:srgbClr val="008CCF"/>
      </a:folHlink>
    </a:clrScheme>
    <a:fontScheme name="SuperStream 2015">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2690</Words>
  <Application>Microsoft Office PowerPoint</Application>
  <PresentationFormat>画面に合わせる (16:9)</PresentationFormat>
  <Paragraphs>388</Paragraphs>
  <Slides>18</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18</vt:i4>
      </vt:variant>
    </vt:vector>
  </HeadingPairs>
  <TitlesOfParts>
    <vt:vector size="26" baseType="lpstr">
      <vt:lpstr>メイリオ</vt:lpstr>
      <vt:lpstr>游ゴシック</vt:lpstr>
      <vt:lpstr>Arial</vt:lpstr>
      <vt:lpstr>Arial Black</vt:lpstr>
      <vt:lpstr>Calibri</vt:lpstr>
      <vt:lpstr>Wingdings</vt:lpstr>
      <vt:lpstr>Wingdings 2</vt:lpstr>
      <vt:lpstr>Office ​​テーマ</vt:lpstr>
      <vt:lpstr>SuperStream-NX 電債管理システムのご紹介</vt:lpstr>
      <vt:lpstr>手形の廃止と電債管理システムについて </vt:lpstr>
      <vt:lpstr>PowerPoint プレゼンテーション</vt:lpstr>
      <vt:lpstr>01 電債管理システム </vt:lpstr>
      <vt:lpstr>電債管理システム</vt:lpstr>
      <vt:lpstr>電債管理システム </vt:lpstr>
      <vt:lpstr>電債管理システム </vt:lpstr>
      <vt:lpstr>電債管理システム </vt:lpstr>
      <vt:lpstr>電債管理システム </vt:lpstr>
      <vt:lpstr>電債管理システム </vt:lpstr>
      <vt:lpstr>電債管理システム </vt:lpstr>
      <vt:lpstr>電債管理システム </vt:lpstr>
      <vt:lpstr>電債管理システム </vt:lpstr>
      <vt:lpstr>電債管理システム</vt:lpstr>
      <vt:lpstr>02 バッチ実行ツール </vt:lpstr>
      <vt:lpstr>バッチ実行ツール</vt:lpstr>
      <vt:lpstr>バッチ実行ツール </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
  <cp:revision>1</cp:revision>
  <dcterms:created xsi:type="dcterms:W3CDTF">2026-08-04T04:36:14Z</dcterms:created>
  <dcterms:modified xsi:type="dcterms:W3CDTF">2026-08-04T04:36:27Z</dcterms:modified>
</cp:coreProperties>
</file>