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1"/>
  </p:sldMasterIdLst>
  <p:notesMasterIdLst>
    <p:notesMasterId r:id="rId46"/>
  </p:notesMasterIdLst>
  <p:sldIdLst>
    <p:sldId id="359" r:id="rId2"/>
    <p:sldId id="360" r:id="rId3"/>
    <p:sldId id="366" r:id="rId4"/>
    <p:sldId id="367" r:id="rId5"/>
    <p:sldId id="426" r:id="rId6"/>
    <p:sldId id="431" r:id="rId7"/>
    <p:sldId id="368" r:id="rId8"/>
    <p:sldId id="432" r:id="rId9"/>
    <p:sldId id="370" r:id="rId10"/>
    <p:sldId id="443" r:id="rId11"/>
    <p:sldId id="436" r:id="rId12"/>
    <p:sldId id="437" r:id="rId13"/>
    <p:sldId id="438" r:id="rId14"/>
    <p:sldId id="441" r:id="rId15"/>
    <p:sldId id="373" r:id="rId16"/>
    <p:sldId id="376" r:id="rId17"/>
    <p:sldId id="375" r:id="rId18"/>
    <p:sldId id="377" r:id="rId19"/>
    <p:sldId id="380" r:id="rId20"/>
    <p:sldId id="362" r:id="rId21"/>
    <p:sldId id="381" r:id="rId22"/>
    <p:sldId id="382" r:id="rId23"/>
    <p:sldId id="383" r:id="rId24"/>
    <p:sldId id="384" r:id="rId25"/>
    <p:sldId id="385" r:id="rId26"/>
    <p:sldId id="427" r:id="rId27"/>
    <p:sldId id="386" r:id="rId28"/>
    <p:sldId id="428" r:id="rId29"/>
    <p:sldId id="387" r:id="rId30"/>
    <p:sldId id="388" r:id="rId31"/>
    <p:sldId id="389" r:id="rId32"/>
    <p:sldId id="390" r:id="rId33"/>
    <p:sldId id="391" r:id="rId34"/>
    <p:sldId id="392" r:id="rId35"/>
    <p:sldId id="393" r:id="rId36"/>
    <p:sldId id="396" r:id="rId37"/>
    <p:sldId id="397" r:id="rId38"/>
    <p:sldId id="398" r:id="rId39"/>
    <p:sldId id="399" r:id="rId40"/>
    <p:sldId id="400" r:id="rId41"/>
    <p:sldId id="394" r:id="rId42"/>
    <p:sldId id="408" r:id="rId43"/>
    <p:sldId id="424" r:id="rId44"/>
    <p:sldId id="1497" r:id="rId45"/>
  </p:sldIdLst>
  <p:sldSz cx="9144000" cy="5143500" type="screen16x9"/>
  <p:notesSz cx="6794500" cy="99187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8CCF"/>
    <a:srgbClr val="FF6699"/>
    <a:srgbClr val="FF3399"/>
    <a:srgbClr val="009900"/>
    <a:srgbClr val="404040"/>
    <a:srgbClr val="996633"/>
    <a:srgbClr val="CC9900"/>
    <a:srgbClr val="6699FF"/>
    <a:srgbClr val="3366CC"/>
    <a:srgbClr val="A7E2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8D230F3-CF80-4859-8CE7-A43EE81993B5}" styleName="淡色スタイル 1 - アクセント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 styleId="{E8B1032C-EA38-4F05-BA0D-38AFFFC7BED3}" styleName="淡色スタイル 3 - アクセント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10A1B5D5-9B99-4C35-A422-299274C87663}" styleName="中間スタイル 1 - アクセント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D7AC3CCA-C797-4891-BE02-D94E43425B78}" styleName="スタイル (中間)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1076" autoAdjust="0"/>
    <p:restoredTop sz="96318" autoAdjust="0"/>
  </p:normalViewPr>
  <p:slideViewPr>
    <p:cSldViewPr>
      <p:cViewPr varScale="1">
        <p:scale>
          <a:sx n="140" d="100"/>
          <a:sy n="140" d="100"/>
        </p:scale>
        <p:origin x="1038" y="126"/>
      </p:cViewPr>
      <p:guideLst/>
    </p:cSldViewPr>
  </p:slideViewPr>
  <p:outlineViewPr>
    <p:cViewPr>
      <p:scale>
        <a:sx n="33" d="100"/>
        <a:sy n="33" d="100"/>
      </p:scale>
      <p:origin x="0" y="-16088"/>
    </p:cViewPr>
  </p:outlineViewPr>
  <p:notesTextViewPr>
    <p:cViewPr>
      <p:scale>
        <a:sx n="3" d="2"/>
        <a:sy n="3" d="2"/>
      </p:scale>
      <p:origin x="0" y="0"/>
    </p:cViewPr>
  </p:notesTextViewPr>
  <p:sorterViewPr>
    <p:cViewPr>
      <p:scale>
        <a:sx n="100" d="100"/>
        <a:sy n="100" d="100"/>
      </p:scale>
      <p:origin x="0" y="-2256"/>
    </p:cViewPr>
  </p:sorterViewPr>
  <p:gridSpacing cx="36004" cy="36004"/>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presProps" Target="presProps.xml"/><Relationship Id="rId50"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notesMaster" Target="notesMasters/notesMaster1.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4283" cy="495935"/>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48645" y="0"/>
            <a:ext cx="2944283" cy="495935"/>
          </a:xfrm>
          <a:prstGeom prst="rect">
            <a:avLst/>
          </a:prstGeom>
        </p:spPr>
        <p:txBody>
          <a:bodyPr vert="horz" lIns="91440" tIns="45720" rIns="91440" bIns="45720" rtlCol="0"/>
          <a:lstStyle>
            <a:lvl1pPr algn="r">
              <a:defRPr sz="1200"/>
            </a:lvl1pPr>
          </a:lstStyle>
          <a:p>
            <a:fld id="{B150248C-AF63-4BD2-AD88-4B686589BEBC}" type="datetimeFigureOut">
              <a:rPr kumimoji="1" lang="ja-JP" altLang="en-US" smtClean="0"/>
              <a:t>2026/5/20</a:t>
            </a:fld>
            <a:endParaRPr kumimoji="1" lang="ja-JP" altLang="en-US"/>
          </a:p>
        </p:txBody>
      </p:sp>
      <p:sp>
        <p:nvSpPr>
          <p:cNvPr id="4" name="スライド イメージ プレースホルダー 3"/>
          <p:cNvSpPr>
            <a:spLocks noGrp="1" noRot="1" noChangeAspect="1"/>
          </p:cNvSpPr>
          <p:nvPr>
            <p:ph type="sldImg" idx="2"/>
          </p:nvPr>
        </p:nvSpPr>
        <p:spPr>
          <a:xfrm>
            <a:off x="92075" y="744538"/>
            <a:ext cx="6610350" cy="3719512"/>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79450" y="4711383"/>
            <a:ext cx="5435600" cy="4463415"/>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21044"/>
            <a:ext cx="2944283" cy="495935"/>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48645" y="9421044"/>
            <a:ext cx="2944283" cy="495935"/>
          </a:xfrm>
          <a:prstGeom prst="rect">
            <a:avLst/>
          </a:prstGeom>
        </p:spPr>
        <p:txBody>
          <a:bodyPr vert="horz" lIns="91440" tIns="45720" rIns="91440" bIns="45720" rtlCol="0" anchor="b"/>
          <a:lstStyle>
            <a:lvl1pPr algn="r">
              <a:defRPr sz="1200"/>
            </a:lvl1pPr>
          </a:lstStyle>
          <a:p>
            <a:fld id="{BF87BCA9-3BA0-4426-9EA6-B6C30ED0242E}" type="slidenum">
              <a:rPr kumimoji="1" lang="ja-JP" altLang="en-US" smtClean="0"/>
              <a:t>‹#›</a:t>
            </a:fld>
            <a:endParaRPr kumimoji="1" lang="ja-JP" altLang="en-US"/>
          </a:p>
        </p:txBody>
      </p:sp>
    </p:spTree>
    <p:extLst>
      <p:ext uri="{BB962C8B-B14F-4D97-AF65-F5344CB8AC3E}">
        <p14:creationId xmlns:p14="http://schemas.microsoft.com/office/powerpoint/2010/main" val="2599527176"/>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BF87BCA9-3BA0-4426-9EA6-B6C30ED0242E}" type="slidenum">
              <a:rPr kumimoji="1" lang="ja-JP" altLang="en-US" smtClean="0"/>
              <a:t>9</a:t>
            </a:fld>
            <a:endParaRPr kumimoji="1" lang="ja-JP" altLang="en-US"/>
          </a:p>
        </p:txBody>
      </p:sp>
    </p:spTree>
    <p:extLst>
      <p:ext uri="{BB962C8B-B14F-4D97-AF65-F5344CB8AC3E}">
        <p14:creationId xmlns:p14="http://schemas.microsoft.com/office/powerpoint/2010/main" val="252062130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BF87BCA9-3BA0-4426-9EA6-B6C30ED0242E}" type="slidenum">
              <a:rPr kumimoji="1" lang="ja-JP" altLang="en-US" smtClean="0"/>
              <a:t>10</a:t>
            </a:fld>
            <a:endParaRPr kumimoji="1" lang="ja-JP" altLang="en-US"/>
          </a:p>
        </p:txBody>
      </p:sp>
    </p:spTree>
    <p:extLst>
      <p:ext uri="{BB962C8B-B14F-4D97-AF65-F5344CB8AC3E}">
        <p14:creationId xmlns:p14="http://schemas.microsoft.com/office/powerpoint/2010/main" val="149583214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BF87BCA9-3BA0-4426-9EA6-B6C30ED0242E}" type="slidenum">
              <a:rPr kumimoji="1" lang="ja-JP" altLang="en-US" smtClean="0"/>
              <a:t>11</a:t>
            </a:fld>
            <a:endParaRPr kumimoji="1" lang="ja-JP" altLang="en-US"/>
          </a:p>
        </p:txBody>
      </p:sp>
    </p:spTree>
    <p:extLst>
      <p:ext uri="{BB962C8B-B14F-4D97-AF65-F5344CB8AC3E}">
        <p14:creationId xmlns:p14="http://schemas.microsoft.com/office/powerpoint/2010/main" val="189881511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BF87BCA9-3BA0-4426-9EA6-B6C30ED0242E}" type="slidenum">
              <a:rPr kumimoji="1" lang="ja-JP" altLang="en-US" smtClean="0"/>
              <a:t>12</a:t>
            </a:fld>
            <a:endParaRPr kumimoji="1" lang="ja-JP" altLang="en-US"/>
          </a:p>
        </p:txBody>
      </p:sp>
    </p:spTree>
    <p:extLst>
      <p:ext uri="{BB962C8B-B14F-4D97-AF65-F5344CB8AC3E}">
        <p14:creationId xmlns:p14="http://schemas.microsoft.com/office/powerpoint/2010/main" val="222179250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BF87BCA9-3BA0-4426-9EA6-B6C30ED0242E}" type="slidenum">
              <a:rPr kumimoji="1" lang="ja-JP" altLang="en-US" smtClean="0"/>
              <a:t>14</a:t>
            </a:fld>
            <a:endParaRPr kumimoji="1" lang="ja-JP" altLang="en-US"/>
          </a:p>
        </p:txBody>
      </p:sp>
    </p:spTree>
    <p:extLst>
      <p:ext uri="{BB962C8B-B14F-4D97-AF65-F5344CB8AC3E}">
        <p14:creationId xmlns:p14="http://schemas.microsoft.com/office/powerpoint/2010/main" val="34592042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BF87BCA9-3BA0-4426-9EA6-B6C30ED0242E}" type="slidenum">
              <a:rPr kumimoji="1" lang="ja-JP" altLang="en-US" smtClean="0"/>
              <a:t>15</a:t>
            </a:fld>
            <a:endParaRPr kumimoji="1" lang="ja-JP" altLang="en-US"/>
          </a:p>
        </p:txBody>
      </p:sp>
    </p:spTree>
    <p:extLst>
      <p:ext uri="{BB962C8B-B14F-4D97-AF65-F5344CB8AC3E}">
        <p14:creationId xmlns:p14="http://schemas.microsoft.com/office/powerpoint/2010/main" val="323333462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BF87BCA9-3BA0-4426-9EA6-B6C30ED0242E}" type="slidenum">
              <a:rPr kumimoji="1" lang="ja-JP" altLang="en-US" smtClean="0"/>
              <a:t>44</a:t>
            </a:fld>
            <a:endParaRPr kumimoji="1" lang="ja-JP" altLang="en-US"/>
          </a:p>
        </p:txBody>
      </p:sp>
    </p:spTree>
    <p:extLst>
      <p:ext uri="{BB962C8B-B14F-4D97-AF65-F5344CB8AC3E}">
        <p14:creationId xmlns:p14="http://schemas.microsoft.com/office/powerpoint/2010/main" val="1492680705"/>
      </p:ext>
    </p:extLst>
  </p:cSld>
  <p:clrMapOvr>
    <a:masterClrMapping/>
  </p:clrMapOvr>
</p:notes>
</file>

<file path=ppt/slideLayouts/_rels/slideLayout1.xml.rels><?xml version="1.0" encoding="UTF-8" standalone="yes"?>
<Relationships xmlns="http://schemas.openxmlformats.org/package/2006/relationships"><Relationship Id="rId8" Type="http://schemas.openxmlformats.org/officeDocument/2006/relationships/image" Target="../media/image7.emf"/><Relationship Id="rId3" Type="http://schemas.openxmlformats.org/officeDocument/2006/relationships/image" Target="../media/image2.emf"/><Relationship Id="rId7" Type="http://schemas.openxmlformats.org/officeDocument/2006/relationships/image" Target="../media/image6.emf"/><Relationship Id="rId2" Type="http://schemas.openxmlformats.org/officeDocument/2006/relationships/image" Target="../media/image1.emf"/><Relationship Id="rId1" Type="http://schemas.openxmlformats.org/officeDocument/2006/relationships/slideMaster" Target="../slideMasters/slideMaster1.xml"/><Relationship Id="rId6" Type="http://schemas.openxmlformats.org/officeDocument/2006/relationships/image" Target="../media/image5.emf"/><Relationship Id="rId5" Type="http://schemas.openxmlformats.org/officeDocument/2006/relationships/image" Target="../media/image4.emf"/><Relationship Id="rId10" Type="http://schemas.openxmlformats.org/officeDocument/2006/relationships/image" Target="../media/image9.emf"/><Relationship Id="rId4" Type="http://schemas.openxmlformats.org/officeDocument/2006/relationships/image" Target="../media/image3.emf"/><Relationship Id="rId9" Type="http://schemas.openxmlformats.org/officeDocument/2006/relationships/image" Target="../media/image8.emf"/></Relationships>
</file>

<file path=ppt/slideLayouts/_rels/slideLayout2.xml.rels><?xml version="1.0" encoding="UTF-8" standalone="yes"?>
<Relationships xmlns="http://schemas.openxmlformats.org/package/2006/relationships"><Relationship Id="rId8" Type="http://schemas.openxmlformats.org/officeDocument/2006/relationships/image" Target="../media/image16.emf"/><Relationship Id="rId3" Type="http://schemas.openxmlformats.org/officeDocument/2006/relationships/image" Target="../media/image11.wmf"/><Relationship Id="rId7" Type="http://schemas.openxmlformats.org/officeDocument/2006/relationships/image" Target="../media/image15.emf"/><Relationship Id="rId2" Type="http://schemas.openxmlformats.org/officeDocument/2006/relationships/image" Target="../media/image10.emf"/><Relationship Id="rId1" Type="http://schemas.openxmlformats.org/officeDocument/2006/relationships/slideMaster" Target="../slideMasters/slideMaster1.xml"/><Relationship Id="rId6" Type="http://schemas.openxmlformats.org/officeDocument/2006/relationships/image" Target="../media/image14.emf"/><Relationship Id="rId5" Type="http://schemas.openxmlformats.org/officeDocument/2006/relationships/image" Target="../media/image13.emf"/><Relationship Id="rId4" Type="http://schemas.openxmlformats.org/officeDocument/2006/relationships/image" Target="../media/image12.emf"/><Relationship Id="rId9" Type="http://schemas.openxmlformats.org/officeDocument/2006/relationships/image" Target="../media/image8.emf"/></Relationships>
</file>

<file path=ppt/slideLayouts/_rels/slideLayout3.xml.rels><?xml version="1.0" encoding="UTF-8" standalone="yes"?>
<Relationships xmlns="http://schemas.openxmlformats.org/package/2006/relationships"><Relationship Id="rId8" Type="http://schemas.openxmlformats.org/officeDocument/2006/relationships/image" Target="../media/image22.emf"/><Relationship Id="rId3" Type="http://schemas.openxmlformats.org/officeDocument/2006/relationships/image" Target="../media/image11.wmf"/><Relationship Id="rId7" Type="http://schemas.openxmlformats.org/officeDocument/2006/relationships/image" Target="../media/image21.emf"/><Relationship Id="rId2" Type="http://schemas.openxmlformats.org/officeDocument/2006/relationships/image" Target="../media/image17.emf"/><Relationship Id="rId1" Type="http://schemas.openxmlformats.org/officeDocument/2006/relationships/slideMaster" Target="../slideMasters/slideMaster1.xml"/><Relationship Id="rId6" Type="http://schemas.openxmlformats.org/officeDocument/2006/relationships/image" Target="../media/image20.emf"/><Relationship Id="rId5" Type="http://schemas.openxmlformats.org/officeDocument/2006/relationships/image" Target="../media/image19.emf"/><Relationship Id="rId4" Type="http://schemas.openxmlformats.org/officeDocument/2006/relationships/image" Target="../media/image18.emf"/><Relationship Id="rId9" Type="http://schemas.openxmlformats.org/officeDocument/2006/relationships/image" Target="../media/image8.emf"/></Relationships>
</file>

<file path=ppt/slideLayouts/_rels/slideLayout4.xml.rels><?xml version="1.0" encoding="UTF-8" standalone="yes"?>
<Relationships xmlns="http://schemas.openxmlformats.org/package/2006/relationships"><Relationship Id="rId8" Type="http://schemas.openxmlformats.org/officeDocument/2006/relationships/image" Target="../media/image8.emf"/><Relationship Id="rId3" Type="http://schemas.openxmlformats.org/officeDocument/2006/relationships/image" Target="../media/image24.emf"/><Relationship Id="rId7" Type="http://schemas.openxmlformats.org/officeDocument/2006/relationships/image" Target="../media/image28.emf"/><Relationship Id="rId2" Type="http://schemas.openxmlformats.org/officeDocument/2006/relationships/image" Target="../media/image23.emf"/><Relationship Id="rId1" Type="http://schemas.openxmlformats.org/officeDocument/2006/relationships/slideMaster" Target="../slideMasters/slideMaster1.xml"/><Relationship Id="rId6" Type="http://schemas.openxmlformats.org/officeDocument/2006/relationships/image" Target="../media/image27.emf"/><Relationship Id="rId5" Type="http://schemas.openxmlformats.org/officeDocument/2006/relationships/image" Target="../media/image26.emf"/><Relationship Id="rId4" Type="http://schemas.openxmlformats.org/officeDocument/2006/relationships/image" Target="../media/image25.emf"/></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8.emf"/><Relationship Id="rId2" Type="http://schemas.openxmlformats.org/officeDocument/2006/relationships/image" Target="../media/image29.emf"/><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8.emf"/><Relationship Id="rId2" Type="http://schemas.openxmlformats.org/officeDocument/2006/relationships/image" Target="../media/image29.emf"/><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8" Type="http://schemas.openxmlformats.org/officeDocument/2006/relationships/image" Target="../media/image35.emf"/><Relationship Id="rId3" Type="http://schemas.openxmlformats.org/officeDocument/2006/relationships/image" Target="../media/image31.emf"/><Relationship Id="rId7" Type="http://schemas.openxmlformats.org/officeDocument/2006/relationships/image" Target="../media/image25.emf"/><Relationship Id="rId2" Type="http://schemas.openxmlformats.org/officeDocument/2006/relationships/image" Target="../media/image30.emf"/><Relationship Id="rId1" Type="http://schemas.openxmlformats.org/officeDocument/2006/relationships/slideMaster" Target="../slideMasters/slideMaster1.xml"/><Relationship Id="rId6" Type="http://schemas.openxmlformats.org/officeDocument/2006/relationships/image" Target="../media/image34.emf"/><Relationship Id="rId5" Type="http://schemas.openxmlformats.org/officeDocument/2006/relationships/image" Target="../media/image33.emf"/><Relationship Id="rId4" Type="http://schemas.openxmlformats.org/officeDocument/2006/relationships/image" Target="../media/image32.emf"/></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op">
    <p:bg>
      <p:bgPr>
        <a:solidFill>
          <a:schemeClr val="tx2"/>
        </a:solidFill>
        <a:effectLst/>
      </p:bgPr>
    </p:bg>
    <p:spTree>
      <p:nvGrpSpPr>
        <p:cNvPr id="1" name=""/>
        <p:cNvGrpSpPr/>
        <p:nvPr/>
      </p:nvGrpSpPr>
      <p:grpSpPr>
        <a:xfrm>
          <a:off x="0" y="0"/>
          <a:ext cx="0" cy="0"/>
          <a:chOff x="0" y="0"/>
          <a:chExt cx="0" cy="0"/>
        </a:xfrm>
      </p:grpSpPr>
      <p:sp>
        <p:nvSpPr>
          <p:cNvPr id="4" name="正方形/長方形 3"/>
          <p:cNvSpPr/>
          <p:nvPr userDrawn="1"/>
        </p:nvSpPr>
        <p:spPr>
          <a:xfrm>
            <a:off x="0" y="576000"/>
            <a:ext cx="9144000" cy="39924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3" name="図 2"/>
          <p:cNvPicPr>
            <a:picLocks noChangeAspect="1"/>
          </p:cNvPicPr>
          <p:nvPr userDrawn="1"/>
        </p:nvPicPr>
        <p:blipFill rotWithShape="1">
          <a:blip r:embed="rId2" cstate="print">
            <a:extLst>
              <a:ext uri="{28A0092B-C50C-407E-A947-70E740481C1C}">
                <a14:useLocalDpi xmlns:a14="http://schemas.microsoft.com/office/drawing/2010/main" val="0"/>
              </a:ext>
            </a:extLst>
          </a:blip>
          <a:srcRect t="17418" r="3269"/>
          <a:stretch/>
        </p:blipFill>
        <p:spPr>
          <a:xfrm>
            <a:off x="5364088" y="0"/>
            <a:ext cx="3780420" cy="1123630"/>
          </a:xfrm>
          <a:prstGeom prst="rect">
            <a:avLst/>
          </a:prstGeom>
        </p:spPr>
      </p:pic>
      <p:pic>
        <p:nvPicPr>
          <p:cNvPr id="19" name="図 18"/>
          <p:cNvPicPr>
            <a:picLocks noChangeAspect="1"/>
          </p:cNvPicPr>
          <p:nvPr userDrawn="1"/>
        </p:nvPicPr>
        <p:blipFill rotWithShape="1">
          <a:blip r:embed="rId3" cstate="print">
            <a:extLst>
              <a:ext uri="{28A0092B-C50C-407E-A947-70E740481C1C}">
                <a14:useLocalDpi xmlns:a14="http://schemas.microsoft.com/office/drawing/2010/main" val="0"/>
              </a:ext>
            </a:extLst>
          </a:blip>
          <a:srcRect r="22655"/>
          <a:stretch/>
        </p:blipFill>
        <p:spPr>
          <a:xfrm>
            <a:off x="7092281" y="954854"/>
            <a:ext cx="2052228" cy="3017319"/>
          </a:xfrm>
          <a:prstGeom prst="rect">
            <a:avLst/>
          </a:prstGeom>
        </p:spPr>
      </p:pic>
      <p:sp>
        <p:nvSpPr>
          <p:cNvPr id="5" name="フッター プレースホルダー 1"/>
          <p:cNvSpPr>
            <a:spLocks noGrp="1"/>
          </p:cNvSpPr>
          <p:nvPr>
            <p:ph type="ftr" sz="quarter" idx="3"/>
          </p:nvPr>
        </p:nvSpPr>
        <p:spPr>
          <a:xfrm>
            <a:off x="358775" y="4803998"/>
            <a:ext cx="2160000" cy="135000"/>
          </a:xfrm>
          <a:prstGeom prst="rect">
            <a:avLst/>
          </a:prstGeom>
        </p:spPr>
        <p:txBody>
          <a:bodyPr vert="horz" lIns="0" tIns="0" rIns="0" bIns="0" rtlCol="0" anchor="b" anchorCtr="0"/>
          <a:lstStyle>
            <a:lvl1pPr algn="l">
              <a:defRPr sz="600">
                <a:solidFill>
                  <a:schemeClr val="bg1"/>
                </a:solidFill>
              </a:defRPr>
            </a:lvl1pPr>
          </a:lstStyle>
          <a:p>
            <a:r>
              <a:rPr lang="en-US" altLang="ja-JP" dirty="0"/>
              <a:t>©Canon IT Solutions Inc.  All rights reserved.</a:t>
            </a:r>
            <a:endParaRPr lang="ja-JP" altLang="en-US" dirty="0"/>
          </a:p>
        </p:txBody>
      </p:sp>
      <p:pic>
        <p:nvPicPr>
          <p:cNvPr id="7" name="図 6"/>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8226369" y="2294080"/>
            <a:ext cx="558856" cy="368708"/>
          </a:xfrm>
          <a:prstGeom prst="rect">
            <a:avLst/>
          </a:prstGeom>
        </p:spPr>
      </p:pic>
      <p:pic>
        <p:nvPicPr>
          <p:cNvPr id="8" name="図 7"/>
          <p:cNvPicPr>
            <a:picLocks noChangeAspect="1"/>
          </p:cNvPicPr>
          <p:nvPr userDrawn="1"/>
        </p:nvPicPr>
        <p:blipFill>
          <a:blip r:embed="rId5" cstate="print">
            <a:extLst>
              <a:ext uri="{28A0092B-C50C-407E-A947-70E740481C1C}">
                <a14:useLocalDpi xmlns:a14="http://schemas.microsoft.com/office/drawing/2010/main" val="0"/>
              </a:ext>
            </a:extLst>
          </a:blip>
          <a:stretch>
            <a:fillRect/>
          </a:stretch>
        </p:blipFill>
        <p:spPr>
          <a:xfrm>
            <a:off x="8589643" y="1563638"/>
            <a:ext cx="268324" cy="506660"/>
          </a:xfrm>
          <a:prstGeom prst="rect">
            <a:avLst/>
          </a:prstGeom>
        </p:spPr>
      </p:pic>
      <p:pic>
        <p:nvPicPr>
          <p:cNvPr id="9" name="図 8"/>
          <p:cNvPicPr>
            <a:picLocks noChangeAspect="1"/>
          </p:cNvPicPr>
          <p:nvPr userDrawn="1"/>
        </p:nvPicPr>
        <p:blipFill>
          <a:blip r:embed="rId6" cstate="print">
            <a:extLst>
              <a:ext uri="{28A0092B-C50C-407E-A947-70E740481C1C}">
                <a14:useLocalDpi xmlns:a14="http://schemas.microsoft.com/office/drawing/2010/main" val="0"/>
              </a:ext>
            </a:extLst>
          </a:blip>
          <a:stretch>
            <a:fillRect/>
          </a:stretch>
        </p:blipFill>
        <p:spPr>
          <a:xfrm>
            <a:off x="7416316" y="1326874"/>
            <a:ext cx="491409" cy="599380"/>
          </a:xfrm>
          <a:prstGeom prst="rect">
            <a:avLst/>
          </a:prstGeom>
        </p:spPr>
      </p:pic>
      <p:pic>
        <p:nvPicPr>
          <p:cNvPr id="10" name="図 9"/>
          <p:cNvPicPr>
            <a:picLocks noChangeAspect="1"/>
          </p:cNvPicPr>
          <p:nvPr userDrawn="1"/>
        </p:nvPicPr>
        <p:blipFill>
          <a:blip r:embed="rId7" cstate="print">
            <a:extLst>
              <a:ext uri="{28A0092B-C50C-407E-A947-70E740481C1C}">
                <a14:useLocalDpi xmlns:a14="http://schemas.microsoft.com/office/drawing/2010/main" val="0"/>
              </a:ext>
            </a:extLst>
          </a:blip>
          <a:stretch>
            <a:fillRect/>
          </a:stretch>
        </p:blipFill>
        <p:spPr>
          <a:xfrm>
            <a:off x="8136396" y="3316474"/>
            <a:ext cx="518382" cy="638008"/>
          </a:xfrm>
          <a:prstGeom prst="rect">
            <a:avLst/>
          </a:prstGeom>
        </p:spPr>
      </p:pic>
      <p:pic>
        <p:nvPicPr>
          <p:cNvPr id="11" name="図 10"/>
          <p:cNvPicPr>
            <a:picLocks noChangeAspect="1"/>
          </p:cNvPicPr>
          <p:nvPr userDrawn="1"/>
        </p:nvPicPr>
        <p:blipFill>
          <a:blip r:embed="rId8" cstate="print">
            <a:extLst>
              <a:ext uri="{28A0092B-C50C-407E-A947-70E740481C1C}">
                <a14:useLocalDpi xmlns:a14="http://schemas.microsoft.com/office/drawing/2010/main" val="0"/>
              </a:ext>
            </a:extLst>
          </a:blip>
          <a:stretch>
            <a:fillRect/>
          </a:stretch>
        </p:blipFill>
        <p:spPr>
          <a:xfrm>
            <a:off x="6732240" y="2230025"/>
            <a:ext cx="1242338" cy="855563"/>
          </a:xfrm>
          <a:prstGeom prst="rect">
            <a:avLst/>
          </a:prstGeom>
        </p:spPr>
      </p:pic>
      <p:sp>
        <p:nvSpPr>
          <p:cNvPr id="2" name="タイトル 1"/>
          <p:cNvSpPr>
            <a:spLocks noGrp="1"/>
          </p:cNvSpPr>
          <p:nvPr>
            <p:ph type="title"/>
          </p:nvPr>
        </p:nvSpPr>
        <p:spPr>
          <a:xfrm>
            <a:off x="358775" y="1670176"/>
            <a:ext cx="6193445" cy="1476164"/>
          </a:xfrm>
          <a:prstGeom prst="rect">
            <a:avLst/>
          </a:prstGeom>
        </p:spPr>
        <p:txBody>
          <a:bodyPr lIns="0" tIns="0" rIns="0" bIns="0" anchor="ctr" anchorCtr="0"/>
          <a:lstStyle>
            <a:lvl1pPr algn="l">
              <a:lnSpc>
                <a:spcPct val="110000"/>
              </a:lnSpc>
              <a:defRPr sz="2800" b="1">
                <a:solidFill>
                  <a:schemeClr val="tx2"/>
                </a:solidFill>
              </a:defRPr>
            </a:lvl1pPr>
          </a:lstStyle>
          <a:p>
            <a:r>
              <a:rPr kumimoji="1" lang="ja-JP" altLang="en-US" dirty="0"/>
              <a:t>マスター タイトルの書式設定</a:t>
            </a:r>
          </a:p>
        </p:txBody>
      </p:sp>
      <p:pic>
        <p:nvPicPr>
          <p:cNvPr id="13" name="図 12"/>
          <p:cNvPicPr>
            <a:picLocks noChangeAspect="1"/>
          </p:cNvPicPr>
          <p:nvPr userDrawn="1"/>
        </p:nvPicPr>
        <p:blipFill>
          <a:blip r:embed="rId9" cstate="print">
            <a:extLst>
              <a:ext uri="{28A0092B-C50C-407E-A947-70E740481C1C}">
                <a14:useLocalDpi xmlns:a14="http://schemas.microsoft.com/office/drawing/2010/main" val="0"/>
              </a:ext>
            </a:extLst>
          </a:blip>
          <a:stretch>
            <a:fillRect/>
          </a:stretch>
        </p:blipFill>
        <p:spPr>
          <a:xfrm>
            <a:off x="6984268" y="387105"/>
            <a:ext cx="1814671" cy="400331"/>
          </a:xfrm>
          <a:prstGeom prst="rect">
            <a:avLst/>
          </a:prstGeom>
        </p:spPr>
      </p:pic>
      <p:grpSp>
        <p:nvGrpSpPr>
          <p:cNvPr id="18" name="グループ化 17"/>
          <p:cNvGrpSpPr/>
          <p:nvPr userDrawn="1"/>
        </p:nvGrpSpPr>
        <p:grpSpPr>
          <a:xfrm>
            <a:off x="5285767" y="182770"/>
            <a:ext cx="978421" cy="192736"/>
            <a:chOff x="5220072" y="159482"/>
            <a:chExt cx="978421" cy="192736"/>
          </a:xfrm>
        </p:grpSpPr>
        <p:pic>
          <p:nvPicPr>
            <p:cNvPr id="12" name="図 11">
              <a:extLst>
                <a:ext uri="{FF2B5EF4-FFF2-40B4-BE49-F238E27FC236}">
                  <a16:creationId xmlns:a16="http://schemas.microsoft.com/office/drawing/2014/main" id="{4D1CD444-5459-AA4B-A08B-5554E81CFD1F}"/>
                </a:ext>
              </a:extLst>
            </p:cNvPr>
            <p:cNvPicPr>
              <a:picLocks noChangeAspect="1"/>
            </p:cNvPicPr>
            <p:nvPr userDrawn="1"/>
          </p:nvPicPr>
          <p:blipFill>
            <a:blip r:embed="rId10" cstate="print">
              <a:extLst>
                <a:ext uri="{28A0092B-C50C-407E-A947-70E740481C1C}">
                  <a14:useLocalDpi xmlns:a14="http://schemas.microsoft.com/office/drawing/2010/main" val="0"/>
                </a:ext>
              </a:extLst>
            </a:blip>
            <a:stretch>
              <a:fillRect/>
            </a:stretch>
          </p:blipFill>
          <p:spPr>
            <a:xfrm>
              <a:off x="5220072" y="159482"/>
              <a:ext cx="720941" cy="192736"/>
            </a:xfrm>
            <a:prstGeom prst="rect">
              <a:avLst/>
            </a:prstGeom>
          </p:spPr>
        </p:pic>
        <p:grpSp>
          <p:nvGrpSpPr>
            <p:cNvPr id="17" name="グループ化 16"/>
            <p:cNvGrpSpPr/>
            <p:nvPr userDrawn="1"/>
          </p:nvGrpSpPr>
          <p:grpSpPr>
            <a:xfrm>
              <a:off x="5976156" y="159482"/>
              <a:ext cx="222337" cy="72008"/>
              <a:chOff x="5976156" y="159482"/>
              <a:chExt cx="222337" cy="72008"/>
            </a:xfrm>
          </p:grpSpPr>
          <p:sp>
            <p:nvSpPr>
              <p:cNvPr id="14" name="円/楕円 13"/>
              <p:cNvSpPr/>
              <p:nvPr userDrawn="1"/>
            </p:nvSpPr>
            <p:spPr>
              <a:xfrm>
                <a:off x="5976156" y="159482"/>
                <a:ext cx="72008" cy="72008"/>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5" name="円/楕円 14"/>
              <p:cNvSpPr/>
              <p:nvPr userDrawn="1"/>
            </p:nvSpPr>
            <p:spPr>
              <a:xfrm>
                <a:off x="6083306" y="170286"/>
                <a:ext cx="50400" cy="5040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6" name="円/楕円 15"/>
              <p:cNvSpPr/>
              <p:nvPr userDrawn="1"/>
            </p:nvSpPr>
            <p:spPr>
              <a:xfrm>
                <a:off x="6162493" y="177486"/>
                <a:ext cx="36000" cy="3600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sp>
        <p:nvSpPr>
          <p:cNvPr id="20" name="スライド番号プレースホルダー 5"/>
          <p:cNvSpPr>
            <a:spLocks noGrp="1"/>
          </p:cNvSpPr>
          <p:nvPr>
            <p:ph type="sldNum" sz="quarter" idx="4"/>
          </p:nvPr>
        </p:nvSpPr>
        <p:spPr>
          <a:xfrm>
            <a:off x="8425225" y="4803998"/>
            <a:ext cx="360000" cy="135000"/>
          </a:xfrm>
          <a:prstGeom prst="rect">
            <a:avLst/>
          </a:prstGeom>
        </p:spPr>
        <p:txBody>
          <a:bodyPr vert="horz" lIns="0" tIns="0" rIns="0" bIns="0" rtlCol="0" anchor="b" anchorCtr="0"/>
          <a:lstStyle>
            <a:lvl1pPr algn="r">
              <a:defRPr sz="900">
                <a:solidFill>
                  <a:schemeClr val="tx2"/>
                </a:solidFill>
              </a:defRPr>
            </a:lvl1pPr>
          </a:lstStyle>
          <a:p>
            <a:fld id="{78AE49ED-73EF-499C-8307-28EB0E7CF529}" type="slidenum">
              <a:rPr lang="ja-JP" altLang="en-US" smtClean="0"/>
              <a:pPr/>
              <a:t>‹#›</a:t>
            </a:fld>
            <a:endParaRPr lang="ja-JP" altLang="en-US" dirty="0"/>
          </a:p>
        </p:txBody>
      </p:sp>
    </p:spTree>
    <p:extLst>
      <p:ext uri="{BB962C8B-B14F-4D97-AF65-F5344CB8AC3E}">
        <p14:creationId xmlns:p14="http://schemas.microsoft.com/office/powerpoint/2010/main" val="37520932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Agenda">
    <p:bg>
      <p:bgPr>
        <a:solidFill>
          <a:schemeClr val="bg1"/>
        </a:solidFill>
        <a:effectLst/>
      </p:bgPr>
    </p:bg>
    <p:spTree>
      <p:nvGrpSpPr>
        <p:cNvPr id="1" name=""/>
        <p:cNvGrpSpPr/>
        <p:nvPr/>
      </p:nvGrpSpPr>
      <p:grpSpPr>
        <a:xfrm>
          <a:off x="0" y="0"/>
          <a:ext cx="0" cy="0"/>
          <a:chOff x="0" y="0"/>
          <a:chExt cx="0" cy="0"/>
        </a:xfrm>
      </p:grpSpPr>
      <p:sp>
        <p:nvSpPr>
          <p:cNvPr id="3" name="正方形/長方形 2"/>
          <p:cNvSpPr/>
          <p:nvPr userDrawn="1"/>
        </p:nvSpPr>
        <p:spPr>
          <a:xfrm>
            <a:off x="0" y="0"/>
            <a:ext cx="432000" cy="51435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2" name="図 1"/>
          <p:cNvPicPr>
            <a:picLocks noChangeAspect="1"/>
          </p:cNvPicPr>
          <p:nvPr userDrawn="1"/>
        </p:nvPicPr>
        <p:blipFill rotWithShape="1">
          <a:blip r:embed="rId2" cstate="print">
            <a:extLst>
              <a:ext uri="{28A0092B-C50C-407E-A947-70E740481C1C}">
                <a14:useLocalDpi xmlns:a14="http://schemas.microsoft.com/office/drawing/2010/main" val="0"/>
              </a:ext>
            </a:extLst>
          </a:blip>
          <a:srcRect l="15347" r="1" b="29513"/>
          <a:stretch/>
        </p:blipFill>
        <p:spPr>
          <a:xfrm>
            <a:off x="0" y="3471501"/>
            <a:ext cx="2792392" cy="1692187"/>
          </a:xfrm>
          <a:prstGeom prst="rect">
            <a:avLst/>
          </a:prstGeom>
        </p:spPr>
      </p:pic>
      <p:pic>
        <p:nvPicPr>
          <p:cNvPr id="8" name="Picture 5" descr="\\psf\Host\Volumes\IOHD\G5-temp01_n\SuperStream\SS_Branding_2015\SuperStream_Logo_201506\corporate\ms_office\logo_corp_nega.wmf"/>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7272200" y="279525"/>
            <a:ext cx="1440000" cy="255000"/>
          </a:xfrm>
          <a:prstGeom prst="rect">
            <a:avLst/>
          </a:prstGeom>
          <a:noFill/>
          <a:extLst>
            <a:ext uri="{909E8E84-426E-40DD-AFC4-6F175D3DCCD1}">
              <a14:hiddenFill xmlns:a14="http://schemas.microsoft.com/office/drawing/2010/main">
                <a:solidFill>
                  <a:srgbClr val="FFFFFF"/>
                </a:solidFill>
              </a14:hiddenFill>
            </a:ext>
          </a:extLst>
        </p:spPr>
      </p:pic>
      <p:sp>
        <p:nvSpPr>
          <p:cNvPr id="9" name="フッター プレースホルダー 1"/>
          <p:cNvSpPr>
            <a:spLocks noGrp="1"/>
          </p:cNvSpPr>
          <p:nvPr>
            <p:ph type="ftr" sz="quarter" idx="3"/>
          </p:nvPr>
        </p:nvSpPr>
        <p:spPr>
          <a:xfrm>
            <a:off x="358775" y="4803998"/>
            <a:ext cx="2160000" cy="135000"/>
          </a:xfrm>
          <a:prstGeom prst="rect">
            <a:avLst/>
          </a:prstGeom>
        </p:spPr>
        <p:txBody>
          <a:bodyPr vert="horz" lIns="0" tIns="0" rIns="0" bIns="0" rtlCol="0" anchor="b" anchorCtr="0"/>
          <a:lstStyle>
            <a:lvl1pPr algn="l">
              <a:defRPr sz="600">
                <a:solidFill>
                  <a:schemeClr val="tx1">
                    <a:tint val="75000"/>
                  </a:schemeClr>
                </a:solidFill>
              </a:defRPr>
            </a:lvl1pPr>
          </a:lstStyle>
          <a:p>
            <a:r>
              <a:rPr lang="en-US" altLang="ja-JP" dirty="0"/>
              <a:t>©Canon IT Solutions Inc.  All rights reserved.</a:t>
            </a:r>
            <a:endParaRPr lang="ja-JP" altLang="en-US" dirty="0"/>
          </a:p>
        </p:txBody>
      </p:sp>
      <p:sp>
        <p:nvSpPr>
          <p:cNvPr id="10" name="テキスト プレースホルダー 13"/>
          <p:cNvSpPr>
            <a:spLocks noGrp="1"/>
          </p:cNvSpPr>
          <p:nvPr>
            <p:ph type="body" sz="quarter" idx="14"/>
          </p:nvPr>
        </p:nvSpPr>
        <p:spPr>
          <a:xfrm>
            <a:off x="3167843" y="807554"/>
            <a:ext cx="5631095" cy="3727637"/>
          </a:xfrm>
          <a:prstGeom prst="rect">
            <a:avLst/>
          </a:prstGeom>
        </p:spPr>
        <p:txBody>
          <a:bodyPr lIns="0" tIns="0" rIns="0" bIns="0" anchor="t" anchorCtr="0"/>
          <a:lstStyle>
            <a:lvl1pPr marL="0" indent="0">
              <a:lnSpc>
                <a:spcPct val="100000"/>
              </a:lnSpc>
              <a:spcBef>
                <a:spcPts val="0"/>
              </a:spcBef>
              <a:spcAft>
                <a:spcPts val="0"/>
              </a:spcAft>
              <a:buFontTx/>
              <a:buNone/>
              <a:tabLst/>
              <a:defRPr sz="1800" b="1">
                <a:solidFill>
                  <a:schemeClr val="tx2"/>
                </a:solidFill>
                <a:latin typeface="+mn-ea"/>
                <a:ea typeface="+mn-ea"/>
              </a:defRPr>
            </a:lvl1pPr>
            <a:lvl2pPr>
              <a:defRPr sz="1200">
                <a:latin typeface="+mn-ea"/>
                <a:ea typeface="+mn-ea"/>
              </a:defRPr>
            </a:lvl2pPr>
            <a:lvl3pPr>
              <a:defRPr sz="1200">
                <a:latin typeface="+mn-ea"/>
                <a:ea typeface="+mn-ea"/>
              </a:defRPr>
            </a:lvl3pPr>
            <a:lvl4pPr>
              <a:defRPr sz="1200">
                <a:latin typeface="+mn-ea"/>
                <a:ea typeface="+mn-ea"/>
              </a:defRPr>
            </a:lvl4pPr>
            <a:lvl5pPr>
              <a:defRPr sz="1200">
                <a:latin typeface="+mn-ea"/>
                <a:ea typeface="+mn-ea"/>
              </a:defRPr>
            </a:lvl5pPr>
          </a:lstStyle>
          <a:p>
            <a:pPr lvl="0"/>
            <a:r>
              <a:rPr kumimoji="1" lang="ja-JP" altLang="en-US" dirty="0"/>
              <a:t>マスター テキストの書式設定</a:t>
            </a:r>
            <a:endParaRPr kumimoji="1" lang="en-US" altLang="ja-JP" dirty="0"/>
          </a:p>
        </p:txBody>
      </p:sp>
      <p:pic>
        <p:nvPicPr>
          <p:cNvPr id="11" name="図 10"/>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510581" y="2794363"/>
            <a:ext cx="330128" cy="321104"/>
          </a:xfrm>
          <a:prstGeom prst="rect">
            <a:avLst/>
          </a:prstGeom>
        </p:spPr>
      </p:pic>
      <p:pic>
        <p:nvPicPr>
          <p:cNvPr id="12" name="図 11"/>
          <p:cNvPicPr>
            <a:picLocks noChangeAspect="1"/>
          </p:cNvPicPr>
          <p:nvPr userDrawn="1"/>
        </p:nvPicPr>
        <p:blipFill>
          <a:blip r:embed="rId5" cstate="print">
            <a:extLst>
              <a:ext uri="{28A0092B-C50C-407E-A947-70E740481C1C}">
                <a14:useLocalDpi xmlns:a14="http://schemas.microsoft.com/office/drawing/2010/main" val="0"/>
              </a:ext>
            </a:extLst>
          </a:blip>
          <a:stretch>
            <a:fillRect/>
          </a:stretch>
        </p:blipFill>
        <p:spPr>
          <a:xfrm rot="20264642">
            <a:off x="317732" y="3810908"/>
            <a:ext cx="290393" cy="413662"/>
          </a:xfrm>
          <a:prstGeom prst="rect">
            <a:avLst/>
          </a:prstGeom>
        </p:spPr>
      </p:pic>
      <p:pic>
        <p:nvPicPr>
          <p:cNvPr id="13" name="図 12"/>
          <p:cNvPicPr>
            <a:picLocks noChangeAspect="1"/>
          </p:cNvPicPr>
          <p:nvPr userDrawn="1"/>
        </p:nvPicPr>
        <p:blipFill>
          <a:blip r:embed="rId6" cstate="print">
            <a:extLst>
              <a:ext uri="{28A0092B-C50C-407E-A947-70E740481C1C}">
                <a14:useLocalDpi xmlns:a14="http://schemas.microsoft.com/office/drawing/2010/main" val="0"/>
              </a:ext>
            </a:extLst>
          </a:blip>
          <a:stretch>
            <a:fillRect/>
          </a:stretch>
        </p:blipFill>
        <p:spPr>
          <a:xfrm>
            <a:off x="890687" y="4197219"/>
            <a:ext cx="458341" cy="384385"/>
          </a:xfrm>
          <a:prstGeom prst="rect">
            <a:avLst/>
          </a:prstGeom>
        </p:spPr>
      </p:pic>
      <p:pic>
        <p:nvPicPr>
          <p:cNvPr id="14" name="図 13"/>
          <p:cNvPicPr>
            <a:picLocks noChangeAspect="1"/>
          </p:cNvPicPr>
          <p:nvPr userDrawn="1"/>
        </p:nvPicPr>
        <p:blipFill>
          <a:blip r:embed="rId7" cstate="print">
            <a:extLst>
              <a:ext uri="{28A0092B-C50C-407E-A947-70E740481C1C}">
                <a14:useLocalDpi xmlns:a14="http://schemas.microsoft.com/office/drawing/2010/main" val="0"/>
              </a:ext>
            </a:extLst>
          </a:blip>
          <a:stretch>
            <a:fillRect/>
          </a:stretch>
        </p:blipFill>
        <p:spPr>
          <a:xfrm>
            <a:off x="2087724" y="4011910"/>
            <a:ext cx="336509" cy="523281"/>
          </a:xfrm>
          <a:prstGeom prst="rect">
            <a:avLst/>
          </a:prstGeom>
        </p:spPr>
      </p:pic>
      <p:pic>
        <p:nvPicPr>
          <p:cNvPr id="15" name="図 14"/>
          <p:cNvPicPr>
            <a:picLocks noChangeAspect="1"/>
          </p:cNvPicPr>
          <p:nvPr userDrawn="1"/>
        </p:nvPicPr>
        <p:blipFill>
          <a:blip r:embed="rId8" cstate="print">
            <a:extLst>
              <a:ext uri="{28A0092B-C50C-407E-A947-70E740481C1C}">
                <a14:useLocalDpi xmlns:a14="http://schemas.microsoft.com/office/drawing/2010/main" val="0"/>
              </a:ext>
            </a:extLst>
          </a:blip>
          <a:stretch>
            <a:fillRect/>
          </a:stretch>
        </p:blipFill>
        <p:spPr>
          <a:xfrm>
            <a:off x="827584" y="3003798"/>
            <a:ext cx="950255" cy="853634"/>
          </a:xfrm>
          <a:prstGeom prst="rect">
            <a:avLst/>
          </a:prstGeom>
        </p:spPr>
      </p:pic>
      <p:pic>
        <p:nvPicPr>
          <p:cNvPr id="16" name="図 15"/>
          <p:cNvPicPr>
            <a:picLocks noChangeAspect="1"/>
          </p:cNvPicPr>
          <p:nvPr userDrawn="1"/>
        </p:nvPicPr>
        <p:blipFill>
          <a:blip r:embed="rId9" cstate="print">
            <a:extLst>
              <a:ext uri="{28A0092B-C50C-407E-A947-70E740481C1C}">
                <a14:useLocalDpi xmlns:a14="http://schemas.microsoft.com/office/drawing/2010/main" val="0"/>
              </a:ext>
            </a:extLst>
          </a:blip>
          <a:stretch>
            <a:fillRect/>
          </a:stretch>
        </p:blipFill>
        <p:spPr>
          <a:xfrm>
            <a:off x="7308304" y="303498"/>
            <a:ext cx="1490635" cy="328846"/>
          </a:xfrm>
          <a:prstGeom prst="rect">
            <a:avLst/>
          </a:prstGeom>
        </p:spPr>
      </p:pic>
      <p:sp>
        <p:nvSpPr>
          <p:cNvPr id="18" name="スライド番号プレースホルダー 5"/>
          <p:cNvSpPr>
            <a:spLocks noGrp="1"/>
          </p:cNvSpPr>
          <p:nvPr>
            <p:ph type="sldNum" sz="quarter" idx="4"/>
          </p:nvPr>
        </p:nvSpPr>
        <p:spPr>
          <a:xfrm>
            <a:off x="8425225" y="4803998"/>
            <a:ext cx="360000" cy="135000"/>
          </a:xfrm>
          <a:prstGeom prst="rect">
            <a:avLst/>
          </a:prstGeom>
        </p:spPr>
        <p:txBody>
          <a:bodyPr vert="horz" lIns="0" tIns="0" rIns="0" bIns="0" rtlCol="0" anchor="b" anchorCtr="0"/>
          <a:lstStyle>
            <a:lvl1pPr algn="r">
              <a:defRPr sz="900">
                <a:solidFill>
                  <a:schemeClr val="tx1">
                    <a:lumMod val="50000"/>
                    <a:lumOff val="50000"/>
                  </a:schemeClr>
                </a:solidFill>
              </a:defRPr>
            </a:lvl1pPr>
          </a:lstStyle>
          <a:p>
            <a:fld id="{78AE49ED-73EF-499C-8307-28EB0E7CF529}" type="slidenum">
              <a:rPr lang="ja-JP" altLang="en-US" smtClean="0"/>
              <a:pPr/>
              <a:t>‹#›</a:t>
            </a:fld>
            <a:endParaRPr lang="ja-JP" altLang="en-US" dirty="0"/>
          </a:p>
        </p:txBody>
      </p:sp>
    </p:spTree>
    <p:extLst>
      <p:ext uri="{BB962C8B-B14F-4D97-AF65-F5344CB8AC3E}">
        <p14:creationId xmlns:p14="http://schemas.microsoft.com/office/powerpoint/2010/main" val="41027345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Chapter">
    <p:spTree>
      <p:nvGrpSpPr>
        <p:cNvPr id="1" name=""/>
        <p:cNvGrpSpPr/>
        <p:nvPr/>
      </p:nvGrpSpPr>
      <p:grpSpPr>
        <a:xfrm>
          <a:off x="0" y="0"/>
          <a:ext cx="0" cy="0"/>
          <a:chOff x="0" y="0"/>
          <a:chExt cx="0" cy="0"/>
        </a:xfrm>
      </p:grpSpPr>
      <p:sp>
        <p:nvSpPr>
          <p:cNvPr id="7" name="正方形/長方形 6"/>
          <p:cNvSpPr/>
          <p:nvPr userDrawn="1"/>
        </p:nvSpPr>
        <p:spPr>
          <a:xfrm>
            <a:off x="0" y="0"/>
            <a:ext cx="1440000" cy="51435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2" name="図 1"/>
          <p:cNvPicPr>
            <a:picLocks noChangeAspect="1"/>
          </p:cNvPicPr>
          <p:nvPr userDrawn="1"/>
        </p:nvPicPr>
        <p:blipFill rotWithShape="1">
          <a:blip r:embed="rId2" cstate="print">
            <a:extLst>
              <a:ext uri="{28A0092B-C50C-407E-A947-70E740481C1C}">
                <a14:useLocalDpi xmlns:a14="http://schemas.microsoft.com/office/drawing/2010/main" val="0"/>
              </a:ext>
            </a:extLst>
          </a:blip>
          <a:srcRect l="33463" b="24413"/>
          <a:stretch/>
        </p:blipFill>
        <p:spPr>
          <a:xfrm>
            <a:off x="-508" y="1437624"/>
            <a:ext cx="2434051" cy="3708411"/>
          </a:xfrm>
          <a:prstGeom prst="rect">
            <a:avLst/>
          </a:prstGeom>
        </p:spPr>
      </p:pic>
      <p:sp>
        <p:nvSpPr>
          <p:cNvPr id="3" name="スライド番号プレースホルダー 2"/>
          <p:cNvSpPr>
            <a:spLocks noGrp="1"/>
          </p:cNvSpPr>
          <p:nvPr>
            <p:ph type="sldNum" sz="quarter" idx="10"/>
          </p:nvPr>
        </p:nvSpPr>
        <p:spPr>
          <a:xfrm>
            <a:off x="8424000" y="4860000"/>
            <a:ext cx="360000" cy="135000"/>
          </a:xfrm>
        </p:spPr>
        <p:txBody>
          <a:bodyPr/>
          <a:lstStyle/>
          <a:p>
            <a:fld id="{78AE49ED-73EF-499C-8307-28EB0E7CF529}" type="slidenum">
              <a:rPr lang="ja-JP" altLang="en-US" smtClean="0"/>
              <a:pPr/>
              <a:t>‹#›</a:t>
            </a:fld>
            <a:endParaRPr lang="ja-JP" altLang="en-US" dirty="0"/>
          </a:p>
        </p:txBody>
      </p:sp>
      <p:sp>
        <p:nvSpPr>
          <p:cNvPr id="6" name="タイトル 1"/>
          <p:cNvSpPr>
            <a:spLocks noGrp="1"/>
          </p:cNvSpPr>
          <p:nvPr>
            <p:ph type="title"/>
          </p:nvPr>
        </p:nvSpPr>
        <p:spPr>
          <a:xfrm>
            <a:off x="1871700" y="1275605"/>
            <a:ext cx="6840500" cy="2016225"/>
          </a:xfrm>
          <a:prstGeom prst="rect">
            <a:avLst/>
          </a:prstGeom>
        </p:spPr>
        <p:txBody>
          <a:bodyPr lIns="0" tIns="0" rIns="0" bIns="0" anchor="ctr" anchorCtr="0"/>
          <a:lstStyle>
            <a:lvl1pPr algn="l">
              <a:lnSpc>
                <a:spcPct val="100000"/>
              </a:lnSpc>
              <a:defRPr sz="2400" b="1">
                <a:solidFill>
                  <a:schemeClr val="tx2"/>
                </a:solidFill>
              </a:defRPr>
            </a:lvl1pPr>
          </a:lstStyle>
          <a:p>
            <a:r>
              <a:rPr kumimoji="1" lang="ja-JP" altLang="en-US" dirty="0"/>
              <a:t>マスター タイトルの書式設定</a:t>
            </a:r>
          </a:p>
        </p:txBody>
      </p:sp>
      <p:pic>
        <p:nvPicPr>
          <p:cNvPr id="8" name="Picture 5" descr="\\psf\Host\Volumes\IOHD\G5-temp01_n\SuperStream\SS_Branding_2015\SuperStream_Logo_201506\corporate\ms_office\logo_corp_nega.wmf"/>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7272200" y="279525"/>
            <a:ext cx="1440000" cy="255000"/>
          </a:xfrm>
          <a:prstGeom prst="rect">
            <a:avLst/>
          </a:prstGeom>
          <a:noFill/>
          <a:extLst>
            <a:ext uri="{909E8E84-426E-40DD-AFC4-6F175D3DCCD1}">
              <a14:hiddenFill xmlns:a14="http://schemas.microsoft.com/office/drawing/2010/main">
                <a:solidFill>
                  <a:srgbClr val="FFFFFF"/>
                </a:solidFill>
              </a14:hiddenFill>
            </a:ext>
          </a:extLst>
        </p:spPr>
      </p:pic>
      <p:sp>
        <p:nvSpPr>
          <p:cNvPr id="11" name="フッター プレースホルダー 1"/>
          <p:cNvSpPr>
            <a:spLocks noGrp="1"/>
          </p:cNvSpPr>
          <p:nvPr>
            <p:ph type="ftr" sz="quarter" idx="3"/>
          </p:nvPr>
        </p:nvSpPr>
        <p:spPr>
          <a:xfrm>
            <a:off x="358775" y="4803998"/>
            <a:ext cx="2160000" cy="135000"/>
          </a:xfrm>
          <a:prstGeom prst="rect">
            <a:avLst/>
          </a:prstGeom>
        </p:spPr>
        <p:txBody>
          <a:bodyPr vert="horz" lIns="0" tIns="0" rIns="0" bIns="0" rtlCol="0" anchor="b" anchorCtr="0"/>
          <a:lstStyle>
            <a:lvl1pPr algn="l">
              <a:defRPr sz="600">
                <a:solidFill>
                  <a:schemeClr val="tx1">
                    <a:tint val="75000"/>
                  </a:schemeClr>
                </a:solidFill>
              </a:defRPr>
            </a:lvl1pPr>
          </a:lstStyle>
          <a:p>
            <a:r>
              <a:rPr lang="en-US" altLang="ja-JP" dirty="0"/>
              <a:t>©Canon IT Solutions Inc.  All rights reserved.</a:t>
            </a:r>
            <a:endParaRPr lang="ja-JP" altLang="en-US" dirty="0"/>
          </a:p>
        </p:txBody>
      </p:sp>
      <p:pic>
        <p:nvPicPr>
          <p:cNvPr id="9" name="図 8"/>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467991" y="749002"/>
            <a:ext cx="590787" cy="550580"/>
          </a:xfrm>
          <a:prstGeom prst="rect">
            <a:avLst/>
          </a:prstGeom>
        </p:spPr>
      </p:pic>
      <p:pic>
        <p:nvPicPr>
          <p:cNvPr id="10" name="図 9"/>
          <p:cNvPicPr>
            <a:picLocks noChangeAspect="1"/>
          </p:cNvPicPr>
          <p:nvPr userDrawn="1"/>
        </p:nvPicPr>
        <p:blipFill>
          <a:blip r:embed="rId5" cstate="print">
            <a:extLst>
              <a:ext uri="{28A0092B-C50C-407E-A947-70E740481C1C}">
                <a14:useLocalDpi xmlns:a14="http://schemas.microsoft.com/office/drawing/2010/main" val="0"/>
              </a:ext>
            </a:extLst>
          </a:blip>
          <a:stretch>
            <a:fillRect/>
          </a:stretch>
        </p:blipFill>
        <p:spPr>
          <a:xfrm>
            <a:off x="253090" y="2823778"/>
            <a:ext cx="335554" cy="512746"/>
          </a:xfrm>
          <a:prstGeom prst="rect">
            <a:avLst/>
          </a:prstGeom>
        </p:spPr>
      </p:pic>
      <p:pic>
        <p:nvPicPr>
          <p:cNvPr id="12" name="図 11"/>
          <p:cNvPicPr>
            <a:picLocks noChangeAspect="1"/>
          </p:cNvPicPr>
          <p:nvPr userDrawn="1"/>
        </p:nvPicPr>
        <p:blipFill>
          <a:blip r:embed="rId6" cstate="print">
            <a:extLst>
              <a:ext uri="{28A0092B-C50C-407E-A947-70E740481C1C}">
                <a14:useLocalDpi xmlns:a14="http://schemas.microsoft.com/office/drawing/2010/main" val="0"/>
              </a:ext>
            </a:extLst>
          </a:blip>
          <a:stretch>
            <a:fillRect/>
          </a:stretch>
        </p:blipFill>
        <p:spPr>
          <a:xfrm>
            <a:off x="1039084" y="1934005"/>
            <a:ext cx="478408" cy="410715"/>
          </a:xfrm>
          <a:prstGeom prst="rect">
            <a:avLst/>
          </a:prstGeom>
        </p:spPr>
      </p:pic>
      <p:pic>
        <p:nvPicPr>
          <p:cNvPr id="13" name="図 12"/>
          <p:cNvPicPr>
            <a:picLocks noChangeAspect="1"/>
          </p:cNvPicPr>
          <p:nvPr userDrawn="1"/>
        </p:nvPicPr>
        <p:blipFill>
          <a:blip r:embed="rId7" cstate="print">
            <a:extLst>
              <a:ext uri="{28A0092B-C50C-407E-A947-70E740481C1C}">
                <a14:useLocalDpi xmlns:a14="http://schemas.microsoft.com/office/drawing/2010/main" val="0"/>
              </a:ext>
            </a:extLst>
          </a:blip>
          <a:stretch>
            <a:fillRect/>
          </a:stretch>
        </p:blipFill>
        <p:spPr>
          <a:xfrm>
            <a:off x="503548" y="4271353"/>
            <a:ext cx="472936" cy="351380"/>
          </a:xfrm>
          <a:prstGeom prst="rect">
            <a:avLst/>
          </a:prstGeom>
        </p:spPr>
      </p:pic>
      <p:pic>
        <p:nvPicPr>
          <p:cNvPr id="14" name="図 13"/>
          <p:cNvPicPr>
            <a:picLocks noChangeAspect="1"/>
          </p:cNvPicPr>
          <p:nvPr userDrawn="1"/>
        </p:nvPicPr>
        <p:blipFill>
          <a:blip r:embed="rId8" cstate="print">
            <a:extLst>
              <a:ext uri="{28A0092B-C50C-407E-A947-70E740481C1C}">
                <a14:useLocalDpi xmlns:a14="http://schemas.microsoft.com/office/drawing/2010/main" val="0"/>
              </a:ext>
            </a:extLst>
          </a:blip>
          <a:stretch>
            <a:fillRect/>
          </a:stretch>
        </p:blipFill>
        <p:spPr>
          <a:xfrm>
            <a:off x="1223628" y="3829750"/>
            <a:ext cx="515904" cy="304006"/>
          </a:xfrm>
          <a:prstGeom prst="rect">
            <a:avLst/>
          </a:prstGeom>
        </p:spPr>
      </p:pic>
      <p:pic>
        <p:nvPicPr>
          <p:cNvPr id="15" name="図 14"/>
          <p:cNvPicPr>
            <a:picLocks noChangeAspect="1"/>
          </p:cNvPicPr>
          <p:nvPr userDrawn="1"/>
        </p:nvPicPr>
        <p:blipFill>
          <a:blip r:embed="rId9" cstate="print">
            <a:extLst>
              <a:ext uri="{28A0092B-C50C-407E-A947-70E740481C1C}">
                <a14:useLocalDpi xmlns:a14="http://schemas.microsoft.com/office/drawing/2010/main" val="0"/>
              </a:ext>
            </a:extLst>
          </a:blip>
          <a:stretch>
            <a:fillRect/>
          </a:stretch>
        </p:blipFill>
        <p:spPr>
          <a:xfrm>
            <a:off x="7308304" y="303498"/>
            <a:ext cx="1490635" cy="328846"/>
          </a:xfrm>
          <a:prstGeom prst="rect">
            <a:avLst/>
          </a:prstGeom>
        </p:spPr>
      </p:pic>
    </p:spTree>
    <p:extLst>
      <p:ext uri="{BB962C8B-B14F-4D97-AF65-F5344CB8AC3E}">
        <p14:creationId xmlns:p14="http://schemas.microsoft.com/office/powerpoint/2010/main" val="27825596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Section">
    <p:spTree>
      <p:nvGrpSpPr>
        <p:cNvPr id="1" name=""/>
        <p:cNvGrpSpPr/>
        <p:nvPr/>
      </p:nvGrpSpPr>
      <p:grpSpPr>
        <a:xfrm>
          <a:off x="0" y="0"/>
          <a:ext cx="0" cy="0"/>
          <a:chOff x="0" y="0"/>
          <a:chExt cx="0" cy="0"/>
        </a:xfrm>
      </p:grpSpPr>
      <p:sp>
        <p:nvSpPr>
          <p:cNvPr id="6" name="正方形/長方形 5"/>
          <p:cNvSpPr/>
          <p:nvPr userDrawn="1"/>
        </p:nvSpPr>
        <p:spPr>
          <a:xfrm>
            <a:off x="0" y="4583498"/>
            <a:ext cx="9144000" cy="576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2" name="図 1"/>
          <p:cNvPicPr>
            <a:picLocks noChangeAspect="1"/>
          </p:cNvPicPr>
          <p:nvPr userDrawn="1"/>
        </p:nvPicPr>
        <p:blipFill rotWithShape="1">
          <a:blip r:embed="rId2" cstate="print">
            <a:extLst>
              <a:ext uri="{28A0092B-C50C-407E-A947-70E740481C1C}">
                <a14:useLocalDpi xmlns:a14="http://schemas.microsoft.com/office/drawing/2010/main" val="0"/>
              </a:ext>
            </a:extLst>
          </a:blip>
          <a:srcRect r="27795" b="36032"/>
          <a:stretch/>
        </p:blipFill>
        <p:spPr>
          <a:xfrm>
            <a:off x="5903640" y="3028747"/>
            <a:ext cx="3240360" cy="2137488"/>
          </a:xfrm>
          <a:prstGeom prst="rect">
            <a:avLst/>
          </a:prstGeom>
        </p:spPr>
      </p:pic>
      <p:sp>
        <p:nvSpPr>
          <p:cNvPr id="7" name="フッター プレースホルダー 1"/>
          <p:cNvSpPr>
            <a:spLocks noGrp="1"/>
          </p:cNvSpPr>
          <p:nvPr>
            <p:ph type="ftr" sz="quarter" idx="3"/>
          </p:nvPr>
        </p:nvSpPr>
        <p:spPr>
          <a:xfrm>
            <a:off x="358775" y="4803998"/>
            <a:ext cx="2160000" cy="135000"/>
          </a:xfrm>
          <a:prstGeom prst="rect">
            <a:avLst/>
          </a:prstGeom>
        </p:spPr>
        <p:txBody>
          <a:bodyPr vert="horz" lIns="0" tIns="0" rIns="0" bIns="0" rtlCol="0" anchor="b" anchorCtr="0"/>
          <a:lstStyle>
            <a:lvl1pPr algn="l">
              <a:defRPr sz="600">
                <a:solidFill>
                  <a:schemeClr val="bg1"/>
                </a:solidFill>
              </a:defRPr>
            </a:lvl1pPr>
          </a:lstStyle>
          <a:p>
            <a:r>
              <a:rPr lang="en-US" altLang="ja-JP" dirty="0"/>
              <a:t>©Canon IT Solutions Inc.  All rights reserved.</a:t>
            </a:r>
            <a:endParaRPr lang="ja-JP" altLang="en-US" dirty="0"/>
          </a:p>
        </p:txBody>
      </p:sp>
      <p:sp>
        <p:nvSpPr>
          <p:cNvPr id="3" name="スライド番号プレースホルダー 2"/>
          <p:cNvSpPr>
            <a:spLocks noGrp="1"/>
          </p:cNvSpPr>
          <p:nvPr>
            <p:ph type="sldNum" sz="quarter" idx="10"/>
          </p:nvPr>
        </p:nvSpPr>
        <p:spPr/>
        <p:txBody>
          <a:bodyPr/>
          <a:lstStyle/>
          <a:p>
            <a:fld id="{78AE49ED-73EF-499C-8307-28EB0E7CF529}" type="slidenum">
              <a:rPr lang="ja-JP" altLang="en-US" smtClean="0"/>
              <a:pPr/>
              <a:t>‹#›</a:t>
            </a:fld>
            <a:endParaRPr lang="ja-JP" altLang="en-US" dirty="0"/>
          </a:p>
        </p:txBody>
      </p:sp>
      <p:pic>
        <p:nvPicPr>
          <p:cNvPr id="8" name="図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6982236" y="4434845"/>
            <a:ext cx="326068" cy="524890"/>
          </a:xfrm>
          <a:prstGeom prst="rect">
            <a:avLst/>
          </a:prstGeom>
        </p:spPr>
      </p:pic>
      <p:pic>
        <p:nvPicPr>
          <p:cNvPr id="9" name="図 8"/>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8568444" y="3972363"/>
            <a:ext cx="298228" cy="368132"/>
          </a:xfrm>
          <a:prstGeom prst="rect">
            <a:avLst/>
          </a:prstGeom>
        </p:spPr>
      </p:pic>
      <p:pic>
        <p:nvPicPr>
          <p:cNvPr id="11" name="図 10"/>
          <p:cNvPicPr>
            <a:picLocks noChangeAspect="1"/>
          </p:cNvPicPr>
          <p:nvPr userDrawn="1"/>
        </p:nvPicPr>
        <p:blipFill>
          <a:blip r:embed="rId5" cstate="print">
            <a:extLst>
              <a:ext uri="{28A0092B-C50C-407E-A947-70E740481C1C}">
                <a14:useLocalDpi xmlns:a14="http://schemas.microsoft.com/office/drawing/2010/main" val="0"/>
              </a:ext>
            </a:extLst>
          </a:blip>
          <a:stretch>
            <a:fillRect/>
          </a:stretch>
        </p:blipFill>
        <p:spPr>
          <a:xfrm>
            <a:off x="6560309" y="3142113"/>
            <a:ext cx="415869" cy="515148"/>
          </a:xfrm>
          <a:prstGeom prst="rect">
            <a:avLst/>
          </a:prstGeom>
        </p:spPr>
      </p:pic>
      <p:pic>
        <p:nvPicPr>
          <p:cNvPr id="12" name="図 11"/>
          <p:cNvPicPr>
            <a:picLocks noChangeAspect="1"/>
          </p:cNvPicPr>
          <p:nvPr userDrawn="1"/>
        </p:nvPicPr>
        <p:blipFill>
          <a:blip r:embed="rId6" cstate="print">
            <a:extLst>
              <a:ext uri="{28A0092B-C50C-407E-A947-70E740481C1C}">
                <a14:useLocalDpi xmlns:a14="http://schemas.microsoft.com/office/drawing/2010/main" val="0"/>
              </a:ext>
            </a:extLst>
          </a:blip>
          <a:stretch>
            <a:fillRect/>
          </a:stretch>
        </p:blipFill>
        <p:spPr>
          <a:xfrm>
            <a:off x="7633020" y="3595673"/>
            <a:ext cx="328501" cy="501818"/>
          </a:xfrm>
          <a:prstGeom prst="rect">
            <a:avLst/>
          </a:prstGeom>
        </p:spPr>
      </p:pic>
      <p:pic>
        <p:nvPicPr>
          <p:cNvPr id="13" name="図 12"/>
          <p:cNvPicPr>
            <a:picLocks noChangeAspect="1"/>
          </p:cNvPicPr>
          <p:nvPr userDrawn="1"/>
        </p:nvPicPr>
        <p:blipFill>
          <a:blip r:embed="rId7" cstate="print">
            <a:extLst>
              <a:ext uri="{28A0092B-C50C-407E-A947-70E740481C1C}">
                <a14:useLocalDpi xmlns:a14="http://schemas.microsoft.com/office/drawing/2010/main" val="0"/>
              </a:ext>
            </a:extLst>
          </a:blip>
          <a:stretch>
            <a:fillRect/>
          </a:stretch>
        </p:blipFill>
        <p:spPr>
          <a:xfrm>
            <a:off x="8048746" y="2592668"/>
            <a:ext cx="460056" cy="685890"/>
          </a:xfrm>
          <a:prstGeom prst="rect">
            <a:avLst/>
          </a:prstGeom>
        </p:spPr>
      </p:pic>
      <p:pic>
        <p:nvPicPr>
          <p:cNvPr id="14" name="図 13"/>
          <p:cNvPicPr>
            <a:picLocks noChangeAspect="1"/>
          </p:cNvPicPr>
          <p:nvPr userDrawn="1"/>
        </p:nvPicPr>
        <p:blipFill>
          <a:blip r:embed="rId8" cstate="print">
            <a:extLst>
              <a:ext uri="{28A0092B-C50C-407E-A947-70E740481C1C}">
                <a14:useLocalDpi xmlns:a14="http://schemas.microsoft.com/office/drawing/2010/main" val="0"/>
              </a:ext>
            </a:extLst>
          </a:blip>
          <a:stretch>
            <a:fillRect/>
          </a:stretch>
        </p:blipFill>
        <p:spPr>
          <a:xfrm>
            <a:off x="7308304" y="303498"/>
            <a:ext cx="1490635" cy="328846"/>
          </a:xfrm>
          <a:prstGeom prst="rect">
            <a:avLst/>
          </a:prstGeom>
        </p:spPr>
      </p:pic>
      <p:sp>
        <p:nvSpPr>
          <p:cNvPr id="10" name="タイトル 1"/>
          <p:cNvSpPr>
            <a:spLocks noGrp="1"/>
          </p:cNvSpPr>
          <p:nvPr>
            <p:ph type="title" hasCustomPrompt="1"/>
          </p:nvPr>
        </p:nvSpPr>
        <p:spPr>
          <a:xfrm>
            <a:off x="358775" y="1311610"/>
            <a:ext cx="7093285" cy="1980220"/>
          </a:xfrm>
          <a:prstGeom prst="rect">
            <a:avLst/>
          </a:prstGeom>
        </p:spPr>
        <p:txBody>
          <a:bodyPr lIns="0" tIns="0" rIns="0" bIns="0" anchor="ctr" anchorCtr="0"/>
          <a:lstStyle>
            <a:lvl1pPr algn="l">
              <a:lnSpc>
                <a:spcPct val="110000"/>
              </a:lnSpc>
              <a:spcAft>
                <a:spcPts val="0"/>
              </a:spcAft>
              <a:defRPr sz="2400" b="1">
                <a:solidFill>
                  <a:schemeClr val="tx2"/>
                </a:solidFill>
              </a:defRPr>
            </a:lvl1pPr>
          </a:lstStyle>
          <a:p>
            <a:r>
              <a:rPr kumimoji="1" lang="ja-JP" altLang="en-US" dirty="0"/>
              <a:t>マスター タイトルの書式設定</a:t>
            </a:r>
            <a:r>
              <a:rPr kumimoji="1" lang="en-US" altLang="ja-JP" dirty="0"/>
              <a:t>A</a:t>
            </a:r>
            <a:endParaRPr kumimoji="1" lang="ja-JP" altLang="en-US" dirty="0"/>
          </a:p>
        </p:txBody>
      </p:sp>
    </p:spTree>
    <p:extLst>
      <p:ext uri="{BB962C8B-B14F-4D97-AF65-F5344CB8AC3E}">
        <p14:creationId xmlns:p14="http://schemas.microsoft.com/office/powerpoint/2010/main" val="8498660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General_AC">
    <p:spTree>
      <p:nvGrpSpPr>
        <p:cNvPr id="1" name=""/>
        <p:cNvGrpSpPr/>
        <p:nvPr/>
      </p:nvGrpSpPr>
      <p:grpSpPr>
        <a:xfrm>
          <a:off x="0" y="0"/>
          <a:ext cx="0" cy="0"/>
          <a:chOff x="0" y="0"/>
          <a:chExt cx="0" cy="0"/>
        </a:xfrm>
      </p:grpSpPr>
      <p:sp>
        <p:nvSpPr>
          <p:cNvPr id="7" name="正方形/長方形 6"/>
          <p:cNvSpPr/>
          <p:nvPr userDrawn="1"/>
        </p:nvSpPr>
        <p:spPr>
          <a:xfrm>
            <a:off x="0" y="0"/>
            <a:ext cx="9144000" cy="144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4" name="図 3"/>
          <p:cNvPicPr>
            <a:picLocks noChangeAspect="1"/>
          </p:cNvPicPr>
          <p:nvPr userDrawn="1"/>
        </p:nvPicPr>
        <p:blipFill rotWithShape="1">
          <a:blip r:embed="rId2" cstate="print">
            <a:extLst>
              <a:ext uri="{28A0092B-C50C-407E-A947-70E740481C1C}">
                <a14:useLocalDpi xmlns:a14="http://schemas.microsoft.com/office/drawing/2010/main" val="0"/>
              </a:ext>
            </a:extLst>
          </a:blip>
          <a:srcRect t="48226" r="28485"/>
          <a:stretch/>
        </p:blipFill>
        <p:spPr>
          <a:xfrm>
            <a:off x="6749590" y="0"/>
            <a:ext cx="2394918" cy="599346"/>
          </a:xfrm>
          <a:prstGeom prst="rect">
            <a:avLst/>
          </a:prstGeom>
        </p:spPr>
      </p:pic>
      <p:sp>
        <p:nvSpPr>
          <p:cNvPr id="6" name="スライド番号プレースホルダー 5"/>
          <p:cNvSpPr>
            <a:spLocks noGrp="1"/>
          </p:cNvSpPr>
          <p:nvPr>
            <p:ph type="sldNum" sz="quarter" idx="12"/>
          </p:nvPr>
        </p:nvSpPr>
        <p:spPr>
          <a:xfrm>
            <a:off x="8424000" y="4860000"/>
            <a:ext cx="360000" cy="135000"/>
          </a:xfrm>
        </p:spPr>
        <p:txBody>
          <a:bodyPr/>
          <a:lstStyle/>
          <a:p>
            <a:fld id="{78AE49ED-73EF-499C-8307-28EB0E7CF529}" type="slidenum">
              <a:rPr kumimoji="1" lang="ja-JP" altLang="en-US" smtClean="0"/>
              <a:t>‹#›</a:t>
            </a:fld>
            <a:endParaRPr kumimoji="1" lang="ja-JP" altLang="en-US" dirty="0"/>
          </a:p>
        </p:txBody>
      </p:sp>
      <p:sp>
        <p:nvSpPr>
          <p:cNvPr id="14" name="テキスト プレースホルダー 13"/>
          <p:cNvSpPr>
            <a:spLocks noGrp="1"/>
          </p:cNvSpPr>
          <p:nvPr>
            <p:ph type="body" sz="quarter" idx="14"/>
          </p:nvPr>
        </p:nvSpPr>
        <p:spPr>
          <a:xfrm>
            <a:off x="358775" y="951570"/>
            <a:ext cx="8426450" cy="3780420"/>
          </a:xfrm>
          <a:prstGeom prst="rect">
            <a:avLst/>
          </a:prstGeom>
        </p:spPr>
        <p:txBody>
          <a:bodyPr lIns="0" tIns="0" rIns="0" bIns="0"/>
          <a:lstStyle>
            <a:lvl1pPr marL="0" indent="0">
              <a:lnSpc>
                <a:spcPts val="1700"/>
              </a:lnSpc>
              <a:spcBef>
                <a:spcPts val="0"/>
              </a:spcBef>
              <a:buNone/>
              <a:defRPr sz="1200">
                <a:latin typeface="+mn-ea"/>
                <a:ea typeface="+mn-ea"/>
              </a:defRPr>
            </a:lvl1pPr>
            <a:lvl2pPr>
              <a:defRPr sz="1200">
                <a:latin typeface="+mn-ea"/>
                <a:ea typeface="+mn-ea"/>
              </a:defRPr>
            </a:lvl2pPr>
            <a:lvl3pPr>
              <a:defRPr sz="1200">
                <a:latin typeface="+mn-ea"/>
                <a:ea typeface="+mn-ea"/>
              </a:defRPr>
            </a:lvl3pPr>
            <a:lvl4pPr>
              <a:defRPr sz="1200">
                <a:latin typeface="+mn-ea"/>
                <a:ea typeface="+mn-ea"/>
              </a:defRPr>
            </a:lvl4pPr>
            <a:lvl5pPr>
              <a:defRPr sz="1200">
                <a:latin typeface="+mn-ea"/>
                <a:ea typeface="+mn-ea"/>
              </a:defRPr>
            </a:lvl5pPr>
          </a:lstStyle>
          <a:p>
            <a:pPr lvl="0"/>
            <a:r>
              <a:rPr kumimoji="1" lang="ja-JP" altLang="en-US" dirty="0"/>
              <a:t>マスター テキストの書式設定</a:t>
            </a:r>
            <a:endParaRPr kumimoji="1" lang="en-US" altLang="ja-JP" dirty="0"/>
          </a:p>
        </p:txBody>
      </p:sp>
      <p:sp>
        <p:nvSpPr>
          <p:cNvPr id="2" name="タイトル 1"/>
          <p:cNvSpPr>
            <a:spLocks noGrp="1"/>
          </p:cNvSpPr>
          <p:nvPr>
            <p:ph type="title"/>
          </p:nvPr>
        </p:nvSpPr>
        <p:spPr>
          <a:xfrm>
            <a:off x="358775" y="267494"/>
            <a:ext cx="7093545" cy="584267"/>
          </a:xfrm>
          <a:prstGeom prst="rect">
            <a:avLst/>
          </a:prstGeom>
        </p:spPr>
        <p:txBody>
          <a:bodyPr lIns="0" tIns="0" rIns="0" bIns="0" anchor="t" anchorCtr="0"/>
          <a:lstStyle>
            <a:lvl1pPr algn="l">
              <a:lnSpc>
                <a:spcPct val="100000"/>
              </a:lnSpc>
              <a:defRPr sz="2200" b="1">
                <a:solidFill>
                  <a:schemeClr val="tx2"/>
                </a:solidFill>
              </a:defRPr>
            </a:lvl1pPr>
          </a:lstStyle>
          <a:p>
            <a:r>
              <a:rPr kumimoji="1" lang="ja-JP" altLang="en-US" dirty="0"/>
              <a:t>マスター タイトルの書式設定</a:t>
            </a:r>
          </a:p>
        </p:txBody>
      </p:sp>
      <p:sp>
        <p:nvSpPr>
          <p:cNvPr id="8" name="フッター プレースホルダー 1"/>
          <p:cNvSpPr>
            <a:spLocks noGrp="1"/>
          </p:cNvSpPr>
          <p:nvPr>
            <p:ph type="ftr" sz="quarter" idx="3"/>
          </p:nvPr>
        </p:nvSpPr>
        <p:spPr>
          <a:xfrm>
            <a:off x="358775" y="4803998"/>
            <a:ext cx="2160000" cy="135000"/>
          </a:xfrm>
          <a:prstGeom prst="rect">
            <a:avLst/>
          </a:prstGeom>
        </p:spPr>
        <p:txBody>
          <a:bodyPr vert="horz" lIns="0" tIns="0" rIns="0" bIns="0" rtlCol="0" anchor="b" anchorCtr="0"/>
          <a:lstStyle>
            <a:lvl1pPr algn="l">
              <a:defRPr sz="600">
                <a:solidFill>
                  <a:schemeClr val="tx1">
                    <a:tint val="75000"/>
                  </a:schemeClr>
                </a:solidFill>
              </a:defRPr>
            </a:lvl1pPr>
          </a:lstStyle>
          <a:p>
            <a:r>
              <a:rPr lang="en-US" altLang="ja-JP" dirty="0"/>
              <a:t>©Canon IT Solutions Inc.  All rights reserved.</a:t>
            </a:r>
            <a:endParaRPr lang="ja-JP" altLang="en-US" dirty="0"/>
          </a:p>
        </p:txBody>
      </p:sp>
      <p:pic>
        <p:nvPicPr>
          <p:cNvPr id="12" name="図 11"/>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7574965" y="231490"/>
            <a:ext cx="1223974" cy="270018"/>
          </a:xfrm>
          <a:prstGeom prst="rect">
            <a:avLst/>
          </a:prstGeom>
        </p:spPr>
      </p:pic>
    </p:spTree>
    <p:extLst>
      <p:ext uri="{BB962C8B-B14F-4D97-AF65-F5344CB8AC3E}">
        <p14:creationId xmlns:p14="http://schemas.microsoft.com/office/powerpoint/2010/main" val="204369458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General_HR">
    <p:spTree>
      <p:nvGrpSpPr>
        <p:cNvPr id="1" name=""/>
        <p:cNvGrpSpPr/>
        <p:nvPr/>
      </p:nvGrpSpPr>
      <p:grpSpPr>
        <a:xfrm>
          <a:off x="0" y="0"/>
          <a:ext cx="0" cy="0"/>
          <a:chOff x="0" y="0"/>
          <a:chExt cx="0" cy="0"/>
        </a:xfrm>
      </p:grpSpPr>
      <p:sp>
        <p:nvSpPr>
          <p:cNvPr id="11" name="正方形/長方形 10"/>
          <p:cNvSpPr/>
          <p:nvPr userDrawn="1"/>
        </p:nvSpPr>
        <p:spPr>
          <a:xfrm>
            <a:off x="0" y="0"/>
            <a:ext cx="9144000" cy="144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12" name="図 11"/>
          <p:cNvPicPr>
            <a:picLocks noChangeAspect="1"/>
          </p:cNvPicPr>
          <p:nvPr userDrawn="1"/>
        </p:nvPicPr>
        <p:blipFill rotWithShape="1">
          <a:blip r:embed="rId2" cstate="print">
            <a:extLst>
              <a:ext uri="{28A0092B-C50C-407E-A947-70E740481C1C}">
                <a14:useLocalDpi xmlns:a14="http://schemas.microsoft.com/office/drawing/2010/main" val="0"/>
              </a:ext>
            </a:extLst>
          </a:blip>
          <a:srcRect t="48226" r="28485"/>
          <a:stretch/>
        </p:blipFill>
        <p:spPr>
          <a:xfrm>
            <a:off x="6749590" y="0"/>
            <a:ext cx="2394918" cy="599346"/>
          </a:xfrm>
          <a:prstGeom prst="rect">
            <a:avLst/>
          </a:prstGeom>
        </p:spPr>
      </p:pic>
      <p:pic>
        <p:nvPicPr>
          <p:cNvPr id="10" name="図 9"/>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7574965" y="231490"/>
            <a:ext cx="1223974" cy="270018"/>
          </a:xfrm>
          <a:prstGeom prst="rect">
            <a:avLst/>
          </a:prstGeom>
        </p:spPr>
      </p:pic>
      <p:sp>
        <p:nvSpPr>
          <p:cNvPr id="6" name="スライド番号プレースホルダー 5"/>
          <p:cNvSpPr>
            <a:spLocks noGrp="1"/>
          </p:cNvSpPr>
          <p:nvPr>
            <p:ph type="sldNum" sz="quarter" idx="12"/>
          </p:nvPr>
        </p:nvSpPr>
        <p:spPr>
          <a:xfrm>
            <a:off x="8424000" y="4860000"/>
            <a:ext cx="360000" cy="135000"/>
          </a:xfrm>
        </p:spPr>
        <p:txBody>
          <a:bodyPr/>
          <a:lstStyle/>
          <a:p>
            <a:fld id="{78AE49ED-73EF-499C-8307-28EB0E7CF529}" type="slidenum">
              <a:rPr kumimoji="1" lang="ja-JP" altLang="en-US" smtClean="0"/>
              <a:t>‹#›</a:t>
            </a:fld>
            <a:endParaRPr kumimoji="1" lang="ja-JP" altLang="en-US" dirty="0"/>
          </a:p>
        </p:txBody>
      </p:sp>
      <p:sp>
        <p:nvSpPr>
          <p:cNvPr id="14" name="テキスト プレースホルダー 13"/>
          <p:cNvSpPr>
            <a:spLocks noGrp="1"/>
          </p:cNvSpPr>
          <p:nvPr>
            <p:ph type="body" sz="quarter" idx="14"/>
          </p:nvPr>
        </p:nvSpPr>
        <p:spPr>
          <a:xfrm>
            <a:off x="358775" y="951570"/>
            <a:ext cx="8426450" cy="3780420"/>
          </a:xfrm>
          <a:prstGeom prst="rect">
            <a:avLst/>
          </a:prstGeom>
        </p:spPr>
        <p:txBody>
          <a:bodyPr lIns="0" tIns="0" rIns="0" bIns="0"/>
          <a:lstStyle>
            <a:lvl1pPr marL="0" indent="0">
              <a:lnSpc>
                <a:spcPts val="1700"/>
              </a:lnSpc>
              <a:spcBef>
                <a:spcPts val="0"/>
              </a:spcBef>
              <a:buNone/>
              <a:defRPr sz="1200">
                <a:latin typeface="+mn-ea"/>
                <a:ea typeface="+mn-ea"/>
              </a:defRPr>
            </a:lvl1pPr>
            <a:lvl2pPr>
              <a:defRPr sz="1200">
                <a:latin typeface="+mn-ea"/>
                <a:ea typeface="+mn-ea"/>
              </a:defRPr>
            </a:lvl2pPr>
            <a:lvl3pPr>
              <a:defRPr sz="1200">
                <a:latin typeface="+mn-ea"/>
                <a:ea typeface="+mn-ea"/>
              </a:defRPr>
            </a:lvl3pPr>
            <a:lvl4pPr>
              <a:defRPr sz="1200">
                <a:latin typeface="+mn-ea"/>
                <a:ea typeface="+mn-ea"/>
              </a:defRPr>
            </a:lvl4pPr>
            <a:lvl5pPr>
              <a:defRPr sz="1200">
                <a:latin typeface="+mn-ea"/>
                <a:ea typeface="+mn-ea"/>
              </a:defRPr>
            </a:lvl5pPr>
          </a:lstStyle>
          <a:p>
            <a:pPr lvl="0"/>
            <a:r>
              <a:rPr kumimoji="1" lang="ja-JP" altLang="en-US" dirty="0"/>
              <a:t>マスター テキストの書式設定</a:t>
            </a:r>
            <a:endParaRPr kumimoji="1" lang="en-US" altLang="ja-JP" dirty="0"/>
          </a:p>
        </p:txBody>
      </p:sp>
      <p:sp>
        <p:nvSpPr>
          <p:cNvPr id="2" name="タイトル 1"/>
          <p:cNvSpPr>
            <a:spLocks noGrp="1"/>
          </p:cNvSpPr>
          <p:nvPr>
            <p:ph type="title"/>
          </p:nvPr>
        </p:nvSpPr>
        <p:spPr>
          <a:xfrm>
            <a:off x="358775" y="267494"/>
            <a:ext cx="7057541" cy="584267"/>
          </a:xfrm>
          <a:prstGeom prst="rect">
            <a:avLst/>
          </a:prstGeom>
        </p:spPr>
        <p:txBody>
          <a:bodyPr lIns="0" tIns="0" rIns="0" bIns="0" anchor="t" anchorCtr="0"/>
          <a:lstStyle>
            <a:lvl1pPr algn="l">
              <a:lnSpc>
                <a:spcPct val="100000"/>
              </a:lnSpc>
              <a:defRPr sz="2200" b="1">
                <a:solidFill>
                  <a:schemeClr val="accent3"/>
                </a:solidFill>
              </a:defRPr>
            </a:lvl1pPr>
          </a:lstStyle>
          <a:p>
            <a:r>
              <a:rPr kumimoji="1" lang="ja-JP" altLang="en-US" dirty="0"/>
              <a:t>マスター タイトルの書式設定</a:t>
            </a:r>
          </a:p>
        </p:txBody>
      </p:sp>
      <p:sp>
        <p:nvSpPr>
          <p:cNvPr id="8" name="フッター プレースホルダー 1"/>
          <p:cNvSpPr>
            <a:spLocks noGrp="1"/>
          </p:cNvSpPr>
          <p:nvPr>
            <p:ph type="ftr" sz="quarter" idx="3"/>
          </p:nvPr>
        </p:nvSpPr>
        <p:spPr>
          <a:xfrm>
            <a:off x="358775" y="4803998"/>
            <a:ext cx="2160000" cy="135000"/>
          </a:xfrm>
          <a:prstGeom prst="rect">
            <a:avLst/>
          </a:prstGeom>
        </p:spPr>
        <p:txBody>
          <a:bodyPr vert="horz" lIns="0" tIns="0" rIns="0" bIns="0" rtlCol="0" anchor="b" anchorCtr="0"/>
          <a:lstStyle>
            <a:lvl1pPr algn="l">
              <a:defRPr sz="600">
                <a:solidFill>
                  <a:schemeClr val="tx1">
                    <a:tint val="75000"/>
                  </a:schemeClr>
                </a:solidFill>
              </a:defRPr>
            </a:lvl1pPr>
          </a:lstStyle>
          <a:p>
            <a:r>
              <a:rPr lang="en-US" altLang="ja-JP" dirty="0"/>
              <a:t>©Canon IT Solutions Inc.  All rights reserved.</a:t>
            </a:r>
            <a:endParaRPr lang="ja-JP" altLang="en-US" dirty="0"/>
          </a:p>
        </p:txBody>
      </p:sp>
    </p:spTree>
    <p:extLst>
      <p:ext uri="{BB962C8B-B14F-4D97-AF65-F5344CB8AC3E}">
        <p14:creationId xmlns:p14="http://schemas.microsoft.com/office/powerpoint/2010/main" val="40745710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ack Cover">
    <p:bg>
      <p:bgPr>
        <a:solidFill>
          <a:schemeClr val="tx2"/>
        </a:solidFill>
        <a:effectLst/>
      </p:bgPr>
    </p:bg>
    <p:spTree>
      <p:nvGrpSpPr>
        <p:cNvPr id="1" name=""/>
        <p:cNvGrpSpPr/>
        <p:nvPr/>
      </p:nvGrpSpPr>
      <p:grpSpPr>
        <a:xfrm>
          <a:off x="0" y="0"/>
          <a:ext cx="0" cy="0"/>
          <a:chOff x="0" y="0"/>
          <a:chExt cx="0" cy="0"/>
        </a:xfrm>
      </p:grpSpPr>
      <p:sp>
        <p:nvSpPr>
          <p:cNvPr id="5" name="正方形/長方形 4"/>
          <p:cNvSpPr/>
          <p:nvPr userDrawn="1"/>
        </p:nvSpPr>
        <p:spPr>
          <a:xfrm>
            <a:off x="0" y="576000"/>
            <a:ext cx="9144000" cy="39924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2" name="図 1"/>
          <p:cNvPicPr>
            <a:picLocks noChangeAspect="1"/>
          </p:cNvPicPr>
          <p:nvPr userDrawn="1"/>
        </p:nvPicPr>
        <p:blipFill rotWithShape="1">
          <a:blip r:embed="rId2" cstate="print">
            <a:extLst>
              <a:ext uri="{28A0092B-C50C-407E-A947-70E740481C1C}">
                <a14:useLocalDpi xmlns:a14="http://schemas.microsoft.com/office/drawing/2010/main" val="0"/>
              </a:ext>
            </a:extLst>
          </a:blip>
          <a:srcRect t="16938" r="30206"/>
          <a:stretch/>
        </p:blipFill>
        <p:spPr>
          <a:xfrm>
            <a:off x="6155795" y="0"/>
            <a:ext cx="2988332" cy="2112802"/>
          </a:xfrm>
          <a:prstGeom prst="rect">
            <a:avLst/>
          </a:prstGeom>
        </p:spPr>
      </p:pic>
      <p:pic>
        <p:nvPicPr>
          <p:cNvPr id="11" name="図 10"/>
          <p:cNvPicPr>
            <a:picLocks noChangeAspect="1"/>
          </p:cNvPicPr>
          <p:nvPr userDrawn="1"/>
        </p:nvPicPr>
        <p:blipFill rotWithShape="1">
          <a:blip r:embed="rId3" cstate="print">
            <a:extLst>
              <a:ext uri="{28A0092B-C50C-407E-A947-70E740481C1C}">
                <a14:useLocalDpi xmlns:a14="http://schemas.microsoft.com/office/drawing/2010/main" val="0"/>
              </a:ext>
            </a:extLst>
          </a:blip>
          <a:srcRect r="24315" b="28117"/>
          <a:stretch/>
        </p:blipFill>
        <p:spPr>
          <a:xfrm>
            <a:off x="6263933" y="3019264"/>
            <a:ext cx="2880321" cy="2124236"/>
          </a:xfrm>
          <a:prstGeom prst="rect">
            <a:avLst/>
          </a:prstGeom>
        </p:spPr>
      </p:pic>
      <p:sp>
        <p:nvSpPr>
          <p:cNvPr id="4" name="フッター プレースホルダー 1"/>
          <p:cNvSpPr>
            <a:spLocks noGrp="1"/>
          </p:cNvSpPr>
          <p:nvPr>
            <p:ph type="ftr" sz="quarter" idx="3"/>
          </p:nvPr>
        </p:nvSpPr>
        <p:spPr>
          <a:xfrm>
            <a:off x="358775" y="4803998"/>
            <a:ext cx="2160000" cy="135000"/>
          </a:xfrm>
          <a:prstGeom prst="rect">
            <a:avLst/>
          </a:prstGeom>
        </p:spPr>
        <p:txBody>
          <a:bodyPr vert="horz" lIns="0" tIns="0" rIns="0" bIns="0" rtlCol="0" anchor="b" anchorCtr="0"/>
          <a:lstStyle>
            <a:lvl1pPr algn="l">
              <a:defRPr sz="600">
                <a:solidFill>
                  <a:schemeClr val="bg1"/>
                </a:solidFill>
              </a:defRPr>
            </a:lvl1pPr>
          </a:lstStyle>
          <a:p>
            <a:r>
              <a:rPr lang="en-US" altLang="ja-JP" dirty="0"/>
              <a:t>©Canon IT Solutions Inc.  All rights reserved.</a:t>
            </a:r>
            <a:endParaRPr lang="ja-JP" altLang="en-US" dirty="0"/>
          </a:p>
        </p:txBody>
      </p:sp>
      <p:pic>
        <p:nvPicPr>
          <p:cNvPr id="6" name="図 5"/>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flipH="1">
            <a:off x="7812360" y="483518"/>
            <a:ext cx="337945" cy="222249"/>
          </a:xfrm>
          <a:prstGeom prst="rect">
            <a:avLst/>
          </a:prstGeom>
        </p:spPr>
      </p:pic>
      <p:pic>
        <p:nvPicPr>
          <p:cNvPr id="7" name="図 6"/>
          <p:cNvPicPr>
            <a:picLocks noChangeAspect="1"/>
          </p:cNvPicPr>
          <p:nvPr userDrawn="1"/>
        </p:nvPicPr>
        <p:blipFill>
          <a:blip r:embed="rId5" cstate="print">
            <a:extLst>
              <a:ext uri="{28A0092B-C50C-407E-A947-70E740481C1C}">
                <a14:useLocalDpi xmlns:a14="http://schemas.microsoft.com/office/drawing/2010/main" val="0"/>
              </a:ext>
            </a:extLst>
          </a:blip>
          <a:stretch>
            <a:fillRect/>
          </a:stretch>
        </p:blipFill>
        <p:spPr>
          <a:xfrm>
            <a:off x="8568444" y="771550"/>
            <a:ext cx="307200" cy="485559"/>
          </a:xfrm>
          <a:prstGeom prst="rect">
            <a:avLst/>
          </a:prstGeom>
        </p:spPr>
      </p:pic>
      <p:pic>
        <p:nvPicPr>
          <p:cNvPr id="8" name="図 7"/>
          <p:cNvPicPr>
            <a:picLocks noChangeAspect="1"/>
          </p:cNvPicPr>
          <p:nvPr userDrawn="1"/>
        </p:nvPicPr>
        <p:blipFill>
          <a:blip r:embed="rId6" cstate="print">
            <a:extLst>
              <a:ext uri="{28A0092B-C50C-407E-A947-70E740481C1C}">
                <a14:useLocalDpi xmlns:a14="http://schemas.microsoft.com/office/drawing/2010/main" val="0"/>
              </a:ext>
            </a:extLst>
          </a:blip>
          <a:stretch>
            <a:fillRect/>
          </a:stretch>
        </p:blipFill>
        <p:spPr>
          <a:xfrm>
            <a:off x="8443469" y="3948039"/>
            <a:ext cx="504310" cy="481551"/>
          </a:xfrm>
          <a:prstGeom prst="rect">
            <a:avLst/>
          </a:prstGeom>
        </p:spPr>
      </p:pic>
      <p:pic>
        <p:nvPicPr>
          <p:cNvPr id="9" name="図 8"/>
          <p:cNvPicPr>
            <a:picLocks noChangeAspect="1"/>
          </p:cNvPicPr>
          <p:nvPr userDrawn="1"/>
        </p:nvPicPr>
        <p:blipFill>
          <a:blip r:embed="rId7" cstate="print">
            <a:extLst>
              <a:ext uri="{28A0092B-C50C-407E-A947-70E740481C1C}">
                <a14:useLocalDpi xmlns:a14="http://schemas.microsoft.com/office/drawing/2010/main" val="0"/>
              </a:ext>
            </a:extLst>
          </a:blip>
          <a:stretch>
            <a:fillRect/>
          </a:stretch>
        </p:blipFill>
        <p:spPr>
          <a:xfrm>
            <a:off x="7272300" y="4429590"/>
            <a:ext cx="311641" cy="384689"/>
          </a:xfrm>
          <a:prstGeom prst="rect">
            <a:avLst/>
          </a:prstGeom>
        </p:spPr>
      </p:pic>
      <p:pic>
        <p:nvPicPr>
          <p:cNvPr id="10" name="図 9"/>
          <p:cNvPicPr>
            <a:picLocks noChangeAspect="1"/>
          </p:cNvPicPr>
          <p:nvPr userDrawn="1"/>
        </p:nvPicPr>
        <p:blipFill>
          <a:blip r:embed="rId8" cstate="print">
            <a:extLst>
              <a:ext uri="{28A0092B-C50C-407E-A947-70E740481C1C}">
                <a14:useLocalDpi xmlns:a14="http://schemas.microsoft.com/office/drawing/2010/main" val="0"/>
              </a:ext>
            </a:extLst>
          </a:blip>
          <a:stretch>
            <a:fillRect/>
          </a:stretch>
        </p:blipFill>
        <p:spPr>
          <a:xfrm flipH="1">
            <a:off x="7324344" y="3687874"/>
            <a:ext cx="519193" cy="551406"/>
          </a:xfrm>
          <a:prstGeom prst="rect">
            <a:avLst/>
          </a:prstGeom>
        </p:spPr>
      </p:pic>
      <p:sp>
        <p:nvSpPr>
          <p:cNvPr id="12" name="スライド番号プレースホルダー 5"/>
          <p:cNvSpPr>
            <a:spLocks noGrp="1"/>
          </p:cNvSpPr>
          <p:nvPr>
            <p:ph type="sldNum" sz="quarter" idx="4"/>
          </p:nvPr>
        </p:nvSpPr>
        <p:spPr>
          <a:xfrm>
            <a:off x="8425225" y="4803998"/>
            <a:ext cx="360000" cy="135000"/>
          </a:xfrm>
          <a:prstGeom prst="rect">
            <a:avLst/>
          </a:prstGeom>
        </p:spPr>
        <p:txBody>
          <a:bodyPr vert="horz" lIns="0" tIns="0" rIns="0" bIns="0" rtlCol="0" anchor="b" anchorCtr="0"/>
          <a:lstStyle>
            <a:lvl1pPr algn="r">
              <a:defRPr sz="900">
                <a:solidFill>
                  <a:schemeClr val="bg1"/>
                </a:solidFill>
              </a:defRPr>
            </a:lvl1pPr>
          </a:lstStyle>
          <a:p>
            <a:fld id="{78AE49ED-73EF-499C-8307-28EB0E7CF529}" type="slidenum">
              <a:rPr lang="ja-JP" altLang="en-US" smtClean="0"/>
              <a:pPr/>
              <a:t>‹#›</a:t>
            </a:fld>
            <a:endParaRPr lang="ja-JP" altLang="en-US" dirty="0"/>
          </a:p>
        </p:txBody>
      </p:sp>
    </p:spTree>
    <p:extLst>
      <p:ext uri="{BB962C8B-B14F-4D97-AF65-F5344CB8AC3E}">
        <p14:creationId xmlns:p14="http://schemas.microsoft.com/office/powerpoint/2010/main" val="25090232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6" name="スライド番号プレースホルダー 5"/>
          <p:cNvSpPr>
            <a:spLocks noGrp="1"/>
          </p:cNvSpPr>
          <p:nvPr>
            <p:ph type="sldNum" sz="quarter" idx="4"/>
          </p:nvPr>
        </p:nvSpPr>
        <p:spPr>
          <a:xfrm>
            <a:off x="8425225" y="4803998"/>
            <a:ext cx="360000" cy="135000"/>
          </a:xfrm>
          <a:prstGeom prst="rect">
            <a:avLst/>
          </a:prstGeom>
        </p:spPr>
        <p:txBody>
          <a:bodyPr vert="horz" lIns="0" tIns="0" rIns="0" bIns="0" rtlCol="0" anchor="b" anchorCtr="0"/>
          <a:lstStyle>
            <a:lvl1pPr algn="r">
              <a:defRPr sz="900">
                <a:solidFill>
                  <a:schemeClr val="tx1">
                    <a:lumMod val="50000"/>
                    <a:lumOff val="50000"/>
                  </a:schemeClr>
                </a:solidFill>
              </a:defRPr>
            </a:lvl1pPr>
          </a:lstStyle>
          <a:p>
            <a:fld id="{78AE49ED-73EF-499C-8307-28EB0E7CF529}" type="slidenum">
              <a:rPr lang="ja-JP" altLang="en-US" smtClean="0"/>
              <a:pPr/>
              <a:t>‹#›</a:t>
            </a:fld>
            <a:endParaRPr lang="ja-JP" altLang="en-US" dirty="0"/>
          </a:p>
        </p:txBody>
      </p:sp>
      <p:sp>
        <p:nvSpPr>
          <p:cNvPr id="2" name="フッター プレースホルダー 1"/>
          <p:cNvSpPr>
            <a:spLocks noGrp="1"/>
          </p:cNvSpPr>
          <p:nvPr>
            <p:ph type="ftr" sz="quarter" idx="3"/>
          </p:nvPr>
        </p:nvSpPr>
        <p:spPr>
          <a:xfrm>
            <a:off x="358775" y="4803998"/>
            <a:ext cx="2160000" cy="135000"/>
          </a:xfrm>
          <a:prstGeom prst="rect">
            <a:avLst/>
          </a:prstGeom>
        </p:spPr>
        <p:txBody>
          <a:bodyPr vert="horz" lIns="0" tIns="0" rIns="0" bIns="0" rtlCol="0" anchor="b" anchorCtr="0"/>
          <a:lstStyle>
            <a:lvl1pPr algn="l">
              <a:defRPr sz="600">
                <a:solidFill>
                  <a:schemeClr val="tx1">
                    <a:tint val="75000"/>
                  </a:schemeClr>
                </a:solidFill>
              </a:defRPr>
            </a:lvl1pPr>
          </a:lstStyle>
          <a:p>
            <a:r>
              <a:rPr lang="en-US" altLang="ja-JP" dirty="0"/>
              <a:t>©Canon IT Solutions Inc.  All rights reserved.</a:t>
            </a:r>
            <a:endParaRPr lang="ja-JP" altLang="en-US" dirty="0"/>
          </a:p>
        </p:txBody>
      </p:sp>
    </p:spTree>
    <p:extLst>
      <p:ext uri="{BB962C8B-B14F-4D97-AF65-F5344CB8AC3E}">
        <p14:creationId xmlns:p14="http://schemas.microsoft.com/office/powerpoint/2010/main" val="4284632236"/>
      </p:ext>
    </p:extLst>
  </p:cSld>
  <p:clrMap bg1="lt1" tx1="dk1" bg2="lt2" tx2="dk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49" r:id="rId5"/>
    <p:sldLayoutId id="2147483655" r:id="rId6"/>
    <p:sldLayoutId id="2147483654" r:id="rId7"/>
  </p:sldLayoutIdLst>
  <p:hf hdr="0" dt="0"/>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226" userDrawn="1">
          <p15:clr>
            <a:srgbClr val="F26B43"/>
          </p15:clr>
        </p15:guide>
        <p15:guide id="2" pos="5534"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0.xml.rels><?xml version="1.0" encoding="UTF-8" standalone="yes"?>
<Relationships xmlns="http://schemas.openxmlformats.org/package/2006/relationships"><Relationship Id="rId2" Type="http://schemas.openxmlformats.org/officeDocument/2006/relationships/hyperlink" Target="https://www.superstream.co.jp/hubfs/pal/SuperStream-NX%20Cloud%20%E3%83%92%E3%82%A2%E3%83%AA%E3%83%B3%E3%82%B0%E3%82%B7%E3%83%BC%E3%83%88_Ver2.6.02.xlsx?__hstc=140519405.eb7b23ecbce4788a5b3c022aa58d3732.1696484990809.1717565315226.1718763520071.195&amp;amp" TargetMode="External"/><Relationship Id="rId1" Type="http://schemas.openxmlformats.org/officeDocument/2006/relationships/slideLayout" Target="../slideLayouts/slideLayout5.xml"/></Relationships>
</file>

<file path=ppt/slides/_rels/slide21.xml.rels><?xml version="1.0" encoding="UTF-8" standalone="yes"?>
<Relationships xmlns="http://schemas.openxmlformats.org/package/2006/relationships"><Relationship Id="rId2" Type="http://schemas.openxmlformats.org/officeDocument/2006/relationships/image" Target="../media/image36.png"/><Relationship Id="rId1" Type="http://schemas.openxmlformats.org/officeDocument/2006/relationships/slideLayout" Target="../slideLayouts/slideLayout5.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3.xml.rels><?xml version="1.0" encoding="UTF-8" standalone="yes"?>
<Relationships xmlns="http://schemas.openxmlformats.org/package/2006/relationships"><Relationship Id="rId2" Type="http://schemas.openxmlformats.org/officeDocument/2006/relationships/image" Target="../media/image37.PNG"/><Relationship Id="rId1" Type="http://schemas.openxmlformats.org/officeDocument/2006/relationships/slideLayout" Target="../slideLayouts/slideLayout5.xml"/></Relationships>
</file>

<file path=ppt/slides/_rels/slide24.xml.rels><?xml version="1.0" encoding="UTF-8" standalone="yes"?>
<Relationships xmlns="http://schemas.openxmlformats.org/package/2006/relationships"><Relationship Id="rId2" Type="http://schemas.openxmlformats.org/officeDocument/2006/relationships/image" Target="../media/image38.png"/><Relationship Id="rId1" Type="http://schemas.openxmlformats.org/officeDocument/2006/relationships/slideLayout" Target="../slideLayouts/slideLayout5.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6.xml.rels><?xml version="1.0" encoding="UTF-8" standalone="yes"?>
<Relationships xmlns="http://schemas.openxmlformats.org/package/2006/relationships"><Relationship Id="rId2" Type="http://schemas.openxmlformats.org/officeDocument/2006/relationships/image" Target="../media/image39.png"/><Relationship Id="rId1" Type="http://schemas.openxmlformats.org/officeDocument/2006/relationships/slideLayout" Target="../slideLayouts/slideLayout5.xml"/></Relationships>
</file>

<file path=ppt/slides/_rels/slide27.xml.rels><?xml version="1.0" encoding="UTF-8" standalone="yes"?>
<Relationships xmlns="http://schemas.openxmlformats.org/package/2006/relationships"><Relationship Id="rId2" Type="http://schemas.openxmlformats.org/officeDocument/2006/relationships/hyperlink" Target="https://docs.cloud.oracle.com/ja-jp/iaas/Content/Network/Reference/supportedIPsecparams.htm" TargetMode="External"/><Relationship Id="rId1" Type="http://schemas.openxmlformats.org/officeDocument/2006/relationships/slideLayout" Target="../slideLayouts/slideLayout5.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40.png"/><Relationship Id="rId1" Type="http://schemas.openxmlformats.org/officeDocument/2006/relationships/slideLayout" Target="../slideLayouts/slideLayout5.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2.xml.rels><?xml version="1.0" encoding="UTF-8" standalone="yes"?>
<Relationships xmlns="http://schemas.openxmlformats.org/package/2006/relationships"><Relationship Id="rId3" Type="http://schemas.openxmlformats.org/officeDocument/2006/relationships/image" Target="../media/image42.png"/><Relationship Id="rId2" Type="http://schemas.openxmlformats.org/officeDocument/2006/relationships/image" Target="../media/image41.png"/><Relationship Id="rId1" Type="http://schemas.openxmlformats.org/officeDocument/2006/relationships/slideLayout" Target="../slideLayouts/slideLayout5.xml"/><Relationship Id="rId5" Type="http://schemas.openxmlformats.org/officeDocument/2006/relationships/image" Target="../media/image44.png"/><Relationship Id="rId4" Type="http://schemas.openxmlformats.org/officeDocument/2006/relationships/image" Target="../media/image43.png"/></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1.xml.rels><?xml version="1.0" encoding="UTF-8" standalone="yes"?>
<Relationships xmlns="http://schemas.openxmlformats.org/package/2006/relationships"><Relationship Id="rId2" Type="http://schemas.openxmlformats.org/officeDocument/2006/relationships/image" Target="../media/image45.png"/><Relationship Id="rId1" Type="http://schemas.openxmlformats.org/officeDocument/2006/relationships/slideLayout" Target="../slideLayouts/slideLayout5.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4.xml.rels><?xml version="1.0" encoding="UTF-8" standalone="yes"?>
<Relationships xmlns="http://schemas.openxmlformats.org/package/2006/relationships"><Relationship Id="rId3" Type="http://schemas.openxmlformats.org/officeDocument/2006/relationships/image" Target="../media/image8.emf"/><Relationship Id="rId2" Type="http://schemas.openxmlformats.org/officeDocument/2006/relationships/notesSlide" Target="../notesSlides/notesSlide7.xml"/><Relationship Id="rId1" Type="http://schemas.openxmlformats.org/officeDocument/2006/relationships/slideLayout" Target="../slideLayouts/slideLayout7.xml"/><Relationship Id="rId5" Type="http://schemas.openxmlformats.org/officeDocument/2006/relationships/image" Target="../media/image46.png"/><Relationship Id="rId4" Type="http://schemas.openxmlformats.org/officeDocument/2006/relationships/hyperlink" Target="https://www.canon-its.co.jp/solution/industry/cross-industry/superstream" TargetMode="Externa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2" Type="http://schemas.openxmlformats.org/officeDocument/2006/relationships/hyperlink" Target="https://docs.oracle.com/ja-jp/iaas/Content/Network/Reference/CPElist.htm#Verified_CPE_Devices" TargetMode="External"/><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フッター プレースホルダー 1"/>
          <p:cNvSpPr>
            <a:spLocks noGrp="1"/>
          </p:cNvSpPr>
          <p:nvPr>
            <p:ph type="ftr" sz="quarter" idx="3"/>
          </p:nvPr>
        </p:nvSpPr>
        <p:spPr/>
        <p:txBody>
          <a:bodyPr/>
          <a:lstStyle/>
          <a:p>
            <a:r>
              <a:rPr lang="en-US" altLang="ja-JP" dirty="0"/>
              <a:t>©Canon IT Solutions Inc.  All rights reserved.</a:t>
            </a:r>
            <a:endParaRPr lang="ja-JP" altLang="en-US" dirty="0"/>
          </a:p>
        </p:txBody>
      </p:sp>
      <p:sp>
        <p:nvSpPr>
          <p:cNvPr id="4" name="スライド番号プレースホルダー 3"/>
          <p:cNvSpPr>
            <a:spLocks noGrp="1"/>
          </p:cNvSpPr>
          <p:nvPr>
            <p:ph type="sldNum" sz="quarter" idx="4"/>
          </p:nvPr>
        </p:nvSpPr>
        <p:spPr/>
        <p:txBody>
          <a:bodyPr/>
          <a:lstStyle/>
          <a:p>
            <a:fld id="{78AE49ED-73EF-499C-8307-28EB0E7CF529}" type="slidenum">
              <a:rPr lang="ja-JP" altLang="en-US" smtClean="0"/>
              <a:pPr/>
              <a:t>1</a:t>
            </a:fld>
            <a:endParaRPr lang="ja-JP" altLang="en-US" dirty="0"/>
          </a:p>
        </p:txBody>
      </p:sp>
      <p:sp>
        <p:nvSpPr>
          <p:cNvPr id="7" name="タイトル 6"/>
          <p:cNvSpPr>
            <a:spLocks noGrp="1"/>
          </p:cNvSpPr>
          <p:nvPr>
            <p:ph type="title"/>
          </p:nvPr>
        </p:nvSpPr>
        <p:spPr>
          <a:xfrm>
            <a:off x="467544" y="1707654"/>
            <a:ext cx="6084676" cy="1476164"/>
          </a:xfrm>
        </p:spPr>
        <p:txBody>
          <a:bodyPr/>
          <a:lstStyle/>
          <a:p>
            <a:r>
              <a:rPr lang="en-US" altLang="ja-JP" dirty="0" err="1"/>
              <a:t>SuperStream</a:t>
            </a:r>
            <a:r>
              <a:rPr lang="en-US" altLang="ja-JP" dirty="0"/>
              <a:t>-NX Cloud</a:t>
            </a:r>
            <a:br>
              <a:rPr lang="en-US" altLang="ja-JP" sz="2400" dirty="0"/>
            </a:br>
            <a:r>
              <a:rPr lang="ja-JP" altLang="en-US" sz="2400" dirty="0"/>
              <a:t>技術関連情報</a:t>
            </a:r>
            <a:r>
              <a:rPr lang="ja-JP" altLang="en-US" sz="1600" dirty="0"/>
              <a:t>（</a:t>
            </a:r>
            <a:r>
              <a:rPr lang="en-US" altLang="ja-JP" sz="1600" dirty="0">
                <a:solidFill>
                  <a:srgbClr val="008CCF"/>
                </a:solidFill>
              </a:rPr>
              <a:t>2025</a:t>
            </a:r>
            <a:r>
              <a:rPr lang="en-US" altLang="ja-JP" sz="1600" dirty="0"/>
              <a:t>-</a:t>
            </a:r>
            <a:r>
              <a:rPr lang="en-US" altLang="ja-JP" sz="1600" dirty="0">
                <a:solidFill>
                  <a:srgbClr val="008CCF"/>
                </a:solidFill>
              </a:rPr>
              <a:t>06</a:t>
            </a:r>
            <a:r>
              <a:rPr lang="en-US" altLang="ja-JP" sz="1600" dirty="0"/>
              <a:t>-01</a:t>
            </a:r>
            <a:r>
              <a:rPr lang="ja-JP" altLang="en-US" sz="1600" dirty="0"/>
              <a:t>版）</a:t>
            </a:r>
            <a:endParaRPr kumimoji="1" lang="ja-JP" altLang="en-US" dirty="0"/>
          </a:p>
        </p:txBody>
      </p:sp>
      <p:sp>
        <p:nvSpPr>
          <p:cNvPr id="5" name="テキスト ボックス 4"/>
          <p:cNvSpPr txBox="1"/>
          <p:nvPr/>
        </p:nvSpPr>
        <p:spPr>
          <a:xfrm>
            <a:off x="467544" y="3608315"/>
            <a:ext cx="3960440" cy="1015663"/>
          </a:xfrm>
          <a:prstGeom prst="rect">
            <a:avLst/>
          </a:prstGeom>
          <a:noFill/>
        </p:spPr>
        <p:txBody>
          <a:bodyPr wrap="square" rtlCol="0">
            <a:spAutoFit/>
          </a:bodyPr>
          <a:lstStyle/>
          <a:p>
            <a:r>
              <a:rPr kumimoji="1" lang="en-US" altLang="ja-JP" sz="1200" dirty="0">
                <a:solidFill>
                  <a:srgbClr val="008CCF"/>
                </a:solidFill>
              </a:rPr>
              <a:t>2026.05.19</a:t>
            </a:r>
          </a:p>
          <a:p>
            <a:r>
              <a:rPr lang="ja-JP" altLang="en-US" sz="1200" dirty="0">
                <a:solidFill>
                  <a:schemeClr val="tx1">
                    <a:lumMod val="75000"/>
                    <a:lumOff val="25000"/>
                  </a:schemeClr>
                </a:solidFill>
              </a:rPr>
              <a:t>キヤノン</a:t>
            </a:r>
            <a:r>
              <a:rPr lang="en-US" altLang="ja-JP" sz="1200" dirty="0">
                <a:solidFill>
                  <a:schemeClr val="tx1">
                    <a:lumMod val="75000"/>
                    <a:lumOff val="25000"/>
                  </a:schemeClr>
                </a:solidFill>
              </a:rPr>
              <a:t>IT</a:t>
            </a:r>
            <a:r>
              <a:rPr lang="ja-JP" altLang="en-US" sz="1200" dirty="0">
                <a:solidFill>
                  <a:schemeClr val="tx1">
                    <a:lumMod val="75000"/>
                    <a:lumOff val="25000"/>
                  </a:schemeClr>
                </a:solidFill>
              </a:rPr>
              <a:t>ソリューションズ株式会社</a:t>
            </a:r>
            <a:endParaRPr lang="en-US" altLang="ja-JP" sz="1200" dirty="0">
              <a:solidFill>
                <a:schemeClr val="tx1">
                  <a:lumMod val="75000"/>
                  <a:lumOff val="25000"/>
                </a:schemeClr>
              </a:solidFill>
            </a:endParaRPr>
          </a:p>
          <a:p>
            <a:r>
              <a:rPr kumimoji="1" lang="zh-TW" altLang="en-US" sz="1200" dirty="0">
                <a:solidFill>
                  <a:schemeClr val="tx1">
                    <a:lumMod val="75000"/>
                    <a:lumOff val="25000"/>
                  </a:schemeClr>
                </a:solidFill>
              </a:rPr>
              <a:t>ＳｕｐｅｒＳｔｒｅａｍ事業部</a:t>
            </a:r>
            <a:endParaRPr kumimoji="1" lang="en-US" altLang="ja-JP" sz="1200" dirty="0">
              <a:solidFill>
                <a:schemeClr val="tx1">
                  <a:lumMod val="75000"/>
                  <a:lumOff val="25000"/>
                </a:schemeClr>
              </a:solidFill>
            </a:endParaRPr>
          </a:p>
          <a:p>
            <a:r>
              <a:rPr lang="zh-TW" altLang="en-US" sz="1200" dirty="0">
                <a:solidFill>
                  <a:schemeClr val="tx1">
                    <a:lumMod val="75000"/>
                    <a:lumOff val="25000"/>
                  </a:schemeClr>
                </a:solidFill>
              </a:rPr>
              <a:t>ＳｕｐｅｒＳｔｒｅａｍ開発本部</a:t>
            </a:r>
            <a:endParaRPr lang="en-US" altLang="zh-TW" sz="1200" dirty="0">
              <a:solidFill>
                <a:schemeClr val="tx1">
                  <a:lumMod val="75000"/>
                  <a:lumOff val="25000"/>
                </a:schemeClr>
              </a:solidFill>
            </a:endParaRPr>
          </a:p>
          <a:p>
            <a:r>
              <a:rPr kumimoji="1" lang="ja-JP" altLang="en-US" sz="1200" dirty="0">
                <a:solidFill>
                  <a:schemeClr val="tx1">
                    <a:lumMod val="75000"/>
                    <a:lumOff val="25000"/>
                  </a:schemeClr>
                </a:solidFill>
              </a:rPr>
              <a:t>ＳＳカスタマーサポート部</a:t>
            </a:r>
            <a:endParaRPr kumimoji="1" lang="en-US" altLang="ja-JP" sz="1200" dirty="0">
              <a:solidFill>
                <a:schemeClr val="tx1">
                  <a:lumMod val="75000"/>
                  <a:lumOff val="25000"/>
                </a:schemeClr>
              </a:solidFill>
            </a:endParaRPr>
          </a:p>
        </p:txBody>
      </p:sp>
    </p:spTree>
    <p:extLst>
      <p:ext uri="{BB962C8B-B14F-4D97-AF65-F5344CB8AC3E}">
        <p14:creationId xmlns:p14="http://schemas.microsoft.com/office/powerpoint/2010/main" val="411205911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p:cNvSpPr>
            <a:spLocks noGrp="1"/>
          </p:cNvSpPr>
          <p:nvPr>
            <p:ph type="sldNum" sz="quarter" idx="12"/>
          </p:nvPr>
        </p:nvSpPr>
        <p:spPr/>
        <p:txBody>
          <a:bodyPr/>
          <a:lstStyle/>
          <a:p>
            <a:fld id="{78AE49ED-73EF-499C-8307-28EB0E7CF529}" type="slidenum">
              <a:rPr kumimoji="1" lang="ja-JP" altLang="en-US" smtClean="0"/>
              <a:t>10</a:t>
            </a:fld>
            <a:endParaRPr kumimoji="1" lang="ja-JP" altLang="en-US" dirty="0"/>
          </a:p>
        </p:txBody>
      </p:sp>
      <p:sp>
        <p:nvSpPr>
          <p:cNvPr id="4" name="タイトル 3"/>
          <p:cNvSpPr>
            <a:spLocks noGrp="1"/>
          </p:cNvSpPr>
          <p:nvPr>
            <p:ph type="title"/>
          </p:nvPr>
        </p:nvSpPr>
        <p:spPr/>
        <p:txBody>
          <a:bodyPr/>
          <a:lstStyle/>
          <a:p>
            <a:r>
              <a:rPr lang="en-US" altLang="ja-JP" sz="2000" dirty="0"/>
              <a:t>NX Cloud</a:t>
            </a:r>
            <a:r>
              <a:rPr lang="ja-JP" altLang="en-US" sz="2000" dirty="0"/>
              <a:t>　対象プロダクト一覧</a:t>
            </a:r>
            <a:br>
              <a:rPr lang="en-US" altLang="ja-JP" dirty="0"/>
            </a:br>
            <a:br>
              <a:rPr lang="en-US" altLang="ja-JP" sz="2400" dirty="0"/>
            </a:br>
            <a:br>
              <a:rPr lang="ja-JP" altLang="en-US" dirty="0"/>
            </a:br>
            <a:br>
              <a:rPr lang="en-US" altLang="ja-JP" dirty="0"/>
            </a:br>
            <a:endParaRPr kumimoji="1" lang="ja-JP" altLang="en-US" dirty="0"/>
          </a:p>
        </p:txBody>
      </p:sp>
      <p:sp>
        <p:nvSpPr>
          <p:cNvPr id="5" name="フッター プレースホルダー 4"/>
          <p:cNvSpPr>
            <a:spLocks noGrp="1"/>
          </p:cNvSpPr>
          <p:nvPr>
            <p:ph type="ftr" sz="quarter" idx="3"/>
          </p:nvPr>
        </p:nvSpPr>
        <p:spPr/>
        <p:txBody>
          <a:bodyPr/>
          <a:lstStyle/>
          <a:p>
            <a:r>
              <a:rPr lang="en-US" altLang="ja-JP" dirty="0"/>
              <a:t>©Canon IT Solutions Inc.  All rights reserved.</a:t>
            </a:r>
            <a:endParaRPr lang="ja-JP" altLang="en-US" dirty="0"/>
          </a:p>
        </p:txBody>
      </p:sp>
      <p:graphicFrame>
        <p:nvGraphicFramePr>
          <p:cNvPr id="7" name="表 6"/>
          <p:cNvGraphicFramePr>
            <a:graphicFrameLocks noGrp="1"/>
          </p:cNvGraphicFramePr>
          <p:nvPr>
            <p:extLst>
              <p:ext uri="{D42A27DB-BD31-4B8C-83A1-F6EECF244321}">
                <p14:modId xmlns:p14="http://schemas.microsoft.com/office/powerpoint/2010/main" val="3976112903"/>
              </p:ext>
            </p:extLst>
          </p:nvPr>
        </p:nvGraphicFramePr>
        <p:xfrm>
          <a:off x="539552" y="1131590"/>
          <a:ext cx="6358368" cy="2833080"/>
        </p:xfrm>
        <a:graphic>
          <a:graphicData uri="http://schemas.openxmlformats.org/drawingml/2006/table">
            <a:tbl>
              <a:tblPr firstRow="1" bandRow="1">
                <a:tableStyleId>{93296810-A885-4BE3-A3E7-6D5BEEA58F35}</a:tableStyleId>
              </a:tblPr>
              <a:tblGrid>
                <a:gridCol w="2961939">
                  <a:extLst>
                    <a:ext uri="{9D8B030D-6E8A-4147-A177-3AD203B41FA5}">
                      <a16:colId xmlns:a16="http://schemas.microsoft.com/office/drawing/2014/main" val="3440447816"/>
                    </a:ext>
                  </a:extLst>
                </a:gridCol>
                <a:gridCol w="556029">
                  <a:extLst>
                    <a:ext uri="{9D8B030D-6E8A-4147-A177-3AD203B41FA5}">
                      <a16:colId xmlns:a16="http://schemas.microsoft.com/office/drawing/2014/main" val="1389488132"/>
                    </a:ext>
                  </a:extLst>
                </a:gridCol>
                <a:gridCol w="946800">
                  <a:extLst>
                    <a:ext uri="{9D8B030D-6E8A-4147-A177-3AD203B41FA5}">
                      <a16:colId xmlns:a16="http://schemas.microsoft.com/office/drawing/2014/main" val="3851248675"/>
                    </a:ext>
                  </a:extLst>
                </a:gridCol>
                <a:gridCol w="946800">
                  <a:extLst>
                    <a:ext uri="{9D8B030D-6E8A-4147-A177-3AD203B41FA5}">
                      <a16:colId xmlns:a16="http://schemas.microsoft.com/office/drawing/2014/main" val="962752745"/>
                    </a:ext>
                  </a:extLst>
                </a:gridCol>
                <a:gridCol w="946800">
                  <a:extLst>
                    <a:ext uri="{9D8B030D-6E8A-4147-A177-3AD203B41FA5}">
                      <a16:colId xmlns:a16="http://schemas.microsoft.com/office/drawing/2014/main" val="2197281039"/>
                    </a:ext>
                  </a:extLst>
                </a:gridCol>
              </a:tblGrid>
              <a:tr h="0">
                <a:tc gridSpan="2">
                  <a:txBody>
                    <a:bodyPr/>
                    <a:lstStyle/>
                    <a:p>
                      <a:pPr algn="ctr"/>
                      <a:r>
                        <a:rPr kumimoji="1" lang="ja-JP" altLang="en-US" sz="1100" dirty="0">
                          <a:solidFill>
                            <a:schemeClr val="bg1"/>
                          </a:solidFill>
                          <a:latin typeface="+mn-ea"/>
                          <a:ea typeface="+mn-ea"/>
                        </a:rPr>
                        <a:t>プロダクト（会計製品）</a:t>
                      </a:r>
                    </a:p>
                  </a:txBody>
                  <a:tcPr/>
                </a:tc>
                <a:tc hMerge="1">
                  <a:txBody>
                    <a:bodyPr/>
                    <a:lstStyle/>
                    <a:p>
                      <a:pPr algn="ctr"/>
                      <a:endParaRPr kumimoji="1" lang="ja-JP" altLang="en-US" sz="1100" dirty="0">
                        <a:solidFill>
                          <a:schemeClr val="bg1"/>
                        </a:solidFill>
                        <a:latin typeface="+mn-ea"/>
                        <a:ea typeface="+mn-ea"/>
                      </a:endParaRPr>
                    </a:p>
                  </a:txBody>
                  <a:tcPr/>
                </a:tc>
                <a:tc>
                  <a:txBody>
                    <a:bodyPr/>
                    <a:lstStyle/>
                    <a:p>
                      <a:pPr algn="ctr"/>
                      <a:r>
                        <a:rPr kumimoji="1" lang="en-US" altLang="ja-JP" sz="1100" dirty="0">
                          <a:solidFill>
                            <a:schemeClr val="bg1"/>
                          </a:solidFill>
                          <a:latin typeface="+mn-ea"/>
                          <a:ea typeface="+mn-ea"/>
                        </a:rPr>
                        <a:t>Public</a:t>
                      </a:r>
                      <a:endParaRPr kumimoji="1" lang="ja-JP" altLang="en-US" sz="1100" dirty="0">
                        <a:solidFill>
                          <a:schemeClr val="bg1"/>
                        </a:solidFill>
                        <a:latin typeface="+mn-ea"/>
                        <a:ea typeface="+mn-ea"/>
                      </a:endParaRPr>
                    </a:p>
                  </a:txBody>
                  <a:tcPr/>
                </a:tc>
                <a:tc>
                  <a:txBody>
                    <a:bodyPr/>
                    <a:lstStyle/>
                    <a:p>
                      <a:pPr algn="ctr"/>
                      <a:r>
                        <a:rPr kumimoji="1" lang="en-US" altLang="ja-JP" sz="1100" dirty="0">
                          <a:solidFill>
                            <a:schemeClr val="bg1"/>
                          </a:solidFill>
                          <a:latin typeface="+mn-ea"/>
                          <a:ea typeface="+mn-ea"/>
                        </a:rPr>
                        <a:t>Private</a:t>
                      </a:r>
                      <a:endParaRPr kumimoji="1" lang="ja-JP" altLang="en-US" sz="1100" dirty="0">
                        <a:solidFill>
                          <a:schemeClr val="bg1"/>
                        </a:solidFill>
                        <a:latin typeface="+mn-ea"/>
                        <a:ea typeface="+mn-ea"/>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100" dirty="0">
                          <a:solidFill>
                            <a:schemeClr val="bg1"/>
                          </a:solidFill>
                          <a:latin typeface="+mn-ea"/>
                          <a:ea typeface="+mn-ea"/>
                        </a:rPr>
                        <a:t>Compact</a:t>
                      </a:r>
                      <a:endParaRPr kumimoji="1" lang="ja-JP" altLang="en-US" sz="1100" dirty="0">
                        <a:solidFill>
                          <a:schemeClr val="bg1"/>
                        </a:solidFill>
                        <a:latin typeface="+mn-ea"/>
                        <a:ea typeface="+mn-ea"/>
                      </a:endParaRPr>
                    </a:p>
                  </a:txBody>
                  <a:tcPr/>
                </a:tc>
                <a:extLst>
                  <a:ext uri="{0D108BD9-81ED-4DB2-BD59-A6C34878D82A}">
                    <a16:rowId xmlns:a16="http://schemas.microsoft.com/office/drawing/2014/main" val="271424172"/>
                  </a:ext>
                </a:extLst>
              </a:tr>
              <a:tr h="198000">
                <a:tc>
                  <a:txBody>
                    <a:bodyPr/>
                    <a:lstStyle/>
                    <a:p>
                      <a:pPr algn="l" fontAlgn="t"/>
                      <a:r>
                        <a:rPr lang="ja-JP" altLang="en-US" sz="1050" b="0" i="0" u="none" strike="noStrike" dirty="0">
                          <a:solidFill>
                            <a:schemeClr val="tx1">
                              <a:lumMod val="75000"/>
                              <a:lumOff val="25000"/>
                            </a:schemeClr>
                          </a:solidFill>
                          <a:effectLst/>
                          <a:latin typeface="メイリオ" panose="020B0604030504040204" pitchFamily="50" charset="-128"/>
                          <a:ea typeface="メイリオ" panose="020B0604030504040204" pitchFamily="50" charset="-128"/>
                        </a:rPr>
                        <a:t>統合会計</a:t>
                      </a:r>
                    </a:p>
                  </a:txBody>
                  <a:tcPr marL="114300" marR="9525" marT="9525" marB="0" anchor="ctr"/>
                </a:tc>
                <a:tc>
                  <a:txBody>
                    <a:bodyPr/>
                    <a:lstStyle/>
                    <a:p>
                      <a:pPr algn="l" fontAlgn="ctr"/>
                      <a:r>
                        <a:rPr lang="en-US" sz="1050" b="0" i="0" u="none" strike="noStrike" dirty="0">
                          <a:solidFill>
                            <a:schemeClr val="tx1">
                              <a:lumMod val="75000"/>
                              <a:lumOff val="25000"/>
                            </a:schemeClr>
                          </a:solidFill>
                          <a:effectLst/>
                          <a:latin typeface="メイリオ" panose="020B0604030504040204" pitchFamily="50" charset="-128"/>
                          <a:ea typeface="メイリオ" panose="020B0604030504040204" pitchFamily="50" charset="-128"/>
                        </a:rPr>
                        <a:t>NX</a:t>
                      </a:r>
                    </a:p>
                  </a:txBody>
                  <a:tcPr marL="9525" marR="9525" marT="9525" marB="0" anchor="ctr"/>
                </a:tc>
                <a:tc>
                  <a:txBody>
                    <a:bodyPr/>
                    <a:lstStyle/>
                    <a:p>
                      <a:pPr algn="ctr" fontAlgn="ctr"/>
                      <a:r>
                        <a:rPr lang="ja-JP" altLang="en-US" sz="1050" b="0" i="0" u="none" strike="noStrike" dirty="0">
                          <a:solidFill>
                            <a:schemeClr val="tx1">
                              <a:lumMod val="75000"/>
                              <a:lumOff val="25000"/>
                            </a:schemeClr>
                          </a:solidFill>
                          <a:effectLst/>
                          <a:latin typeface="メイリオ" panose="020B0604030504040204" pitchFamily="50" charset="-128"/>
                          <a:ea typeface="メイリオ" panose="020B0604030504040204" pitchFamily="50" charset="-128"/>
                        </a:rPr>
                        <a:t>〇</a:t>
                      </a:r>
                    </a:p>
                  </a:txBody>
                  <a:tcPr marL="9525" marR="9525" marT="9525" marB="0" anchor="ctr"/>
                </a:tc>
                <a:tc>
                  <a:txBody>
                    <a:bodyPr/>
                    <a:lstStyle/>
                    <a:p>
                      <a:pPr algn="ctr" fontAlgn="ctr"/>
                      <a:r>
                        <a:rPr lang="ja-JP" altLang="en-US" sz="1050" b="0" i="0" u="none" strike="noStrike" dirty="0">
                          <a:solidFill>
                            <a:schemeClr val="tx1">
                              <a:lumMod val="75000"/>
                              <a:lumOff val="25000"/>
                            </a:schemeClr>
                          </a:solidFill>
                          <a:effectLst/>
                          <a:latin typeface="メイリオ" panose="020B0604030504040204" pitchFamily="50" charset="-128"/>
                          <a:ea typeface="メイリオ" panose="020B0604030504040204" pitchFamily="50" charset="-128"/>
                        </a:rPr>
                        <a:t>〇</a:t>
                      </a:r>
                    </a:p>
                  </a:txBody>
                  <a:tcPr marL="9525" marR="9525" marT="9525" marB="0" anchor="ctr"/>
                </a:tc>
                <a:tc>
                  <a:txBody>
                    <a:bodyPr/>
                    <a:lstStyle/>
                    <a:p>
                      <a:pPr algn="ctr" fontAlgn="ctr"/>
                      <a:r>
                        <a:rPr lang="ja-JP" altLang="en-US" sz="1050" b="0" i="0" u="none" strike="noStrike" dirty="0">
                          <a:solidFill>
                            <a:schemeClr val="tx1">
                              <a:lumMod val="75000"/>
                              <a:lumOff val="25000"/>
                            </a:schemeClr>
                          </a:solidFill>
                          <a:effectLst/>
                          <a:latin typeface="メイリオ" panose="020B0604030504040204" pitchFamily="50" charset="-128"/>
                          <a:ea typeface="メイリオ" panose="020B0604030504040204" pitchFamily="50" charset="-128"/>
                        </a:rPr>
                        <a:t>〇</a:t>
                      </a:r>
                    </a:p>
                  </a:txBody>
                  <a:tcPr marL="9525" marR="9525" marT="9525" marB="0" anchor="ctr"/>
                </a:tc>
                <a:extLst>
                  <a:ext uri="{0D108BD9-81ED-4DB2-BD59-A6C34878D82A}">
                    <a16:rowId xmlns:a16="http://schemas.microsoft.com/office/drawing/2014/main" val="2706283767"/>
                  </a:ext>
                </a:extLst>
              </a:tr>
              <a:tr h="198000">
                <a:tc>
                  <a:txBody>
                    <a:bodyPr/>
                    <a:lstStyle/>
                    <a:p>
                      <a:pPr algn="l" fontAlgn="t"/>
                      <a:r>
                        <a:rPr lang="zh-TW" altLang="en-US" sz="1050" b="0" i="0" u="none" strike="noStrike" dirty="0">
                          <a:solidFill>
                            <a:schemeClr val="tx1">
                              <a:lumMod val="75000"/>
                              <a:lumOff val="25000"/>
                            </a:schemeClr>
                          </a:solidFill>
                          <a:effectLst/>
                          <a:latin typeface="メイリオ" panose="020B0604030504040204" pitchFamily="50" charset="-128"/>
                          <a:ea typeface="メイリオ" panose="020B0604030504040204" pitchFamily="50" charset="-128"/>
                        </a:rPr>
                        <a:t>固定資産管理</a:t>
                      </a:r>
                    </a:p>
                  </a:txBody>
                  <a:tcPr marL="114300" marR="9525" marT="9525" marB="0" anchor="ctr"/>
                </a:tc>
                <a:tc>
                  <a:txBody>
                    <a:bodyPr/>
                    <a:lstStyle/>
                    <a:p>
                      <a:pPr algn="l" fontAlgn="ctr"/>
                      <a:r>
                        <a:rPr lang="en-US" sz="1050" b="0" i="0" u="none" strike="noStrike" dirty="0">
                          <a:solidFill>
                            <a:schemeClr val="tx1">
                              <a:lumMod val="75000"/>
                              <a:lumOff val="25000"/>
                            </a:schemeClr>
                          </a:solidFill>
                          <a:effectLst/>
                          <a:latin typeface="メイリオ" panose="020B0604030504040204" pitchFamily="50" charset="-128"/>
                          <a:ea typeface="メイリオ" panose="020B0604030504040204" pitchFamily="50" charset="-128"/>
                        </a:rPr>
                        <a:t>NXFA</a:t>
                      </a:r>
                    </a:p>
                  </a:txBody>
                  <a:tcPr marL="9525" marR="9525" marT="9525" marB="0" anchor="ctr"/>
                </a:tc>
                <a:tc>
                  <a:txBody>
                    <a:bodyPr/>
                    <a:lstStyle/>
                    <a:p>
                      <a:pPr algn="ctr" fontAlgn="ctr"/>
                      <a:r>
                        <a:rPr lang="ja-JP" altLang="en-US" sz="1050" b="0" i="0" u="none" strike="noStrike">
                          <a:solidFill>
                            <a:schemeClr val="tx1">
                              <a:lumMod val="75000"/>
                              <a:lumOff val="25000"/>
                            </a:schemeClr>
                          </a:solidFill>
                          <a:effectLst/>
                          <a:latin typeface="メイリオ" panose="020B0604030504040204" pitchFamily="50" charset="-128"/>
                          <a:ea typeface="メイリオ" panose="020B0604030504040204" pitchFamily="50" charset="-128"/>
                        </a:rPr>
                        <a:t>〇</a:t>
                      </a:r>
                    </a:p>
                  </a:txBody>
                  <a:tcPr marL="9525" marR="9525" marT="9525" marB="0" anchor="ctr"/>
                </a:tc>
                <a:tc>
                  <a:txBody>
                    <a:bodyPr/>
                    <a:lstStyle/>
                    <a:p>
                      <a:pPr algn="ctr" fontAlgn="ctr"/>
                      <a:r>
                        <a:rPr lang="ja-JP" altLang="en-US" sz="1050" b="0" i="0" u="none" strike="noStrike">
                          <a:solidFill>
                            <a:schemeClr val="tx1">
                              <a:lumMod val="75000"/>
                              <a:lumOff val="25000"/>
                            </a:schemeClr>
                          </a:solidFill>
                          <a:effectLst/>
                          <a:latin typeface="メイリオ" panose="020B0604030504040204" pitchFamily="50" charset="-128"/>
                          <a:ea typeface="メイリオ" panose="020B0604030504040204" pitchFamily="50" charset="-128"/>
                        </a:rPr>
                        <a:t>〇</a:t>
                      </a:r>
                    </a:p>
                  </a:txBody>
                  <a:tcPr marL="9525" marR="9525" marT="9525" marB="0" anchor="ctr"/>
                </a:tc>
                <a:tc>
                  <a:txBody>
                    <a:bodyPr/>
                    <a:lstStyle/>
                    <a:p>
                      <a:pPr algn="ctr" fontAlgn="ctr"/>
                      <a:r>
                        <a:rPr lang="ja-JP" altLang="en-US" sz="1050" b="0" i="0" u="none" strike="noStrike" dirty="0">
                          <a:solidFill>
                            <a:schemeClr val="tx1">
                              <a:lumMod val="75000"/>
                              <a:lumOff val="25000"/>
                            </a:schemeClr>
                          </a:solidFill>
                          <a:effectLst/>
                          <a:latin typeface="メイリオ" panose="020B0604030504040204" pitchFamily="50" charset="-128"/>
                          <a:ea typeface="メイリオ" panose="020B0604030504040204" pitchFamily="50" charset="-128"/>
                        </a:rPr>
                        <a:t>〇</a:t>
                      </a:r>
                    </a:p>
                  </a:txBody>
                  <a:tcPr marL="9525" marR="9525" marT="9525" marB="0" anchor="ctr"/>
                </a:tc>
                <a:extLst>
                  <a:ext uri="{0D108BD9-81ED-4DB2-BD59-A6C34878D82A}">
                    <a16:rowId xmlns:a16="http://schemas.microsoft.com/office/drawing/2014/main" val="1239831911"/>
                  </a:ext>
                </a:extLst>
              </a:tr>
              <a:tr h="198000">
                <a:tc>
                  <a:txBody>
                    <a:bodyPr/>
                    <a:lstStyle/>
                    <a:p>
                      <a:pPr algn="l" fontAlgn="t"/>
                      <a:r>
                        <a:rPr lang="ja-JP" altLang="en-US" sz="1050" b="0" i="0" u="none" strike="noStrike" dirty="0">
                          <a:solidFill>
                            <a:schemeClr val="tx1">
                              <a:lumMod val="75000"/>
                              <a:lumOff val="25000"/>
                            </a:schemeClr>
                          </a:solidFill>
                          <a:effectLst/>
                          <a:latin typeface="メイリオ" panose="020B0604030504040204" pitchFamily="50" charset="-128"/>
                          <a:ea typeface="メイリオ" panose="020B0604030504040204" pitchFamily="50" charset="-128"/>
                        </a:rPr>
                        <a:t>建設仮勘定管理オプション</a:t>
                      </a:r>
                    </a:p>
                  </a:txBody>
                  <a:tcPr marL="114300" marR="9525" marT="9525" marB="0" anchor="ctr"/>
                </a:tc>
                <a:tc>
                  <a:txBody>
                    <a:bodyPr/>
                    <a:lstStyle/>
                    <a:p>
                      <a:pPr algn="l" fontAlgn="ctr"/>
                      <a:r>
                        <a:rPr lang="en-US" sz="1050" b="0" i="0" u="none" strike="noStrike" dirty="0">
                          <a:solidFill>
                            <a:schemeClr val="tx1">
                              <a:lumMod val="75000"/>
                              <a:lumOff val="25000"/>
                            </a:schemeClr>
                          </a:solidFill>
                          <a:effectLst/>
                          <a:latin typeface="メイリオ" panose="020B0604030504040204" pitchFamily="50" charset="-128"/>
                          <a:ea typeface="メイリオ" panose="020B0604030504040204" pitchFamily="50" charset="-128"/>
                        </a:rPr>
                        <a:t>NXCP</a:t>
                      </a:r>
                    </a:p>
                  </a:txBody>
                  <a:tcPr marL="9525" marR="9525" marT="9525" marB="0" anchor="ctr"/>
                </a:tc>
                <a:tc>
                  <a:txBody>
                    <a:bodyPr/>
                    <a:lstStyle/>
                    <a:p>
                      <a:pPr algn="ctr" fontAlgn="ctr"/>
                      <a:r>
                        <a:rPr lang="ja-JP" altLang="en-US" sz="1050" b="0" i="0" u="none" strike="noStrike">
                          <a:solidFill>
                            <a:schemeClr val="tx1">
                              <a:lumMod val="75000"/>
                              <a:lumOff val="25000"/>
                            </a:schemeClr>
                          </a:solidFill>
                          <a:effectLst/>
                          <a:latin typeface="メイリオ" panose="020B0604030504040204" pitchFamily="50" charset="-128"/>
                          <a:ea typeface="メイリオ" panose="020B0604030504040204" pitchFamily="50" charset="-128"/>
                        </a:rPr>
                        <a:t>〇</a:t>
                      </a:r>
                    </a:p>
                  </a:txBody>
                  <a:tcPr marL="9525" marR="9525" marT="9525" marB="0" anchor="ctr"/>
                </a:tc>
                <a:tc>
                  <a:txBody>
                    <a:bodyPr/>
                    <a:lstStyle/>
                    <a:p>
                      <a:pPr algn="ctr" fontAlgn="ctr"/>
                      <a:r>
                        <a:rPr lang="ja-JP" altLang="en-US" sz="1050" b="0" i="0" u="none" strike="noStrike">
                          <a:solidFill>
                            <a:schemeClr val="tx1">
                              <a:lumMod val="75000"/>
                              <a:lumOff val="25000"/>
                            </a:schemeClr>
                          </a:solidFill>
                          <a:effectLst/>
                          <a:latin typeface="メイリオ" panose="020B0604030504040204" pitchFamily="50" charset="-128"/>
                          <a:ea typeface="メイリオ" panose="020B0604030504040204" pitchFamily="50" charset="-128"/>
                        </a:rPr>
                        <a:t>〇</a:t>
                      </a:r>
                    </a:p>
                  </a:txBody>
                  <a:tcPr marL="9525" marR="9525" marT="9525" marB="0" anchor="ctr"/>
                </a:tc>
                <a:tc>
                  <a:txBody>
                    <a:bodyPr/>
                    <a:lstStyle/>
                    <a:p>
                      <a:pPr algn="ctr" fontAlgn="ctr"/>
                      <a:r>
                        <a:rPr lang="ja-JP" altLang="en-US" sz="1050" b="0" i="0" u="none" strike="noStrike" dirty="0">
                          <a:solidFill>
                            <a:schemeClr val="tx1">
                              <a:lumMod val="75000"/>
                              <a:lumOff val="25000"/>
                            </a:schemeClr>
                          </a:solidFill>
                          <a:effectLst/>
                          <a:latin typeface="メイリオ" panose="020B0604030504040204" pitchFamily="50" charset="-128"/>
                          <a:ea typeface="メイリオ" panose="020B0604030504040204" pitchFamily="50" charset="-128"/>
                        </a:rPr>
                        <a:t>〇</a:t>
                      </a:r>
                    </a:p>
                  </a:txBody>
                  <a:tcPr marL="9525" marR="9525" marT="9525" marB="0" anchor="ctr"/>
                </a:tc>
                <a:extLst>
                  <a:ext uri="{0D108BD9-81ED-4DB2-BD59-A6C34878D82A}">
                    <a16:rowId xmlns:a16="http://schemas.microsoft.com/office/drawing/2014/main" val="3405198840"/>
                  </a:ext>
                </a:extLst>
              </a:tr>
              <a:tr h="198000">
                <a:tc>
                  <a:txBody>
                    <a:bodyPr/>
                    <a:lstStyle/>
                    <a:p>
                      <a:pPr algn="l" fontAlgn="t"/>
                      <a:r>
                        <a:rPr lang="ja-JP" altLang="en-US" sz="1050" b="0" i="0" u="none" strike="noStrike" dirty="0">
                          <a:solidFill>
                            <a:schemeClr val="tx1">
                              <a:lumMod val="75000"/>
                              <a:lumOff val="25000"/>
                            </a:schemeClr>
                          </a:solidFill>
                          <a:effectLst/>
                          <a:latin typeface="メイリオ" panose="020B0604030504040204" pitchFamily="50" charset="-128"/>
                          <a:ea typeface="メイリオ" panose="020B0604030504040204" pitchFamily="50" charset="-128"/>
                        </a:rPr>
                        <a:t>証憑管理オプション</a:t>
                      </a:r>
                    </a:p>
                  </a:txBody>
                  <a:tcPr marL="114300" marR="9525" marT="9525" marB="0" anchor="ctr"/>
                </a:tc>
                <a:tc>
                  <a:txBody>
                    <a:bodyPr/>
                    <a:lstStyle/>
                    <a:p>
                      <a:pPr algn="l" fontAlgn="ctr"/>
                      <a:r>
                        <a:rPr lang="en-US" sz="1050" b="0" i="0" u="none" strike="noStrike" dirty="0">
                          <a:solidFill>
                            <a:schemeClr val="tx1">
                              <a:lumMod val="75000"/>
                              <a:lumOff val="25000"/>
                            </a:schemeClr>
                          </a:solidFill>
                          <a:effectLst/>
                          <a:latin typeface="メイリオ" panose="020B0604030504040204" pitchFamily="50" charset="-128"/>
                          <a:ea typeface="メイリオ" panose="020B0604030504040204" pitchFamily="50" charset="-128"/>
                        </a:rPr>
                        <a:t>NXEV</a:t>
                      </a:r>
                    </a:p>
                  </a:txBody>
                  <a:tcPr marL="9525" marR="9525" marT="9525" marB="0" anchor="ctr"/>
                </a:tc>
                <a:tc>
                  <a:txBody>
                    <a:bodyPr/>
                    <a:lstStyle/>
                    <a:p>
                      <a:pPr algn="ctr" fontAlgn="ctr"/>
                      <a:r>
                        <a:rPr lang="en-US" altLang="ja-JP" sz="1050" b="0" i="0" u="none" strike="noStrike">
                          <a:solidFill>
                            <a:schemeClr val="tx1">
                              <a:lumMod val="75000"/>
                              <a:lumOff val="25000"/>
                            </a:schemeClr>
                          </a:solidFill>
                          <a:effectLst/>
                          <a:latin typeface="メイリオ" panose="020B0604030504040204" pitchFamily="50" charset="-128"/>
                          <a:ea typeface="メイリオ" panose="020B0604030504040204" pitchFamily="50" charset="-128"/>
                        </a:rPr>
                        <a:t>×</a:t>
                      </a:r>
                    </a:p>
                  </a:txBody>
                  <a:tcPr marL="9525" marR="9525" marT="9525" marB="0" anchor="ctr"/>
                </a:tc>
                <a:tc>
                  <a:txBody>
                    <a:bodyPr/>
                    <a:lstStyle/>
                    <a:p>
                      <a:pPr algn="ctr" fontAlgn="ctr"/>
                      <a:r>
                        <a:rPr lang="ja-JP" altLang="en-US" sz="1050" b="0" i="0" u="none" strike="noStrike">
                          <a:solidFill>
                            <a:schemeClr val="tx1">
                              <a:lumMod val="75000"/>
                              <a:lumOff val="25000"/>
                            </a:schemeClr>
                          </a:solidFill>
                          <a:effectLst/>
                          <a:latin typeface="メイリオ" panose="020B0604030504040204" pitchFamily="50" charset="-128"/>
                          <a:ea typeface="メイリオ" panose="020B0604030504040204" pitchFamily="50" charset="-128"/>
                        </a:rPr>
                        <a:t>〇</a:t>
                      </a:r>
                    </a:p>
                  </a:txBody>
                  <a:tcPr marL="9525" marR="9525" marT="9525" marB="0" anchor="ctr"/>
                </a:tc>
                <a:tc>
                  <a:txBody>
                    <a:bodyPr/>
                    <a:lstStyle/>
                    <a:p>
                      <a:pPr algn="ctr" fontAlgn="ctr"/>
                      <a:r>
                        <a:rPr lang="ja-JP" altLang="en-US" sz="1050" b="0" i="0" u="none" strike="noStrike" dirty="0">
                          <a:solidFill>
                            <a:schemeClr val="tx1">
                              <a:lumMod val="75000"/>
                              <a:lumOff val="25000"/>
                            </a:schemeClr>
                          </a:solidFill>
                          <a:effectLst/>
                          <a:latin typeface="メイリオ" panose="020B0604030504040204" pitchFamily="50" charset="-128"/>
                          <a:ea typeface="メイリオ" panose="020B0604030504040204" pitchFamily="50" charset="-128"/>
                        </a:rPr>
                        <a:t>〇</a:t>
                      </a:r>
                    </a:p>
                  </a:txBody>
                  <a:tcPr marL="9525" marR="9525" marT="9525" marB="0" anchor="ctr"/>
                </a:tc>
                <a:extLst>
                  <a:ext uri="{0D108BD9-81ED-4DB2-BD59-A6C34878D82A}">
                    <a16:rowId xmlns:a16="http://schemas.microsoft.com/office/drawing/2014/main" val="2309012476"/>
                  </a:ext>
                </a:extLst>
              </a:tr>
              <a:tr h="198000">
                <a:tc>
                  <a:txBody>
                    <a:bodyPr/>
                    <a:lstStyle/>
                    <a:p>
                      <a:pPr algn="l" fontAlgn="t"/>
                      <a:r>
                        <a:rPr lang="ja-JP" altLang="en-US" sz="1050" b="0" i="0" u="none" strike="noStrike" dirty="0">
                          <a:solidFill>
                            <a:schemeClr val="tx1">
                              <a:lumMod val="75000"/>
                              <a:lumOff val="25000"/>
                            </a:schemeClr>
                          </a:solidFill>
                          <a:effectLst/>
                          <a:latin typeface="メイリオ" panose="020B0604030504040204" pitchFamily="50" charset="-128"/>
                          <a:ea typeface="メイリオ" panose="020B0604030504040204" pitchFamily="50" charset="-128"/>
                        </a:rPr>
                        <a:t>証憑管理ｅ文書対応オプション</a:t>
                      </a:r>
                    </a:p>
                  </a:txBody>
                  <a:tcPr marL="114300" marR="9525" marT="9525" marB="0" anchor="ctr"/>
                </a:tc>
                <a:tc>
                  <a:txBody>
                    <a:bodyPr/>
                    <a:lstStyle/>
                    <a:p>
                      <a:pPr algn="l" fontAlgn="ctr"/>
                      <a:r>
                        <a:rPr lang="en-US" sz="1050" b="0" i="0" u="none" strike="noStrike" dirty="0">
                          <a:solidFill>
                            <a:schemeClr val="tx1">
                              <a:lumMod val="75000"/>
                              <a:lumOff val="25000"/>
                            </a:schemeClr>
                          </a:solidFill>
                          <a:effectLst/>
                          <a:latin typeface="メイリオ" panose="020B0604030504040204" pitchFamily="50" charset="-128"/>
                          <a:ea typeface="メイリオ" panose="020B0604030504040204" pitchFamily="50" charset="-128"/>
                        </a:rPr>
                        <a:t>NXED</a:t>
                      </a:r>
                    </a:p>
                  </a:txBody>
                  <a:tcPr marL="9525" marR="9525" marT="9525" marB="0" anchor="ctr"/>
                </a:tc>
                <a:tc>
                  <a:txBody>
                    <a:bodyPr/>
                    <a:lstStyle/>
                    <a:p>
                      <a:pPr algn="ctr" fontAlgn="ctr"/>
                      <a:r>
                        <a:rPr lang="en-US" altLang="ja-JP" sz="1050" b="0" i="0" u="none" strike="noStrike">
                          <a:solidFill>
                            <a:schemeClr val="tx1">
                              <a:lumMod val="75000"/>
                              <a:lumOff val="25000"/>
                            </a:schemeClr>
                          </a:solidFill>
                          <a:effectLst/>
                          <a:latin typeface="メイリオ" panose="020B0604030504040204" pitchFamily="50" charset="-128"/>
                          <a:ea typeface="メイリオ" panose="020B0604030504040204" pitchFamily="50" charset="-128"/>
                        </a:rPr>
                        <a:t>×</a:t>
                      </a:r>
                    </a:p>
                  </a:txBody>
                  <a:tcPr marL="9525" marR="9525" marT="9525" marB="0" anchor="ctr"/>
                </a:tc>
                <a:tc>
                  <a:txBody>
                    <a:bodyPr/>
                    <a:lstStyle/>
                    <a:p>
                      <a:pPr algn="ctr" fontAlgn="ctr"/>
                      <a:r>
                        <a:rPr lang="ja-JP" altLang="en-US" sz="1050" b="0" i="0" u="none" strike="noStrike" dirty="0">
                          <a:solidFill>
                            <a:schemeClr val="tx1">
                              <a:lumMod val="75000"/>
                              <a:lumOff val="25000"/>
                            </a:schemeClr>
                          </a:solidFill>
                          <a:effectLst/>
                          <a:latin typeface="メイリオ" panose="020B0604030504040204" pitchFamily="50" charset="-128"/>
                          <a:ea typeface="メイリオ" panose="020B0604030504040204" pitchFamily="50" charset="-128"/>
                        </a:rPr>
                        <a:t>〇</a:t>
                      </a:r>
                    </a:p>
                  </a:txBody>
                  <a:tcPr marL="9525" marR="9525" marT="9525" marB="0" anchor="ctr"/>
                </a:tc>
                <a:tc>
                  <a:txBody>
                    <a:bodyPr/>
                    <a:lstStyle/>
                    <a:p>
                      <a:pPr algn="ctr" fontAlgn="ctr"/>
                      <a:r>
                        <a:rPr lang="ja-JP" altLang="en-US" sz="1050" b="0" i="0" u="none" strike="noStrike" dirty="0">
                          <a:solidFill>
                            <a:schemeClr val="tx1">
                              <a:lumMod val="75000"/>
                              <a:lumOff val="25000"/>
                            </a:schemeClr>
                          </a:solidFill>
                          <a:effectLst/>
                          <a:latin typeface="メイリオ" panose="020B0604030504040204" pitchFamily="50" charset="-128"/>
                          <a:ea typeface="メイリオ" panose="020B0604030504040204" pitchFamily="50" charset="-128"/>
                        </a:rPr>
                        <a:t>〇</a:t>
                      </a:r>
                    </a:p>
                  </a:txBody>
                  <a:tcPr marL="9525" marR="9525" marT="9525" marB="0" anchor="ctr"/>
                </a:tc>
                <a:extLst>
                  <a:ext uri="{0D108BD9-81ED-4DB2-BD59-A6C34878D82A}">
                    <a16:rowId xmlns:a16="http://schemas.microsoft.com/office/drawing/2014/main" val="1015112672"/>
                  </a:ext>
                </a:extLst>
              </a:tr>
              <a:tr h="198000">
                <a:tc>
                  <a:txBody>
                    <a:bodyPr/>
                    <a:lstStyle/>
                    <a:p>
                      <a:pPr algn="l" fontAlgn="t"/>
                      <a:r>
                        <a:rPr lang="ja-JP" altLang="en-US" sz="1050" b="0" i="0" u="none" strike="noStrike" dirty="0">
                          <a:solidFill>
                            <a:schemeClr val="tx1">
                              <a:lumMod val="75000"/>
                              <a:lumOff val="25000"/>
                            </a:schemeClr>
                          </a:solidFill>
                          <a:effectLst/>
                          <a:latin typeface="メイリオ" panose="020B0604030504040204" pitchFamily="50" charset="-128"/>
                          <a:ea typeface="メイリオ" panose="020B0604030504040204" pitchFamily="50" charset="-128"/>
                        </a:rPr>
                        <a:t>駅すぱあとオプション</a:t>
                      </a:r>
                    </a:p>
                  </a:txBody>
                  <a:tcPr marL="114300" marR="9525" marT="9525" marB="0" anchor="ctr"/>
                </a:tc>
                <a:tc>
                  <a:txBody>
                    <a:bodyPr/>
                    <a:lstStyle/>
                    <a:p>
                      <a:pPr algn="l" fontAlgn="ctr"/>
                      <a:r>
                        <a:rPr lang="en-US" sz="1050" b="0" i="0" u="none" strike="noStrike" dirty="0">
                          <a:solidFill>
                            <a:schemeClr val="tx1">
                              <a:lumMod val="75000"/>
                              <a:lumOff val="25000"/>
                            </a:schemeClr>
                          </a:solidFill>
                          <a:effectLst/>
                          <a:latin typeface="メイリオ" panose="020B0604030504040204" pitchFamily="50" charset="-128"/>
                          <a:ea typeface="メイリオ" panose="020B0604030504040204" pitchFamily="50" charset="-128"/>
                        </a:rPr>
                        <a:t>NXEK</a:t>
                      </a:r>
                    </a:p>
                  </a:txBody>
                  <a:tcPr marL="9525" marR="9525" marT="9525" marB="0" anchor="ctr"/>
                </a:tc>
                <a:tc>
                  <a:txBody>
                    <a:bodyPr/>
                    <a:lstStyle/>
                    <a:p>
                      <a:pPr algn="ctr" fontAlgn="ctr"/>
                      <a:r>
                        <a:rPr lang="en-US" altLang="ja-JP" sz="1050" b="0" i="0" u="none" strike="noStrike">
                          <a:solidFill>
                            <a:schemeClr val="tx1">
                              <a:lumMod val="75000"/>
                              <a:lumOff val="25000"/>
                            </a:schemeClr>
                          </a:solidFill>
                          <a:effectLst/>
                          <a:latin typeface="メイリオ" panose="020B0604030504040204" pitchFamily="50" charset="-128"/>
                          <a:ea typeface="メイリオ" panose="020B0604030504040204" pitchFamily="50" charset="-128"/>
                        </a:rPr>
                        <a:t>×</a:t>
                      </a:r>
                    </a:p>
                  </a:txBody>
                  <a:tcPr marL="9525" marR="9525" marT="9525" marB="0" anchor="ctr"/>
                </a:tc>
                <a:tc>
                  <a:txBody>
                    <a:bodyPr/>
                    <a:lstStyle/>
                    <a:p>
                      <a:pPr algn="ctr" fontAlgn="ctr"/>
                      <a:r>
                        <a:rPr lang="ja-JP" altLang="en-US" sz="1050" b="0" i="0" u="none" strike="noStrike">
                          <a:solidFill>
                            <a:schemeClr val="tx1">
                              <a:lumMod val="75000"/>
                              <a:lumOff val="25000"/>
                            </a:schemeClr>
                          </a:solidFill>
                          <a:effectLst/>
                          <a:latin typeface="メイリオ" panose="020B0604030504040204" pitchFamily="50" charset="-128"/>
                          <a:ea typeface="メイリオ" panose="020B0604030504040204" pitchFamily="50" charset="-128"/>
                        </a:rPr>
                        <a:t>〇</a:t>
                      </a:r>
                    </a:p>
                  </a:txBody>
                  <a:tcPr marL="9525" marR="9525" marT="9525" marB="0" anchor="ctr"/>
                </a:tc>
                <a:tc>
                  <a:txBody>
                    <a:bodyPr/>
                    <a:lstStyle/>
                    <a:p>
                      <a:pPr algn="ctr" fontAlgn="ctr"/>
                      <a:r>
                        <a:rPr lang="ja-JP" altLang="en-US" sz="1050" b="0" i="0" u="none" strike="noStrike" dirty="0">
                          <a:solidFill>
                            <a:schemeClr val="tx1">
                              <a:lumMod val="75000"/>
                              <a:lumOff val="25000"/>
                            </a:schemeClr>
                          </a:solidFill>
                          <a:effectLst/>
                          <a:latin typeface="メイリオ" panose="020B0604030504040204" pitchFamily="50" charset="-128"/>
                          <a:ea typeface="メイリオ" panose="020B0604030504040204" pitchFamily="50" charset="-128"/>
                        </a:rPr>
                        <a:t>〇</a:t>
                      </a:r>
                    </a:p>
                  </a:txBody>
                  <a:tcPr marL="9525" marR="9525" marT="9525" marB="0" anchor="ctr"/>
                </a:tc>
                <a:extLst>
                  <a:ext uri="{0D108BD9-81ED-4DB2-BD59-A6C34878D82A}">
                    <a16:rowId xmlns:a16="http://schemas.microsoft.com/office/drawing/2014/main" val="1692733669"/>
                  </a:ext>
                </a:extLst>
              </a:tr>
              <a:tr h="198000">
                <a:tc>
                  <a:txBody>
                    <a:bodyPr/>
                    <a:lstStyle/>
                    <a:p>
                      <a:pPr algn="l" fontAlgn="t"/>
                      <a:r>
                        <a:rPr lang="ja-JP" altLang="en-US" sz="1050" b="0" i="0" u="none" strike="noStrike" dirty="0">
                          <a:solidFill>
                            <a:schemeClr val="tx1">
                              <a:lumMod val="75000"/>
                              <a:lumOff val="25000"/>
                            </a:schemeClr>
                          </a:solidFill>
                          <a:effectLst/>
                          <a:latin typeface="メイリオ" panose="020B0604030504040204" pitchFamily="50" charset="-128"/>
                          <a:ea typeface="メイリオ" panose="020B0604030504040204" pitchFamily="50" charset="-128"/>
                        </a:rPr>
                        <a:t>従業員モバイルオプション</a:t>
                      </a:r>
                    </a:p>
                  </a:txBody>
                  <a:tcPr marL="114300" marR="9525" marT="9525" marB="0" anchor="ctr"/>
                </a:tc>
                <a:tc>
                  <a:txBody>
                    <a:bodyPr/>
                    <a:lstStyle/>
                    <a:p>
                      <a:pPr algn="l" fontAlgn="ctr"/>
                      <a:r>
                        <a:rPr lang="en-US" sz="1050" b="0" i="0" u="none" strike="noStrike" dirty="0">
                          <a:solidFill>
                            <a:schemeClr val="tx1">
                              <a:lumMod val="75000"/>
                              <a:lumOff val="25000"/>
                            </a:schemeClr>
                          </a:solidFill>
                          <a:effectLst/>
                          <a:latin typeface="メイリオ" panose="020B0604030504040204" pitchFamily="50" charset="-128"/>
                          <a:ea typeface="メイリオ" panose="020B0604030504040204" pitchFamily="50" charset="-128"/>
                        </a:rPr>
                        <a:t>NXEM</a:t>
                      </a:r>
                    </a:p>
                  </a:txBody>
                  <a:tcPr marL="9525" marR="9525" marT="9525" marB="0" anchor="ctr"/>
                </a:tc>
                <a:tc>
                  <a:txBody>
                    <a:bodyPr/>
                    <a:lstStyle/>
                    <a:p>
                      <a:pPr algn="ctr" fontAlgn="ctr"/>
                      <a:r>
                        <a:rPr lang="en-US" altLang="ja-JP" sz="1050" b="0" i="0" u="none" strike="noStrike">
                          <a:solidFill>
                            <a:schemeClr val="tx1">
                              <a:lumMod val="75000"/>
                              <a:lumOff val="25000"/>
                            </a:schemeClr>
                          </a:solidFill>
                          <a:effectLst/>
                          <a:latin typeface="メイリオ" panose="020B0604030504040204" pitchFamily="50" charset="-128"/>
                          <a:ea typeface="メイリオ" panose="020B0604030504040204" pitchFamily="50" charset="-128"/>
                        </a:rPr>
                        <a:t>×</a:t>
                      </a:r>
                    </a:p>
                  </a:txBody>
                  <a:tcPr marL="9525" marR="9525" marT="9525" marB="0" anchor="ctr"/>
                </a:tc>
                <a:tc>
                  <a:txBody>
                    <a:bodyPr/>
                    <a:lstStyle/>
                    <a:p>
                      <a:pPr algn="ctr" fontAlgn="ctr"/>
                      <a:r>
                        <a:rPr lang="ja-JP" altLang="en-US" sz="1050" b="0" i="0" u="none" strike="noStrike">
                          <a:solidFill>
                            <a:schemeClr val="tx1">
                              <a:lumMod val="75000"/>
                              <a:lumOff val="25000"/>
                            </a:schemeClr>
                          </a:solidFill>
                          <a:effectLst/>
                          <a:latin typeface="メイリオ" panose="020B0604030504040204" pitchFamily="50" charset="-128"/>
                          <a:ea typeface="メイリオ" panose="020B0604030504040204" pitchFamily="50" charset="-128"/>
                        </a:rPr>
                        <a:t>〇</a:t>
                      </a:r>
                    </a:p>
                  </a:txBody>
                  <a:tcPr marL="9525" marR="9525" marT="9525" marB="0" anchor="ctr"/>
                </a:tc>
                <a:tc>
                  <a:txBody>
                    <a:bodyPr/>
                    <a:lstStyle/>
                    <a:p>
                      <a:pPr algn="ctr" fontAlgn="ctr"/>
                      <a:r>
                        <a:rPr lang="ja-JP" altLang="en-US" sz="1050" b="0" i="0" u="none" strike="noStrike" dirty="0">
                          <a:solidFill>
                            <a:schemeClr val="tx1">
                              <a:lumMod val="75000"/>
                              <a:lumOff val="25000"/>
                            </a:schemeClr>
                          </a:solidFill>
                          <a:effectLst/>
                          <a:latin typeface="メイリオ" panose="020B0604030504040204" pitchFamily="50" charset="-128"/>
                          <a:ea typeface="メイリオ" panose="020B0604030504040204" pitchFamily="50" charset="-128"/>
                        </a:rPr>
                        <a:t>〇</a:t>
                      </a:r>
                    </a:p>
                  </a:txBody>
                  <a:tcPr marL="9525" marR="9525" marT="9525" marB="0" anchor="ctr"/>
                </a:tc>
                <a:extLst>
                  <a:ext uri="{0D108BD9-81ED-4DB2-BD59-A6C34878D82A}">
                    <a16:rowId xmlns:a16="http://schemas.microsoft.com/office/drawing/2014/main" val="429301191"/>
                  </a:ext>
                </a:extLst>
              </a:tr>
              <a:tr h="198000">
                <a:tc>
                  <a:txBody>
                    <a:bodyPr/>
                    <a:lstStyle/>
                    <a:p>
                      <a:pPr algn="l" fontAlgn="t"/>
                      <a:r>
                        <a:rPr lang="ja-JP" altLang="en-US" sz="1050" b="0" i="0" u="none" strike="noStrike" dirty="0">
                          <a:solidFill>
                            <a:schemeClr val="tx1">
                              <a:lumMod val="75000"/>
                              <a:lumOff val="25000"/>
                            </a:schemeClr>
                          </a:solidFill>
                          <a:effectLst/>
                          <a:latin typeface="メイリオ" panose="020B0604030504040204" pitchFamily="50" charset="-128"/>
                          <a:ea typeface="メイリオ" panose="020B0604030504040204" pitchFamily="50" charset="-128"/>
                        </a:rPr>
                        <a:t>手形管理システム</a:t>
                      </a:r>
                    </a:p>
                  </a:txBody>
                  <a:tcPr marL="114300" marR="9525" marT="9525" marB="0" anchor="ctr"/>
                </a:tc>
                <a:tc>
                  <a:txBody>
                    <a:bodyPr/>
                    <a:lstStyle/>
                    <a:p>
                      <a:pPr algn="l" fontAlgn="ctr"/>
                      <a:r>
                        <a:rPr lang="en-US" sz="1050" b="0" i="0" u="none" strike="noStrike" dirty="0">
                          <a:solidFill>
                            <a:schemeClr val="tx1">
                              <a:lumMod val="75000"/>
                              <a:lumOff val="25000"/>
                            </a:schemeClr>
                          </a:solidFill>
                          <a:effectLst/>
                          <a:latin typeface="メイリオ" panose="020B0604030504040204" pitchFamily="50" charset="-128"/>
                          <a:ea typeface="メイリオ" panose="020B0604030504040204" pitchFamily="50" charset="-128"/>
                        </a:rPr>
                        <a:t>NXPN</a:t>
                      </a:r>
                    </a:p>
                  </a:txBody>
                  <a:tcPr marL="9525" marR="9525" marT="9525" marB="0" anchor="ctr"/>
                </a:tc>
                <a:tc>
                  <a:txBody>
                    <a:bodyPr/>
                    <a:lstStyle/>
                    <a:p>
                      <a:pPr algn="ctr" fontAlgn="ctr"/>
                      <a:r>
                        <a:rPr lang="ja-JP" altLang="en-US" sz="1050" b="0" i="0" u="none" strike="noStrike" dirty="0">
                          <a:solidFill>
                            <a:schemeClr val="tx1">
                              <a:lumMod val="75000"/>
                              <a:lumOff val="25000"/>
                            </a:schemeClr>
                          </a:solidFill>
                          <a:effectLst/>
                          <a:latin typeface="メイリオ" panose="020B0604030504040204" pitchFamily="50" charset="-128"/>
                          <a:ea typeface="メイリオ" panose="020B0604030504040204" pitchFamily="50" charset="-128"/>
                        </a:rPr>
                        <a:t>〇</a:t>
                      </a:r>
                      <a:endParaRPr lang="en-US" altLang="ja-JP" sz="1050" b="0" i="0" u="none" strike="noStrike" dirty="0">
                        <a:solidFill>
                          <a:schemeClr val="tx1">
                            <a:lumMod val="75000"/>
                            <a:lumOff val="25000"/>
                          </a:schemeClr>
                        </a:solidFill>
                        <a:effectLst/>
                        <a:latin typeface="メイリオ" panose="020B0604030504040204" pitchFamily="50" charset="-128"/>
                        <a:ea typeface="メイリオ" panose="020B0604030504040204" pitchFamily="50" charset="-128"/>
                      </a:endParaRPr>
                    </a:p>
                  </a:txBody>
                  <a:tcPr marL="9525" marR="9525" marT="9525" marB="0" anchor="ctr"/>
                </a:tc>
                <a:tc>
                  <a:txBody>
                    <a:bodyPr/>
                    <a:lstStyle/>
                    <a:p>
                      <a:pPr algn="ctr" fontAlgn="ctr"/>
                      <a:r>
                        <a:rPr lang="ja-JP" altLang="en-US" sz="1050" b="0" i="0" u="none" strike="noStrike">
                          <a:solidFill>
                            <a:schemeClr val="tx1">
                              <a:lumMod val="75000"/>
                              <a:lumOff val="25000"/>
                            </a:schemeClr>
                          </a:solidFill>
                          <a:effectLst/>
                          <a:latin typeface="メイリオ" panose="020B0604030504040204" pitchFamily="50" charset="-128"/>
                          <a:ea typeface="メイリオ" panose="020B0604030504040204" pitchFamily="50" charset="-128"/>
                        </a:rPr>
                        <a:t>〇</a:t>
                      </a:r>
                    </a:p>
                  </a:txBody>
                  <a:tcPr marL="9525" marR="9525" marT="9525" marB="0" anchor="ctr"/>
                </a:tc>
                <a:tc>
                  <a:txBody>
                    <a:bodyPr/>
                    <a:lstStyle/>
                    <a:p>
                      <a:pPr algn="ctr" fontAlgn="ctr"/>
                      <a:r>
                        <a:rPr lang="ja-JP" altLang="en-US" sz="1050" b="0" i="0" u="none" strike="noStrike" dirty="0">
                          <a:solidFill>
                            <a:schemeClr val="tx1">
                              <a:lumMod val="75000"/>
                              <a:lumOff val="25000"/>
                            </a:schemeClr>
                          </a:solidFill>
                          <a:effectLst/>
                          <a:latin typeface="メイリオ" panose="020B0604030504040204" pitchFamily="50" charset="-128"/>
                          <a:ea typeface="メイリオ" panose="020B0604030504040204" pitchFamily="50" charset="-128"/>
                        </a:rPr>
                        <a:t>〇</a:t>
                      </a:r>
                    </a:p>
                  </a:txBody>
                  <a:tcPr marL="9525" marR="9525" marT="9525" marB="0" anchor="ctr"/>
                </a:tc>
                <a:extLst>
                  <a:ext uri="{0D108BD9-81ED-4DB2-BD59-A6C34878D82A}">
                    <a16:rowId xmlns:a16="http://schemas.microsoft.com/office/drawing/2014/main" val="493586274"/>
                  </a:ext>
                </a:extLst>
              </a:tr>
              <a:tr h="198000">
                <a:tc>
                  <a:txBody>
                    <a:bodyPr/>
                    <a:lstStyle/>
                    <a:p>
                      <a:pPr algn="l" fontAlgn="t"/>
                      <a:r>
                        <a:rPr lang="ja-JP" altLang="en-US" sz="1050" b="0" i="0" u="none" strike="noStrike" dirty="0">
                          <a:solidFill>
                            <a:schemeClr val="tx1">
                              <a:lumMod val="75000"/>
                              <a:lumOff val="25000"/>
                            </a:schemeClr>
                          </a:solidFill>
                          <a:effectLst/>
                          <a:latin typeface="メイリオ" panose="020B0604030504040204" pitchFamily="50" charset="-128"/>
                          <a:ea typeface="メイリオ" panose="020B0604030504040204" pitchFamily="50" charset="-128"/>
                        </a:rPr>
                        <a:t>電債オプション</a:t>
                      </a:r>
                    </a:p>
                  </a:txBody>
                  <a:tcPr marL="114300" marR="9525" marT="9525" marB="0" anchor="ctr"/>
                </a:tc>
                <a:tc>
                  <a:txBody>
                    <a:bodyPr/>
                    <a:lstStyle/>
                    <a:p>
                      <a:pPr algn="l" fontAlgn="ctr"/>
                      <a:r>
                        <a:rPr lang="en-US" sz="1050" b="0" i="0" u="none" strike="noStrike" dirty="0">
                          <a:solidFill>
                            <a:schemeClr val="tx1">
                              <a:lumMod val="75000"/>
                              <a:lumOff val="25000"/>
                            </a:schemeClr>
                          </a:solidFill>
                          <a:effectLst/>
                          <a:latin typeface="メイリオ" panose="020B0604030504040204" pitchFamily="50" charset="-128"/>
                          <a:ea typeface="メイリオ" panose="020B0604030504040204" pitchFamily="50" charset="-128"/>
                        </a:rPr>
                        <a:t>NXER</a:t>
                      </a:r>
                    </a:p>
                  </a:txBody>
                  <a:tcPr marL="9525" marR="9525" marT="9525" marB="0" anchor="ctr"/>
                </a:tc>
                <a:tc>
                  <a:txBody>
                    <a:bodyPr/>
                    <a:lstStyle/>
                    <a:p>
                      <a:pPr algn="ctr" fontAlgn="ctr"/>
                      <a:r>
                        <a:rPr lang="ja-JP" altLang="en-US" sz="1050" b="0" i="0" u="none" strike="noStrike" dirty="0">
                          <a:solidFill>
                            <a:schemeClr val="tx1">
                              <a:lumMod val="75000"/>
                              <a:lumOff val="25000"/>
                            </a:schemeClr>
                          </a:solidFill>
                          <a:effectLst/>
                          <a:latin typeface="メイリオ" panose="020B0604030504040204" pitchFamily="50" charset="-128"/>
                          <a:ea typeface="メイリオ" panose="020B0604030504040204" pitchFamily="50" charset="-128"/>
                        </a:rPr>
                        <a:t>〇</a:t>
                      </a:r>
                      <a:endParaRPr lang="en-US" altLang="ja-JP" sz="1050" b="0" i="0" u="none" strike="noStrike" dirty="0">
                        <a:solidFill>
                          <a:schemeClr val="tx1">
                            <a:lumMod val="75000"/>
                            <a:lumOff val="25000"/>
                          </a:schemeClr>
                        </a:solidFill>
                        <a:effectLst/>
                        <a:latin typeface="メイリオ" panose="020B0604030504040204" pitchFamily="50" charset="-128"/>
                        <a:ea typeface="メイリオ" panose="020B0604030504040204" pitchFamily="50" charset="-128"/>
                      </a:endParaRPr>
                    </a:p>
                  </a:txBody>
                  <a:tcPr marL="9525" marR="9525" marT="9525" marB="0" anchor="ctr"/>
                </a:tc>
                <a:tc>
                  <a:txBody>
                    <a:bodyPr/>
                    <a:lstStyle/>
                    <a:p>
                      <a:pPr algn="ctr" fontAlgn="ctr"/>
                      <a:r>
                        <a:rPr lang="ja-JP" altLang="en-US" sz="1050" b="0" i="0" u="none" strike="noStrike" dirty="0">
                          <a:solidFill>
                            <a:schemeClr val="tx1">
                              <a:lumMod val="75000"/>
                              <a:lumOff val="25000"/>
                            </a:schemeClr>
                          </a:solidFill>
                          <a:effectLst/>
                          <a:latin typeface="メイリオ" panose="020B0604030504040204" pitchFamily="50" charset="-128"/>
                          <a:ea typeface="メイリオ" panose="020B0604030504040204" pitchFamily="50" charset="-128"/>
                        </a:rPr>
                        <a:t>〇</a:t>
                      </a:r>
                    </a:p>
                  </a:txBody>
                  <a:tcPr marL="9525" marR="9525" marT="9525"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ja-JP" altLang="en-US" sz="1050" b="0" i="0" u="none" strike="noStrike" dirty="0">
                          <a:solidFill>
                            <a:schemeClr val="tx1">
                              <a:lumMod val="75000"/>
                              <a:lumOff val="25000"/>
                            </a:schemeClr>
                          </a:solidFill>
                          <a:effectLst/>
                          <a:latin typeface="メイリオ" panose="020B0604030504040204" pitchFamily="50" charset="-128"/>
                          <a:ea typeface="メイリオ" panose="020B0604030504040204" pitchFamily="50" charset="-128"/>
                        </a:rPr>
                        <a:t>〇</a:t>
                      </a:r>
                    </a:p>
                  </a:txBody>
                  <a:tcPr marL="9525" marR="9525" marT="9525" marB="0" anchor="ctr"/>
                </a:tc>
                <a:extLst>
                  <a:ext uri="{0D108BD9-81ED-4DB2-BD59-A6C34878D82A}">
                    <a16:rowId xmlns:a16="http://schemas.microsoft.com/office/drawing/2014/main" val="2915195777"/>
                  </a:ext>
                </a:extLst>
              </a:tr>
              <a:tr h="198000">
                <a:tc>
                  <a:txBody>
                    <a:bodyPr/>
                    <a:lstStyle/>
                    <a:p>
                      <a:pPr algn="l" fontAlgn="t"/>
                      <a:r>
                        <a:rPr lang="ja-JP" altLang="en-US" sz="1050" b="0" i="0" u="none" strike="noStrike" dirty="0">
                          <a:solidFill>
                            <a:schemeClr val="tx1">
                              <a:lumMod val="75000"/>
                              <a:lumOff val="25000"/>
                            </a:schemeClr>
                          </a:solidFill>
                          <a:effectLst/>
                          <a:latin typeface="メイリオ" panose="020B0604030504040204" pitchFamily="50" charset="-128"/>
                          <a:ea typeface="メイリオ" panose="020B0604030504040204" pitchFamily="50" charset="-128"/>
                        </a:rPr>
                        <a:t>ファクタリングシステム</a:t>
                      </a:r>
                    </a:p>
                  </a:txBody>
                  <a:tcPr marL="114300" marR="9525" marT="9525" marB="0" anchor="ctr"/>
                </a:tc>
                <a:tc>
                  <a:txBody>
                    <a:bodyPr/>
                    <a:lstStyle/>
                    <a:p>
                      <a:pPr algn="l" fontAlgn="ctr"/>
                      <a:r>
                        <a:rPr lang="en-US" altLang="ja-JP" sz="1050" b="0" i="0" u="none" strike="noStrike" dirty="0">
                          <a:solidFill>
                            <a:schemeClr val="tx1">
                              <a:lumMod val="75000"/>
                              <a:lumOff val="25000"/>
                            </a:schemeClr>
                          </a:solidFill>
                          <a:effectLst/>
                          <a:latin typeface="メイリオ" panose="020B0604030504040204" pitchFamily="50" charset="-128"/>
                          <a:ea typeface="メイリオ" panose="020B0604030504040204" pitchFamily="50" charset="-128"/>
                        </a:rPr>
                        <a:t>NXPF</a:t>
                      </a:r>
                      <a:endParaRPr lang="en-US" sz="1050" b="0" i="0" u="none" strike="noStrike" dirty="0">
                        <a:solidFill>
                          <a:schemeClr val="tx1">
                            <a:lumMod val="75000"/>
                            <a:lumOff val="25000"/>
                          </a:schemeClr>
                        </a:solidFill>
                        <a:effectLst/>
                        <a:latin typeface="メイリオ" panose="020B0604030504040204" pitchFamily="50" charset="-128"/>
                        <a:ea typeface="メイリオ" panose="020B0604030504040204" pitchFamily="50" charset="-128"/>
                      </a:endParaRPr>
                    </a:p>
                  </a:txBody>
                  <a:tcPr marL="9525" marR="9525" marT="9525" marB="0" anchor="ctr"/>
                </a:tc>
                <a:tc>
                  <a:txBody>
                    <a:bodyPr/>
                    <a:lstStyle/>
                    <a:p>
                      <a:pPr algn="ctr" fontAlgn="ctr"/>
                      <a:r>
                        <a:rPr lang="ja-JP" altLang="en-US" sz="1050" b="0" i="0" u="none" strike="noStrike" dirty="0">
                          <a:solidFill>
                            <a:schemeClr val="tx1">
                              <a:lumMod val="75000"/>
                              <a:lumOff val="25000"/>
                            </a:schemeClr>
                          </a:solidFill>
                          <a:effectLst/>
                          <a:latin typeface="メイリオ" panose="020B0604030504040204" pitchFamily="50" charset="-128"/>
                          <a:ea typeface="メイリオ" panose="020B0604030504040204" pitchFamily="50" charset="-128"/>
                        </a:rPr>
                        <a:t>〇</a:t>
                      </a:r>
                      <a:endParaRPr lang="en-US" altLang="ja-JP" sz="1050" b="0" i="0" u="none" strike="noStrike" dirty="0">
                        <a:solidFill>
                          <a:schemeClr val="tx1">
                            <a:lumMod val="75000"/>
                            <a:lumOff val="25000"/>
                          </a:schemeClr>
                        </a:solidFill>
                        <a:effectLst/>
                        <a:latin typeface="メイリオ" panose="020B0604030504040204" pitchFamily="50" charset="-128"/>
                        <a:ea typeface="メイリオ" panose="020B0604030504040204" pitchFamily="50" charset="-128"/>
                      </a:endParaRPr>
                    </a:p>
                  </a:txBody>
                  <a:tcPr marL="9525" marR="9525" marT="9525" marB="0" anchor="ctr"/>
                </a:tc>
                <a:tc>
                  <a:txBody>
                    <a:bodyPr/>
                    <a:lstStyle/>
                    <a:p>
                      <a:pPr algn="ctr" fontAlgn="ctr"/>
                      <a:r>
                        <a:rPr lang="ja-JP" altLang="en-US" sz="1050" b="0" i="0" u="none" strike="noStrike" dirty="0">
                          <a:solidFill>
                            <a:schemeClr val="tx1">
                              <a:lumMod val="75000"/>
                              <a:lumOff val="25000"/>
                            </a:schemeClr>
                          </a:solidFill>
                          <a:effectLst/>
                          <a:latin typeface="メイリオ" panose="020B0604030504040204" pitchFamily="50" charset="-128"/>
                          <a:ea typeface="メイリオ" panose="020B0604030504040204" pitchFamily="50" charset="-128"/>
                        </a:rPr>
                        <a:t>〇</a:t>
                      </a:r>
                    </a:p>
                  </a:txBody>
                  <a:tcPr marL="9525" marR="9525" marT="9525"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ja-JP" altLang="en-US" sz="1050" b="0" i="0" u="none" strike="noStrike" dirty="0">
                          <a:solidFill>
                            <a:schemeClr val="tx1">
                              <a:lumMod val="75000"/>
                              <a:lumOff val="25000"/>
                            </a:schemeClr>
                          </a:solidFill>
                          <a:effectLst/>
                          <a:latin typeface="メイリオ" panose="020B0604030504040204" pitchFamily="50" charset="-128"/>
                          <a:ea typeface="メイリオ" panose="020B0604030504040204" pitchFamily="50" charset="-128"/>
                        </a:rPr>
                        <a:t>〇</a:t>
                      </a:r>
                    </a:p>
                  </a:txBody>
                  <a:tcPr marL="9525" marR="9525" marT="9525" marB="0" anchor="ctr"/>
                </a:tc>
                <a:extLst>
                  <a:ext uri="{0D108BD9-81ED-4DB2-BD59-A6C34878D82A}">
                    <a16:rowId xmlns:a16="http://schemas.microsoft.com/office/drawing/2014/main" val="2166227122"/>
                  </a:ext>
                </a:extLst>
              </a:tr>
              <a:tr h="198000">
                <a:tc>
                  <a:txBody>
                    <a:bodyPr/>
                    <a:lstStyle/>
                    <a:p>
                      <a:pPr algn="l" fontAlgn="t"/>
                      <a:r>
                        <a:rPr lang="ja-JP" altLang="en-US" sz="1050" b="0" i="0" u="none" strike="noStrike" dirty="0">
                          <a:solidFill>
                            <a:schemeClr val="tx1">
                              <a:lumMod val="75000"/>
                              <a:lumOff val="25000"/>
                            </a:schemeClr>
                          </a:solidFill>
                          <a:effectLst/>
                          <a:latin typeface="メイリオ" panose="020B0604030504040204" pitchFamily="50" charset="-128"/>
                          <a:ea typeface="メイリオ" panose="020B0604030504040204" pitchFamily="50" charset="-128"/>
                        </a:rPr>
                        <a:t>手形管理バッチ実行ツール</a:t>
                      </a:r>
                    </a:p>
                  </a:txBody>
                  <a:tcPr marL="114300" marR="9525" marT="9525" marB="0" anchor="ctr"/>
                </a:tc>
                <a:tc>
                  <a:txBody>
                    <a:bodyPr/>
                    <a:lstStyle/>
                    <a:p>
                      <a:pPr algn="l" fontAlgn="ctr"/>
                      <a:r>
                        <a:rPr lang="en-US" sz="1050" b="0" i="0" u="none" strike="noStrike" dirty="0">
                          <a:solidFill>
                            <a:schemeClr val="tx1">
                              <a:lumMod val="75000"/>
                              <a:lumOff val="25000"/>
                            </a:schemeClr>
                          </a:solidFill>
                          <a:effectLst/>
                          <a:latin typeface="メイリオ" panose="020B0604030504040204" pitchFamily="50" charset="-128"/>
                          <a:ea typeface="メイリオ" panose="020B0604030504040204" pitchFamily="50" charset="-128"/>
                        </a:rPr>
                        <a:t>NXPNB</a:t>
                      </a:r>
                    </a:p>
                  </a:txBody>
                  <a:tcPr marL="9525" marR="9525" marT="9525" marB="0" anchor="ctr"/>
                </a:tc>
                <a:tc>
                  <a:txBody>
                    <a:bodyPr/>
                    <a:lstStyle/>
                    <a:p>
                      <a:pPr algn="ctr" fontAlgn="ctr"/>
                      <a:r>
                        <a:rPr lang="en-US" altLang="ja-JP" sz="1050" b="0" i="0" u="none" strike="noStrike" dirty="0">
                          <a:solidFill>
                            <a:schemeClr val="tx1">
                              <a:lumMod val="75000"/>
                              <a:lumOff val="25000"/>
                            </a:schemeClr>
                          </a:solidFill>
                          <a:effectLst/>
                          <a:latin typeface="メイリオ" panose="020B0604030504040204" pitchFamily="50" charset="-128"/>
                          <a:ea typeface="メイリオ" panose="020B0604030504040204" pitchFamily="50" charset="-128"/>
                        </a:rPr>
                        <a:t>×</a:t>
                      </a:r>
                    </a:p>
                  </a:txBody>
                  <a:tcPr marL="9525" marR="9525" marT="9525" marB="0" anchor="ctr"/>
                </a:tc>
                <a:tc>
                  <a:txBody>
                    <a:bodyPr/>
                    <a:lstStyle/>
                    <a:p>
                      <a:pPr algn="ctr" fontAlgn="ctr"/>
                      <a:r>
                        <a:rPr lang="en-US" altLang="ja-JP" sz="1050" b="0" i="0" u="none" strike="noStrike" dirty="0">
                          <a:solidFill>
                            <a:schemeClr val="tx1">
                              <a:lumMod val="75000"/>
                              <a:lumOff val="25000"/>
                            </a:schemeClr>
                          </a:solidFill>
                          <a:effectLst/>
                          <a:latin typeface="メイリオ" panose="020B0604030504040204" pitchFamily="50" charset="-128"/>
                          <a:ea typeface="メイリオ" panose="020B0604030504040204" pitchFamily="50" charset="-128"/>
                        </a:rPr>
                        <a:t>×</a:t>
                      </a:r>
                    </a:p>
                  </a:txBody>
                  <a:tcPr marL="9525" marR="9525" marT="9525" marB="0" anchor="ctr"/>
                </a:tc>
                <a:tc>
                  <a:txBody>
                    <a:bodyPr/>
                    <a:lstStyle/>
                    <a:p>
                      <a:pPr algn="ctr" fontAlgn="ctr"/>
                      <a:r>
                        <a:rPr lang="en-US" altLang="ja-JP" sz="1050" b="0" i="0" u="none" strike="noStrike" dirty="0">
                          <a:solidFill>
                            <a:schemeClr val="tx1">
                              <a:lumMod val="75000"/>
                              <a:lumOff val="25000"/>
                            </a:schemeClr>
                          </a:solidFill>
                          <a:effectLst/>
                          <a:latin typeface="メイリオ" panose="020B0604030504040204" pitchFamily="50" charset="-128"/>
                          <a:ea typeface="メイリオ" panose="020B0604030504040204" pitchFamily="50" charset="-128"/>
                        </a:rPr>
                        <a:t>×</a:t>
                      </a:r>
                    </a:p>
                  </a:txBody>
                  <a:tcPr marL="9525" marR="9525" marT="9525" marB="0" anchor="ctr"/>
                </a:tc>
                <a:extLst>
                  <a:ext uri="{0D108BD9-81ED-4DB2-BD59-A6C34878D82A}">
                    <a16:rowId xmlns:a16="http://schemas.microsoft.com/office/drawing/2014/main" val="938930825"/>
                  </a:ext>
                </a:extLst>
              </a:tr>
              <a:tr h="198000">
                <a:tc>
                  <a:txBody>
                    <a:bodyPr/>
                    <a:lstStyle/>
                    <a:p>
                      <a:pPr algn="l" fontAlgn="t"/>
                      <a:r>
                        <a:rPr lang="ja-JP" altLang="en-US" sz="1050" b="0" i="0" u="none" strike="noStrike" dirty="0">
                          <a:solidFill>
                            <a:schemeClr val="tx1">
                              <a:lumMod val="75000"/>
                              <a:lumOff val="25000"/>
                            </a:schemeClr>
                          </a:solidFill>
                          <a:effectLst/>
                          <a:latin typeface="メイリオ" panose="020B0604030504040204" pitchFamily="50" charset="-128"/>
                          <a:ea typeface="メイリオ" panose="020B0604030504040204" pitchFamily="50" charset="-128"/>
                        </a:rPr>
                        <a:t>電債オプションバッチ実行ツール</a:t>
                      </a:r>
                    </a:p>
                  </a:txBody>
                  <a:tcPr marL="114300" marR="9525" marT="9525" marB="0" anchor="ctr"/>
                </a:tc>
                <a:tc>
                  <a:txBody>
                    <a:bodyPr/>
                    <a:lstStyle/>
                    <a:p>
                      <a:pPr algn="l" fontAlgn="ctr"/>
                      <a:r>
                        <a:rPr lang="en-US" sz="1050" b="0" i="0" u="none" strike="noStrike" dirty="0">
                          <a:solidFill>
                            <a:schemeClr val="tx1">
                              <a:lumMod val="75000"/>
                              <a:lumOff val="25000"/>
                            </a:schemeClr>
                          </a:solidFill>
                          <a:effectLst/>
                          <a:latin typeface="メイリオ" panose="020B0604030504040204" pitchFamily="50" charset="-128"/>
                          <a:ea typeface="メイリオ" panose="020B0604030504040204" pitchFamily="50" charset="-128"/>
                        </a:rPr>
                        <a:t>NXERB</a:t>
                      </a:r>
                    </a:p>
                  </a:txBody>
                  <a:tcPr marL="9525" marR="9525" marT="9525"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altLang="ja-JP" sz="1050" b="0" i="0" u="none" strike="noStrike" dirty="0">
                          <a:solidFill>
                            <a:schemeClr val="tx1">
                              <a:lumMod val="75000"/>
                              <a:lumOff val="25000"/>
                            </a:schemeClr>
                          </a:solidFill>
                          <a:effectLst/>
                          <a:latin typeface="メイリオ" panose="020B0604030504040204" pitchFamily="50" charset="-128"/>
                          <a:ea typeface="メイリオ" panose="020B0604030504040204" pitchFamily="50" charset="-128"/>
                        </a:rPr>
                        <a:t>×</a:t>
                      </a:r>
                      <a:r>
                        <a:rPr lang="ja-JP" altLang="en-US" sz="1050" b="0" i="0" u="none" strike="noStrike" dirty="0">
                          <a:solidFill>
                            <a:schemeClr val="tx1">
                              <a:lumMod val="75000"/>
                              <a:lumOff val="25000"/>
                            </a:schemeClr>
                          </a:solidFill>
                          <a:effectLst/>
                          <a:latin typeface="メイリオ" panose="020B0604030504040204" pitchFamily="50" charset="-128"/>
                          <a:ea typeface="メイリオ" panose="020B0604030504040204" pitchFamily="50" charset="-128"/>
                        </a:rPr>
                        <a:t>　</a:t>
                      </a:r>
                    </a:p>
                  </a:txBody>
                  <a:tcPr marL="9525" marR="9525" marT="9525" marB="0" anchor="ctr"/>
                </a:tc>
                <a:tc>
                  <a:txBody>
                    <a:bodyPr/>
                    <a:lstStyle/>
                    <a:p>
                      <a:pPr algn="ctr" fontAlgn="ctr"/>
                      <a:r>
                        <a:rPr lang="en-US" altLang="ja-JP" sz="1050" b="0" i="0" u="none" strike="noStrike" dirty="0">
                          <a:solidFill>
                            <a:schemeClr val="tx1">
                              <a:lumMod val="75000"/>
                              <a:lumOff val="25000"/>
                            </a:schemeClr>
                          </a:solidFill>
                          <a:effectLst/>
                          <a:latin typeface="メイリオ" panose="020B0604030504040204" pitchFamily="50" charset="-128"/>
                          <a:ea typeface="メイリオ" panose="020B0604030504040204" pitchFamily="50" charset="-128"/>
                        </a:rPr>
                        <a:t>×</a:t>
                      </a:r>
                      <a:r>
                        <a:rPr lang="ja-JP" altLang="en-US" sz="1050" b="0" i="0" u="none" strike="noStrike" dirty="0">
                          <a:solidFill>
                            <a:schemeClr val="tx1">
                              <a:lumMod val="75000"/>
                              <a:lumOff val="25000"/>
                            </a:schemeClr>
                          </a:solidFill>
                          <a:effectLst/>
                          <a:latin typeface="メイリオ" panose="020B0604030504040204" pitchFamily="50" charset="-128"/>
                          <a:ea typeface="メイリオ" panose="020B0604030504040204" pitchFamily="50" charset="-128"/>
                        </a:rPr>
                        <a:t>　</a:t>
                      </a:r>
                    </a:p>
                  </a:txBody>
                  <a:tcPr marL="9525" marR="9525" marT="9525" marB="0" anchor="ctr"/>
                </a:tc>
                <a:tc>
                  <a:txBody>
                    <a:bodyPr/>
                    <a:lstStyle/>
                    <a:p>
                      <a:pPr algn="ctr" fontAlgn="ctr"/>
                      <a:r>
                        <a:rPr lang="en-US" altLang="ja-JP" sz="1050" b="0" i="0" u="none" strike="noStrike" dirty="0">
                          <a:solidFill>
                            <a:schemeClr val="tx1">
                              <a:lumMod val="75000"/>
                              <a:lumOff val="25000"/>
                            </a:schemeClr>
                          </a:solidFill>
                          <a:effectLst/>
                          <a:latin typeface="メイリオ" panose="020B0604030504040204" pitchFamily="50" charset="-128"/>
                          <a:ea typeface="メイリオ" panose="020B0604030504040204" pitchFamily="50" charset="-128"/>
                        </a:rPr>
                        <a:t>×</a:t>
                      </a:r>
                      <a:r>
                        <a:rPr lang="ja-JP" altLang="en-US" sz="1050" b="0" i="0" u="none" strike="noStrike" dirty="0">
                          <a:solidFill>
                            <a:schemeClr val="tx1">
                              <a:lumMod val="75000"/>
                              <a:lumOff val="25000"/>
                            </a:schemeClr>
                          </a:solidFill>
                          <a:effectLst/>
                          <a:latin typeface="メイリオ" panose="020B0604030504040204" pitchFamily="50" charset="-128"/>
                          <a:ea typeface="メイリオ" panose="020B0604030504040204" pitchFamily="50" charset="-128"/>
                        </a:rPr>
                        <a:t>　</a:t>
                      </a:r>
                    </a:p>
                  </a:txBody>
                  <a:tcPr marL="9525" marR="9525" marT="9525" marB="0" anchor="ctr"/>
                </a:tc>
                <a:extLst>
                  <a:ext uri="{0D108BD9-81ED-4DB2-BD59-A6C34878D82A}">
                    <a16:rowId xmlns:a16="http://schemas.microsoft.com/office/drawing/2014/main" val="1831506451"/>
                  </a:ext>
                </a:extLst>
              </a:tr>
              <a:tr h="198000">
                <a:tc>
                  <a:txBody>
                    <a:bodyPr/>
                    <a:lstStyle/>
                    <a:p>
                      <a:pPr algn="l" fontAlgn="t"/>
                      <a:r>
                        <a:rPr lang="en-US" sz="1050" b="0" i="0" u="none" strike="noStrike" dirty="0" err="1">
                          <a:solidFill>
                            <a:schemeClr val="tx1">
                              <a:lumMod val="75000"/>
                              <a:lumOff val="25000"/>
                            </a:schemeClr>
                          </a:solidFill>
                          <a:effectLst/>
                          <a:latin typeface="メイリオ" panose="020B0604030504040204" pitchFamily="50" charset="-128"/>
                          <a:ea typeface="メイリオ" panose="020B0604030504040204" pitchFamily="50" charset="-128"/>
                        </a:rPr>
                        <a:t>Navio</a:t>
                      </a:r>
                      <a:r>
                        <a:rPr lang="ja-JP" altLang="en-US" sz="1050" b="0" i="0" u="none" strike="noStrike" dirty="0">
                          <a:solidFill>
                            <a:schemeClr val="tx1">
                              <a:lumMod val="75000"/>
                              <a:lumOff val="25000"/>
                            </a:schemeClr>
                          </a:solidFill>
                          <a:effectLst/>
                          <a:latin typeface="メイリオ" panose="020B0604030504040204" pitchFamily="50" charset="-128"/>
                          <a:ea typeface="メイリオ" panose="020B0604030504040204" pitchFamily="50" charset="-128"/>
                        </a:rPr>
                        <a:t>外貨建支払機能 </a:t>
                      </a:r>
                      <a:r>
                        <a:rPr lang="en-US" sz="1050" b="0" i="0" u="none" strike="noStrike" dirty="0">
                          <a:solidFill>
                            <a:schemeClr val="tx1">
                              <a:lumMod val="75000"/>
                              <a:lumOff val="25000"/>
                            </a:schemeClr>
                          </a:solidFill>
                          <a:effectLst/>
                          <a:latin typeface="メイリオ" panose="020B0604030504040204" pitchFamily="50" charset="-128"/>
                          <a:ea typeface="メイリオ" panose="020B0604030504040204" pitchFamily="50" charset="-128"/>
                        </a:rPr>
                        <a:t>for </a:t>
                      </a:r>
                      <a:r>
                        <a:rPr lang="en-US" sz="1050" b="0" i="0" u="none" strike="noStrike" dirty="0" err="1">
                          <a:solidFill>
                            <a:schemeClr val="tx1">
                              <a:lumMod val="75000"/>
                              <a:lumOff val="25000"/>
                            </a:schemeClr>
                          </a:solidFill>
                          <a:effectLst/>
                          <a:latin typeface="メイリオ" panose="020B0604030504040204" pitchFamily="50" charset="-128"/>
                          <a:ea typeface="メイリオ" panose="020B0604030504040204" pitchFamily="50" charset="-128"/>
                        </a:rPr>
                        <a:t>SuperStream</a:t>
                      </a:r>
                      <a:r>
                        <a:rPr lang="en-US" sz="1050" b="0" i="0" u="none" strike="noStrike" dirty="0">
                          <a:solidFill>
                            <a:schemeClr val="tx1">
                              <a:lumMod val="75000"/>
                              <a:lumOff val="25000"/>
                            </a:schemeClr>
                          </a:solidFill>
                          <a:effectLst/>
                          <a:latin typeface="メイリオ" panose="020B0604030504040204" pitchFamily="50" charset="-128"/>
                          <a:ea typeface="メイリオ" panose="020B0604030504040204" pitchFamily="50" charset="-128"/>
                        </a:rPr>
                        <a:t>-NX</a:t>
                      </a:r>
                    </a:p>
                  </a:txBody>
                  <a:tcPr marL="114300" marR="9525" marT="9525" marB="0" anchor="ctr"/>
                </a:tc>
                <a:tc>
                  <a:txBody>
                    <a:bodyPr/>
                    <a:lstStyle/>
                    <a:p>
                      <a:pPr algn="l" fontAlgn="ctr"/>
                      <a:r>
                        <a:rPr lang="en-US" sz="1050" b="0" i="0" u="none" strike="noStrike" dirty="0">
                          <a:solidFill>
                            <a:schemeClr val="tx1">
                              <a:lumMod val="75000"/>
                              <a:lumOff val="25000"/>
                            </a:schemeClr>
                          </a:solidFill>
                          <a:effectLst/>
                          <a:latin typeface="メイリオ" panose="020B0604030504040204" pitchFamily="50" charset="-128"/>
                          <a:ea typeface="メイリオ" panose="020B0604030504040204" pitchFamily="50" charset="-128"/>
                        </a:rPr>
                        <a:t>NXFP</a:t>
                      </a:r>
                    </a:p>
                  </a:txBody>
                  <a:tcPr marL="9525" marR="9525" marT="9525" marB="0" anchor="ctr"/>
                </a:tc>
                <a:tc>
                  <a:txBody>
                    <a:bodyPr/>
                    <a:lstStyle/>
                    <a:p>
                      <a:pPr algn="ctr" fontAlgn="ctr"/>
                      <a:r>
                        <a:rPr lang="en-US" altLang="ja-JP" sz="1050" b="0" i="0" u="none" strike="noStrike" dirty="0">
                          <a:solidFill>
                            <a:schemeClr val="tx1">
                              <a:lumMod val="75000"/>
                              <a:lumOff val="25000"/>
                            </a:schemeClr>
                          </a:solidFill>
                          <a:effectLst/>
                          <a:latin typeface="メイリオ" panose="020B0604030504040204" pitchFamily="50" charset="-128"/>
                          <a:ea typeface="メイリオ" panose="020B0604030504040204" pitchFamily="50" charset="-128"/>
                        </a:rPr>
                        <a:t>×</a:t>
                      </a:r>
                    </a:p>
                  </a:txBody>
                  <a:tcPr marL="9525" marR="9525" marT="9525" marB="0" anchor="ctr"/>
                </a:tc>
                <a:tc>
                  <a:txBody>
                    <a:bodyPr/>
                    <a:lstStyle/>
                    <a:p>
                      <a:pPr algn="ctr" fontAlgn="ctr"/>
                      <a:r>
                        <a:rPr lang="ja-JP" altLang="en-US" sz="1050" b="0" i="0" u="none" strike="noStrike" dirty="0">
                          <a:solidFill>
                            <a:schemeClr val="tx1">
                              <a:lumMod val="75000"/>
                              <a:lumOff val="25000"/>
                            </a:schemeClr>
                          </a:solidFill>
                          <a:effectLst/>
                          <a:latin typeface="メイリオ" panose="020B0604030504040204" pitchFamily="50" charset="-128"/>
                          <a:ea typeface="メイリオ" panose="020B0604030504040204" pitchFamily="50" charset="-128"/>
                        </a:rPr>
                        <a:t>〇</a:t>
                      </a:r>
                    </a:p>
                  </a:txBody>
                  <a:tcPr marL="9525" marR="9525" marT="9525" marB="0" anchor="ctr"/>
                </a:tc>
                <a:tc>
                  <a:txBody>
                    <a:bodyPr/>
                    <a:lstStyle/>
                    <a:p>
                      <a:pPr algn="ctr" fontAlgn="ctr"/>
                      <a:r>
                        <a:rPr lang="en-US" altLang="ja-JP" sz="1050" b="0" i="0" u="none" strike="noStrike" dirty="0">
                          <a:solidFill>
                            <a:schemeClr val="tx1">
                              <a:lumMod val="75000"/>
                              <a:lumOff val="25000"/>
                            </a:schemeClr>
                          </a:solidFill>
                          <a:effectLst/>
                          <a:latin typeface="メイリオ" panose="020B0604030504040204" pitchFamily="50" charset="-128"/>
                          <a:ea typeface="メイリオ" panose="020B0604030504040204" pitchFamily="50" charset="-128"/>
                        </a:rPr>
                        <a:t>×</a:t>
                      </a:r>
                    </a:p>
                  </a:txBody>
                  <a:tcPr marL="9525" marR="9525" marT="9525" marB="0" anchor="ctr"/>
                </a:tc>
                <a:extLst>
                  <a:ext uri="{0D108BD9-81ED-4DB2-BD59-A6C34878D82A}">
                    <a16:rowId xmlns:a16="http://schemas.microsoft.com/office/drawing/2014/main" val="3447805413"/>
                  </a:ext>
                </a:extLst>
              </a:tr>
            </a:tbl>
          </a:graphicData>
        </a:graphic>
      </p:graphicFrame>
      <p:sp>
        <p:nvSpPr>
          <p:cNvPr id="3" name="テキスト プレースホルダー 2">
            <a:extLst>
              <a:ext uri="{FF2B5EF4-FFF2-40B4-BE49-F238E27FC236}">
                <a16:creationId xmlns:a16="http://schemas.microsoft.com/office/drawing/2014/main" id="{4EE970E0-B585-CFF2-BC10-22D62C70E9B2}"/>
              </a:ext>
            </a:extLst>
          </p:cNvPr>
          <p:cNvSpPr txBox="1">
            <a:spLocks/>
          </p:cNvSpPr>
          <p:nvPr/>
        </p:nvSpPr>
        <p:spPr>
          <a:xfrm>
            <a:off x="539552" y="4063272"/>
            <a:ext cx="8426450" cy="685539"/>
          </a:xfrm>
          <a:prstGeom prst="rect">
            <a:avLst/>
          </a:prstGeom>
        </p:spPr>
        <p:txBody>
          <a:bodyPr lIns="0" tIns="0" rIns="0" bIns="0"/>
          <a:lstStyle>
            <a:lvl1pPr marL="0" indent="0" algn="l" defTabSz="914400" rtl="0" eaLnBrk="1" latinLnBrk="0" hangingPunct="1">
              <a:lnSpc>
                <a:spcPts val="1700"/>
              </a:lnSpc>
              <a:spcBef>
                <a:spcPts val="0"/>
              </a:spcBef>
              <a:buFont typeface="Arial" panose="020B0604020202020204" pitchFamily="34" charset="0"/>
              <a:buNone/>
              <a:defRPr kumimoji="1" sz="1200" kern="1200">
                <a:solidFill>
                  <a:schemeClr val="tx1"/>
                </a:solidFill>
                <a:latin typeface="+mn-ea"/>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1200" kern="1200">
                <a:solidFill>
                  <a:schemeClr val="tx1"/>
                </a:solidFill>
                <a:latin typeface="+mn-ea"/>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1200" kern="1200">
                <a:solidFill>
                  <a:schemeClr val="tx1"/>
                </a:solidFill>
                <a:latin typeface="+mn-ea"/>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1200" kern="1200">
                <a:solidFill>
                  <a:schemeClr val="tx1"/>
                </a:solidFill>
                <a:latin typeface="+mn-ea"/>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1200" kern="1200">
                <a:solidFill>
                  <a:schemeClr val="tx1"/>
                </a:solidFill>
                <a:latin typeface="+mn-ea"/>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a:lstStyle>
          <a:p>
            <a:pPr>
              <a:lnSpc>
                <a:spcPct val="100000"/>
              </a:lnSpc>
            </a:pPr>
            <a:r>
              <a:rPr kumimoji="0" lang="en-US" altLang="ja-JP" sz="1000" kern="0" dirty="0">
                <a:solidFill>
                  <a:schemeClr val="tx1">
                    <a:lumMod val="75000"/>
                    <a:lumOff val="25000"/>
                  </a:schemeClr>
                </a:solidFill>
                <a:cs typeface="メイリオ" pitchFamily="50" charset="-128"/>
              </a:rPr>
              <a:t>※1 </a:t>
            </a:r>
            <a:r>
              <a:rPr kumimoji="0" lang="ja-JP" altLang="en-US" sz="1000" kern="0" dirty="0">
                <a:solidFill>
                  <a:schemeClr val="tx1">
                    <a:lumMod val="75000"/>
                    <a:lumOff val="25000"/>
                  </a:schemeClr>
                </a:solidFill>
                <a:cs typeface="メイリオ" pitchFamily="50" charset="-128"/>
              </a:rPr>
              <a:t>経費精算管理などの一部支払管理機能は利用不可。マイナンバーの利用は不可。</a:t>
            </a:r>
          </a:p>
          <a:p>
            <a:pPr>
              <a:lnSpc>
                <a:spcPct val="100000"/>
              </a:lnSpc>
            </a:pPr>
            <a:r>
              <a:rPr kumimoji="0" lang="en-US" altLang="ja-JP" sz="1000" kern="0" dirty="0">
                <a:solidFill>
                  <a:schemeClr val="tx1">
                    <a:lumMod val="75000"/>
                    <a:lumOff val="25000"/>
                  </a:schemeClr>
                </a:solidFill>
                <a:cs typeface="メイリオ" pitchFamily="50" charset="-128"/>
              </a:rPr>
              <a:t>※2</a:t>
            </a:r>
            <a:r>
              <a:rPr kumimoji="0" lang="ja-JP" altLang="en-US" sz="1000" kern="0" dirty="0">
                <a:solidFill>
                  <a:schemeClr val="tx1">
                    <a:lumMod val="75000"/>
                    <a:lumOff val="25000"/>
                  </a:schemeClr>
                </a:solidFill>
                <a:cs typeface="メイリオ" pitchFamily="50" charset="-128"/>
              </a:rPr>
              <a:t> フォルダ共有のため、</a:t>
            </a:r>
            <a:r>
              <a:rPr kumimoji="0" lang="en-US" altLang="ja-JP" sz="1000" kern="0" dirty="0">
                <a:solidFill>
                  <a:schemeClr val="tx1">
                    <a:lumMod val="75000"/>
                    <a:lumOff val="25000"/>
                  </a:schemeClr>
                </a:solidFill>
                <a:cs typeface="メイリオ" pitchFamily="50" charset="-128"/>
              </a:rPr>
              <a:t>VPN</a:t>
            </a:r>
            <a:r>
              <a:rPr kumimoji="0" lang="ja-JP" altLang="en-US" sz="1000" kern="0" dirty="0">
                <a:solidFill>
                  <a:schemeClr val="tx1">
                    <a:lumMod val="75000"/>
                    <a:lumOff val="25000"/>
                  </a:schemeClr>
                </a:solidFill>
                <a:cs typeface="メイリオ" pitchFamily="50" charset="-128"/>
              </a:rPr>
              <a:t>接続または</a:t>
            </a:r>
            <a:r>
              <a:rPr kumimoji="0" lang="en-US" altLang="ja-JP" sz="1000" kern="0" dirty="0" err="1">
                <a:solidFill>
                  <a:schemeClr val="tx1">
                    <a:lumMod val="75000"/>
                    <a:lumOff val="25000"/>
                  </a:schemeClr>
                </a:solidFill>
                <a:cs typeface="メイリオ" pitchFamily="50" charset="-128"/>
              </a:rPr>
              <a:t>FastConnect</a:t>
            </a:r>
            <a:r>
              <a:rPr kumimoji="0" lang="ja-JP" altLang="en-US" sz="1000" kern="0" dirty="0">
                <a:solidFill>
                  <a:schemeClr val="tx1">
                    <a:lumMod val="75000"/>
                    <a:lumOff val="25000"/>
                  </a:schemeClr>
                </a:solidFill>
                <a:cs typeface="メイリオ" pitchFamily="50" charset="-128"/>
              </a:rPr>
              <a:t>利用が必須。</a:t>
            </a:r>
          </a:p>
          <a:p>
            <a:pPr>
              <a:lnSpc>
                <a:spcPct val="100000"/>
              </a:lnSpc>
            </a:pPr>
            <a:r>
              <a:rPr kumimoji="0" lang="en-US" altLang="ja-JP" sz="1000" kern="0" dirty="0">
                <a:solidFill>
                  <a:schemeClr val="tx1">
                    <a:lumMod val="75000"/>
                    <a:lumOff val="25000"/>
                  </a:schemeClr>
                </a:solidFill>
                <a:cs typeface="メイリオ" pitchFamily="50" charset="-128"/>
              </a:rPr>
              <a:t>※3</a:t>
            </a:r>
            <a:r>
              <a:rPr kumimoji="0" lang="ja-JP" altLang="en-US" sz="1000" kern="0" dirty="0">
                <a:solidFill>
                  <a:schemeClr val="tx1">
                    <a:lumMod val="75000"/>
                    <a:lumOff val="25000"/>
                  </a:schemeClr>
                </a:solidFill>
                <a:cs typeface="メイリオ" pitchFamily="50" charset="-128"/>
              </a:rPr>
              <a:t> データベースの直接参照が必要な機能を利用する場合は</a:t>
            </a:r>
            <a:r>
              <a:rPr kumimoji="0" lang="en-US" altLang="ja-JP" sz="1000" kern="0" dirty="0">
                <a:solidFill>
                  <a:schemeClr val="tx1">
                    <a:lumMod val="75000"/>
                    <a:lumOff val="25000"/>
                  </a:schemeClr>
                </a:solidFill>
                <a:cs typeface="メイリオ" pitchFamily="50" charset="-128"/>
              </a:rPr>
              <a:t>VPN</a:t>
            </a:r>
            <a:r>
              <a:rPr kumimoji="0" lang="ja-JP" altLang="en-US" sz="1000" kern="0" dirty="0">
                <a:solidFill>
                  <a:schemeClr val="tx1">
                    <a:lumMod val="75000"/>
                    <a:lumOff val="25000"/>
                  </a:schemeClr>
                </a:solidFill>
                <a:cs typeface="メイリオ" pitchFamily="50" charset="-128"/>
              </a:rPr>
              <a:t>接続または</a:t>
            </a:r>
            <a:r>
              <a:rPr kumimoji="0" lang="en-US" altLang="ja-JP" sz="1000" kern="0" dirty="0" err="1">
                <a:solidFill>
                  <a:schemeClr val="tx1">
                    <a:lumMod val="75000"/>
                    <a:lumOff val="25000"/>
                  </a:schemeClr>
                </a:solidFill>
                <a:cs typeface="メイリオ" pitchFamily="50" charset="-128"/>
              </a:rPr>
              <a:t>FastConnect</a:t>
            </a:r>
            <a:r>
              <a:rPr kumimoji="0" lang="ja-JP" altLang="en-US" sz="1000" kern="0" dirty="0">
                <a:solidFill>
                  <a:schemeClr val="tx1">
                    <a:lumMod val="75000"/>
                    <a:lumOff val="25000"/>
                  </a:schemeClr>
                </a:solidFill>
                <a:cs typeface="メイリオ" pitchFamily="50" charset="-128"/>
              </a:rPr>
              <a:t>が必須。</a:t>
            </a:r>
            <a:endParaRPr kumimoji="0" lang="en-US" altLang="ja-JP" sz="1000" kern="0" dirty="0">
              <a:solidFill>
                <a:schemeClr val="tx1">
                  <a:lumMod val="75000"/>
                  <a:lumOff val="25000"/>
                </a:schemeClr>
              </a:solidFill>
              <a:cs typeface="メイリオ" pitchFamily="50" charset="-128"/>
            </a:endParaRPr>
          </a:p>
          <a:p>
            <a:pPr>
              <a:lnSpc>
                <a:spcPct val="100000"/>
              </a:lnSpc>
            </a:pPr>
            <a:r>
              <a:rPr kumimoji="0" lang="ja-JP" altLang="en-US" sz="1000" kern="0" dirty="0">
                <a:solidFill>
                  <a:schemeClr val="tx1">
                    <a:lumMod val="75000"/>
                    <a:lumOff val="25000"/>
                  </a:schemeClr>
                </a:solidFill>
                <a:cs typeface="メイリオ" pitchFamily="50" charset="-128"/>
              </a:rPr>
              <a:t>　 （</a:t>
            </a:r>
            <a:r>
              <a:rPr kumimoji="0" lang="en-US" altLang="ja-JP" sz="1000" kern="0" dirty="0">
                <a:solidFill>
                  <a:schemeClr val="tx1">
                    <a:lumMod val="75000"/>
                    <a:lumOff val="25000"/>
                  </a:schemeClr>
                </a:solidFill>
                <a:cs typeface="メイリオ" pitchFamily="50" charset="-128"/>
              </a:rPr>
              <a:t>Public</a:t>
            </a:r>
            <a:r>
              <a:rPr kumimoji="0" lang="ja-JP" altLang="en-US" sz="1000" kern="0" dirty="0">
                <a:solidFill>
                  <a:schemeClr val="tx1">
                    <a:lumMod val="75000"/>
                    <a:lumOff val="25000"/>
                  </a:schemeClr>
                </a:solidFill>
                <a:cs typeface="メイリオ" pitchFamily="50" charset="-128"/>
              </a:rPr>
              <a:t>は</a:t>
            </a:r>
            <a:r>
              <a:rPr kumimoji="0" lang="en-US" altLang="ja-JP" sz="1000" kern="0" dirty="0">
                <a:solidFill>
                  <a:schemeClr val="tx1">
                    <a:lumMod val="75000"/>
                    <a:lumOff val="25000"/>
                  </a:schemeClr>
                </a:solidFill>
                <a:cs typeface="メイリオ" pitchFamily="50" charset="-128"/>
              </a:rPr>
              <a:t>VPN</a:t>
            </a:r>
            <a:r>
              <a:rPr kumimoji="0" lang="ja-JP" altLang="en-US" sz="1000" kern="0" dirty="0">
                <a:solidFill>
                  <a:schemeClr val="tx1">
                    <a:lumMod val="75000"/>
                    <a:lumOff val="25000"/>
                  </a:schemeClr>
                </a:solidFill>
                <a:cs typeface="メイリオ" pitchFamily="50" charset="-128"/>
              </a:rPr>
              <a:t>接続</a:t>
            </a:r>
            <a:r>
              <a:rPr kumimoji="0" lang="en-US" altLang="ja-JP" sz="1000" kern="0" dirty="0">
                <a:solidFill>
                  <a:schemeClr val="tx1">
                    <a:lumMod val="75000"/>
                    <a:lumOff val="25000"/>
                  </a:schemeClr>
                </a:solidFill>
                <a:cs typeface="メイリオ" pitchFamily="50" charset="-128"/>
              </a:rPr>
              <a:t>/</a:t>
            </a:r>
            <a:r>
              <a:rPr kumimoji="0" lang="en-US" altLang="ja-JP" sz="1000" kern="0" dirty="0" err="1">
                <a:solidFill>
                  <a:schemeClr val="tx1">
                    <a:lumMod val="75000"/>
                    <a:lumOff val="25000"/>
                  </a:schemeClr>
                </a:solidFill>
                <a:cs typeface="メイリオ" pitchFamily="50" charset="-128"/>
              </a:rPr>
              <a:t>FastConnect</a:t>
            </a:r>
            <a:r>
              <a:rPr kumimoji="0" lang="ja-JP" altLang="en-US" sz="1000" kern="0" dirty="0">
                <a:solidFill>
                  <a:schemeClr val="tx1">
                    <a:lumMod val="75000"/>
                    <a:lumOff val="25000"/>
                  </a:schemeClr>
                </a:solidFill>
                <a:cs typeface="メイリオ" pitchFamily="50" charset="-128"/>
              </a:rPr>
              <a:t>の利用は不可、</a:t>
            </a:r>
            <a:r>
              <a:rPr kumimoji="0" lang="en-US" altLang="ja-JP" sz="1000" kern="0" dirty="0">
                <a:solidFill>
                  <a:srgbClr val="FF0000"/>
                </a:solidFill>
                <a:cs typeface="メイリオ" pitchFamily="50" charset="-128"/>
              </a:rPr>
              <a:t> </a:t>
            </a:r>
            <a:r>
              <a:rPr kumimoji="0" lang="en-US" altLang="ja-JP" sz="1000" kern="0" dirty="0">
                <a:cs typeface="メイリオ" pitchFamily="50" charset="-128"/>
              </a:rPr>
              <a:t>Compact</a:t>
            </a:r>
            <a:r>
              <a:rPr kumimoji="0" lang="ja-JP" altLang="en-US" sz="1000" kern="0" dirty="0">
                <a:cs typeface="メイリオ" pitchFamily="50" charset="-128"/>
              </a:rPr>
              <a:t>はデータベースの直接参照は不可</a:t>
            </a:r>
            <a:r>
              <a:rPr kumimoji="0" lang="ja-JP" altLang="en-US" sz="1000" kern="0" dirty="0">
                <a:solidFill>
                  <a:schemeClr val="tx1">
                    <a:lumMod val="75000"/>
                    <a:lumOff val="25000"/>
                  </a:schemeClr>
                </a:solidFill>
                <a:cs typeface="メイリオ" pitchFamily="50" charset="-128"/>
              </a:rPr>
              <a:t>）</a:t>
            </a:r>
            <a:endParaRPr kumimoji="0" lang="en-US" altLang="ja-JP" sz="1000" kern="0" dirty="0">
              <a:solidFill>
                <a:schemeClr val="tx1">
                  <a:lumMod val="75000"/>
                  <a:lumOff val="25000"/>
                </a:schemeClr>
              </a:solidFill>
              <a:cs typeface="メイリオ" pitchFamily="50" charset="-128"/>
            </a:endParaRPr>
          </a:p>
          <a:p>
            <a:pPr>
              <a:lnSpc>
                <a:spcPct val="100000"/>
              </a:lnSpc>
            </a:pPr>
            <a:r>
              <a:rPr kumimoji="0" lang="en-US" altLang="ja-JP" sz="1000" kern="0" dirty="0">
                <a:solidFill>
                  <a:schemeClr val="tx1">
                    <a:lumMod val="75000"/>
                    <a:lumOff val="25000"/>
                  </a:schemeClr>
                </a:solidFill>
                <a:cs typeface="メイリオ" pitchFamily="50" charset="-128"/>
              </a:rPr>
              <a:t>※4</a:t>
            </a:r>
            <a:r>
              <a:rPr kumimoji="0" lang="ja-JP" altLang="en-US" sz="1000" kern="0" dirty="0">
                <a:solidFill>
                  <a:schemeClr val="tx1">
                    <a:lumMod val="75000"/>
                    <a:lumOff val="25000"/>
                  </a:schemeClr>
                </a:solidFill>
                <a:cs typeface="メイリオ" pitchFamily="50" charset="-128"/>
              </a:rPr>
              <a:t> </a:t>
            </a:r>
            <a:r>
              <a:rPr kumimoji="0" lang="en-US" altLang="ja-JP" sz="1000" kern="0" dirty="0">
                <a:solidFill>
                  <a:schemeClr val="tx1">
                    <a:lumMod val="75000"/>
                    <a:lumOff val="25000"/>
                  </a:schemeClr>
                </a:solidFill>
                <a:cs typeface="メイリオ" pitchFamily="50" charset="-128"/>
              </a:rPr>
              <a:t>2025-06-01</a:t>
            </a:r>
            <a:r>
              <a:rPr kumimoji="0" lang="ja-JP" altLang="en-US" sz="1000" kern="0" dirty="0">
                <a:solidFill>
                  <a:schemeClr val="tx1">
                    <a:lumMod val="75000"/>
                    <a:lumOff val="25000"/>
                  </a:schemeClr>
                </a:solidFill>
                <a:cs typeface="メイリオ" pitchFamily="50" charset="-128"/>
              </a:rPr>
              <a:t>版から利用可能。</a:t>
            </a:r>
            <a:endParaRPr kumimoji="0" lang="en-US" altLang="ja-JP" sz="1000" kern="0" dirty="0">
              <a:solidFill>
                <a:schemeClr val="tx1">
                  <a:lumMod val="75000"/>
                  <a:lumOff val="25000"/>
                </a:schemeClr>
              </a:solidFill>
              <a:cs typeface="メイリオ" pitchFamily="50" charset="-128"/>
            </a:endParaRPr>
          </a:p>
        </p:txBody>
      </p:sp>
      <p:sp>
        <p:nvSpPr>
          <p:cNvPr id="6" name="テキスト ボックス 5">
            <a:extLst>
              <a:ext uri="{FF2B5EF4-FFF2-40B4-BE49-F238E27FC236}">
                <a16:creationId xmlns:a16="http://schemas.microsoft.com/office/drawing/2014/main" id="{0B0F5C84-CBB5-5D00-6515-42959B6877AC}"/>
              </a:ext>
            </a:extLst>
          </p:cNvPr>
          <p:cNvSpPr txBox="1"/>
          <p:nvPr/>
        </p:nvSpPr>
        <p:spPr>
          <a:xfrm>
            <a:off x="4597580" y="1383188"/>
            <a:ext cx="432000" cy="180000"/>
          </a:xfrm>
          <a:prstGeom prst="rect">
            <a:avLst/>
          </a:prstGeom>
          <a:noFill/>
        </p:spPr>
        <p:txBody>
          <a:bodyPr wrap="square" rtlCol="0">
            <a:spAutoFit/>
          </a:bodyPr>
          <a:lstStyle/>
          <a:p>
            <a:r>
              <a:rPr lang="en-US" altLang="ja-JP" sz="1000" b="0" i="0" u="none" strike="noStrike" dirty="0">
                <a:solidFill>
                  <a:schemeClr val="tx1">
                    <a:lumMod val="75000"/>
                    <a:lumOff val="25000"/>
                  </a:schemeClr>
                </a:solidFill>
                <a:effectLst/>
                <a:latin typeface="+mj-lt"/>
                <a:ea typeface="メイリオ" panose="020B0604030504040204" pitchFamily="50" charset="-128"/>
              </a:rPr>
              <a:t>※1</a:t>
            </a:r>
            <a:r>
              <a:rPr lang="ja-JP" altLang="en-US" sz="1000" dirty="0">
                <a:solidFill>
                  <a:schemeClr val="tx1">
                    <a:lumMod val="75000"/>
                    <a:lumOff val="25000"/>
                  </a:schemeClr>
                </a:solidFill>
                <a:latin typeface="+mj-lt"/>
              </a:rPr>
              <a:t> </a:t>
            </a:r>
            <a:endParaRPr kumimoji="1" lang="ja-JP" altLang="en-US" sz="1000" dirty="0">
              <a:solidFill>
                <a:schemeClr val="tx1">
                  <a:lumMod val="75000"/>
                  <a:lumOff val="25000"/>
                </a:schemeClr>
              </a:solidFill>
              <a:latin typeface="+mj-lt"/>
            </a:endParaRPr>
          </a:p>
        </p:txBody>
      </p:sp>
      <p:sp>
        <p:nvSpPr>
          <p:cNvPr id="8" name="テキスト ボックス 7">
            <a:extLst>
              <a:ext uri="{FF2B5EF4-FFF2-40B4-BE49-F238E27FC236}">
                <a16:creationId xmlns:a16="http://schemas.microsoft.com/office/drawing/2014/main" id="{E0E7192A-E7F7-031C-8186-B38D686BAECD}"/>
              </a:ext>
            </a:extLst>
          </p:cNvPr>
          <p:cNvSpPr txBox="1"/>
          <p:nvPr/>
        </p:nvSpPr>
        <p:spPr>
          <a:xfrm>
            <a:off x="5544442" y="1987200"/>
            <a:ext cx="432000" cy="246221"/>
          </a:xfrm>
          <a:prstGeom prst="rect">
            <a:avLst/>
          </a:prstGeom>
          <a:noFill/>
        </p:spPr>
        <p:txBody>
          <a:bodyPr wrap="square" rtlCol="0">
            <a:spAutoFit/>
          </a:bodyPr>
          <a:lstStyle/>
          <a:p>
            <a:r>
              <a:rPr lang="en-US" altLang="ja-JP" sz="1000" b="0" i="0" u="none" strike="noStrike" dirty="0">
                <a:solidFill>
                  <a:schemeClr val="tx1">
                    <a:lumMod val="75000"/>
                    <a:lumOff val="25000"/>
                  </a:schemeClr>
                </a:solidFill>
                <a:effectLst/>
                <a:latin typeface="+mj-lt"/>
                <a:ea typeface="メイリオ" panose="020B0604030504040204" pitchFamily="50" charset="-128"/>
              </a:rPr>
              <a:t>※2</a:t>
            </a:r>
            <a:r>
              <a:rPr lang="ja-JP" altLang="en-US" sz="1000" dirty="0">
                <a:solidFill>
                  <a:schemeClr val="tx1">
                    <a:lumMod val="75000"/>
                    <a:lumOff val="25000"/>
                  </a:schemeClr>
                </a:solidFill>
                <a:latin typeface="+mj-lt"/>
              </a:rPr>
              <a:t> </a:t>
            </a:r>
            <a:endParaRPr kumimoji="1" lang="ja-JP" altLang="en-US" sz="1000" dirty="0">
              <a:solidFill>
                <a:schemeClr val="tx1">
                  <a:lumMod val="75000"/>
                  <a:lumOff val="25000"/>
                </a:schemeClr>
              </a:solidFill>
              <a:latin typeface="+mj-lt"/>
            </a:endParaRPr>
          </a:p>
        </p:txBody>
      </p:sp>
      <p:sp>
        <p:nvSpPr>
          <p:cNvPr id="9" name="テキスト ボックス 8">
            <a:extLst>
              <a:ext uri="{FF2B5EF4-FFF2-40B4-BE49-F238E27FC236}">
                <a16:creationId xmlns:a16="http://schemas.microsoft.com/office/drawing/2014/main" id="{D7FC099F-99D5-9D77-F548-0E3A4AEF4C61}"/>
              </a:ext>
            </a:extLst>
          </p:cNvPr>
          <p:cNvSpPr txBox="1"/>
          <p:nvPr/>
        </p:nvSpPr>
        <p:spPr>
          <a:xfrm>
            <a:off x="5544442" y="2179409"/>
            <a:ext cx="432000" cy="246221"/>
          </a:xfrm>
          <a:prstGeom prst="rect">
            <a:avLst/>
          </a:prstGeom>
          <a:noFill/>
        </p:spPr>
        <p:txBody>
          <a:bodyPr wrap="square" rtlCol="0">
            <a:spAutoFit/>
          </a:bodyPr>
          <a:lstStyle/>
          <a:p>
            <a:r>
              <a:rPr lang="en-US" altLang="ja-JP" sz="1000" b="0" i="0" u="none" strike="noStrike" dirty="0">
                <a:solidFill>
                  <a:schemeClr val="tx1">
                    <a:lumMod val="75000"/>
                    <a:lumOff val="25000"/>
                  </a:schemeClr>
                </a:solidFill>
                <a:effectLst/>
                <a:latin typeface="+mj-lt"/>
                <a:ea typeface="メイリオ" panose="020B0604030504040204" pitchFamily="50" charset="-128"/>
              </a:rPr>
              <a:t>※2</a:t>
            </a:r>
            <a:r>
              <a:rPr lang="ja-JP" altLang="en-US" sz="1000" dirty="0">
                <a:solidFill>
                  <a:schemeClr val="tx1">
                    <a:lumMod val="75000"/>
                    <a:lumOff val="25000"/>
                  </a:schemeClr>
                </a:solidFill>
                <a:latin typeface="+mj-lt"/>
              </a:rPr>
              <a:t> </a:t>
            </a:r>
            <a:endParaRPr kumimoji="1" lang="ja-JP" altLang="en-US" sz="1000" dirty="0">
              <a:solidFill>
                <a:schemeClr val="tx1">
                  <a:lumMod val="75000"/>
                  <a:lumOff val="25000"/>
                </a:schemeClr>
              </a:solidFill>
              <a:latin typeface="+mj-lt"/>
            </a:endParaRPr>
          </a:p>
        </p:txBody>
      </p:sp>
      <p:sp>
        <p:nvSpPr>
          <p:cNvPr id="10" name="テキスト ボックス 9">
            <a:extLst>
              <a:ext uri="{FF2B5EF4-FFF2-40B4-BE49-F238E27FC236}">
                <a16:creationId xmlns:a16="http://schemas.microsoft.com/office/drawing/2014/main" id="{AFB9382A-FDA5-52C0-6811-FF93626C9717}"/>
              </a:ext>
            </a:extLst>
          </p:cNvPr>
          <p:cNvSpPr txBox="1"/>
          <p:nvPr/>
        </p:nvSpPr>
        <p:spPr>
          <a:xfrm>
            <a:off x="6495082" y="1987200"/>
            <a:ext cx="432000" cy="246221"/>
          </a:xfrm>
          <a:prstGeom prst="rect">
            <a:avLst/>
          </a:prstGeom>
          <a:noFill/>
        </p:spPr>
        <p:txBody>
          <a:bodyPr wrap="square" rtlCol="0">
            <a:spAutoFit/>
          </a:bodyPr>
          <a:lstStyle/>
          <a:p>
            <a:r>
              <a:rPr lang="en-US" altLang="ja-JP" sz="1000" b="0" i="0" u="none" strike="noStrike" dirty="0">
                <a:solidFill>
                  <a:schemeClr val="tx1">
                    <a:lumMod val="75000"/>
                    <a:lumOff val="25000"/>
                  </a:schemeClr>
                </a:solidFill>
                <a:effectLst/>
                <a:latin typeface="+mj-lt"/>
                <a:ea typeface="メイリオ" panose="020B0604030504040204" pitchFamily="50" charset="-128"/>
              </a:rPr>
              <a:t>※2</a:t>
            </a:r>
            <a:r>
              <a:rPr lang="ja-JP" altLang="en-US" sz="1000" dirty="0">
                <a:solidFill>
                  <a:schemeClr val="tx1">
                    <a:lumMod val="75000"/>
                    <a:lumOff val="25000"/>
                  </a:schemeClr>
                </a:solidFill>
                <a:latin typeface="+mj-lt"/>
              </a:rPr>
              <a:t> </a:t>
            </a:r>
            <a:endParaRPr kumimoji="1" lang="ja-JP" altLang="en-US" sz="1000" dirty="0">
              <a:solidFill>
                <a:schemeClr val="tx1">
                  <a:lumMod val="75000"/>
                  <a:lumOff val="25000"/>
                </a:schemeClr>
              </a:solidFill>
              <a:latin typeface="+mj-lt"/>
            </a:endParaRPr>
          </a:p>
        </p:txBody>
      </p:sp>
      <p:sp>
        <p:nvSpPr>
          <p:cNvPr id="11" name="テキスト ボックス 10">
            <a:extLst>
              <a:ext uri="{FF2B5EF4-FFF2-40B4-BE49-F238E27FC236}">
                <a16:creationId xmlns:a16="http://schemas.microsoft.com/office/drawing/2014/main" id="{DBAE4F24-3205-1F52-6D69-746158A82121}"/>
              </a:ext>
            </a:extLst>
          </p:cNvPr>
          <p:cNvSpPr txBox="1"/>
          <p:nvPr/>
        </p:nvSpPr>
        <p:spPr>
          <a:xfrm>
            <a:off x="6495082" y="2179409"/>
            <a:ext cx="432000" cy="246221"/>
          </a:xfrm>
          <a:prstGeom prst="rect">
            <a:avLst/>
          </a:prstGeom>
          <a:noFill/>
        </p:spPr>
        <p:txBody>
          <a:bodyPr wrap="square" rtlCol="0">
            <a:spAutoFit/>
          </a:bodyPr>
          <a:lstStyle/>
          <a:p>
            <a:r>
              <a:rPr lang="en-US" altLang="ja-JP" sz="1000" b="0" i="0" u="none" strike="noStrike" dirty="0">
                <a:solidFill>
                  <a:schemeClr val="tx1">
                    <a:lumMod val="75000"/>
                    <a:lumOff val="25000"/>
                  </a:schemeClr>
                </a:solidFill>
                <a:effectLst/>
                <a:latin typeface="+mj-lt"/>
                <a:ea typeface="メイリオ" panose="020B0604030504040204" pitchFamily="50" charset="-128"/>
              </a:rPr>
              <a:t>※2</a:t>
            </a:r>
            <a:r>
              <a:rPr lang="ja-JP" altLang="en-US" sz="1000" dirty="0">
                <a:solidFill>
                  <a:schemeClr val="tx1">
                    <a:lumMod val="75000"/>
                    <a:lumOff val="25000"/>
                  </a:schemeClr>
                </a:solidFill>
                <a:latin typeface="+mj-lt"/>
              </a:rPr>
              <a:t> </a:t>
            </a:r>
            <a:endParaRPr kumimoji="1" lang="ja-JP" altLang="en-US" sz="1000" dirty="0">
              <a:solidFill>
                <a:schemeClr val="tx1">
                  <a:lumMod val="75000"/>
                  <a:lumOff val="25000"/>
                </a:schemeClr>
              </a:solidFill>
              <a:latin typeface="+mj-lt"/>
            </a:endParaRPr>
          </a:p>
        </p:txBody>
      </p:sp>
      <p:sp>
        <p:nvSpPr>
          <p:cNvPr id="12" name="テキスト ボックス 11">
            <a:extLst>
              <a:ext uri="{FF2B5EF4-FFF2-40B4-BE49-F238E27FC236}">
                <a16:creationId xmlns:a16="http://schemas.microsoft.com/office/drawing/2014/main" id="{53725CFB-616B-9942-7CD5-634A37FE2CF9}"/>
              </a:ext>
            </a:extLst>
          </p:cNvPr>
          <p:cNvSpPr txBox="1"/>
          <p:nvPr/>
        </p:nvSpPr>
        <p:spPr>
          <a:xfrm>
            <a:off x="4597580" y="2766059"/>
            <a:ext cx="432000" cy="246221"/>
          </a:xfrm>
          <a:prstGeom prst="rect">
            <a:avLst/>
          </a:prstGeom>
          <a:noFill/>
        </p:spPr>
        <p:txBody>
          <a:bodyPr wrap="square" rtlCol="0">
            <a:spAutoFit/>
          </a:bodyPr>
          <a:lstStyle/>
          <a:p>
            <a:r>
              <a:rPr lang="en-US" altLang="ja-JP" sz="1000" b="0" i="0" u="none" strike="noStrike" dirty="0">
                <a:solidFill>
                  <a:schemeClr val="tx1">
                    <a:lumMod val="75000"/>
                    <a:lumOff val="25000"/>
                  </a:schemeClr>
                </a:solidFill>
                <a:effectLst/>
                <a:latin typeface="+mj-lt"/>
                <a:ea typeface="メイリオ" panose="020B0604030504040204" pitchFamily="50" charset="-128"/>
              </a:rPr>
              <a:t>※3</a:t>
            </a:r>
            <a:r>
              <a:rPr lang="ja-JP" altLang="en-US" sz="1000" dirty="0">
                <a:solidFill>
                  <a:schemeClr val="tx1">
                    <a:lumMod val="75000"/>
                    <a:lumOff val="25000"/>
                  </a:schemeClr>
                </a:solidFill>
                <a:latin typeface="+mj-lt"/>
              </a:rPr>
              <a:t> </a:t>
            </a:r>
            <a:endParaRPr kumimoji="1" lang="ja-JP" altLang="en-US" sz="1000" dirty="0">
              <a:solidFill>
                <a:schemeClr val="tx1">
                  <a:lumMod val="75000"/>
                  <a:lumOff val="25000"/>
                </a:schemeClr>
              </a:solidFill>
              <a:latin typeface="+mj-lt"/>
            </a:endParaRPr>
          </a:p>
        </p:txBody>
      </p:sp>
      <p:sp>
        <p:nvSpPr>
          <p:cNvPr id="13" name="テキスト ボックス 12">
            <a:extLst>
              <a:ext uri="{FF2B5EF4-FFF2-40B4-BE49-F238E27FC236}">
                <a16:creationId xmlns:a16="http://schemas.microsoft.com/office/drawing/2014/main" id="{6E439A7E-250A-6BF8-B169-1E0126F3C16F}"/>
              </a:ext>
            </a:extLst>
          </p:cNvPr>
          <p:cNvSpPr txBox="1"/>
          <p:nvPr/>
        </p:nvSpPr>
        <p:spPr>
          <a:xfrm>
            <a:off x="5544442" y="2766059"/>
            <a:ext cx="432000" cy="246221"/>
          </a:xfrm>
          <a:prstGeom prst="rect">
            <a:avLst/>
          </a:prstGeom>
          <a:noFill/>
        </p:spPr>
        <p:txBody>
          <a:bodyPr wrap="square" rtlCol="0">
            <a:spAutoFit/>
          </a:bodyPr>
          <a:lstStyle/>
          <a:p>
            <a:r>
              <a:rPr lang="en-US" altLang="ja-JP" sz="1000" b="0" i="0" u="none" strike="noStrike" dirty="0">
                <a:solidFill>
                  <a:schemeClr val="tx1">
                    <a:lumMod val="75000"/>
                    <a:lumOff val="25000"/>
                  </a:schemeClr>
                </a:solidFill>
                <a:effectLst/>
                <a:latin typeface="+mj-lt"/>
                <a:ea typeface="メイリオ" panose="020B0604030504040204" pitchFamily="50" charset="-128"/>
              </a:rPr>
              <a:t>※3</a:t>
            </a:r>
            <a:r>
              <a:rPr lang="ja-JP" altLang="en-US" sz="1000" dirty="0">
                <a:solidFill>
                  <a:schemeClr val="tx1">
                    <a:lumMod val="75000"/>
                    <a:lumOff val="25000"/>
                  </a:schemeClr>
                </a:solidFill>
                <a:latin typeface="+mj-lt"/>
              </a:rPr>
              <a:t> </a:t>
            </a:r>
            <a:endParaRPr kumimoji="1" lang="ja-JP" altLang="en-US" sz="1000" dirty="0">
              <a:solidFill>
                <a:schemeClr val="tx1">
                  <a:lumMod val="75000"/>
                  <a:lumOff val="25000"/>
                </a:schemeClr>
              </a:solidFill>
              <a:latin typeface="+mj-lt"/>
            </a:endParaRPr>
          </a:p>
        </p:txBody>
      </p:sp>
      <p:sp>
        <p:nvSpPr>
          <p:cNvPr id="14" name="テキスト プレースホルダー 2">
            <a:extLst>
              <a:ext uri="{FF2B5EF4-FFF2-40B4-BE49-F238E27FC236}">
                <a16:creationId xmlns:a16="http://schemas.microsoft.com/office/drawing/2014/main" id="{361CC074-1453-FBDE-CDF9-ACC6E017215E}"/>
              </a:ext>
            </a:extLst>
          </p:cNvPr>
          <p:cNvSpPr>
            <a:spLocks noGrp="1"/>
          </p:cNvSpPr>
          <p:nvPr>
            <p:ph type="body" sz="quarter" idx="14"/>
          </p:nvPr>
        </p:nvSpPr>
        <p:spPr>
          <a:xfrm>
            <a:off x="297948" y="915566"/>
            <a:ext cx="3169109" cy="190778"/>
          </a:xfrm>
        </p:spPr>
        <p:txBody>
          <a:bodyPr/>
          <a:lstStyle/>
          <a:p>
            <a:pPr marL="285750" indent="-285750">
              <a:buFont typeface="Wingdings" panose="05000000000000000000" pitchFamily="2" charset="2"/>
              <a:buChar char="Ø"/>
              <a:defRPr/>
            </a:pPr>
            <a:r>
              <a:rPr kumimoji="0" lang="ja-JP" altLang="en-US" sz="1400" kern="0" dirty="0">
                <a:solidFill>
                  <a:schemeClr val="tx1">
                    <a:lumMod val="75000"/>
                    <a:lumOff val="25000"/>
                  </a:schemeClr>
                </a:solidFill>
                <a:cs typeface="メイリオ" pitchFamily="50" charset="-128"/>
              </a:rPr>
              <a:t>会計製品</a:t>
            </a:r>
            <a:endParaRPr kumimoji="0" lang="en-US" altLang="ja-JP" sz="1400" kern="0" dirty="0">
              <a:solidFill>
                <a:schemeClr val="tx1">
                  <a:lumMod val="75000"/>
                  <a:lumOff val="25000"/>
                </a:schemeClr>
              </a:solidFill>
              <a:cs typeface="メイリオ" pitchFamily="50" charset="-128"/>
            </a:endParaRPr>
          </a:p>
        </p:txBody>
      </p:sp>
      <p:sp>
        <p:nvSpPr>
          <p:cNvPr id="17" name="テキスト ボックス 16">
            <a:extLst>
              <a:ext uri="{FF2B5EF4-FFF2-40B4-BE49-F238E27FC236}">
                <a16:creationId xmlns:a16="http://schemas.microsoft.com/office/drawing/2014/main" id="{1E655A14-A35D-E44B-EE48-4422B197B304}"/>
              </a:ext>
            </a:extLst>
          </p:cNvPr>
          <p:cNvSpPr txBox="1"/>
          <p:nvPr/>
        </p:nvSpPr>
        <p:spPr>
          <a:xfrm>
            <a:off x="6465920" y="2766059"/>
            <a:ext cx="432000" cy="246221"/>
          </a:xfrm>
          <a:prstGeom prst="rect">
            <a:avLst/>
          </a:prstGeom>
          <a:noFill/>
        </p:spPr>
        <p:txBody>
          <a:bodyPr wrap="square" rtlCol="0">
            <a:spAutoFit/>
          </a:bodyPr>
          <a:lstStyle/>
          <a:p>
            <a:r>
              <a:rPr lang="en-US" altLang="ja-JP" sz="1000" b="0" i="0" u="none" strike="noStrike" dirty="0">
                <a:solidFill>
                  <a:schemeClr val="tx1">
                    <a:lumMod val="75000"/>
                    <a:lumOff val="25000"/>
                  </a:schemeClr>
                </a:solidFill>
                <a:effectLst/>
                <a:latin typeface="+mj-lt"/>
                <a:ea typeface="メイリオ" panose="020B0604030504040204" pitchFamily="50" charset="-128"/>
              </a:rPr>
              <a:t>※3</a:t>
            </a:r>
            <a:r>
              <a:rPr lang="ja-JP" altLang="en-US" sz="1000" dirty="0">
                <a:solidFill>
                  <a:schemeClr val="tx1">
                    <a:lumMod val="75000"/>
                    <a:lumOff val="25000"/>
                  </a:schemeClr>
                </a:solidFill>
                <a:latin typeface="+mj-lt"/>
              </a:rPr>
              <a:t> </a:t>
            </a:r>
            <a:endParaRPr kumimoji="1" lang="ja-JP" altLang="en-US" sz="1000" dirty="0">
              <a:solidFill>
                <a:schemeClr val="tx1">
                  <a:lumMod val="75000"/>
                  <a:lumOff val="25000"/>
                </a:schemeClr>
              </a:solidFill>
              <a:latin typeface="+mj-lt"/>
            </a:endParaRPr>
          </a:p>
        </p:txBody>
      </p:sp>
      <p:sp>
        <p:nvSpPr>
          <p:cNvPr id="15" name="テキスト ボックス 14">
            <a:extLst>
              <a:ext uri="{FF2B5EF4-FFF2-40B4-BE49-F238E27FC236}">
                <a16:creationId xmlns:a16="http://schemas.microsoft.com/office/drawing/2014/main" id="{32A5457A-7153-7A12-F220-28DA0AF89058}"/>
              </a:ext>
            </a:extLst>
          </p:cNvPr>
          <p:cNvSpPr txBox="1"/>
          <p:nvPr/>
        </p:nvSpPr>
        <p:spPr>
          <a:xfrm>
            <a:off x="4597580" y="3168998"/>
            <a:ext cx="432000" cy="246221"/>
          </a:xfrm>
          <a:prstGeom prst="rect">
            <a:avLst/>
          </a:prstGeom>
          <a:noFill/>
        </p:spPr>
        <p:txBody>
          <a:bodyPr wrap="square" rtlCol="0">
            <a:spAutoFit/>
          </a:bodyPr>
          <a:lstStyle/>
          <a:p>
            <a:r>
              <a:rPr lang="en-US" altLang="ja-JP" sz="1000" b="0" i="0" u="none" strike="noStrike" dirty="0">
                <a:solidFill>
                  <a:schemeClr val="tx1">
                    <a:lumMod val="75000"/>
                    <a:lumOff val="25000"/>
                  </a:schemeClr>
                </a:solidFill>
                <a:effectLst/>
                <a:latin typeface="+mj-lt"/>
                <a:ea typeface="メイリオ" panose="020B0604030504040204" pitchFamily="50" charset="-128"/>
              </a:rPr>
              <a:t>※4</a:t>
            </a:r>
            <a:r>
              <a:rPr lang="ja-JP" altLang="en-US" sz="1000" dirty="0">
                <a:solidFill>
                  <a:schemeClr val="tx1">
                    <a:lumMod val="75000"/>
                    <a:lumOff val="25000"/>
                  </a:schemeClr>
                </a:solidFill>
                <a:latin typeface="+mj-lt"/>
              </a:rPr>
              <a:t> </a:t>
            </a:r>
            <a:endParaRPr kumimoji="1" lang="ja-JP" altLang="en-US" sz="1000" dirty="0">
              <a:solidFill>
                <a:schemeClr val="tx1">
                  <a:lumMod val="75000"/>
                  <a:lumOff val="25000"/>
                </a:schemeClr>
              </a:solidFill>
              <a:latin typeface="+mj-lt"/>
            </a:endParaRPr>
          </a:p>
        </p:txBody>
      </p:sp>
    </p:spTree>
    <p:extLst>
      <p:ext uri="{BB962C8B-B14F-4D97-AF65-F5344CB8AC3E}">
        <p14:creationId xmlns:p14="http://schemas.microsoft.com/office/powerpoint/2010/main" val="210352817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p:cNvSpPr>
            <a:spLocks noGrp="1"/>
          </p:cNvSpPr>
          <p:nvPr>
            <p:ph type="sldNum" sz="quarter" idx="12"/>
          </p:nvPr>
        </p:nvSpPr>
        <p:spPr/>
        <p:txBody>
          <a:bodyPr/>
          <a:lstStyle/>
          <a:p>
            <a:fld id="{78AE49ED-73EF-499C-8307-28EB0E7CF529}" type="slidenum">
              <a:rPr kumimoji="1" lang="ja-JP" altLang="en-US" smtClean="0"/>
              <a:t>11</a:t>
            </a:fld>
            <a:endParaRPr kumimoji="1" lang="ja-JP" altLang="en-US" dirty="0"/>
          </a:p>
        </p:txBody>
      </p:sp>
      <p:sp>
        <p:nvSpPr>
          <p:cNvPr id="4" name="タイトル 3"/>
          <p:cNvSpPr>
            <a:spLocks noGrp="1"/>
          </p:cNvSpPr>
          <p:nvPr>
            <p:ph type="title"/>
          </p:nvPr>
        </p:nvSpPr>
        <p:spPr>
          <a:xfrm>
            <a:off x="358775" y="267494"/>
            <a:ext cx="7093545" cy="584267"/>
          </a:xfrm>
        </p:spPr>
        <p:txBody>
          <a:bodyPr/>
          <a:lstStyle/>
          <a:p>
            <a:r>
              <a:rPr lang="en-US" altLang="ja-JP" sz="2000" dirty="0"/>
              <a:t>NX Cloud</a:t>
            </a:r>
            <a:r>
              <a:rPr lang="ja-JP" altLang="en-US" sz="2000" dirty="0"/>
              <a:t>　対象プロダクト一覧</a:t>
            </a:r>
            <a:br>
              <a:rPr lang="en-US" altLang="ja-JP" dirty="0"/>
            </a:br>
            <a:br>
              <a:rPr lang="en-US" altLang="ja-JP" sz="2400" dirty="0"/>
            </a:br>
            <a:br>
              <a:rPr lang="ja-JP" altLang="en-US" dirty="0"/>
            </a:br>
            <a:br>
              <a:rPr lang="en-US" altLang="ja-JP" dirty="0"/>
            </a:br>
            <a:endParaRPr kumimoji="1" lang="ja-JP" altLang="en-US" dirty="0"/>
          </a:p>
        </p:txBody>
      </p:sp>
      <p:graphicFrame>
        <p:nvGraphicFramePr>
          <p:cNvPr id="7" name="表 6"/>
          <p:cNvGraphicFramePr>
            <a:graphicFrameLocks noGrp="1"/>
          </p:cNvGraphicFramePr>
          <p:nvPr>
            <p:extLst>
              <p:ext uri="{D42A27DB-BD31-4B8C-83A1-F6EECF244321}">
                <p14:modId xmlns:p14="http://schemas.microsoft.com/office/powerpoint/2010/main" val="671024778"/>
              </p:ext>
            </p:extLst>
          </p:nvPr>
        </p:nvGraphicFramePr>
        <p:xfrm>
          <a:off x="578218" y="1124658"/>
          <a:ext cx="6358368" cy="1249080"/>
        </p:xfrm>
        <a:graphic>
          <a:graphicData uri="http://schemas.openxmlformats.org/drawingml/2006/table">
            <a:tbl>
              <a:tblPr firstRow="1" bandRow="1">
                <a:tableStyleId>{93296810-A885-4BE3-A3E7-6D5BEEA58F35}</a:tableStyleId>
              </a:tblPr>
              <a:tblGrid>
                <a:gridCol w="2589626">
                  <a:extLst>
                    <a:ext uri="{9D8B030D-6E8A-4147-A177-3AD203B41FA5}">
                      <a16:colId xmlns:a16="http://schemas.microsoft.com/office/drawing/2014/main" val="3440447816"/>
                    </a:ext>
                  </a:extLst>
                </a:gridCol>
                <a:gridCol w="928342">
                  <a:extLst>
                    <a:ext uri="{9D8B030D-6E8A-4147-A177-3AD203B41FA5}">
                      <a16:colId xmlns:a16="http://schemas.microsoft.com/office/drawing/2014/main" val="1389488132"/>
                    </a:ext>
                  </a:extLst>
                </a:gridCol>
                <a:gridCol w="946800">
                  <a:extLst>
                    <a:ext uri="{9D8B030D-6E8A-4147-A177-3AD203B41FA5}">
                      <a16:colId xmlns:a16="http://schemas.microsoft.com/office/drawing/2014/main" val="3851248675"/>
                    </a:ext>
                  </a:extLst>
                </a:gridCol>
                <a:gridCol w="946800">
                  <a:extLst>
                    <a:ext uri="{9D8B030D-6E8A-4147-A177-3AD203B41FA5}">
                      <a16:colId xmlns:a16="http://schemas.microsoft.com/office/drawing/2014/main" val="962752745"/>
                    </a:ext>
                  </a:extLst>
                </a:gridCol>
                <a:gridCol w="946800">
                  <a:extLst>
                    <a:ext uri="{9D8B030D-6E8A-4147-A177-3AD203B41FA5}">
                      <a16:colId xmlns:a16="http://schemas.microsoft.com/office/drawing/2014/main" val="2197281039"/>
                    </a:ext>
                  </a:extLst>
                </a:gridCol>
              </a:tblGrid>
              <a:tr h="216000">
                <a:tc gridSpan="2">
                  <a:txBody>
                    <a:bodyPr/>
                    <a:lstStyle/>
                    <a:p>
                      <a:pPr algn="ctr"/>
                      <a:r>
                        <a:rPr kumimoji="1" lang="ja-JP" altLang="en-US" sz="1100" dirty="0">
                          <a:solidFill>
                            <a:schemeClr val="bg1"/>
                          </a:solidFill>
                          <a:latin typeface="+mn-ea"/>
                          <a:ea typeface="+mn-ea"/>
                        </a:rPr>
                        <a:t>プロダクト（人事給与製品）</a:t>
                      </a:r>
                    </a:p>
                  </a:txBody>
                  <a:tcPr anchor="ctr"/>
                </a:tc>
                <a:tc hMerge="1">
                  <a:txBody>
                    <a:bodyPr/>
                    <a:lstStyle/>
                    <a:p>
                      <a:pPr algn="ctr"/>
                      <a:endParaRPr kumimoji="1" lang="ja-JP" altLang="en-US" sz="1100" dirty="0">
                        <a:solidFill>
                          <a:schemeClr val="bg1"/>
                        </a:solidFill>
                        <a:latin typeface="+mn-ea"/>
                        <a:ea typeface="+mn-ea"/>
                      </a:endParaRPr>
                    </a:p>
                  </a:txBody>
                  <a:tcPr anchor="ctr"/>
                </a:tc>
                <a:tc>
                  <a:txBody>
                    <a:bodyPr/>
                    <a:lstStyle/>
                    <a:p>
                      <a:pPr algn="ctr"/>
                      <a:r>
                        <a:rPr kumimoji="1" lang="en-US" altLang="ja-JP" sz="1100" dirty="0">
                          <a:solidFill>
                            <a:schemeClr val="bg1"/>
                          </a:solidFill>
                          <a:latin typeface="+mn-ea"/>
                          <a:ea typeface="+mn-ea"/>
                        </a:rPr>
                        <a:t>Public</a:t>
                      </a:r>
                      <a:endParaRPr kumimoji="1" lang="ja-JP" altLang="en-US" sz="1100" dirty="0">
                        <a:solidFill>
                          <a:schemeClr val="bg1"/>
                        </a:solidFill>
                        <a:latin typeface="+mn-ea"/>
                        <a:ea typeface="+mn-ea"/>
                      </a:endParaRPr>
                    </a:p>
                  </a:txBody>
                  <a:tcPr anchor="ctr"/>
                </a:tc>
                <a:tc>
                  <a:txBody>
                    <a:bodyPr/>
                    <a:lstStyle/>
                    <a:p>
                      <a:pPr algn="ctr"/>
                      <a:r>
                        <a:rPr kumimoji="1" lang="en-US" altLang="ja-JP" sz="1100" dirty="0">
                          <a:solidFill>
                            <a:schemeClr val="bg1"/>
                          </a:solidFill>
                          <a:latin typeface="+mn-ea"/>
                          <a:ea typeface="+mn-ea"/>
                        </a:rPr>
                        <a:t>Private</a:t>
                      </a:r>
                      <a:endParaRPr kumimoji="1" lang="ja-JP" altLang="en-US" sz="1100" dirty="0">
                        <a:solidFill>
                          <a:schemeClr val="bg1"/>
                        </a:solidFill>
                        <a:latin typeface="+mn-ea"/>
                        <a:ea typeface="+mn-ea"/>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100" dirty="0">
                          <a:solidFill>
                            <a:schemeClr val="bg1"/>
                          </a:solidFill>
                          <a:latin typeface="+mn-ea"/>
                          <a:ea typeface="+mn-ea"/>
                        </a:rPr>
                        <a:t>Compact</a:t>
                      </a:r>
                      <a:endParaRPr kumimoji="1" lang="ja-JP" altLang="en-US" sz="1100" dirty="0">
                        <a:solidFill>
                          <a:schemeClr val="bg1"/>
                        </a:solidFill>
                        <a:latin typeface="+mn-ea"/>
                        <a:ea typeface="+mn-ea"/>
                      </a:endParaRPr>
                    </a:p>
                  </a:txBody>
                  <a:tcPr anchor="ctr"/>
                </a:tc>
                <a:extLst>
                  <a:ext uri="{0D108BD9-81ED-4DB2-BD59-A6C34878D82A}">
                    <a16:rowId xmlns:a16="http://schemas.microsoft.com/office/drawing/2014/main" val="271424172"/>
                  </a:ext>
                </a:extLst>
              </a:tr>
              <a:tr h="198000">
                <a:tc>
                  <a:txBody>
                    <a:bodyPr/>
                    <a:lstStyle/>
                    <a:p>
                      <a:pPr algn="l" fontAlgn="t"/>
                      <a:r>
                        <a:rPr lang="ja-JP" altLang="en-US" sz="1050" b="0" i="0" u="none" strike="noStrike" dirty="0">
                          <a:solidFill>
                            <a:schemeClr val="tx1">
                              <a:lumMod val="75000"/>
                              <a:lumOff val="25000"/>
                            </a:schemeClr>
                          </a:solidFill>
                          <a:effectLst/>
                          <a:latin typeface="メイリオ" panose="020B0604030504040204" pitchFamily="50" charset="-128"/>
                          <a:ea typeface="メイリオ" panose="020B0604030504040204" pitchFamily="50" charset="-128"/>
                        </a:rPr>
                        <a:t>給与管理</a:t>
                      </a:r>
                    </a:p>
                  </a:txBody>
                  <a:tcPr marL="114300" marR="9525" marT="9525" marB="0" anchor="ctr"/>
                </a:tc>
                <a:tc>
                  <a:txBody>
                    <a:bodyPr/>
                    <a:lstStyle/>
                    <a:p>
                      <a:pPr algn="l" fontAlgn="ctr"/>
                      <a:r>
                        <a:rPr lang="en-US" sz="1050" b="0" i="0" u="none" strike="noStrike" dirty="0">
                          <a:solidFill>
                            <a:schemeClr val="tx1">
                              <a:lumMod val="75000"/>
                              <a:lumOff val="25000"/>
                            </a:schemeClr>
                          </a:solidFill>
                          <a:effectLst/>
                          <a:latin typeface="メイリオ" panose="020B0604030504040204" pitchFamily="50" charset="-128"/>
                          <a:ea typeface="メイリオ" panose="020B0604030504040204" pitchFamily="50" charset="-128"/>
                        </a:rPr>
                        <a:t>NXPR</a:t>
                      </a:r>
                    </a:p>
                  </a:txBody>
                  <a:tcPr marL="9525" marR="9525" marT="9525" marB="0" anchor="ctr"/>
                </a:tc>
                <a:tc>
                  <a:txBody>
                    <a:bodyPr/>
                    <a:lstStyle/>
                    <a:p>
                      <a:pPr algn="ctr" fontAlgn="ctr"/>
                      <a:r>
                        <a:rPr lang="en-US" altLang="ja-JP" sz="1050" b="0" i="0" u="none" strike="noStrike" dirty="0">
                          <a:solidFill>
                            <a:schemeClr val="tx1">
                              <a:lumMod val="75000"/>
                              <a:lumOff val="25000"/>
                            </a:schemeClr>
                          </a:solidFill>
                          <a:effectLst/>
                          <a:latin typeface="メイリオ" panose="020B0604030504040204" pitchFamily="50" charset="-128"/>
                          <a:ea typeface="メイリオ" panose="020B0604030504040204" pitchFamily="50" charset="-128"/>
                        </a:rPr>
                        <a:t>×</a:t>
                      </a:r>
                      <a:endParaRPr lang="ja-JP" altLang="en-US" sz="1050" b="0" i="0" u="none" strike="noStrike" dirty="0">
                        <a:solidFill>
                          <a:schemeClr val="tx1">
                            <a:lumMod val="75000"/>
                            <a:lumOff val="25000"/>
                          </a:schemeClr>
                        </a:solidFill>
                        <a:effectLst/>
                        <a:latin typeface="メイリオ" panose="020B0604030504040204" pitchFamily="50" charset="-128"/>
                        <a:ea typeface="メイリオ" panose="020B0604030504040204" pitchFamily="50" charset="-128"/>
                      </a:endParaRPr>
                    </a:p>
                  </a:txBody>
                  <a:tcPr marL="9525" marR="9525" marT="9525" marB="0" anchor="ctr"/>
                </a:tc>
                <a:tc>
                  <a:txBody>
                    <a:bodyPr/>
                    <a:lstStyle/>
                    <a:p>
                      <a:pPr algn="ctr" fontAlgn="ctr"/>
                      <a:r>
                        <a:rPr lang="ja-JP" altLang="en-US" sz="1050" b="0" i="0" u="none" strike="noStrike" dirty="0">
                          <a:solidFill>
                            <a:schemeClr val="tx1">
                              <a:lumMod val="75000"/>
                              <a:lumOff val="25000"/>
                            </a:schemeClr>
                          </a:solidFill>
                          <a:effectLst/>
                          <a:latin typeface="メイリオ" panose="020B0604030504040204" pitchFamily="50" charset="-128"/>
                          <a:ea typeface="メイリオ" panose="020B0604030504040204" pitchFamily="50" charset="-128"/>
                        </a:rPr>
                        <a:t>〇</a:t>
                      </a:r>
                    </a:p>
                  </a:txBody>
                  <a:tcPr marL="9525" marR="9525" marT="9525" marB="0" anchor="ctr"/>
                </a:tc>
                <a:tc>
                  <a:txBody>
                    <a:bodyPr/>
                    <a:lstStyle/>
                    <a:p>
                      <a:pPr algn="ctr" fontAlgn="ctr"/>
                      <a:r>
                        <a:rPr lang="ja-JP" altLang="en-US" sz="1050" b="0" i="0" u="none" strike="noStrike" dirty="0">
                          <a:solidFill>
                            <a:schemeClr val="tx1">
                              <a:lumMod val="75000"/>
                              <a:lumOff val="25000"/>
                            </a:schemeClr>
                          </a:solidFill>
                          <a:effectLst/>
                          <a:latin typeface="メイリオ" panose="020B0604030504040204" pitchFamily="50" charset="-128"/>
                          <a:ea typeface="メイリオ" panose="020B0604030504040204" pitchFamily="50" charset="-128"/>
                        </a:rPr>
                        <a:t>〇</a:t>
                      </a:r>
                    </a:p>
                  </a:txBody>
                  <a:tcPr marL="9525" marR="9525" marT="9525" marB="0" anchor="ctr"/>
                </a:tc>
                <a:extLst>
                  <a:ext uri="{0D108BD9-81ED-4DB2-BD59-A6C34878D82A}">
                    <a16:rowId xmlns:a16="http://schemas.microsoft.com/office/drawing/2014/main" val="2706283767"/>
                  </a:ext>
                </a:extLst>
              </a:tr>
              <a:tr h="198000">
                <a:tc>
                  <a:txBody>
                    <a:bodyPr/>
                    <a:lstStyle/>
                    <a:p>
                      <a:pPr algn="l" fontAlgn="t"/>
                      <a:r>
                        <a:rPr lang="ja-JP" altLang="en-US" sz="1050" b="0" i="0" u="none" strike="noStrike" dirty="0">
                          <a:solidFill>
                            <a:schemeClr val="tx1">
                              <a:lumMod val="75000"/>
                              <a:lumOff val="25000"/>
                            </a:schemeClr>
                          </a:solidFill>
                          <a:effectLst/>
                          <a:latin typeface="メイリオ" panose="020B0604030504040204" pitchFamily="50" charset="-128"/>
                          <a:ea typeface="メイリオ" panose="020B0604030504040204" pitchFamily="50" charset="-128"/>
                        </a:rPr>
                        <a:t>人事管理</a:t>
                      </a:r>
                    </a:p>
                  </a:txBody>
                  <a:tcPr marL="114300" marR="9525" marT="9525" marB="0" anchor="ctr"/>
                </a:tc>
                <a:tc>
                  <a:txBody>
                    <a:bodyPr/>
                    <a:lstStyle/>
                    <a:p>
                      <a:pPr algn="l" fontAlgn="ctr"/>
                      <a:r>
                        <a:rPr lang="en-US" sz="1050" b="0" i="0" u="none" strike="noStrike">
                          <a:solidFill>
                            <a:schemeClr val="tx1">
                              <a:lumMod val="75000"/>
                              <a:lumOff val="25000"/>
                            </a:schemeClr>
                          </a:solidFill>
                          <a:effectLst/>
                          <a:latin typeface="メイリオ" panose="020B0604030504040204" pitchFamily="50" charset="-128"/>
                          <a:ea typeface="メイリオ" panose="020B0604030504040204" pitchFamily="50" charset="-128"/>
                        </a:rPr>
                        <a:t>NXHR</a:t>
                      </a:r>
                    </a:p>
                  </a:txBody>
                  <a:tcPr marL="9525" marR="9525" marT="9525" marB="0" anchor="ctr"/>
                </a:tc>
                <a:tc>
                  <a:txBody>
                    <a:bodyPr/>
                    <a:lstStyle/>
                    <a:p>
                      <a:pPr algn="ctr" fontAlgn="ctr"/>
                      <a:r>
                        <a:rPr lang="en-US" altLang="ja-JP" sz="1050" b="0" i="0" u="none" strike="noStrike" dirty="0">
                          <a:solidFill>
                            <a:schemeClr val="tx1">
                              <a:lumMod val="75000"/>
                              <a:lumOff val="25000"/>
                            </a:schemeClr>
                          </a:solidFill>
                          <a:effectLst/>
                          <a:latin typeface="メイリオ" panose="020B0604030504040204" pitchFamily="50" charset="-128"/>
                          <a:ea typeface="メイリオ" panose="020B0604030504040204" pitchFamily="50" charset="-128"/>
                        </a:rPr>
                        <a:t>×</a:t>
                      </a:r>
                      <a:endParaRPr lang="ja-JP" altLang="en-US" sz="1050" b="0" i="0" u="none" strike="noStrike" dirty="0">
                        <a:solidFill>
                          <a:schemeClr val="tx1">
                            <a:lumMod val="75000"/>
                            <a:lumOff val="25000"/>
                          </a:schemeClr>
                        </a:solidFill>
                        <a:effectLst/>
                        <a:latin typeface="メイリオ" panose="020B0604030504040204" pitchFamily="50" charset="-128"/>
                        <a:ea typeface="メイリオ" panose="020B0604030504040204" pitchFamily="50" charset="-128"/>
                      </a:endParaRPr>
                    </a:p>
                  </a:txBody>
                  <a:tcPr marL="9525" marR="9525" marT="9525" marB="0" anchor="ctr"/>
                </a:tc>
                <a:tc>
                  <a:txBody>
                    <a:bodyPr/>
                    <a:lstStyle/>
                    <a:p>
                      <a:pPr algn="ctr" fontAlgn="ctr"/>
                      <a:r>
                        <a:rPr lang="ja-JP" altLang="en-US" sz="1050" b="0" i="0" u="none" strike="noStrike">
                          <a:solidFill>
                            <a:schemeClr val="tx1">
                              <a:lumMod val="75000"/>
                              <a:lumOff val="25000"/>
                            </a:schemeClr>
                          </a:solidFill>
                          <a:effectLst/>
                          <a:latin typeface="メイリオ" panose="020B0604030504040204" pitchFamily="50" charset="-128"/>
                          <a:ea typeface="メイリオ" panose="020B0604030504040204" pitchFamily="50" charset="-128"/>
                        </a:rPr>
                        <a:t>〇</a:t>
                      </a:r>
                    </a:p>
                  </a:txBody>
                  <a:tcPr marL="9525" marR="9525" marT="9525" marB="0" anchor="ctr"/>
                </a:tc>
                <a:tc>
                  <a:txBody>
                    <a:bodyPr/>
                    <a:lstStyle/>
                    <a:p>
                      <a:pPr algn="ctr" fontAlgn="ctr"/>
                      <a:r>
                        <a:rPr lang="ja-JP" altLang="en-US" sz="1050" b="0" i="0" u="none" strike="noStrike" dirty="0">
                          <a:solidFill>
                            <a:schemeClr val="tx1">
                              <a:lumMod val="75000"/>
                              <a:lumOff val="25000"/>
                            </a:schemeClr>
                          </a:solidFill>
                          <a:effectLst/>
                          <a:latin typeface="メイリオ" panose="020B0604030504040204" pitchFamily="50" charset="-128"/>
                          <a:ea typeface="メイリオ" panose="020B0604030504040204" pitchFamily="50" charset="-128"/>
                        </a:rPr>
                        <a:t>〇</a:t>
                      </a:r>
                    </a:p>
                  </a:txBody>
                  <a:tcPr marL="9525" marR="9525" marT="9525" marB="0" anchor="ctr"/>
                </a:tc>
                <a:extLst>
                  <a:ext uri="{0D108BD9-81ED-4DB2-BD59-A6C34878D82A}">
                    <a16:rowId xmlns:a16="http://schemas.microsoft.com/office/drawing/2014/main" val="1239831911"/>
                  </a:ext>
                </a:extLst>
              </a:tr>
              <a:tr h="198000">
                <a:tc>
                  <a:txBody>
                    <a:bodyPr/>
                    <a:lstStyle/>
                    <a:p>
                      <a:pPr algn="l" fontAlgn="t"/>
                      <a:r>
                        <a:rPr lang="ja-JP" altLang="en-US" sz="1050" b="0" i="0" u="none" strike="noStrike" dirty="0">
                          <a:solidFill>
                            <a:schemeClr val="tx1">
                              <a:lumMod val="75000"/>
                              <a:lumOff val="25000"/>
                            </a:schemeClr>
                          </a:solidFill>
                          <a:effectLst/>
                          <a:latin typeface="メイリオ" panose="020B0604030504040204" pitchFamily="50" charset="-128"/>
                          <a:ea typeface="メイリオ" panose="020B0604030504040204" pitchFamily="50" charset="-128"/>
                        </a:rPr>
                        <a:t>人事諸届・照会</a:t>
                      </a:r>
                    </a:p>
                  </a:txBody>
                  <a:tcPr marL="114300" marR="9525" marT="9525" marB="0" anchor="ctr"/>
                </a:tc>
                <a:tc>
                  <a:txBody>
                    <a:bodyPr/>
                    <a:lstStyle/>
                    <a:p>
                      <a:pPr algn="l" fontAlgn="ctr"/>
                      <a:r>
                        <a:rPr lang="en-US" sz="1050" b="0" i="0" u="none" strike="noStrike">
                          <a:solidFill>
                            <a:schemeClr val="tx1">
                              <a:lumMod val="75000"/>
                              <a:lumOff val="25000"/>
                            </a:schemeClr>
                          </a:solidFill>
                          <a:effectLst/>
                          <a:latin typeface="メイリオ" panose="020B0604030504040204" pitchFamily="50" charset="-128"/>
                          <a:ea typeface="メイリオ" panose="020B0604030504040204" pitchFamily="50" charset="-128"/>
                        </a:rPr>
                        <a:t>FLHR</a:t>
                      </a:r>
                    </a:p>
                  </a:txBody>
                  <a:tcPr marL="9525" marR="9525" marT="9525" marB="0" anchor="ctr"/>
                </a:tc>
                <a:tc>
                  <a:txBody>
                    <a:bodyPr/>
                    <a:lstStyle/>
                    <a:p>
                      <a:pPr algn="ctr" fontAlgn="ctr"/>
                      <a:r>
                        <a:rPr lang="en-US" altLang="ja-JP" sz="1050" b="0" i="0" u="none" strike="noStrike" dirty="0">
                          <a:solidFill>
                            <a:schemeClr val="tx1">
                              <a:lumMod val="75000"/>
                              <a:lumOff val="25000"/>
                            </a:schemeClr>
                          </a:solidFill>
                          <a:effectLst/>
                          <a:latin typeface="メイリオ" panose="020B0604030504040204" pitchFamily="50" charset="-128"/>
                          <a:ea typeface="メイリオ" panose="020B0604030504040204" pitchFamily="50" charset="-128"/>
                        </a:rPr>
                        <a:t>×</a:t>
                      </a:r>
                      <a:endParaRPr lang="ja-JP" altLang="en-US" sz="1050" b="0" i="0" u="none" strike="noStrike" dirty="0">
                        <a:solidFill>
                          <a:schemeClr val="tx1">
                            <a:lumMod val="75000"/>
                            <a:lumOff val="25000"/>
                          </a:schemeClr>
                        </a:solidFill>
                        <a:effectLst/>
                        <a:latin typeface="メイリオ" panose="020B0604030504040204" pitchFamily="50" charset="-128"/>
                        <a:ea typeface="メイリオ" panose="020B0604030504040204" pitchFamily="50" charset="-128"/>
                      </a:endParaRPr>
                    </a:p>
                  </a:txBody>
                  <a:tcPr marL="9525" marR="9525" marT="9525" marB="0" anchor="ctr"/>
                </a:tc>
                <a:tc>
                  <a:txBody>
                    <a:bodyPr/>
                    <a:lstStyle/>
                    <a:p>
                      <a:pPr algn="ctr" fontAlgn="ctr"/>
                      <a:r>
                        <a:rPr lang="ja-JP" altLang="en-US" sz="1050" b="0" i="0" u="none" strike="noStrike">
                          <a:solidFill>
                            <a:schemeClr val="tx1">
                              <a:lumMod val="75000"/>
                              <a:lumOff val="25000"/>
                            </a:schemeClr>
                          </a:solidFill>
                          <a:effectLst/>
                          <a:latin typeface="メイリオ" panose="020B0604030504040204" pitchFamily="50" charset="-128"/>
                          <a:ea typeface="メイリオ" panose="020B0604030504040204" pitchFamily="50" charset="-128"/>
                        </a:rPr>
                        <a:t>〇</a:t>
                      </a:r>
                    </a:p>
                  </a:txBody>
                  <a:tcPr marL="9525" marR="9525" marT="9525" marB="0" anchor="ctr"/>
                </a:tc>
                <a:tc>
                  <a:txBody>
                    <a:bodyPr/>
                    <a:lstStyle/>
                    <a:p>
                      <a:pPr algn="ctr" fontAlgn="ctr"/>
                      <a:r>
                        <a:rPr lang="ja-JP" altLang="en-US" sz="1050" b="0" i="0" u="none" strike="noStrike" dirty="0">
                          <a:solidFill>
                            <a:schemeClr val="tx1">
                              <a:lumMod val="75000"/>
                              <a:lumOff val="25000"/>
                            </a:schemeClr>
                          </a:solidFill>
                          <a:effectLst/>
                          <a:latin typeface="メイリオ" panose="020B0604030504040204" pitchFamily="50" charset="-128"/>
                          <a:ea typeface="メイリオ" panose="020B0604030504040204" pitchFamily="50" charset="-128"/>
                        </a:rPr>
                        <a:t>〇</a:t>
                      </a:r>
                    </a:p>
                  </a:txBody>
                  <a:tcPr marL="9525" marR="9525" marT="9525" marB="0" anchor="ctr"/>
                </a:tc>
                <a:extLst>
                  <a:ext uri="{0D108BD9-81ED-4DB2-BD59-A6C34878D82A}">
                    <a16:rowId xmlns:a16="http://schemas.microsoft.com/office/drawing/2014/main" val="3405198840"/>
                  </a:ext>
                </a:extLst>
              </a:tr>
              <a:tr h="198000">
                <a:tc>
                  <a:txBody>
                    <a:bodyPr/>
                    <a:lstStyle/>
                    <a:p>
                      <a:pPr algn="l" fontAlgn="t"/>
                      <a:r>
                        <a:rPr lang="ja-JP" altLang="en-US" sz="1050" b="0" i="0" u="none" strike="noStrike" dirty="0">
                          <a:solidFill>
                            <a:schemeClr val="tx1">
                              <a:lumMod val="75000"/>
                              <a:lumOff val="25000"/>
                            </a:schemeClr>
                          </a:solidFill>
                          <a:effectLst/>
                          <a:latin typeface="メイリオ" panose="020B0604030504040204" pitchFamily="50" charset="-128"/>
                          <a:ea typeface="メイリオ" panose="020B0604030504040204" pitchFamily="50" charset="-128"/>
                        </a:rPr>
                        <a:t>勤怠管理</a:t>
                      </a:r>
                    </a:p>
                  </a:txBody>
                  <a:tcPr marL="114300" marR="9525" marT="9525" marB="0" anchor="ctr"/>
                </a:tc>
                <a:tc>
                  <a:txBody>
                    <a:bodyPr/>
                    <a:lstStyle/>
                    <a:p>
                      <a:pPr algn="l" fontAlgn="ctr"/>
                      <a:r>
                        <a:rPr lang="en-US" sz="1050" b="0" i="0" u="none" strike="noStrike">
                          <a:solidFill>
                            <a:schemeClr val="tx1">
                              <a:lumMod val="75000"/>
                              <a:lumOff val="25000"/>
                            </a:schemeClr>
                          </a:solidFill>
                          <a:effectLst/>
                          <a:latin typeface="メイリオ" panose="020B0604030504040204" pitchFamily="50" charset="-128"/>
                          <a:ea typeface="メイリオ" panose="020B0604030504040204" pitchFamily="50" charset="-128"/>
                        </a:rPr>
                        <a:t>NXTM</a:t>
                      </a:r>
                    </a:p>
                  </a:txBody>
                  <a:tcPr marL="9525" marR="9525" marT="9525" marB="0" anchor="ctr"/>
                </a:tc>
                <a:tc>
                  <a:txBody>
                    <a:bodyPr/>
                    <a:lstStyle/>
                    <a:p>
                      <a:pPr algn="ctr" fontAlgn="ctr"/>
                      <a:r>
                        <a:rPr lang="en-US" altLang="ja-JP" sz="1050" b="0" i="0" u="none" strike="noStrike" dirty="0">
                          <a:solidFill>
                            <a:schemeClr val="tx1">
                              <a:lumMod val="75000"/>
                              <a:lumOff val="25000"/>
                            </a:schemeClr>
                          </a:solidFill>
                          <a:effectLst/>
                          <a:latin typeface="メイリオ" panose="020B0604030504040204" pitchFamily="50" charset="-128"/>
                          <a:ea typeface="メイリオ" panose="020B0604030504040204" pitchFamily="50" charset="-128"/>
                        </a:rPr>
                        <a:t>×</a:t>
                      </a:r>
                    </a:p>
                  </a:txBody>
                  <a:tcPr marL="9525" marR="9525" marT="9525" marB="0" anchor="ctr"/>
                </a:tc>
                <a:tc>
                  <a:txBody>
                    <a:bodyPr/>
                    <a:lstStyle/>
                    <a:p>
                      <a:pPr algn="ctr" fontAlgn="ctr"/>
                      <a:r>
                        <a:rPr lang="ja-JP" altLang="en-US" sz="1050" b="0" i="0" u="none" strike="noStrike">
                          <a:solidFill>
                            <a:schemeClr val="tx1">
                              <a:lumMod val="75000"/>
                              <a:lumOff val="25000"/>
                            </a:schemeClr>
                          </a:solidFill>
                          <a:effectLst/>
                          <a:latin typeface="メイリオ" panose="020B0604030504040204" pitchFamily="50" charset="-128"/>
                          <a:ea typeface="メイリオ" panose="020B0604030504040204" pitchFamily="50" charset="-128"/>
                        </a:rPr>
                        <a:t>〇</a:t>
                      </a:r>
                    </a:p>
                  </a:txBody>
                  <a:tcPr marL="9525" marR="9525" marT="9525" marB="0" anchor="ctr"/>
                </a:tc>
                <a:tc>
                  <a:txBody>
                    <a:bodyPr/>
                    <a:lstStyle/>
                    <a:p>
                      <a:pPr algn="ctr" fontAlgn="ctr"/>
                      <a:r>
                        <a:rPr lang="ja-JP" altLang="en-US" sz="1050" b="0" i="0" u="none" strike="noStrike" dirty="0">
                          <a:solidFill>
                            <a:schemeClr val="tx1">
                              <a:lumMod val="75000"/>
                              <a:lumOff val="25000"/>
                            </a:schemeClr>
                          </a:solidFill>
                          <a:effectLst/>
                          <a:latin typeface="メイリオ" panose="020B0604030504040204" pitchFamily="50" charset="-128"/>
                          <a:ea typeface="メイリオ" panose="020B0604030504040204" pitchFamily="50" charset="-128"/>
                        </a:rPr>
                        <a:t>〇</a:t>
                      </a:r>
                    </a:p>
                  </a:txBody>
                  <a:tcPr marL="9525" marR="9525" marT="9525" marB="0" anchor="ctr"/>
                </a:tc>
                <a:extLst>
                  <a:ext uri="{0D108BD9-81ED-4DB2-BD59-A6C34878D82A}">
                    <a16:rowId xmlns:a16="http://schemas.microsoft.com/office/drawing/2014/main" val="2309012476"/>
                  </a:ext>
                </a:extLst>
              </a:tr>
              <a:tr h="198000">
                <a:tc>
                  <a:txBody>
                    <a:bodyPr/>
                    <a:lstStyle/>
                    <a:p>
                      <a:pPr algn="l" fontAlgn="t"/>
                      <a:r>
                        <a:rPr lang="ja-JP" altLang="en-US" sz="1050" b="0" i="0" u="none" strike="noStrike" dirty="0">
                          <a:solidFill>
                            <a:schemeClr val="tx1">
                              <a:lumMod val="75000"/>
                              <a:lumOff val="25000"/>
                            </a:schemeClr>
                          </a:solidFill>
                          <a:effectLst/>
                          <a:latin typeface="メイリオ" panose="020B0604030504040204" pitchFamily="50" charset="-128"/>
                          <a:ea typeface="メイリオ" panose="020B0604030504040204" pitchFamily="50" charset="-128"/>
                        </a:rPr>
                        <a:t>工数管理</a:t>
                      </a:r>
                    </a:p>
                  </a:txBody>
                  <a:tcPr marL="114300" marR="9525" marT="9525" marB="0" anchor="ctr"/>
                </a:tc>
                <a:tc>
                  <a:txBody>
                    <a:bodyPr/>
                    <a:lstStyle/>
                    <a:p>
                      <a:pPr algn="l" fontAlgn="ctr"/>
                      <a:r>
                        <a:rPr lang="en-US" sz="1050" b="0" i="0" u="none" strike="noStrike" dirty="0">
                          <a:solidFill>
                            <a:schemeClr val="tx1">
                              <a:lumMod val="75000"/>
                              <a:lumOff val="25000"/>
                            </a:schemeClr>
                          </a:solidFill>
                          <a:effectLst/>
                          <a:latin typeface="メイリオ" panose="020B0604030504040204" pitchFamily="50" charset="-128"/>
                          <a:ea typeface="メイリオ" panose="020B0604030504040204" pitchFamily="50" charset="-128"/>
                        </a:rPr>
                        <a:t>NXMM</a:t>
                      </a:r>
                    </a:p>
                  </a:txBody>
                  <a:tcPr marL="9525" marR="9525" marT="9525" marB="0" anchor="ctr"/>
                </a:tc>
                <a:tc>
                  <a:txBody>
                    <a:bodyPr/>
                    <a:lstStyle/>
                    <a:p>
                      <a:pPr algn="ctr" fontAlgn="ctr"/>
                      <a:r>
                        <a:rPr lang="en-US" altLang="ja-JP" sz="1050" b="0" i="0" u="none" strike="noStrike" dirty="0">
                          <a:solidFill>
                            <a:schemeClr val="tx1">
                              <a:lumMod val="75000"/>
                              <a:lumOff val="25000"/>
                            </a:schemeClr>
                          </a:solidFill>
                          <a:effectLst/>
                          <a:latin typeface="メイリオ" panose="020B0604030504040204" pitchFamily="50" charset="-128"/>
                          <a:ea typeface="メイリオ" panose="020B0604030504040204" pitchFamily="50" charset="-128"/>
                        </a:rPr>
                        <a:t>×</a:t>
                      </a:r>
                    </a:p>
                  </a:txBody>
                  <a:tcPr marL="9525" marR="9525" marT="9525" marB="0" anchor="ctr"/>
                </a:tc>
                <a:tc>
                  <a:txBody>
                    <a:bodyPr/>
                    <a:lstStyle/>
                    <a:p>
                      <a:pPr algn="ctr" fontAlgn="ctr"/>
                      <a:r>
                        <a:rPr lang="ja-JP" altLang="en-US" sz="1050" b="0" i="0" u="none" strike="noStrike" dirty="0">
                          <a:solidFill>
                            <a:schemeClr val="tx1">
                              <a:lumMod val="75000"/>
                              <a:lumOff val="25000"/>
                            </a:schemeClr>
                          </a:solidFill>
                          <a:effectLst/>
                          <a:latin typeface="メイリオ" panose="020B0604030504040204" pitchFamily="50" charset="-128"/>
                          <a:ea typeface="メイリオ" panose="020B0604030504040204" pitchFamily="50" charset="-128"/>
                        </a:rPr>
                        <a:t>〇</a:t>
                      </a:r>
                    </a:p>
                  </a:txBody>
                  <a:tcPr marL="9525" marR="9525" marT="9525" marB="0" anchor="ctr"/>
                </a:tc>
                <a:tc>
                  <a:txBody>
                    <a:bodyPr/>
                    <a:lstStyle/>
                    <a:p>
                      <a:pPr algn="ctr" fontAlgn="ctr"/>
                      <a:r>
                        <a:rPr lang="ja-JP" altLang="en-US" sz="1050" b="0" i="0" u="none" strike="noStrike" dirty="0">
                          <a:solidFill>
                            <a:schemeClr val="tx1">
                              <a:lumMod val="75000"/>
                              <a:lumOff val="25000"/>
                            </a:schemeClr>
                          </a:solidFill>
                          <a:effectLst/>
                          <a:latin typeface="メイリオ" panose="020B0604030504040204" pitchFamily="50" charset="-128"/>
                          <a:ea typeface="メイリオ" panose="020B0604030504040204" pitchFamily="50" charset="-128"/>
                        </a:rPr>
                        <a:t>〇</a:t>
                      </a:r>
                    </a:p>
                  </a:txBody>
                  <a:tcPr marL="9525" marR="9525" marT="9525" marB="0" anchor="ctr"/>
                </a:tc>
                <a:extLst>
                  <a:ext uri="{0D108BD9-81ED-4DB2-BD59-A6C34878D82A}">
                    <a16:rowId xmlns:a16="http://schemas.microsoft.com/office/drawing/2014/main" val="1015112672"/>
                  </a:ext>
                </a:extLst>
              </a:tr>
            </a:tbl>
          </a:graphicData>
        </a:graphic>
      </p:graphicFrame>
      <p:graphicFrame>
        <p:nvGraphicFramePr>
          <p:cNvPr id="15" name="表 14">
            <a:extLst>
              <a:ext uri="{FF2B5EF4-FFF2-40B4-BE49-F238E27FC236}">
                <a16:creationId xmlns:a16="http://schemas.microsoft.com/office/drawing/2014/main" id="{78CE6C36-EC36-448F-037E-D7DF88B87C0A}"/>
              </a:ext>
            </a:extLst>
          </p:cNvPr>
          <p:cNvGraphicFramePr>
            <a:graphicFrameLocks noGrp="1"/>
          </p:cNvGraphicFramePr>
          <p:nvPr>
            <p:extLst>
              <p:ext uri="{D42A27DB-BD31-4B8C-83A1-F6EECF244321}">
                <p14:modId xmlns:p14="http://schemas.microsoft.com/office/powerpoint/2010/main" val="844486353"/>
              </p:ext>
            </p:extLst>
          </p:nvPr>
        </p:nvGraphicFramePr>
        <p:xfrm>
          <a:off x="578218" y="2492910"/>
          <a:ext cx="6358368" cy="2041080"/>
        </p:xfrm>
        <a:graphic>
          <a:graphicData uri="http://schemas.openxmlformats.org/drawingml/2006/table">
            <a:tbl>
              <a:tblPr firstRow="1" bandRow="1">
                <a:tableStyleId>{93296810-A885-4BE3-A3E7-6D5BEEA58F35}</a:tableStyleId>
              </a:tblPr>
              <a:tblGrid>
                <a:gridCol w="2589626">
                  <a:extLst>
                    <a:ext uri="{9D8B030D-6E8A-4147-A177-3AD203B41FA5}">
                      <a16:colId xmlns:a16="http://schemas.microsoft.com/office/drawing/2014/main" val="3440447816"/>
                    </a:ext>
                  </a:extLst>
                </a:gridCol>
                <a:gridCol w="928342">
                  <a:extLst>
                    <a:ext uri="{9D8B030D-6E8A-4147-A177-3AD203B41FA5}">
                      <a16:colId xmlns:a16="http://schemas.microsoft.com/office/drawing/2014/main" val="1389488132"/>
                    </a:ext>
                  </a:extLst>
                </a:gridCol>
                <a:gridCol w="946800">
                  <a:extLst>
                    <a:ext uri="{9D8B030D-6E8A-4147-A177-3AD203B41FA5}">
                      <a16:colId xmlns:a16="http://schemas.microsoft.com/office/drawing/2014/main" val="3851248675"/>
                    </a:ext>
                  </a:extLst>
                </a:gridCol>
                <a:gridCol w="946800">
                  <a:extLst>
                    <a:ext uri="{9D8B030D-6E8A-4147-A177-3AD203B41FA5}">
                      <a16:colId xmlns:a16="http://schemas.microsoft.com/office/drawing/2014/main" val="962752745"/>
                    </a:ext>
                  </a:extLst>
                </a:gridCol>
                <a:gridCol w="946800">
                  <a:extLst>
                    <a:ext uri="{9D8B030D-6E8A-4147-A177-3AD203B41FA5}">
                      <a16:colId xmlns:a16="http://schemas.microsoft.com/office/drawing/2014/main" val="2197281039"/>
                    </a:ext>
                  </a:extLst>
                </a:gridCol>
              </a:tblGrid>
              <a:tr h="198000">
                <a:tc gridSpan="2">
                  <a:txBody>
                    <a:bodyPr/>
                    <a:lstStyle/>
                    <a:p>
                      <a:pPr algn="ctr"/>
                      <a:r>
                        <a:rPr kumimoji="1" lang="ja-JP" altLang="en-US" sz="1100" dirty="0">
                          <a:solidFill>
                            <a:schemeClr val="bg1"/>
                          </a:solidFill>
                          <a:latin typeface="+mn-ea"/>
                          <a:ea typeface="+mn-ea"/>
                        </a:rPr>
                        <a:t>プロダクト（その他製品）</a:t>
                      </a:r>
                    </a:p>
                  </a:txBody>
                  <a:tcPr anchor="ctr"/>
                </a:tc>
                <a:tc hMerge="1">
                  <a:txBody>
                    <a:bodyPr/>
                    <a:lstStyle/>
                    <a:p>
                      <a:pPr algn="ctr"/>
                      <a:endParaRPr kumimoji="1" lang="ja-JP" altLang="en-US" sz="1100" dirty="0">
                        <a:solidFill>
                          <a:schemeClr val="bg1"/>
                        </a:solidFill>
                        <a:latin typeface="+mn-ea"/>
                        <a:ea typeface="+mn-ea"/>
                      </a:endParaRPr>
                    </a:p>
                  </a:txBody>
                  <a:tcPr anchor="ctr"/>
                </a:tc>
                <a:tc>
                  <a:txBody>
                    <a:bodyPr/>
                    <a:lstStyle/>
                    <a:p>
                      <a:pPr algn="ctr"/>
                      <a:r>
                        <a:rPr kumimoji="1" lang="en-US" altLang="ja-JP" sz="1100" dirty="0">
                          <a:solidFill>
                            <a:schemeClr val="bg1"/>
                          </a:solidFill>
                          <a:latin typeface="+mn-ea"/>
                          <a:ea typeface="+mn-ea"/>
                        </a:rPr>
                        <a:t>Public</a:t>
                      </a:r>
                      <a:endParaRPr kumimoji="1" lang="ja-JP" altLang="en-US" sz="1100" dirty="0">
                        <a:solidFill>
                          <a:schemeClr val="bg1"/>
                        </a:solidFill>
                        <a:latin typeface="+mn-ea"/>
                        <a:ea typeface="+mn-ea"/>
                      </a:endParaRPr>
                    </a:p>
                  </a:txBody>
                  <a:tcPr anchor="ctr"/>
                </a:tc>
                <a:tc>
                  <a:txBody>
                    <a:bodyPr/>
                    <a:lstStyle/>
                    <a:p>
                      <a:pPr algn="ctr"/>
                      <a:r>
                        <a:rPr kumimoji="1" lang="en-US" altLang="ja-JP" sz="1100" dirty="0">
                          <a:solidFill>
                            <a:schemeClr val="bg1"/>
                          </a:solidFill>
                          <a:latin typeface="+mn-ea"/>
                          <a:ea typeface="+mn-ea"/>
                        </a:rPr>
                        <a:t>Private</a:t>
                      </a:r>
                      <a:endParaRPr kumimoji="1" lang="ja-JP" altLang="en-US" sz="1100" dirty="0">
                        <a:solidFill>
                          <a:schemeClr val="bg1"/>
                        </a:solidFill>
                        <a:latin typeface="+mn-ea"/>
                        <a:ea typeface="+mn-ea"/>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100" dirty="0">
                          <a:solidFill>
                            <a:schemeClr val="bg1"/>
                          </a:solidFill>
                          <a:latin typeface="+mn-ea"/>
                          <a:ea typeface="+mn-ea"/>
                        </a:rPr>
                        <a:t>Compact</a:t>
                      </a:r>
                      <a:endParaRPr kumimoji="1" lang="ja-JP" altLang="en-US" sz="1100" dirty="0">
                        <a:solidFill>
                          <a:schemeClr val="bg1"/>
                        </a:solidFill>
                        <a:latin typeface="+mn-ea"/>
                        <a:ea typeface="+mn-ea"/>
                      </a:endParaRPr>
                    </a:p>
                  </a:txBody>
                  <a:tcPr anchor="ctr"/>
                </a:tc>
                <a:extLst>
                  <a:ext uri="{0D108BD9-81ED-4DB2-BD59-A6C34878D82A}">
                    <a16:rowId xmlns:a16="http://schemas.microsoft.com/office/drawing/2014/main" val="271424172"/>
                  </a:ext>
                </a:extLst>
              </a:tr>
              <a:tr h="198000">
                <a:tc>
                  <a:txBody>
                    <a:bodyPr/>
                    <a:lstStyle/>
                    <a:p>
                      <a:pPr algn="l" fontAlgn="t"/>
                      <a:r>
                        <a:rPr lang="ja-JP" altLang="en-US" sz="1050" b="0" i="0" u="none" strike="noStrike" dirty="0">
                          <a:solidFill>
                            <a:schemeClr val="tx1">
                              <a:lumMod val="75000"/>
                              <a:lumOff val="25000"/>
                            </a:schemeClr>
                          </a:solidFill>
                          <a:effectLst/>
                          <a:latin typeface="メイリオ" panose="020B0604030504040204" pitchFamily="50" charset="-128"/>
                          <a:ea typeface="メイリオ" panose="020B0604030504040204" pitchFamily="50" charset="-128"/>
                        </a:rPr>
                        <a:t>グループ経営管理</a:t>
                      </a:r>
                    </a:p>
                  </a:txBody>
                  <a:tcPr marL="114300" marR="9525" marT="9525" marB="0" anchor="ctr"/>
                </a:tc>
                <a:tc>
                  <a:txBody>
                    <a:bodyPr/>
                    <a:lstStyle/>
                    <a:p>
                      <a:pPr algn="l" fontAlgn="ctr"/>
                      <a:r>
                        <a:rPr lang="en-US" sz="1050" b="0" i="0" u="none" strike="noStrike">
                          <a:solidFill>
                            <a:schemeClr val="tx1">
                              <a:lumMod val="75000"/>
                              <a:lumOff val="25000"/>
                            </a:schemeClr>
                          </a:solidFill>
                          <a:effectLst/>
                          <a:latin typeface="メイリオ" panose="020B0604030504040204" pitchFamily="50" charset="-128"/>
                          <a:ea typeface="メイリオ" panose="020B0604030504040204" pitchFamily="50" charset="-128"/>
                        </a:rPr>
                        <a:t>NXGM</a:t>
                      </a:r>
                    </a:p>
                  </a:txBody>
                  <a:tcPr marL="9525" marR="9525" marT="9525" marB="0" anchor="ctr"/>
                </a:tc>
                <a:tc>
                  <a:txBody>
                    <a:bodyPr/>
                    <a:lstStyle/>
                    <a:p>
                      <a:pPr algn="ctr" fontAlgn="ctr"/>
                      <a:r>
                        <a:rPr lang="en-US" altLang="ja-JP" sz="1050" b="0" i="0" u="none" strike="noStrike" dirty="0">
                          <a:solidFill>
                            <a:schemeClr val="tx1">
                              <a:lumMod val="75000"/>
                              <a:lumOff val="25000"/>
                            </a:schemeClr>
                          </a:solidFill>
                          <a:effectLst/>
                          <a:latin typeface="メイリオ" panose="020B0604030504040204" pitchFamily="50" charset="-128"/>
                          <a:ea typeface="メイリオ" panose="020B0604030504040204" pitchFamily="50" charset="-128"/>
                        </a:rPr>
                        <a:t>×</a:t>
                      </a:r>
                      <a:endParaRPr lang="ja-JP" altLang="en-US" sz="1050" b="0" i="0" u="none" strike="noStrike" dirty="0">
                        <a:solidFill>
                          <a:schemeClr val="tx1">
                            <a:lumMod val="75000"/>
                            <a:lumOff val="25000"/>
                          </a:schemeClr>
                        </a:solidFill>
                        <a:effectLst/>
                        <a:latin typeface="メイリオ" panose="020B0604030504040204" pitchFamily="50" charset="-128"/>
                        <a:ea typeface="メイリオ" panose="020B0604030504040204" pitchFamily="50" charset="-128"/>
                      </a:endParaRPr>
                    </a:p>
                  </a:txBody>
                  <a:tcPr marL="9525" marR="9525" marT="9525" marB="0" anchor="ctr"/>
                </a:tc>
                <a:tc>
                  <a:txBody>
                    <a:bodyPr/>
                    <a:lstStyle/>
                    <a:p>
                      <a:pPr algn="ctr" fontAlgn="ctr"/>
                      <a:r>
                        <a:rPr lang="ja-JP" altLang="en-US" sz="1050" b="0" i="0" u="none" strike="noStrike" dirty="0">
                          <a:solidFill>
                            <a:schemeClr val="tx1">
                              <a:lumMod val="75000"/>
                              <a:lumOff val="25000"/>
                            </a:schemeClr>
                          </a:solidFill>
                          <a:effectLst/>
                          <a:latin typeface="メイリオ" panose="020B0604030504040204" pitchFamily="50" charset="-128"/>
                          <a:ea typeface="メイリオ" panose="020B0604030504040204" pitchFamily="50" charset="-128"/>
                        </a:rPr>
                        <a:t>〇</a:t>
                      </a:r>
                    </a:p>
                  </a:txBody>
                  <a:tcPr marL="9525" marR="9525" marT="9525" marB="0" anchor="ctr"/>
                </a:tc>
                <a:tc>
                  <a:txBody>
                    <a:bodyPr/>
                    <a:lstStyle/>
                    <a:p>
                      <a:pPr algn="ctr" fontAlgn="ctr"/>
                      <a:r>
                        <a:rPr lang="en-US" altLang="ja-JP" sz="1050" b="0" i="0" u="none" strike="noStrike" dirty="0">
                          <a:solidFill>
                            <a:schemeClr val="tx1">
                              <a:lumMod val="75000"/>
                              <a:lumOff val="25000"/>
                            </a:schemeClr>
                          </a:solidFill>
                          <a:effectLst/>
                          <a:latin typeface="メイリオ" panose="020B0604030504040204" pitchFamily="50" charset="-128"/>
                          <a:ea typeface="メイリオ" panose="020B0604030504040204" pitchFamily="50" charset="-128"/>
                        </a:rPr>
                        <a:t>×</a:t>
                      </a:r>
                      <a:endParaRPr lang="ja-JP" altLang="en-US" sz="1050" b="0" i="0" u="none" strike="noStrike" dirty="0">
                        <a:solidFill>
                          <a:schemeClr val="tx1">
                            <a:lumMod val="75000"/>
                            <a:lumOff val="25000"/>
                          </a:schemeClr>
                        </a:solidFill>
                        <a:effectLst/>
                        <a:latin typeface="メイリオ" panose="020B0604030504040204" pitchFamily="50" charset="-128"/>
                        <a:ea typeface="メイリオ" panose="020B0604030504040204" pitchFamily="50" charset="-128"/>
                      </a:endParaRPr>
                    </a:p>
                  </a:txBody>
                  <a:tcPr marL="9525" marR="9525" marT="9525" marB="0" anchor="ctr"/>
                </a:tc>
                <a:extLst>
                  <a:ext uri="{0D108BD9-81ED-4DB2-BD59-A6C34878D82A}">
                    <a16:rowId xmlns:a16="http://schemas.microsoft.com/office/drawing/2014/main" val="2706283767"/>
                  </a:ext>
                </a:extLst>
              </a:tr>
              <a:tr h="198000">
                <a:tc>
                  <a:txBody>
                    <a:bodyPr/>
                    <a:lstStyle/>
                    <a:p>
                      <a:pPr algn="l" fontAlgn="t"/>
                      <a:r>
                        <a:rPr lang="ja-JP" altLang="en-US" sz="1050" b="0" i="0" u="none" strike="noStrike" dirty="0">
                          <a:solidFill>
                            <a:schemeClr val="tx1">
                              <a:lumMod val="75000"/>
                              <a:lumOff val="25000"/>
                            </a:schemeClr>
                          </a:solidFill>
                          <a:effectLst/>
                          <a:latin typeface="メイリオ" panose="020B0604030504040204" pitchFamily="50" charset="-128"/>
                          <a:ea typeface="メイリオ" panose="020B0604030504040204" pitchFamily="50" charset="-128"/>
                        </a:rPr>
                        <a:t>システム連携ツール</a:t>
                      </a:r>
                    </a:p>
                  </a:txBody>
                  <a:tcPr marL="114300" marR="9525" marT="9525" marB="0" anchor="ctr"/>
                </a:tc>
                <a:tc>
                  <a:txBody>
                    <a:bodyPr/>
                    <a:lstStyle/>
                    <a:p>
                      <a:pPr algn="l" fontAlgn="ctr"/>
                      <a:r>
                        <a:rPr lang="en-US" sz="1050" b="0" i="0" u="none" strike="noStrike">
                          <a:solidFill>
                            <a:schemeClr val="tx1">
                              <a:lumMod val="75000"/>
                              <a:lumOff val="25000"/>
                            </a:schemeClr>
                          </a:solidFill>
                          <a:effectLst/>
                          <a:latin typeface="メイリオ" panose="020B0604030504040204" pitchFamily="50" charset="-128"/>
                          <a:ea typeface="メイリオ" panose="020B0604030504040204" pitchFamily="50" charset="-128"/>
                        </a:rPr>
                        <a:t>NCON</a:t>
                      </a:r>
                    </a:p>
                  </a:txBody>
                  <a:tcPr marL="9525" marR="9525" marT="9525" marB="0" anchor="ctr"/>
                </a:tc>
                <a:tc>
                  <a:txBody>
                    <a:bodyPr/>
                    <a:lstStyle/>
                    <a:p>
                      <a:pPr algn="ctr" fontAlgn="ctr"/>
                      <a:r>
                        <a:rPr lang="en-US" altLang="ja-JP" sz="1050" b="0" i="0" u="none" strike="noStrike" dirty="0">
                          <a:solidFill>
                            <a:schemeClr val="tx1">
                              <a:lumMod val="75000"/>
                              <a:lumOff val="25000"/>
                            </a:schemeClr>
                          </a:solidFill>
                          <a:effectLst/>
                          <a:latin typeface="メイリオ" panose="020B0604030504040204" pitchFamily="50" charset="-128"/>
                          <a:ea typeface="メイリオ" panose="020B0604030504040204" pitchFamily="50" charset="-128"/>
                        </a:rPr>
                        <a:t>×</a:t>
                      </a:r>
                      <a:endParaRPr lang="ja-JP" altLang="en-US" sz="1050" b="0" i="0" u="none" strike="noStrike" dirty="0">
                        <a:solidFill>
                          <a:schemeClr val="tx1">
                            <a:lumMod val="75000"/>
                            <a:lumOff val="25000"/>
                          </a:schemeClr>
                        </a:solidFill>
                        <a:effectLst/>
                        <a:latin typeface="メイリオ" panose="020B0604030504040204" pitchFamily="50" charset="-128"/>
                        <a:ea typeface="メイリオ" panose="020B0604030504040204" pitchFamily="50" charset="-128"/>
                      </a:endParaRPr>
                    </a:p>
                  </a:txBody>
                  <a:tcPr marL="9525" marR="9525" marT="9525" marB="0" anchor="ctr"/>
                </a:tc>
                <a:tc>
                  <a:txBody>
                    <a:bodyPr/>
                    <a:lstStyle/>
                    <a:p>
                      <a:pPr algn="ctr" fontAlgn="ctr"/>
                      <a:r>
                        <a:rPr lang="ja-JP" altLang="en-US" sz="1050" b="0" i="0" u="none" strike="noStrike">
                          <a:solidFill>
                            <a:schemeClr val="tx1">
                              <a:lumMod val="75000"/>
                              <a:lumOff val="25000"/>
                            </a:schemeClr>
                          </a:solidFill>
                          <a:effectLst/>
                          <a:latin typeface="メイリオ" panose="020B0604030504040204" pitchFamily="50" charset="-128"/>
                          <a:ea typeface="メイリオ" panose="020B0604030504040204" pitchFamily="50" charset="-128"/>
                        </a:rPr>
                        <a:t>〇</a:t>
                      </a:r>
                    </a:p>
                  </a:txBody>
                  <a:tcPr marL="9525" marR="9525" marT="9525" marB="0" anchor="ctr"/>
                </a:tc>
                <a:tc>
                  <a:txBody>
                    <a:bodyPr/>
                    <a:lstStyle/>
                    <a:p>
                      <a:pPr algn="ctr" fontAlgn="ctr"/>
                      <a:r>
                        <a:rPr lang="en-US" altLang="ja-JP" sz="1050" b="0" i="0" u="none" strike="noStrike" dirty="0">
                          <a:solidFill>
                            <a:schemeClr val="tx1">
                              <a:lumMod val="75000"/>
                              <a:lumOff val="25000"/>
                            </a:schemeClr>
                          </a:solidFill>
                          <a:effectLst/>
                          <a:latin typeface="メイリオ" panose="020B0604030504040204" pitchFamily="50" charset="-128"/>
                          <a:ea typeface="メイリオ" panose="020B0604030504040204" pitchFamily="50" charset="-128"/>
                        </a:rPr>
                        <a:t>×</a:t>
                      </a:r>
                      <a:endParaRPr lang="ja-JP" altLang="en-US" sz="1050" b="0" i="0" u="none" strike="noStrike" dirty="0">
                        <a:solidFill>
                          <a:schemeClr val="tx1">
                            <a:lumMod val="75000"/>
                            <a:lumOff val="25000"/>
                          </a:schemeClr>
                        </a:solidFill>
                        <a:effectLst/>
                        <a:latin typeface="メイリオ" panose="020B0604030504040204" pitchFamily="50" charset="-128"/>
                        <a:ea typeface="メイリオ" panose="020B0604030504040204" pitchFamily="50" charset="-128"/>
                      </a:endParaRPr>
                    </a:p>
                  </a:txBody>
                  <a:tcPr marL="9525" marR="9525" marT="9525" marB="0" anchor="ctr"/>
                </a:tc>
                <a:extLst>
                  <a:ext uri="{0D108BD9-81ED-4DB2-BD59-A6C34878D82A}">
                    <a16:rowId xmlns:a16="http://schemas.microsoft.com/office/drawing/2014/main" val="1239831911"/>
                  </a:ext>
                </a:extLst>
              </a:tr>
              <a:tr h="198000">
                <a:tc>
                  <a:txBody>
                    <a:bodyPr/>
                    <a:lstStyle/>
                    <a:p>
                      <a:pPr algn="l" fontAlgn="t"/>
                      <a:r>
                        <a:rPr lang="ja-JP" altLang="en-US" sz="1050" b="0" i="0" u="none" strike="noStrike" dirty="0">
                          <a:solidFill>
                            <a:schemeClr val="tx1">
                              <a:lumMod val="75000"/>
                              <a:lumOff val="25000"/>
                            </a:schemeClr>
                          </a:solidFill>
                          <a:effectLst/>
                          <a:latin typeface="メイリオ" panose="020B0604030504040204" pitchFamily="50" charset="-128"/>
                          <a:ea typeface="メイリオ" panose="020B0604030504040204" pitchFamily="50" charset="-128"/>
                        </a:rPr>
                        <a:t>マスタ</a:t>
                      </a:r>
                      <a:r>
                        <a:rPr lang="en-US" altLang="ja-JP" sz="1050" b="0" i="0" u="none" strike="noStrike" dirty="0">
                          <a:solidFill>
                            <a:schemeClr val="tx1">
                              <a:lumMod val="75000"/>
                              <a:lumOff val="25000"/>
                            </a:schemeClr>
                          </a:solidFill>
                          <a:effectLst/>
                          <a:latin typeface="メイリオ" panose="020B0604030504040204" pitchFamily="50" charset="-128"/>
                          <a:ea typeface="メイリオ" panose="020B0604030504040204" pitchFamily="50" charset="-128"/>
                        </a:rPr>
                        <a:t>API</a:t>
                      </a:r>
                      <a:r>
                        <a:rPr lang="ja-JP" altLang="en-US" sz="1050" b="0" i="0" u="none" strike="noStrike" dirty="0">
                          <a:solidFill>
                            <a:schemeClr val="tx1">
                              <a:lumMod val="75000"/>
                              <a:lumOff val="25000"/>
                            </a:schemeClr>
                          </a:solidFill>
                          <a:effectLst/>
                          <a:latin typeface="メイリオ" panose="020B0604030504040204" pitchFamily="50" charset="-128"/>
                          <a:ea typeface="メイリオ" panose="020B0604030504040204" pitchFamily="50" charset="-128"/>
                        </a:rPr>
                        <a:t>（銀行／取引先マスタ）</a:t>
                      </a:r>
                    </a:p>
                  </a:txBody>
                  <a:tcPr marL="114300" marR="9525" marT="9525" marB="0" anchor="ctr"/>
                </a:tc>
                <a:tc>
                  <a:txBody>
                    <a:bodyPr/>
                    <a:lstStyle/>
                    <a:p>
                      <a:pPr algn="l" fontAlgn="ctr"/>
                      <a:r>
                        <a:rPr lang="en-US" sz="1050" b="0" i="0" u="none" strike="noStrike">
                          <a:solidFill>
                            <a:schemeClr val="tx1">
                              <a:lumMod val="75000"/>
                              <a:lumOff val="25000"/>
                            </a:schemeClr>
                          </a:solidFill>
                          <a:effectLst/>
                          <a:latin typeface="メイリオ" panose="020B0604030504040204" pitchFamily="50" charset="-128"/>
                          <a:ea typeface="メイリオ" panose="020B0604030504040204" pitchFamily="50" charset="-128"/>
                        </a:rPr>
                        <a:t>API-MASTER</a:t>
                      </a:r>
                    </a:p>
                  </a:txBody>
                  <a:tcPr marL="9525" marR="9525" marT="9525" marB="0" anchor="ctr"/>
                </a:tc>
                <a:tc>
                  <a:txBody>
                    <a:bodyPr/>
                    <a:lstStyle/>
                    <a:p>
                      <a:pPr algn="ctr" fontAlgn="ctr"/>
                      <a:r>
                        <a:rPr lang="ja-JP" altLang="en-US" sz="1050" b="0" i="0" u="none" strike="noStrike" dirty="0">
                          <a:solidFill>
                            <a:schemeClr val="tx1">
                              <a:lumMod val="75000"/>
                              <a:lumOff val="25000"/>
                            </a:schemeClr>
                          </a:solidFill>
                          <a:effectLst/>
                          <a:latin typeface="メイリオ" panose="020B0604030504040204" pitchFamily="50" charset="-128"/>
                          <a:ea typeface="メイリオ" panose="020B0604030504040204" pitchFamily="50" charset="-128"/>
                        </a:rPr>
                        <a:t>〇</a:t>
                      </a:r>
                    </a:p>
                  </a:txBody>
                  <a:tcPr marL="9525" marR="9525" marT="9525" marB="0" anchor="ctr"/>
                </a:tc>
                <a:tc>
                  <a:txBody>
                    <a:bodyPr/>
                    <a:lstStyle/>
                    <a:p>
                      <a:pPr algn="ctr" fontAlgn="ctr"/>
                      <a:r>
                        <a:rPr lang="ja-JP" altLang="en-US" sz="1050" b="0" i="0" u="none" strike="noStrike">
                          <a:solidFill>
                            <a:schemeClr val="tx1">
                              <a:lumMod val="75000"/>
                              <a:lumOff val="25000"/>
                            </a:schemeClr>
                          </a:solidFill>
                          <a:effectLst/>
                          <a:latin typeface="メイリオ" panose="020B0604030504040204" pitchFamily="50" charset="-128"/>
                          <a:ea typeface="メイリオ" panose="020B0604030504040204" pitchFamily="50" charset="-128"/>
                        </a:rPr>
                        <a:t>〇</a:t>
                      </a:r>
                    </a:p>
                  </a:txBody>
                  <a:tcPr marL="9525" marR="9525" marT="9525" marB="0" anchor="ctr"/>
                </a:tc>
                <a:tc>
                  <a:txBody>
                    <a:bodyPr/>
                    <a:lstStyle/>
                    <a:p>
                      <a:pPr algn="ctr" fontAlgn="ctr"/>
                      <a:r>
                        <a:rPr lang="ja-JP" altLang="en-US" sz="1050" b="0" i="0" u="none" strike="noStrike" dirty="0">
                          <a:solidFill>
                            <a:schemeClr val="tx1">
                              <a:lumMod val="75000"/>
                              <a:lumOff val="25000"/>
                            </a:schemeClr>
                          </a:solidFill>
                          <a:effectLst/>
                          <a:latin typeface="メイリオ" panose="020B0604030504040204" pitchFamily="50" charset="-128"/>
                          <a:ea typeface="メイリオ" panose="020B0604030504040204" pitchFamily="50" charset="-128"/>
                        </a:rPr>
                        <a:t>〇</a:t>
                      </a:r>
                    </a:p>
                  </a:txBody>
                  <a:tcPr marL="9525" marR="9525" marT="9525" marB="0" anchor="ctr"/>
                </a:tc>
                <a:extLst>
                  <a:ext uri="{0D108BD9-81ED-4DB2-BD59-A6C34878D82A}">
                    <a16:rowId xmlns:a16="http://schemas.microsoft.com/office/drawing/2014/main" val="3405198840"/>
                  </a:ext>
                </a:extLst>
              </a:tr>
              <a:tr h="198000">
                <a:tc>
                  <a:txBody>
                    <a:bodyPr/>
                    <a:lstStyle/>
                    <a:p>
                      <a:pPr algn="l" fontAlgn="t"/>
                      <a:r>
                        <a:rPr lang="ja-JP" altLang="en-US" sz="1050" b="0" i="0" u="none" strike="noStrike" dirty="0">
                          <a:solidFill>
                            <a:schemeClr val="tx1">
                              <a:lumMod val="75000"/>
                              <a:lumOff val="25000"/>
                            </a:schemeClr>
                          </a:solidFill>
                          <a:effectLst/>
                          <a:latin typeface="メイリオ" panose="020B0604030504040204" pitchFamily="50" charset="-128"/>
                          <a:ea typeface="メイリオ" panose="020B0604030504040204" pitchFamily="50" charset="-128"/>
                        </a:rPr>
                        <a:t>銀行口座</a:t>
                      </a:r>
                      <a:r>
                        <a:rPr lang="en-US" sz="1050" b="0" i="0" u="none" strike="noStrike" dirty="0">
                          <a:solidFill>
                            <a:schemeClr val="tx1">
                              <a:lumMod val="75000"/>
                              <a:lumOff val="25000"/>
                            </a:schemeClr>
                          </a:solidFill>
                          <a:effectLst/>
                          <a:latin typeface="メイリオ" panose="020B0604030504040204" pitchFamily="50" charset="-128"/>
                          <a:ea typeface="メイリオ" panose="020B0604030504040204" pitchFamily="50" charset="-128"/>
                        </a:rPr>
                        <a:t>API</a:t>
                      </a:r>
                    </a:p>
                  </a:txBody>
                  <a:tcPr marL="114300" marR="9525" marT="9525" marB="0" anchor="ctr"/>
                </a:tc>
                <a:tc>
                  <a:txBody>
                    <a:bodyPr/>
                    <a:lstStyle/>
                    <a:p>
                      <a:pPr algn="l" fontAlgn="ctr"/>
                      <a:r>
                        <a:rPr lang="en-US" sz="1050" b="0" i="0" u="none" strike="noStrike">
                          <a:solidFill>
                            <a:schemeClr val="tx1">
                              <a:lumMod val="75000"/>
                              <a:lumOff val="25000"/>
                            </a:schemeClr>
                          </a:solidFill>
                          <a:effectLst/>
                          <a:latin typeface="メイリオ" panose="020B0604030504040204" pitchFamily="50" charset="-128"/>
                          <a:ea typeface="メイリオ" panose="020B0604030504040204" pitchFamily="50" charset="-128"/>
                        </a:rPr>
                        <a:t>API-BANK</a:t>
                      </a:r>
                    </a:p>
                  </a:txBody>
                  <a:tcPr marL="9525" marR="9525" marT="9525" marB="0" anchor="ctr"/>
                </a:tc>
                <a:tc>
                  <a:txBody>
                    <a:bodyPr/>
                    <a:lstStyle/>
                    <a:p>
                      <a:pPr algn="ctr" fontAlgn="ctr"/>
                      <a:r>
                        <a:rPr lang="ja-JP" altLang="en-US" sz="1050" b="0" i="0" u="none" strike="noStrike" dirty="0">
                          <a:solidFill>
                            <a:schemeClr val="tx1">
                              <a:lumMod val="75000"/>
                              <a:lumOff val="25000"/>
                            </a:schemeClr>
                          </a:solidFill>
                          <a:effectLst/>
                          <a:latin typeface="メイリオ" panose="020B0604030504040204" pitchFamily="50" charset="-128"/>
                          <a:ea typeface="メイリオ" panose="020B0604030504040204" pitchFamily="50" charset="-128"/>
                        </a:rPr>
                        <a:t>〇</a:t>
                      </a:r>
                      <a:endParaRPr lang="en-US" altLang="ja-JP" sz="1050" b="0" i="0" u="none" strike="noStrike" dirty="0">
                        <a:solidFill>
                          <a:schemeClr val="tx1">
                            <a:lumMod val="75000"/>
                            <a:lumOff val="25000"/>
                          </a:schemeClr>
                        </a:solidFill>
                        <a:effectLst/>
                        <a:latin typeface="メイリオ" panose="020B0604030504040204" pitchFamily="50" charset="-128"/>
                        <a:ea typeface="メイリオ" panose="020B0604030504040204" pitchFamily="50" charset="-128"/>
                      </a:endParaRPr>
                    </a:p>
                  </a:txBody>
                  <a:tcPr marL="9525" marR="9525" marT="9525" marB="0" anchor="ctr"/>
                </a:tc>
                <a:tc>
                  <a:txBody>
                    <a:bodyPr/>
                    <a:lstStyle/>
                    <a:p>
                      <a:pPr algn="ctr" fontAlgn="ctr"/>
                      <a:r>
                        <a:rPr lang="ja-JP" altLang="en-US" sz="1050" b="0" i="0" u="none" strike="noStrike">
                          <a:solidFill>
                            <a:schemeClr val="tx1">
                              <a:lumMod val="75000"/>
                              <a:lumOff val="25000"/>
                            </a:schemeClr>
                          </a:solidFill>
                          <a:effectLst/>
                          <a:latin typeface="メイリオ" panose="020B0604030504040204" pitchFamily="50" charset="-128"/>
                          <a:ea typeface="メイリオ" panose="020B0604030504040204" pitchFamily="50" charset="-128"/>
                        </a:rPr>
                        <a:t>〇</a:t>
                      </a:r>
                    </a:p>
                  </a:txBody>
                  <a:tcPr marL="9525" marR="9525" marT="9525" marB="0" anchor="ctr"/>
                </a:tc>
                <a:tc>
                  <a:txBody>
                    <a:bodyPr/>
                    <a:lstStyle/>
                    <a:p>
                      <a:pPr algn="ctr" fontAlgn="ctr"/>
                      <a:r>
                        <a:rPr lang="ja-JP" altLang="en-US" sz="1050" b="0" i="0" u="none" strike="noStrike" dirty="0">
                          <a:solidFill>
                            <a:schemeClr val="tx1">
                              <a:lumMod val="75000"/>
                              <a:lumOff val="25000"/>
                            </a:schemeClr>
                          </a:solidFill>
                          <a:effectLst/>
                          <a:latin typeface="メイリオ" panose="020B0604030504040204" pitchFamily="50" charset="-128"/>
                          <a:ea typeface="メイリオ" panose="020B0604030504040204" pitchFamily="50" charset="-128"/>
                        </a:rPr>
                        <a:t>〇</a:t>
                      </a:r>
                    </a:p>
                  </a:txBody>
                  <a:tcPr marL="9525" marR="9525" marT="9525" marB="0" anchor="ctr"/>
                </a:tc>
                <a:extLst>
                  <a:ext uri="{0D108BD9-81ED-4DB2-BD59-A6C34878D82A}">
                    <a16:rowId xmlns:a16="http://schemas.microsoft.com/office/drawing/2014/main" val="2309012476"/>
                  </a:ext>
                </a:extLst>
              </a:tr>
              <a:tr h="198000">
                <a:tc>
                  <a:txBody>
                    <a:bodyPr/>
                    <a:lstStyle/>
                    <a:p>
                      <a:pPr algn="l" fontAlgn="t"/>
                      <a:r>
                        <a:rPr lang="en-US" sz="1050" b="0" i="0" u="none" strike="noStrike" dirty="0">
                          <a:solidFill>
                            <a:schemeClr val="tx1">
                              <a:lumMod val="75000"/>
                              <a:lumOff val="25000"/>
                            </a:schemeClr>
                          </a:solidFill>
                          <a:effectLst/>
                          <a:latin typeface="メイリオ" panose="020B0604030504040204" pitchFamily="50" charset="-128"/>
                          <a:ea typeface="メイリオ" panose="020B0604030504040204" pitchFamily="50" charset="-128"/>
                        </a:rPr>
                        <a:t>AI-OCR（</a:t>
                      </a:r>
                      <a:r>
                        <a:rPr lang="ja-JP" altLang="en-US" sz="1050" b="0" i="0" u="none" strike="noStrike" dirty="0">
                          <a:solidFill>
                            <a:schemeClr val="tx1">
                              <a:lumMod val="75000"/>
                              <a:lumOff val="25000"/>
                            </a:schemeClr>
                          </a:solidFill>
                          <a:effectLst/>
                          <a:latin typeface="メイリオ" panose="020B0604030504040204" pitchFamily="50" charset="-128"/>
                          <a:ea typeface="メイリオ" panose="020B0604030504040204" pitchFamily="50" charset="-128"/>
                        </a:rPr>
                        <a:t>請求書）</a:t>
                      </a:r>
                    </a:p>
                  </a:txBody>
                  <a:tcPr marL="114300" marR="9525" marT="9525" marB="0" anchor="ctr"/>
                </a:tc>
                <a:tc>
                  <a:txBody>
                    <a:bodyPr/>
                    <a:lstStyle/>
                    <a:p>
                      <a:pPr algn="l" fontAlgn="ctr"/>
                      <a:r>
                        <a:rPr lang="en-US" sz="1050" b="0" i="0" u="none" strike="noStrike">
                          <a:solidFill>
                            <a:schemeClr val="tx1">
                              <a:lumMod val="75000"/>
                              <a:lumOff val="25000"/>
                            </a:schemeClr>
                          </a:solidFill>
                          <a:effectLst/>
                          <a:latin typeface="メイリオ" panose="020B0604030504040204" pitchFamily="50" charset="-128"/>
                          <a:ea typeface="メイリオ" panose="020B0604030504040204" pitchFamily="50" charset="-128"/>
                        </a:rPr>
                        <a:t>AI-OCRH</a:t>
                      </a:r>
                    </a:p>
                  </a:txBody>
                  <a:tcPr marL="9525" marR="9525" marT="9525" marB="0" anchor="ctr"/>
                </a:tc>
                <a:tc>
                  <a:txBody>
                    <a:bodyPr/>
                    <a:lstStyle/>
                    <a:p>
                      <a:pPr algn="ctr" fontAlgn="ctr"/>
                      <a:r>
                        <a:rPr lang="ja-JP" altLang="en-US" sz="1050" b="0" i="0" u="none" strike="noStrike" dirty="0">
                          <a:solidFill>
                            <a:schemeClr val="tx1">
                              <a:lumMod val="75000"/>
                              <a:lumOff val="25000"/>
                            </a:schemeClr>
                          </a:solidFill>
                          <a:effectLst/>
                          <a:latin typeface="メイリオ" panose="020B0604030504040204" pitchFamily="50" charset="-128"/>
                          <a:ea typeface="メイリオ" panose="020B0604030504040204" pitchFamily="50" charset="-128"/>
                        </a:rPr>
                        <a:t>〇</a:t>
                      </a:r>
                      <a:endParaRPr lang="en-US" altLang="ja-JP" sz="1050" b="0" i="0" u="none" strike="noStrike" dirty="0">
                        <a:solidFill>
                          <a:schemeClr val="tx1">
                            <a:lumMod val="75000"/>
                            <a:lumOff val="25000"/>
                          </a:schemeClr>
                        </a:solidFill>
                        <a:effectLst/>
                        <a:latin typeface="メイリオ" panose="020B0604030504040204" pitchFamily="50" charset="-128"/>
                        <a:ea typeface="メイリオ" panose="020B0604030504040204" pitchFamily="50" charset="-128"/>
                      </a:endParaRPr>
                    </a:p>
                  </a:txBody>
                  <a:tcPr marL="9525" marR="9525" marT="9525" marB="0" anchor="ctr"/>
                </a:tc>
                <a:tc>
                  <a:txBody>
                    <a:bodyPr/>
                    <a:lstStyle/>
                    <a:p>
                      <a:pPr algn="ctr" fontAlgn="ctr"/>
                      <a:r>
                        <a:rPr lang="ja-JP" altLang="en-US" sz="1050" b="0" i="0" u="none" strike="noStrike" dirty="0">
                          <a:solidFill>
                            <a:schemeClr val="tx1">
                              <a:lumMod val="75000"/>
                              <a:lumOff val="25000"/>
                            </a:schemeClr>
                          </a:solidFill>
                          <a:effectLst/>
                          <a:latin typeface="メイリオ" panose="020B0604030504040204" pitchFamily="50" charset="-128"/>
                          <a:ea typeface="メイリオ" panose="020B0604030504040204" pitchFamily="50" charset="-128"/>
                        </a:rPr>
                        <a:t>〇</a:t>
                      </a:r>
                    </a:p>
                  </a:txBody>
                  <a:tcPr marL="9525" marR="9525" marT="9525" marB="0" anchor="ctr"/>
                </a:tc>
                <a:tc>
                  <a:txBody>
                    <a:bodyPr/>
                    <a:lstStyle/>
                    <a:p>
                      <a:pPr algn="ctr" fontAlgn="ctr"/>
                      <a:r>
                        <a:rPr lang="ja-JP" altLang="en-US" sz="1050" b="0" i="0" u="none" strike="noStrike" dirty="0">
                          <a:solidFill>
                            <a:schemeClr val="tx1">
                              <a:lumMod val="75000"/>
                              <a:lumOff val="25000"/>
                            </a:schemeClr>
                          </a:solidFill>
                          <a:effectLst/>
                          <a:latin typeface="メイリオ" panose="020B0604030504040204" pitchFamily="50" charset="-128"/>
                          <a:ea typeface="メイリオ" panose="020B0604030504040204" pitchFamily="50" charset="-128"/>
                        </a:rPr>
                        <a:t>〇</a:t>
                      </a:r>
                    </a:p>
                  </a:txBody>
                  <a:tcPr marL="9525" marR="9525" marT="9525" marB="0" anchor="ctr"/>
                </a:tc>
                <a:extLst>
                  <a:ext uri="{0D108BD9-81ED-4DB2-BD59-A6C34878D82A}">
                    <a16:rowId xmlns:a16="http://schemas.microsoft.com/office/drawing/2014/main" val="1015112672"/>
                  </a:ext>
                </a:extLst>
              </a:tr>
              <a:tr h="198000">
                <a:tc>
                  <a:txBody>
                    <a:bodyPr/>
                    <a:lstStyle/>
                    <a:p>
                      <a:pPr algn="l" fontAlgn="t"/>
                      <a:r>
                        <a:rPr lang="en-US" sz="1050" b="0" i="0" u="none" strike="noStrike" dirty="0">
                          <a:solidFill>
                            <a:schemeClr val="tx1">
                              <a:lumMod val="75000"/>
                              <a:lumOff val="25000"/>
                            </a:schemeClr>
                          </a:solidFill>
                          <a:effectLst/>
                          <a:latin typeface="メイリオ" panose="020B0604030504040204" pitchFamily="50" charset="-128"/>
                          <a:ea typeface="メイリオ" panose="020B0604030504040204" pitchFamily="50" charset="-128"/>
                        </a:rPr>
                        <a:t>AI-OCR（</a:t>
                      </a:r>
                      <a:r>
                        <a:rPr lang="ja-JP" altLang="en-US" sz="1050" b="0" i="0" u="none" strike="noStrike" dirty="0">
                          <a:solidFill>
                            <a:schemeClr val="tx1">
                              <a:lumMod val="75000"/>
                              <a:lumOff val="25000"/>
                            </a:schemeClr>
                          </a:solidFill>
                          <a:effectLst/>
                          <a:latin typeface="メイリオ" panose="020B0604030504040204" pitchFamily="50" charset="-128"/>
                          <a:ea typeface="メイリオ" panose="020B0604030504040204" pitchFamily="50" charset="-128"/>
                        </a:rPr>
                        <a:t>請求書明細）</a:t>
                      </a:r>
                    </a:p>
                  </a:txBody>
                  <a:tcPr marL="114300" marR="9525" marT="9525" marB="0" anchor="ctr"/>
                </a:tc>
                <a:tc>
                  <a:txBody>
                    <a:bodyPr/>
                    <a:lstStyle/>
                    <a:p>
                      <a:pPr algn="l" fontAlgn="ctr"/>
                      <a:r>
                        <a:rPr lang="en-US" sz="1050" b="0" i="0" u="none" strike="noStrike">
                          <a:solidFill>
                            <a:schemeClr val="tx1">
                              <a:lumMod val="75000"/>
                              <a:lumOff val="25000"/>
                            </a:schemeClr>
                          </a:solidFill>
                          <a:effectLst/>
                          <a:latin typeface="メイリオ" panose="020B0604030504040204" pitchFamily="50" charset="-128"/>
                          <a:ea typeface="メイリオ" panose="020B0604030504040204" pitchFamily="50" charset="-128"/>
                        </a:rPr>
                        <a:t>AI-OCRD</a:t>
                      </a:r>
                    </a:p>
                  </a:txBody>
                  <a:tcPr marL="9525" marR="9525" marT="9525" marB="0" anchor="ctr"/>
                </a:tc>
                <a:tc>
                  <a:txBody>
                    <a:bodyPr/>
                    <a:lstStyle/>
                    <a:p>
                      <a:pPr algn="ctr" fontAlgn="ctr"/>
                      <a:r>
                        <a:rPr lang="ja-JP" altLang="en-US" sz="1050" b="0" i="0" u="none" strike="noStrike" dirty="0">
                          <a:solidFill>
                            <a:schemeClr val="tx1">
                              <a:lumMod val="75000"/>
                              <a:lumOff val="25000"/>
                            </a:schemeClr>
                          </a:solidFill>
                          <a:effectLst/>
                          <a:latin typeface="メイリオ" panose="020B0604030504040204" pitchFamily="50" charset="-128"/>
                          <a:ea typeface="メイリオ" panose="020B0604030504040204" pitchFamily="50" charset="-128"/>
                        </a:rPr>
                        <a:t>〇</a:t>
                      </a:r>
                      <a:endParaRPr lang="en-US" altLang="ja-JP" sz="1050" b="0" i="0" u="none" strike="noStrike" dirty="0">
                        <a:solidFill>
                          <a:schemeClr val="tx1">
                            <a:lumMod val="75000"/>
                            <a:lumOff val="25000"/>
                          </a:schemeClr>
                        </a:solidFill>
                        <a:effectLst/>
                        <a:latin typeface="メイリオ" panose="020B0604030504040204" pitchFamily="50" charset="-128"/>
                        <a:ea typeface="メイリオ" panose="020B0604030504040204" pitchFamily="50" charset="-128"/>
                      </a:endParaRPr>
                    </a:p>
                  </a:txBody>
                  <a:tcPr marL="9525" marR="9525" marT="9525" marB="0" anchor="ctr"/>
                </a:tc>
                <a:tc>
                  <a:txBody>
                    <a:bodyPr/>
                    <a:lstStyle/>
                    <a:p>
                      <a:pPr algn="ctr" fontAlgn="ctr"/>
                      <a:r>
                        <a:rPr lang="ja-JP" altLang="en-US" sz="1050" b="0" i="0" u="none" strike="noStrike">
                          <a:solidFill>
                            <a:schemeClr val="tx1">
                              <a:lumMod val="75000"/>
                              <a:lumOff val="25000"/>
                            </a:schemeClr>
                          </a:solidFill>
                          <a:effectLst/>
                          <a:latin typeface="メイリオ" panose="020B0604030504040204" pitchFamily="50" charset="-128"/>
                          <a:ea typeface="メイリオ" panose="020B0604030504040204" pitchFamily="50" charset="-128"/>
                        </a:rPr>
                        <a:t>〇</a:t>
                      </a:r>
                    </a:p>
                  </a:txBody>
                  <a:tcPr marL="9525" marR="9525" marT="9525" marB="0" anchor="ctr"/>
                </a:tc>
                <a:tc>
                  <a:txBody>
                    <a:bodyPr/>
                    <a:lstStyle/>
                    <a:p>
                      <a:pPr algn="ctr" fontAlgn="ctr"/>
                      <a:r>
                        <a:rPr lang="ja-JP" altLang="en-US" sz="1050" b="0" i="0" u="none" strike="noStrike" dirty="0">
                          <a:solidFill>
                            <a:schemeClr val="tx1">
                              <a:lumMod val="75000"/>
                              <a:lumOff val="25000"/>
                            </a:schemeClr>
                          </a:solidFill>
                          <a:effectLst/>
                          <a:latin typeface="メイリオ" panose="020B0604030504040204" pitchFamily="50" charset="-128"/>
                          <a:ea typeface="メイリオ" panose="020B0604030504040204" pitchFamily="50" charset="-128"/>
                        </a:rPr>
                        <a:t>〇</a:t>
                      </a:r>
                      <a:endParaRPr lang="en-US" altLang="ja-JP" sz="1050" b="0" i="0" u="none" strike="noStrike" dirty="0">
                        <a:solidFill>
                          <a:schemeClr val="tx1">
                            <a:lumMod val="75000"/>
                            <a:lumOff val="25000"/>
                          </a:schemeClr>
                        </a:solidFill>
                        <a:effectLst/>
                        <a:latin typeface="メイリオ" panose="020B0604030504040204" pitchFamily="50" charset="-128"/>
                        <a:ea typeface="メイリオ" panose="020B0604030504040204" pitchFamily="50" charset="-128"/>
                      </a:endParaRPr>
                    </a:p>
                  </a:txBody>
                  <a:tcPr marL="9525" marR="9525" marT="9525" marB="0" anchor="ctr"/>
                </a:tc>
                <a:extLst>
                  <a:ext uri="{0D108BD9-81ED-4DB2-BD59-A6C34878D82A}">
                    <a16:rowId xmlns:a16="http://schemas.microsoft.com/office/drawing/2014/main" val="2895086394"/>
                  </a:ext>
                </a:extLst>
              </a:tr>
              <a:tr h="198000">
                <a:tc>
                  <a:txBody>
                    <a:bodyPr/>
                    <a:lstStyle/>
                    <a:p>
                      <a:pPr algn="l" fontAlgn="t"/>
                      <a:r>
                        <a:rPr lang="ja-JP" altLang="en-US" sz="1050" b="0" i="0" u="none" strike="noStrike" dirty="0">
                          <a:solidFill>
                            <a:schemeClr val="tx1">
                              <a:lumMod val="75000"/>
                              <a:lumOff val="25000"/>
                            </a:schemeClr>
                          </a:solidFill>
                          <a:effectLst/>
                          <a:latin typeface="メイリオ" panose="020B0604030504040204" pitchFamily="50" charset="-128"/>
                          <a:ea typeface="メイリオ" panose="020B0604030504040204" pitchFamily="50" charset="-128"/>
                        </a:rPr>
                        <a:t>スーパーインターフェース</a:t>
                      </a:r>
                    </a:p>
                  </a:txBody>
                  <a:tcPr marL="114300" marR="9525" marT="9525" marB="0" anchor="ctr"/>
                </a:tc>
                <a:tc>
                  <a:txBody>
                    <a:bodyPr/>
                    <a:lstStyle/>
                    <a:p>
                      <a:pPr algn="l" fontAlgn="ctr"/>
                      <a:r>
                        <a:rPr lang="en-US" sz="1050" b="0" i="0" u="none" strike="noStrike">
                          <a:solidFill>
                            <a:schemeClr val="tx1">
                              <a:lumMod val="75000"/>
                              <a:lumOff val="25000"/>
                            </a:schemeClr>
                          </a:solidFill>
                          <a:effectLst/>
                          <a:latin typeface="メイリオ" panose="020B0604030504040204" pitchFamily="50" charset="-128"/>
                          <a:ea typeface="メイリオ" panose="020B0604030504040204" pitchFamily="50" charset="-128"/>
                        </a:rPr>
                        <a:t>NXSI</a:t>
                      </a:r>
                    </a:p>
                  </a:txBody>
                  <a:tcPr marL="9525" marR="9525" marT="9525" marB="0" anchor="ctr"/>
                </a:tc>
                <a:tc>
                  <a:txBody>
                    <a:bodyPr/>
                    <a:lstStyle/>
                    <a:p>
                      <a:pPr algn="ctr" fontAlgn="ctr"/>
                      <a:r>
                        <a:rPr lang="en-US" altLang="ja-JP" sz="1050" b="0" i="0" u="none" strike="noStrike" dirty="0">
                          <a:solidFill>
                            <a:schemeClr val="tx1">
                              <a:lumMod val="75000"/>
                              <a:lumOff val="25000"/>
                            </a:schemeClr>
                          </a:solidFill>
                          <a:effectLst/>
                          <a:latin typeface="メイリオ" panose="020B0604030504040204" pitchFamily="50" charset="-128"/>
                          <a:ea typeface="メイリオ" panose="020B0604030504040204" pitchFamily="50" charset="-128"/>
                        </a:rPr>
                        <a:t>×</a:t>
                      </a:r>
                    </a:p>
                  </a:txBody>
                  <a:tcPr marL="9525" marR="9525" marT="9525" marB="0" anchor="ctr"/>
                </a:tc>
                <a:tc>
                  <a:txBody>
                    <a:bodyPr/>
                    <a:lstStyle/>
                    <a:p>
                      <a:pPr algn="ctr" fontAlgn="ctr"/>
                      <a:r>
                        <a:rPr lang="ja-JP" altLang="en-US" sz="1050" b="0" i="0" u="none" strike="noStrike">
                          <a:solidFill>
                            <a:schemeClr val="tx1">
                              <a:lumMod val="75000"/>
                              <a:lumOff val="25000"/>
                            </a:schemeClr>
                          </a:solidFill>
                          <a:effectLst/>
                          <a:latin typeface="メイリオ" panose="020B0604030504040204" pitchFamily="50" charset="-128"/>
                          <a:ea typeface="メイリオ" panose="020B0604030504040204" pitchFamily="50" charset="-128"/>
                        </a:rPr>
                        <a:t>〇</a:t>
                      </a:r>
                    </a:p>
                  </a:txBody>
                  <a:tcPr marL="9525" marR="9525" marT="9525" marB="0" anchor="ctr"/>
                </a:tc>
                <a:tc>
                  <a:txBody>
                    <a:bodyPr/>
                    <a:lstStyle/>
                    <a:p>
                      <a:pPr algn="ctr" fontAlgn="ctr"/>
                      <a:r>
                        <a:rPr lang="en-US" altLang="ja-JP" sz="1050" b="0" i="0" u="none" strike="noStrike" dirty="0">
                          <a:solidFill>
                            <a:schemeClr val="tx1">
                              <a:lumMod val="75000"/>
                              <a:lumOff val="25000"/>
                            </a:schemeClr>
                          </a:solidFill>
                          <a:effectLst/>
                          <a:latin typeface="メイリオ" panose="020B0604030504040204" pitchFamily="50" charset="-128"/>
                          <a:ea typeface="メイリオ" panose="020B0604030504040204" pitchFamily="50" charset="-128"/>
                        </a:rPr>
                        <a:t>×</a:t>
                      </a:r>
                      <a:endParaRPr lang="ja-JP" altLang="en-US" sz="1050" b="0" i="0" u="none" strike="noStrike" dirty="0">
                        <a:solidFill>
                          <a:schemeClr val="tx1">
                            <a:lumMod val="75000"/>
                            <a:lumOff val="25000"/>
                          </a:schemeClr>
                        </a:solidFill>
                        <a:effectLst/>
                        <a:latin typeface="メイリオ" panose="020B0604030504040204" pitchFamily="50" charset="-128"/>
                        <a:ea typeface="メイリオ" panose="020B0604030504040204" pitchFamily="50" charset="-128"/>
                      </a:endParaRPr>
                    </a:p>
                  </a:txBody>
                  <a:tcPr marL="9525" marR="9525" marT="9525" marB="0" anchor="ctr"/>
                </a:tc>
                <a:extLst>
                  <a:ext uri="{0D108BD9-81ED-4DB2-BD59-A6C34878D82A}">
                    <a16:rowId xmlns:a16="http://schemas.microsoft.com/office/drawing/2014/main" val="1692733669"/>
                  </a:ext>
                </a:extLst>
              </a:tr>
              <a:tr h="198000">
                <a:tc>
                  <a:txBody>
                    <a:bodyPr/>
                    <a:lstStyle/>
                    <a:p>
                      <a:pPr algn="l" fontAlgn="t"/>
                      <a:r>
                        <a:rPr lang="ja-JP" altLang="en-US" sz="1050" b="0" i="0" u="none" strike="noStrike" dirty="0">
                          <a:solidFill>
                            <a:schemeClr val="tx1">
                              <a:lumMod val="75000"/>
                              <a:lumOff val="25000"/>
                            </a:schemeClr>
                          </a:solidFill>
                          <a:effectLst/>
                          <a:latin typeface="メイリオ" panose="020B0604030504040204" pitchFamily="50" charset="-128"/>
                          <a:ea typeface="メイリオ" panose="020B0604030504040204" pitchFamily="50" charset="-128"/>
                        </a:rPr>
                        <a:t>デジタルインボイスオプション</a:t>
                      </a:r>
                    </a:p>
                  </a:txBody>
                  <a:tcPr marL="114300" marR="9525" marT="9525" marB="0" anchor="ctr"/>
                </a:tc>
                <a:tc>
                  <a:txBody>
                    <a:bodyPr/>
                    <a:lstStyle/>
                    <a:p>
                      <a:pPr algn="l" fontAlgn="ctr"/>
                      <a:r>
                        <a:rPr lang="en-US" sz="1050" b="0" i="0" u="none" strike="noStrike" dirty="0">
                          <a:solidFill>
                            <a:schemeClr val="tx1">
                              <a:lumMod val="75000"/>
                              <a:lumOff val="25000"/>
                            </a:schemeClr>
                          </a:solidFill>
                          <a:effectLst/>
                          <a:latin typeface="メイリオ" panose="020B0604030504040204" pitchFamily="50" charset="-128"/>
                          <a:ea typeface="メイリオ" panose="020B0604030504040204" pitchFamily="50" charset="-128"/>
                        </a:rPr>
                        <a:t>NXEI</a:t>
                      </a:r>
                    </a:p>
                  </a:txBody>
                  <a:tcPr marL="9525" marR="9525" marT="9525" marB="0" anchor="ctr"/>
                </a:tc>
                <a:tc>
                  <a:txBody>
                    <a:bodyPr/>
                    <a:lstStyle/>
                    <a:p>
                      <a:pPr algn="ctr" fontAlgn="ctr"/>
                      <a:r>
                        <a:rPr lang="en-US" altLang="ja-JP" sz="1050" b="0" i="0" u="none" strike="noStrike" dirty="0">
                          <a:solidFill>
                            <a:schemeClr val="tx1">
                              <a:lumMod val="75000"/>
                              <a:lumOff val="25000"/>
                            </a:schemeClr>
                          </a:solidFill>
                          <a:effectLst/>
                          <a:latin typeface="メイリオ" panose="020B0604030504040204" pitchFamily="50" charset="-128"/>
                          <a:ea typeface="メイリオ" panose="020B0604030504040204" pitchFamily="50" charset="-128"/>
                        </a:rPr>
                        <a:t>×</a:t>
                      </a:r>
                    </a:p>
                  </a:txBody>
                  <a:tcPr marL="9525" marR="9525" marT="9525" marB="0" anchor="ctr"/>
                </a:tc>
                <a:tc>
                  <a:txBody>
                    <a:bodyPr/>
                    <a:lstStyle/>
                    <a:p>
                      <a:pPr algn="ctr" fontAlgn="ctr"/>
                      <a:r>
                        <a:rPr lang="ja-JP" altLang="en-US" sz="1050" b="0" i="0" u="none" strike="noStrike" dirty="0">
                          <a:solidFill>
                            <a:schemeClr val="tx1">
                              <a:lumMod val="75000"/>
                              <a:lumOff val="25000"/>
                            </a:schemeClr>
                          </a:solidFill>
                          <a:effectLst/>
                          <a:latin typeface="メイリオ" panose="020B0604030504040204" pitchFamily="50" charset="-128"/>
                          <a:ea typeface="メイリオ" panose="020B0604030504040204" pitchFamily="50" charset="-128"/>
                        </a:rPr>
                        <a:t>〇</a:t>
                      </a:r>
                    </a:p>
                  </a:txBody>
                  <a:tcPr marL="9525" marR="9525" marT="9525" marB="0" anchor="ctr"/>
                </a:tc>
                <a:tc>
                  <a:txBody>
                    <a:bodyPr/>
                    <a:lstStyle/>
                    <a:p>
                      <a:pPr algn="ctr" fontAlgn="ctr"/>
                      <a:r>
                        <a:rPr lang="ja-JP" altLang="en-US" sz="1050" b="0" i="0" u="none" strike="noStrike" dirty="0">
                          <a:solidFill>
                            <a:schemeClr val="tx1">
                              <a:lumMod val="75000"/>
                              <a:lumOff val="25000"/>
                            </a:schemeClr>
                          </a:solidFill>
                          <a:effectLst/>
                          <a:latin typeface="メイリオ" panose="020B0604030504040204" pitchFamily="50" charset="-128"/>
                          <a:ea typeface="メイリオ" panose="020B0604030504040204" pitchFamily="50" charset="-128"/>
                        </a:rPr>
                        <a:t>〇</a:t>
                      </a:r>
                      <a:endParaRPr lang="en-US" altLang="ja-JP" sz="1050" b="0" i="0" u="none" strike="noStrike" dirty="0">
                        <a:solidFill>
                          <a:schemeClr val="tx1">
                            <a:lumMod val="75000"/>
                            <a:lumOff val="25000"/>
                          </a:schemeClr>
                        </a:solidFill>
                        <a:effectLst/>
                        <a:latin typeface="メイリオ" panose="020B0604030504040204" pitchFamily="50" charset="-128"/>
                        <a:ea typeface="メイリオ" panose="020B0604030504040204" pitchFamily="50" charset="-128"/>
                      </a:endParaRPr>
                    </a:p>
                  </a:txBody>
                  <a:tcPr marL="9525" marR="9525" marT="9525" marB="0" anchor="ctr"/>
                </a:tc>
                <a:extLst>
                  <a:ext uri="{0D108BD9-81ED-4DB2-BD59-A6C34878D82A}">
                    <a16:rowId xmlns:a16="http://schemas.microsoft.com/office/drawing/2014/main" val="493586274"/>
                  </a:ext>
                </a:extLst>
              </a:tr>
              <a:tr h="198000">
                <a:tc>
                  <a:txBody>
                    <a:bodyPr/>
                    <a:lstStyle/>
                    <a:p>
                      <a:pPr algn="l" fontAlgn="t"/>
                      <a:r>
                        <a:rPr lang="ja-JP" altLang="en-US" sz="1050" b="0" i="0" u="none" strike="noStrike" dirty="0">
                          <a:solidFill>
                            <a:schemeClr val="tx1">
                              <a:lumMod val="75000"/>
                              <a:lumOff val="25000"/>
                            </a:schemeClr>
                          </a:solidFill>
                          <a:effectLst/>
                          <a:latin typeface="メイリオ" panose="020B0604030504040204" pitchFamily="50" charset="-128"/>
                          <a:ea typeface="メイリオ" panose="020B0604030504040204" pitchFamily="50" charset="-128"/>
                        </a:rPr>
                        <a:t>大量帳票出力オプション</a:t>
                      </a:r>
                    </a:p>
                  </a:txBody>
                  <a:tcPr marL="114300" marR="9525" marT="9525" marB="0" anchor="ctr"/>
                </a:tc>
                <a:tc>
                  <a:txBody>
                    <a:bodyPr/>
                    <a:lstStyle/>
                    <a:p>
                      <a:pPr algn="l" fontAlgn="ctr"/>
                      <a:r>
                        <a:rPr lang="en-US" sz="1050" b="0" i="0" u="none" strike="noStrike" dirty="0">
                          <a:solidFill>
                            <a:schemeClr val="tx1">
                              <a:lumMod val="75000"/>
                              <a:lumOff val="25000"/>
                            </a:schemeClr>
                          </a:solidFill>
                          <a:effectLst/>
                          <a:latin typeface="メイリオ" panose="020B0604030504040204" pitchFamily="50" charset="-128"/>
                          <a:ea typeface="メイリオ" panose="020B0604030504040204" pitchFamily="50" charset="-128"/>
                        </a:rPr>
                        <a:t>NXSF</a:t>
                      </a:r>
                    </a:p>
                  </a:txBody>
                  <a:tcPr marL="9525" marR="9525" marT="9525" marB="0" anchor="ctr"/>
                </a:tc>
                <a:tc>
                  <a:txBody>
                    <a:bodyPr/>
                    <a:lstStyle/>
                    <a:p>
                      <a:pPr algn="ctr" fontAlgn="ctr"/>
                      <a:r>
                        <a:rPr lang="en-US" altLang="ja-JP" sz="1050" b="0" i="0" u="none" strike="noStrike" dirty="0">
                          <a:solidFill>
                            <a:schemeClr val="tx1">
                              <a:lumMod val="75000"/>
                              <a:lumOff val="25000"/>
                            </a:schemeClr>
                          </a:solidFill>
                          <a:effectLst/>
                          <a:latin typeface="メイリオ" panose="020B0604030504040204" pitchFamily="50" charset="-128"/>
                          <a:ea typeface="メイリオ" panose="020B0604030504040204" pitchFamily="50" charset="-128"/>
                        </a:rPr>
                        <a:t>×</a:t>
                      </a:r>
                    </a:p>
                  </a:txBody>
                  <a:tcPr marL="9525" marR="9525" marT="9525" marB="0" anchor="ctr"/>
                </a:tc>
                <a:tc>
                  <a:txBody>
                    <a:bodyPr/>
                    <a:lstStyle/>
                    <a:p>
                      <a:pPr algn="ctr" fontAlgn="ctr"/>
                      <a:r>
                        <a:rPr lang="en-US" altLang="ja-JP" sz="1050" b="0" i="0" u="none" strike="noStrike" dirty="0">
                          <a:solidFill>
                            <a:schemeClr val="tx1">
                              <a:lumMod val="75000"/>
                              <a:lumOff val="25000"/>
                            </a:schemeClr>
                          </a:solidFill>
                          <a:effectLst/>
                          <a:latin typeface="メイリオ" panose="020B0604030504040204" pitchFamily="50" charset="-128"/>
                          <a:ea typeface="メイリオ" panose="020B0604030504040204" pitchFamily="50" charset="-128"/>
                        </a:rPr>
                        <a:t>×</a:t>
                      </a:r>
                      <a:endParaRPr lang="ja-JP" altLang="en-US" sz="1050" b="0" i="0" u="none" strike="noStrike" dirty="0">
                        <a:solidFill>
                          <a:schemeClr val="tx1">
                            <a:lumMod val="75000"/>
                            <a:lumOff val="25000"/>
                          </a:schemeClr>
                        </a:solidFill>
                        <a:effectLst/>
                        <a:latin typeface="メイリオ" panose="020B0604030504040204" pitchFamily="50" charset="-128"/>
                        <a:ea typeface="メイリオ" panose="020B0604030504040204" pitchFamily="50" charset="-128"/>
                      </a:endParaRPr>
                    </a:p>
                  </a:txBody>
                  <a:tcPr marL="9525" marR="9525" marT="9525" marB="0" anchor="ctr"/>
                </a:tc>
                <a:tc>
                  <a:txBody>
                    <a:bodyPr/>
                    <a:lstStyle/>
                    <a:p>
                      <a:pPr algn="ctr" fontAlgn="ctr"/>
                      <a:r>
                        <a:rPr lang="en-US" altLang="ja-JP" sz="1050" b="0" i="0" u="none" strike="noStrike" dirty="0">
                          <a:solidFill>
                            <a:schemeClr val="tx1">
                              <a:lumMod val="75000"/>
                              <a:lumOff val="25000"/>
                            </a:schemeClr>
                          </a:solidFill>
                          <a:effectLst/>
                          <a:latin typeface="メイリオ" panose="020B0604030504040204" pitchFamily="50" charset="-128"/>
                          <a:ea typeface="メイリオ" panose="020B0604030504040204" pitchFamily="50" charset="-128"/>
                        </a:rPr>
                        <a:t>×</a:t>
                      </a:r>
                    </a:p>
                  </a:txBody>
                  <a:tcPr marL="9525" marR="9525" marT="9525" marB="0" anchor="ctr"/>
                </a:tc>
                <a:extLst>
                  <a:ext uri="{0D108BD9-81ED-4DB2-BD59-A6C34878D82A}">
                    <a16:rowId xmlns:a16="http://schemas.microsoft.com/office/drawing/2014/main" val="798795329"/>
                  </a:ext>
                </a:extLst>
              </a:tr>
            </a:tbl>
          </a:graphicData>
        </a:graphic>
      </p:graphicFrame>
      <p:sp>
        <p:nvSpPr>
          <p:cNvPr id="17" name="テキスト ボックス 16">
            <a:extLst>
              <a:ext uri="{FF2B5EF4-FFF2-40B4-BE49-F238E27FC236}">
                <a16:creationId xmlns:a16="http://schemas.microsoft.com/office/drawing/2014/main" id="{BF95F9B5-C1A9-51FF-DC4F-D9B3890AB8B0}"/>
              </a:ext>
            </a:extLst>
          </p:cNvPr>
          <p:cNvSpPr txBox="1"/>
          <p:nvPr/>
        </p:nvSpPr>
        <p:spPr>
          <a:xfrm>
            <a:off x="5540378" y="2740762"/>
            <a:ext cx="432000" cy="246221"/>
          </a:xfrm>
          <a:prstGeom prst="rect">
            <a:avLst/>
          </a:prstGeom>
          <a:noFill/>
        </p:spPr>
        <p:txBody>
          <a:bodyPr wrap="square" rtlCol="0">
            <a:spAutoFit/>
          </a:bodyPr>
          <a:lstStyle/>
          <a:p>
            <a:r>
              <a:rPr lang="en-US" altLang="ja-JP" sz="1000" b="0" i="0" u="none" strike="noStrike" dirty="0">
                <a:effectLst/>
                <a:latin typeface="+mj-lt"/>
                <a:ea typeface="メイリオ" panose="020B0604030504040204" pitchFamily="50" charset="-128"/>
              </a:rPr>
              <a:t>※5</a:t>
            </a:r>
            <a:r>
              <a:rPr lang="ja-JP" altLang="en-US" sz="1000" dirty="0">
                <a:latin typeface="+mj-lt"/>
              </a:rPr>
              <a:t> </a:t>
            </a:r>
            <a:endParaRPr kumimoji="1" lang="ja-JP" altLang="en-US" sz="1000" dirty="0">
              <a:latin typeface="+mj-lt"/>
            </a:endParaRPr>
          </a:p>
        </p:txBody>
      </p:sp>
      <p:sp>
        <p:nvSpPr>
          <p:cNvPr id="18" name="テキスト ボックス 17">
            <a:extLst>
              <a:ext uri="{FF2B5EF4-FFF2-40B4-BE49-F238E27FC236}">
                <a16:creationId xmlns:a16="http://schemas.microsoft.com/office/drawing/2014/main" id="{8CC007F9-7D27-1172-6EB1-72894C37DEAE}"/>
              </a:ext>
            </a:extLst>
          </p:cNvPr>
          <p:cNvSpPr txBox="1"/>
          <p:nvPr/>
        </p:nvSpPr>
        <p:spPr>
          <a:xfrm>
            <a:off x="5540378" y="2936618"/>
            <a:ext cx="432000" cy="246221"/>
          </a:xfrm>
          <a:prstGeom prst="rect">
            <a:avLst/>
          </a:prstGeom>
          <a:noFill/>
        </p:spPr>
        <p:txBody>
          <a:bodyPr wrap="square" rtlCol="0">
            <a:spAutoFit/>
          </a:bodyPr>
          <a:lstStyle/>
          <a:p>
            <a:r>
              <a:rPr lang="en-US" altLang="ja-JP" sz="1000" b="0" i="0" u="none" strike="noStrike" dirty="0">
                <a:effectLst/>
                <a:latin typeface="+mj-lt"/>
                <a:ea typeface="メイリオ" panose="020B0604030504040204" pitchFamily="50" charset="-128"/>
              </a:rPr>
              <a:t>※6</a:t>
            </a:r>
            <a:r>
              <a:rPr lang="ja-JP" altLang="en-US" sz="1000" dirty="0">
                <a:latin typeface="+mj-lt"/>
              </a:rPr>
              <a:t> </a:t>
            </a:r>
            <a:endParaRPr kumimoji="1" lang="ja-JP" altLang="en-US" sz="1000" dirty="0">
              <a:latin typeface="+mj-lt"/>
            </a:endParaRPr>
          </a:p>
        </p:txBody>
      </p:sp>
      <p:sp>
        <p:nvSpPr>
          <p:cNvPr id="23" name="テキスト プレースホルダー 2">
            <a:extLst>
              <a:ext uri="{FF2B5EF4-FFF2-40B4-BE49-F238E27FC236}">
                <a16:creationId xmlns:a16="http://schemas.microsoft.com/office/drawing/2014/main" id="{3E0C12CF-8279-EDDA-F9E6-08CD7363E617}"/>
              </a:ext>
            </a:extLst>
          </p:cNvPr>
          <p:cNvSpPr>
            <a:spLocks noGrp="1"/>
          </p:cNvSpPr>
          <p:nvPr>
            <p:ph type="body" sz="quarter" idx="14"/>
          </p:nvPr>
        </p:nvSpPr>
        <p:spPr>
          <a:xfrm>
            <a:off x="297948" y="915566"/>
            <a:ext cx="3169109" cy="190778"/>
          </a:xfrm>
        </p:spPr>
        <p:txBody>
          <a:bodyPr/>
          <a:lstStyle/>
          <a:p>
            <a:pPr marL="285750" indent="-285750">
              <a:buFont typeface="Wingdings" panose="05000000000000000000" pitchFamily="2" charset="2"/>
              <a:buChar char="Ø"/>
              <a:defRPr/>
            </a:pPr>
            <a:r>
              <a:rPr kumimoji="0" lang="ja-JP" altLang="en-US" sz="1400" kern="0" dirty="0">
                <a:solidFill>
                  <a:schemeClr val="tx1">
                    <a:lumMod val="75000"/>
                    <a:lumOff val="25000"/>
                  </a:schemeClr>
                </a:solidFill>
                <a:cs typeface="メイリオ" pitchFamily="50" charset="-128"/>
              </a:rPr>
              <a:t>人事給与製品、その他製品</a:t>
            </a:r>
            <a:endParaRPr kumimoji="0" lang="en-US" altLang="ja-JP" sz="1400" kern="0" dirty="0">
              <a:solidFill>
                <a:schemeClr val="tx1">
                  <a:lumMod val="75000"/>
                  <a:lumOff val="25000"/>
                </a:schemeClr>
              </a:solidFill>
              <a:cs typeface="メイリオ" pitchFamily="50" charset="-128"/>
            </a:endParaRPr>
          </a:p>
        </p:txBody>
      </p:sp>
      <p:sp>
        <p:nvSpPr>
          <p:cNvPr id="24" name="フッター プレースホルダー 4">
            <a:extLst>
              <a:ext uri="{FF2B5EF4-FFF2-40B4-BE49-F238E27FC236}">
                <a16:creationId xmlns:a16="http://schemas.microsoft.com/office/drawing/2014/main" id="{95E333EB-A99D-FB48-B5FB-CE40E84A5E46}"/>
              </a:ext>
            </a:extLst>
          </p:cNvPr>
          <p:cNvSpPr txBox="1">
            <a:spLocks/>
          </p:cNvSpPr>
          <p:nvPr/>
        </p:nvSpPr>
        <p:spPr>
          <a:xfrm>
            <a:off x="358775" y="4803998"/>
            <a:ext cx="2160000" cy="135000"/>
          </a:xfrm>
          <a:prstGeom prst="rect">
            <a:avLst/>
          </a:prstGeom>
        </p:spPr>
        <p:txBody>
          <a:bodyPr vert="horz" lIns="0" tIns="0" rIns="0" bIns="0" rtlCol="0" anchor="b" anchorCtr="0"/>
          <a:lstStyle>
            <a:defPPr>
              <a:defRPr lang="ja-JP"/>
            </a:defPPr>
            <a:lvl1pPr marL="0" algn="l" defTabSz="914400" rtl="0" eaLnBrk="1" latinLnBrk="0" hangingPunct="1">
              <a:defRPr kumimoji="1" sz="600"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r>
              <a:rPr lang="en-US" altLang="ja-JP"/>
              <a:t>©Canon IT Solutions Inc.  All rights reserved.</a:t>
            </a:r>
            <a:endParaRPr lang="ja-JP" altLang="en-US" dirty="0"/>
          </a:p>
        </p:txBody>
      </p:sp>
      <p:sp>
        <p:nvSpPr>
          <p:cNvPr id="25" name="テキスト プレースホルダー 2">
            <a:extLst>
              <a:ext uri="{FF2B5EF4-FFF2-40B4-BE49-F238E27FC236}">
                <a16:creationId xmlns:a16="http://schemas.microsoft.com/office/drawing/2014/main" id="{3BF7707E-53F5-7844-4BBF-9573A4A5371C}"/>
              </a:ext>
            </a:extLst>
          </p:cNvPr>
          <p:cNvSpPr txBox="1">
            <a:spLocks/>
          </p:cNvSpPr>
          <p:nvPr/>
        </p:nvSpPr>
        <p:spPr>
          <a:xfrm>
            <a:off x="6963122" y="2799395"/>
            <a:ext cx="2180878" cy="1961757"/>
          </a:xfrm>
          <a:prstGeom prst="rect">
            <a:avLst/>
          </a:prstGeom>
        </p:spPr>
        <p:txBody>
          <a:bodyPr lIns="0" tIns="0" rIns="0" bIns="0"/>
          <a:lstStyle>
            <a:lvl1pPr marL="0" indent="0" algn="l" defTabSz="914400" rtl="0" eaLnBrk="1" latinLnBrk="0" hangingPunct="1">
              <a:lnSpc>
                <a:spcPts val="1700"/>
              </a:lnSpc>
              <a:spcBef>
                <a:spcPts val="0"/>
              </a:spcBef>
              <a:buFont typeface="Arial" panose="020B0604020202020204" pitchFamily="34" charset="0"/>
              <a:buNone/>
              <a:defRPr kumimoji="1" sz="1200" kern="1200">
                <a:solidFill>
                  <a:schemeClr val="tx1"/>
                </a:solidFill>
                <a:latin typeface="+mn-ea"/>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1200" kern="1200">
                <a:solidFill>
                  <a:schemeClr val="tx1"/>
                </a:solidFill>
                <a:latin typeface="+mn-ea"/>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1200" kern="1200">
                <a:solidFill>
                  <a:schemeClr val="tx1"/>
                </a:solidFill>
                <a:latin typeface="+mn-ea"/>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1200" kern="1200">
                <a:solidFill>
                  <a:schemeClr val="tx1"/>
                </a:solidFill>
                <a:latin typeface="+mn-ea"/>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1200" kern="1200">
                <a:solidFill>
                  <a:schemeClr val="tx1"/>
                </a:solidFill>
                <a:latin typeface="+mn-ea"/>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a:lstStyle>
          <a:p>
            <a:pPr>
              <a:lnSpc>
                <a:spcPct val="100000"/>
              </a:lnSpc>
            </a:pPr>
            <a:r>
              <a:rPr kumimoji="0" lang="en-US" altLang="ja-JP" sz="800" kern="0" dirty="0">
                <a:cs typeface="メイリオ" pitchFamily="50" charset="-128"/>
              </a:rPr>
              <a:t>※5</a:t>
            </a:r>
          </a:p>
          <a:p>
            <a:pPr>
              <a:lnSpc>
                <a:spcPct val="100000"/>
              </a:lnSpc>
            </a:pPr>
            <a:r>
              <a:rPr kumimoji="0" lang="ja-JP" altLang="en-US" sz="800" kern="0" dirty="0">
                <a:cs typeface="メイリオ" pitchFamily="50" charset="-128"/>
              </a:rPr>
              <a:t>・</a:t>
            </a:r>
            <a:r>
              <a:rPr kumimoji="0" lang="en-US" altLang="ja-JP" sz="800" kern="0" dirty="0">
                <a:cs typeface="メイリオ" pitchFamily="50" charset="-128"/>
              </a:rPr>
              <a:t>VPN</a:t>
            </a:r>
            <a:r>
              <a:rPr kumimoji="0" lang="ja-JP" altLang="en-US" sz="800" kern="0" dirty="0">
                <a:cs typeface="メイリオ" pitchFamily="50" charset="-128"/>
              </a:rPr>
              <a:t>接続または</a:t>
            </a:r>
            <a:r>
              <a:rPr kumimoji="0" lang="en-US" altLang="ja-JP" sz="800" kern="0" dirty="0" err="1">
                <a:cs typeface="メイリオ" pitchFamily="50" charset="-128"/>
              </a:rPr>
              <a:t>FastConnect</a:t>
            </a:r>
            <a:r>
              <a:rPr kumimoji="0" lang="ja-JP" altLang="en-US" sz="800" kern="0" dirty="0">
                <a:cs typeface="メイリオ" pitchFamily="50" charset="-128"/>
              </a:rPr>
              <a:t>の利用が必須。</a:t>
            </a:r>
          </a:p>
          <a:p>
            <a:pPr>
              <a:lnSpc>
                <a:spcPct val="100000"/>
              </a:lnSpc>
            </a:pPr>
            <a:r>
              <a:rPr kumimoji="0" lang="ja-JP" altLang="en-US" sz="800" kern="0" dirty="0">
                <a:cs typeface="メイリオ" pitchFamily="50" charset="-128"/>
              </a:rPr>
              <a:t>・ライセンスは「</a:t>
            </a:r>
            <a:r>
              <a:rPr kumimoji="0" lang="en-US" altLang="ja-JP" sz="800" kern="0" dirty="0">
                <a:cs typeface="メイリオ" pitchFamily="50" charset="-128"/>
              </a:rPr>
              <a:t>BYOL</a:t>
            </a:r>
            <a:r>
              <a:rPr kumimoji="0" lang="ja-JP" altLang="en-US" sz="800" kern="0" dirty="0">
                <a:cs typeface="メイリオ" pitchFamily="50" charset="-128"/>
              </a:rPr>
              <a:t>型（買取）」とする。 </a:t>
            </a:r>
          </a:p>
          <a:p>
            <a:pPr>
              <a:lnSpc>
                <a:spcPct val="100000"/>
              </a:lnSpc>
            </a:pPr>
            <a:r>
              <a:rPr kumimoji="0" lang="ja-JP" altLang="en-US" sz="800" kern="0" dirty="0">
                <a:cs typeface="メイリオ" pitchFamily="50" charset="-128"/>
              </a:rPr>
              <a:t>・「残高</a:t>
            </a:r>
            <a:r>
              <a:rPr kumimoji="0" lang="en-US" altLang="ja-JP" sz="800" kern="0" dirty="0">
                <a:cs typeface="メイリオ" pitchFamily="50" charset="-128"/>
              </a:rPr>
              <a:t>0</a:t>
            </a:r>
            <a:r>
              <a:rPr kumimoji="0" lang="ja-JP" altLang="en-US" sz="800" kern="0" dirty="0">
                <a:cs typeface="メイリオ" pitchFamily="50" charset="-128"/>
              </a:rPr>
              <a:t>補完リカバリーバッチ」は</a:t>
            </a:r>
            <a:endParaRPr kumimoji="0" lang="en-US" altLang="ja-JP" sz="800" kern="0" dirty="0">
              <a:cs typeface="メイリオ" pitchFamily="50" charset="-128"/>
            </a:endParaRPr>
          </a:p>
          <a:p>
            <a:pPr>
              <a:lnSpc>
                <a:spcPct val="100000"/>
              </a:lnSpc>
            </a:pPr>
            <a:r>
              <a:rPr kumimoji="0" lang="ja-JP" altLang="en-US" sz="800" kern="0" dirty="0">
                <a:cs typeface="メイリオ" pitchFamily="50" charset="-128"/>
              </a:rPr>
              <a:t>　利用できません。</a:t>
            </a:r>
          </a:p>
          <a:p>
            <a:pPr>
              <a:lnSpc>
                <a:spcPct val="100000"/>
              </a:lnSpc>
            </a:pPr>
            <a:endParaRPr kumimoji="0" lang="en-US" altLang="ja-JP" sz="800" kern="0" dirty="0">
              <a:cs typeface="メイリオ" pitchFamily="50" charset="-128"/>
            </a:endParaRPr>
          </a:p>
          <a:p>
            <a:pPr>
              <a:lnSpc>
                <a:spcPct val="100000"/>
              </a:lnSpc>
            </a:pPr>
            <a:r>
              <a:rPr kumimoji="0" lang="en-US" altLang="ja-JP" sz="800" kern="0" dirty="0">
                <a:cs typeface="メイリオ" pitchFamily="50" charset="-128"/>
              </a:rPr>
              <a:t>※6</a:t>
            </a:r>
          </a:p>
          <a:p>
            <a:pPr>
              <a:lnSpc>
                <a:spcPct val="100000"/>
              </a:lnSpc>
            </a:pPr>
            <a:r>
              <a:rPr kumimoji="0" lang="ja-JP" altLang="en-US" sz="800" kern="0" dirty="0">
                <a:cs typeface="メイリオ" pitchFamily="50" charset="-128"/>
              </a:rPr>
              <a:t>・ライセンスは「</a:t>
            </a:r>
            <a:r>
              <a:rPr kumimoji="0" lang="en-US" altLang="ja-JP" sz="800" kern="0" dirty="0">
                <a:cs typeface="メイリオ" pitchFamily="50" charset="-128"/>
              </a:rPr>
              <a:t>BYOL</a:t>
            </a:r>
            <a:r>
              <a:rPr kumimoji="0" lang="ja-JP" altLang="en-US" sz="800" kern="0" dirty="0">
                <a:cs typeface="メイリオ" pitchFamily="50" charset="-128"/>
              </a:rPr>
              <a:t>型（買取）」とする。 </a:t>
            </a:r>
          </a:p>
          <a:p>
            <a:pPr>
              <a:lnSpc>
                <a:spcPct val="100000"/>
              </a:lnSpc>
            </a:pPr>
            <a:r>
              <a:rPr kumimoji="0" lang="ja-JP" altLang="en-US" sz="800" kern="0" dirty="0">
                <a:cs typeface="メイリオ" pitchFamily="50" charset="-128"/>
              </a:rPr>
              <a:t>・実装されるスクリプトは全てアドオンである。</a:t>
            </a:r>
          </a:p>
          <a:p>
            <a:pPr>
              <a:lnSpc>
                <a:spcPct val="100000"/>
              </a:lnSpc>
            </a:pPr>
            <a:r>
              <a:rPr kumimoji="0" lang="ja-JP" altLang="en-US" sz="800" kern="0" dirty="0">
                <a:cs typeface="メイリオ" pitchFamily="50" charset="-128"/>
              </a:rPr>
              <a:t>　</a:t>
            </a:r>
            <a:r>
              <a:rPr kumimoji="0" lang="en-US" altLang="ja-JP" sz="800" kern="0" dirty="0" err="1">
                <a:cs typeface="メイリオ" pitchFamily="50" charset="-128"/>
              </a:rPr>
              <a:t>ScriptRunner</a:t>
            </a:r>
            <a:r>
              <a:rPr kumimoji="0" lang="ja-JP" altLang="en-US" sz="800" kern="0" dirty="0">
                <a:cs typeface="メイリオ" pitchFamily="50" charset="-128"/>
              </a:rPr>
              <a:t>は、原則、利用不可。</a:t>
            </a:r>
            <a:endParaRPr kumimoji="0" lang="en-US" altLang="ja-JP" sz="800" kern="0" dirty="0">
              <a:cs typeface="メイリオ" pitchFamily="50" charset="-128"/>
            </a:endParaRPr>
          </a:p>
        </p:txBody>
      </p:sp>
    </p:spTree>
    <p:extLst>
      <p:ext uri="{BB962C8B-B14F-4D97-AF65-F5344CB8AC3E}">
        <p14:creationId xmlns:p14="http://schemas.microsoft.com/office/powerpoint/2010/main" val="345494219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p:cNvSpPr>
            <a:spLocks noGrp="1"/>
          </p:cNvSpPr>
          <p:nvPr>
            <p:ph type="sldNum" sz="quarter" idx="12"/>
          </p:nvPr>
        </p:nvSpPr>
        <p:spPr/>
        <p:txBody>
          <a:bodyPr/>
          <a:lstStyle/>
          <a:p>
            <a:fld id="{78AE49ED-73EF-499C-8307-28EB0E7CF529}" type="slidenum">
              <a:rPr kumimoji="1" lang="ja-JP" altLang="en-US" smtClean="0"/>
              <a:t>12</a:t>
            </a:fld>
            <a:endParaRPr kumimoji="1" lang="ja-JP" altLang="en-US" dirty="0"/>
          </a:p>
        </p:txBody>
      </p:sp>
      <p:sp>
        <p:nvSpPr>
          <p:cNvPr id="4" name="タイトル 3"/>
          <p:cNvSpPr>
            <a:spLocks noGrp="1"/>
          </p:cNvSpPr>
          <p:nvPr>
            <p:ph type="title"/>
          </p:nvPr>
        </p:nvSpPr>
        <p:spPr/>
        <p:txBody>
          <a:bodyPr/>
          <a:lstStyle/>
          <a:p>
            <a:r>
              <a:rPr lang="en-US" altLang="ja-JP" sz="2000" dirty="0"/>
              <a:t>NX Cloud</a:t>
            </a:r>
            <a:r>
              <a:rPr lang="ja-JP" altLang="en-US" sz="2000" dirty="0"/>
              <a:t>　対象プロダクト一覧</a:t>
            </a:r>
            <a:br>
              <a:rPr lang="en-US" altLang="ja-JP" dirty="0"/>
            </a:br>
            <a:br>
              <a:rPr lang="en-US" altLang="ja-JP" sz="2400" dirty="0"/>
            </a:br>
            <a:br>
              <a:rPr lang="ja-JP" altLang="en-US" dirty="0"/>
            </a:br>
            <a:br>
              <a:rPr lang="en-US" altLang="ja-JP" dirty="0"/>
            </a:br>
            <a:endParaRPr kumimoji="1" lang="ja-JP" altLang="en-US" dirty="0"/>
          </a:p>
        </p:txBody>
      </p:sp>
      <p:sp>
        <p:nvSpPr>
          <p:cNvPr id="5" name="フッター プレースホルダー 4"/>
          <p:cNvSpPr>
            <a:spLocks noGrp="1"/>
          </p:cNvSpPr>
          <p:nvPr>
            <p:ph type="ftr" sz="quarter" idx="3"/>
          </p:nvPr>
        </p:nvSpPr>
        <p:spPr/>
        <p:txBody>
          <a:bodyPr/>
          <a:lstStyle/>
          <a:p>
            <a:r>
              <a:rPr lang="en-US" altLang="ja-JP" dirty="0"/>
              <a:t>©Canon IT Solutions Inc.  All rights reserved.</a:t>
            </a:r>
            <a:endParaRPr lang="ja-JP" altLang="en-US" dirty="0"/>
          </a:p>
        </p:txBody>
      </p:sp>
      <p:graphicFrame>
        <p:nvGraphicFramePr>
          <p:cNvPr id="7" name="表 6"/>
          <p:cNvGraphicFramePr>
            <a:graphicFrameLocks noGrp="1"/>
          </p:cNvGraphicFramePr>
          <p:nvPr>
            <p:extLst>
              <p:ext uri="{D42A27DB-BD31-4B8C-83A1-F6EECF244321}">
                <p14:modId xmlns:p14="http://schemas.microsoft.com/office/powerpoint/2010/main" val="727362342"/>
              </p:ext>
            </p:extLst>
          </p:nvPr>
        </p:nvGraphicFramePr>
        <p:xfrm>
          <a:off x="528948" y="2088350"/>
          <a:ext cx="5802339" cy="1203480"/>
        </p:xfrm>
        <a:graphic>
          <a:graphicData uri="http://schemas.openxmlformats.org/drawingml/2006/table">
            <a:tbl>
              <a:tblPr firstRow="1" bandRow="1">
                <a:tableStyleId>{93296810-A885-4BE3-A3E7-6D5BEEA58F35}</a:tableStyleId>
              </a:tblPr>
              <a:tblGrid>
                <a:gridCol w="2961939">
                  <a:extLst>
                    <a:ext uri="{9D8B030D-6E8A-4147-A177-3AD203B41FA5}">
                      <a16:colId xmlns:a16="http://schemas.microsoft.com/office/drawing/2014/main" val="3440447816"/>
                    </a:ext>
                  </a:extLst>
                </a:gridCol>
                <a:gridCol w="946800">
                  <a:extLst>
                    <a:ext uri="{9D8B030D-6E8A-4147-A177-3AD203B41FA5}">
                      <a16:colId xmlns:a16="http://schemas.microsoft.com/office/drawing/2014/main" val="3851248675"/>
                    </a:ext>
                  </a:extLst>
                </a:gridCol>
                <a:gridCol w="946800">
                  <a:extLst>
                    <a:ext uri="{9D8B030D-6E8A-4147-A177-3AD203B41FA5}">
                      <a16:colId xmlns:a16="http://schemas.microsoft.com/office/drawing/2014/main" val="962752745"/>
                    </a:ext>
                  </a:extLst>
                </a:gridCol>
                <a:gridCol w="946800">
                  <a:extLst>
                    <a:ext uri="{9D8B030D-6E8A-4147-A177-3AD203B41FA5}">
                      <a16:colId xmlns:a16="http://schemas.microsoft.com/office/drawing/2014/main" val="2197281039"/>
                    </a:ext>
                  </a:extLst>
                </a:gridCol>
              </a:tblGrid>
              <a:tr h="0">
                <a:tc>
                  <a:txBody>
                    <a:bodyPr/>
                    <a:lstStyle/>
                    <a:p>
                      <a:pPr algn="ctr"/>
                      <a:r>
                        <a:rPr kumimoji="1" lang="ja-JP" altLang="en-US" sz="1100" dirty="0">
                          <a:solidFill>
                            <a:schemeClr val="bg1"/>
                          </a:solidFill>
                          <a:latin typeface="+mn-ea"/>
                          <a:ea typeface="+mn-ea"/>
                        </a:rPr>
                        <a:t>ツール類</a:t>
                      </a:r>
                      <a:endParaRPr kumimoji="1" lang="en-US" altLang="ja-JP" sz="1100" dirty="0">
                        <a:solidFill>
                          <a:schemeClr val="bg1"/>
                        </a:solidFill>
                        <a:latin typeface="+mn-ea"/>
                        <a:ea typeface="+mn-ea"/>
                      </a:endParaRPr>
                    </a:p>
                    <a:p>
                      <a:pPr algn="ctr"/>
                      <a:r>
                        <a:rPr kumimoji="1" lang="ja-JP" altLang="en-US" sz="1000" dirty="0">
                          <a:solidFill>
                            <a:schemeClr val="bg1"/>
                          </a:solidFill>
                          <a:latin typeface="+mn-ea"/>
                          <a:ea typeface="+mn-ea"/>
                        </a:rPr>
                        <a:t>（ユーザー環境への</a:t>
                      </a:r>
                      <a:r>
                        <a:rPr lang="ja-JP" altLang="en-US" sz="1000" dirty="0">
                          <a:solidFill>
                            <a:schemeClr val="bg1"/>
                          </a:solidFill>
                        </a:rPr>
                        <a:t>配置が前提）</a:t>
                      </a:r>
                      <a:endParaRPr kumimoji="1" lang="ja-JP" altLang="en-US" sz="1000" dirty="0">
                        <a:solidFill>
                          <a:schemeClr val="bg1"/>
                        </a:solidFill>
                        <a:latin typeface="+mn-ea"/>
                        <a:ea typeface="+mn-ea"/>
                      </a:endParaRPr>
                    </a:p>
                  </a:txBody>
                  <a:tcPr/>
                </a:tc>
                <a:tc>
                  <a:txBody>
                    <a:bodyPr/>
                    <a:lstStyle/>
                    <a:p>
                      <a:pPr algn="ctr"/>
                      <a:r>
                        <a:rPr kumimoji="1" lang="en-US" altLang="ja-JP" sz="1100" dirty="0">
                          <a:solidFill>
                            <a:schemeClr val="bg1"/>
                          </a:solidFill>
                          <a:latin typeface="+mn-ea"/>
                          <a:ea typeface="+mn-ea"/>
                        </a:rPr>
                        <a:t>Public</a:t>
                      </a:r>
                      <a:endParaRPr kumimoji="1" lang="ja-JP" altLang="en-US" sz="1100" dirty="0">
                        <a:solidFill>
                          <a:schemeClr val="bg1"/>
                        </a:solidFill>
                        <a:latin typeface="+mn-ea"/>
                        <a:ea typeface="+mn-ea"/>
                      </a:endParaRPr>
                    </a:p>
                  </a:txBody>
                  <a:tcPr/>
                </a:tc>
                <a:tc>
                  <a:txBody>
                    <a:bodyPr/>
                    <a:lstStyle/>
                    <a:p>
                      <a:pPr algn="ctr"/>
                      <a:r>
                        <a:rPr kumimoji="1" lang="en-US" altLang="ja-JP" sz="1100" dirty="0">
                          <a:solidFill>
                            <a:schemeClr val="bg1"/>
                          </a:solidFill>
                          <a:latin typeface="+mn-ea"/>
                          <a:ea typeface="+mn-ea"/>
                        </a:rPr>
                        <a:t>Private</a:t>
                      </a:r>
                      <a:endParaRPr kumimoji="1" lang="ja-JP" altLang="en-US" sz="1100" dirty="0">
                        <a:solidFill>
                          <a:schemeClr val="bg1"/>
                        </a:solidFill>
                        <a:latin typeface="+mn-ea"/>
                        <a:ea typeface="+mn-ea"/>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100" dirty="0">
                          <a:solidFill>
                            <a:schemeClr val="bg1"/>
                          </a:solidFill>
                          <a:latin typeface="+mn-ea"/>
                          <a:ea typeface="+mn-ea"/>
                        </a:rPr>
                        <a:t>Compact</a:t>
                      </a:r>
                      <a:endParaRPr kumimoji="1" lang="ja-JP" altLang="en-US" sz="1100" dirty="0">
                        <a:solidFill>
                          <a:schemeClr val="bg1"/>
                        </a:solidFill>
                        <a:latin typeface="+mn-ea"/>
                        <a:ea typeface="+mn-ea"/>
                      </a:endParaRPr>
                    </a:p>
                  </a:txBody>
                  <a:tcPr/>
                </a:tc>
                <a:extLst>
                  <a:ext uri="{0D108BD9-81ED-4DB2-BD59-A6C34878D82A}">
                    <a16:rowId xmlns:a16="http://schemas.microsoft.com/office/drawing/2014/main" val="271424172"/>
                  </a:ext>
                </a:extLst>
              </a:tr>
              <a:tr h="198000">
                <a:tc>
                  <a:txBody>
                    <a:bodyPr/>
                    <a:lstStyle/>
                    <a:p>
                      <a:pPr marL="0" marR="0" lvl="0" indent="0" algn="l" defTabSz="914400" rtl="0" eaLnBrk="1" fontAlgn="t" latinLnBrk="0" hangingPunct="1">
                        <a:lnSpc>
                          <a:spcPct val="100000"/>
                        </a:lnSpc>
                        <a:spcBef>
                          <a:spcPts val="0"/>
                        </a:spcBef>
                        <a:spcAft>
                          <a:spcPts val="0"/>
                        </a:spcAft>
                        <a:buClrTx/>
                        <a:buSzTx/>
                        <a:buFontTx/>
                        <a:buNone/>
                        <a:tabLst/>
                        <a:defRPr/>
                      </a:pPr>
                      <a:r>
                        <a:rPr lang="ja-JP" altLang="en-US" sz="1050" dirty="0">
                          <a:solidFill>
                            <a:schemeClr val="tx1">
                              <a:lumMod val="75000"/>
                              <a:lumOff val="25000"/>
                            </a:schemeClr>
                          </a:solidFill>
                        </a:rPr>
                        <a:t>統合会計バッチ実行ツール</a:t>
                      </a:r>
                      <a:endParaRPr lang="en-US" altLang="ja-JP" sz="1050" dirty="0">
                        <a:solidFill>
                          <a:schemeClr val="tx1">
                            <a:lumMod val="75000"/>
                            <a:lumOff val="25000"/>
                          </a:schemeClr>
                        </a:solidFill>
                      </a:endParaRPr>
                    </a:p>
                  </a:txBody>
                  <a:tcPr marL="114300" marR="9525" marT="9525" marB="0" anchor="ctr"/>
                </a:tc>
                <a:tc>
                  <a:txBody>
                    <a:bodyPr/>
                    <a:lstStyle/>
                    <a:p>
                      <a:pPr algn="ctr" fontAlgn="ctr"/>
                      <a:r>
                        <a:rPr lang="en-US" altLang="ja-JP" sz="1050" b="0" i="0" u="none" strike="noStrike" dirty="0">
                          <a:solidFill>
                            <a:schemeClr val="tx1">
                              <a:lumMod val="75000"/>
                              <a:lumOff val="25000"/>
                            </a:schemeClr>
                          </a:solidFill>
                          <a:effectLst/>
                          <a:latin typeface="メイリオ" panose="020B0604030504040204" pitchFamily="50" charset="-128"/>
                          <a:ea typeface="メイリオ" panose="020B0604030504040204" pitchFamily="50" charset="-128"/>
                        </a:rPr>
                        <a:t>×</a:t>
                      </a:r>
                      <a:endParaRPr lang="ja-JP" altLang="en-US" sz="1050" b="0" i="0" u="none" strike="noStrike" dirty="0">
                        <a:solidFill>
                          <a:schemeClr val="tx1">
                            <a:lumMod val="75000"/>
                            <a:lumOff val="25000"/>
                          </a:schemeClr>
                        </a:solidFill>
                        <a:effectLst/>
                        <a:latin typeface="メイリオ" panose="020B0604030504040204" pitchFamily="50" charset="-128"/>
                        <a:ea typeface="メイリオ" panose="020B0604030504040204" pitchFamily="50" charset="-128"/>
                      </a:endParaRPr>
                    </a:p>
                  </a:txBody>
                  <a:tcPr marL="9525" marR="9525" marT="9525" marB="0" anchor="ctr"/>
                </a:tc>
                <a:tc>
                  <a:txBody>
                    <a:bodyPr/>
                    <a:lstStyle/>
                    <a:p>
                      <a:pPr algn="ctr" fontAlgn="ctr"/>
                      <a:r>
                        <a:rPr lang="ja-JP" altLang="en-US" sz="1050" b="0" i="0" u="none" strike="noStrike" dirty="0">
                          <a:solidFill>
                            <a:schemeClr val="tx1">
                              <a:lumMod val="75000"/>
                              <a:lumOff val="25000"/>
                            </a:schemeClr>
                          </a:solidFill>
                          <a:effectLst/>
                          <a:latin typeface="メイリオ" panose="020B0604030504040204" pitchFamily="50" charset="-128"/>
                          <a:ea typeface="メイリオ" panose="020B0604030504040204" pitchFamily="50" charset="-128"/>
                        </a:rPr>
                        <a:t>〇</a:t>
                      </a:r>
                    </a:p>
                  </a:txBody>
                  <a:tcPr marL="9525" marR="9525" marT="9525" marB="0" anchor="ctr"/>
                </a:tc>
                <a:tc>
                  <a:txBody>
                    <a:bodyPr/>
                    <a:lstStyle/>
                    <a:p>
                      <a:pPr algn="ctr" fontAlgn="ctr"/>
                      <a:r>
                        <a:rPr lang="ja-JP" altLang="en-US" sz="1050" b="0" i="0" u="none" strike="noStrike" dirty="0">
                          <a:solidFill>
                            <a:schemeClr val="tx1">
                              <a:lumMod val="75000"/>
                              <a:lumOff val="25000"/>
                            </a:schemeClr>
                          </a:solidFill>
                          <a:effectLst/>
                          <a:latin typeface="メイリオ" panose="020B0604030504040204" pitchFamily="50" charset="-128"/>
                          <a:ea typeface="メイリオ" panose="020B0604030504040204" pitchFamily="50" charset="-128"/>
                        </a:rPr>
                        <a:t>〇</a:t>
                      </a:r>
                    </a:p>
                  </a:txBody>
                  <a:tcPr marL="9525" marR="9525" marT="9525" marB="0" anchor="ctr"/>
                </a:tc>
                <a:extLst>
                  <a:ext uri="{0D108BD9-81ED-4DB2-BD59-A6C34878D82A}">
                    <a16:rowId xmlns:a16="http://schemas.microsoft.com/office/drawing/2014/main" val="2706283767"/>
                  </a:ext>
                </a:extLst>
              </a:tr>
              <a:tr h="198000">
                <a:tc>
                  <a:txBody>
                    <a:bodyPr/>
                    <a:lstStyle/>
                    <a:p>
                      <a:pPr marL="0" marR="0" lvl="0" indent="0" algn="l" defTabSz="914400" rtl="0" eaLnBrk="1" fontAlgn="t" latinLnBrk="0" hangingPunct="1">
                        <a:lnSpc>
                          <a:spcPct val="100000"/>
                        </a:lnSpc>
                        <a:spcBef>
                          <a:spcPts val="0"/>
                        </a:spcBef>
                        <a:spcAft>
                          <a:spcPts val="0"/>
                        </a:spcAft>
                        <a:buClrTx/>
                        <a:buSzTx/>
                        <a:buFontTx/>
                        <a:buNone/>
                        <a:tabLst/>
                        <a:defRPr/>
                      </a:pPr>
                      <a:r>
                        <a:rPr lang="zh-TW" altLang="en-US" sz="1050" b="0" i="0" u="none" strike="noStrike" dirty="0">
                          <a:solidFill>
                            <a:schemeClr val="tx1">
                              <a:lumMod val="75000"/>
                              <a:lumOff val="25000"/>
                            </a:schemeClr>
                          </a:solidFill>
                          <a:effectLst/>
                          <a:latin typeface="メイリオ" panose="020B0604030504040204" pitchFamily="50" charset="-128"/>
                          <a:ea typeface="メイリオ" panose="020B0604030504040204" pitchFamily="50" charset="-128"/>
                        </a:rPr>
                        <a:t>固定資産管理</a:t>
                      </a:r>
                      <a:r>
                        <a:rPr lang="ja-JP" altLang="en-US" sz="1050" dirty="0">
                          <a:solidFill>
                            <a:schemeClr val="tx1">
                              <a:lumMod val="75000"/>
                              <a:lumOff val="25000"/>
                            </a:schemeClr>
                          </a:solidFill>
                        </a:rPr>
                        <a:t>統合会計バッチ実行ツール</a:t>
                      </a:r>
                      <a:endParaRPr lang="en-US" altLang="ja-JP" sz="1050" dirty="0">
                        <a:solidFill>
                          <a:schemeClr val="tx1">
                            <a:lumMod val="75000"/>
                            <a:lumOff val="25000"/>
                          </a:schemeClr>
                        </a:solidFill>
                      </a:endParaRPr>
                    </a:p>
                  </a:txBody>
                  <a:tcPr marL="114300" marR="9525" marT="9525" marB="0" anchor="ctr"/>
                </a:tc>
                <a:tc>
                  <a:txBody>
                    <a:bodyPr/>
                    <a:lstStyle/>
                    <a:p>
                      <a:pPr algn="ctr" fontAlgn="ctr"/>
                      <a:r>
                        <a:rPr lang="en-US" altLang="ja-JP" sz="1050" b="0" i="0" u="none" strike="noStrike" dirty="0">
                          <a:solidFill>
                            <a:schemeClr val="tx1">
                              <a:lumMod val="75000"/>
                              <a:lumOff val="25000"/>
                            </a:schemeClr>
                          </a:solidFill>
                          <a:effectLst/>
                          <a:latin typeface="メイリオ" panose="020B0604030504040204" pitchFamily="50" charset="-128"/>
                          <a:ea typeface="メイリオ" panose="020B0604030504040204" pitchFamily="50" charset="-128"/>
                        </a:rPr>
                        <a:t>×</a:t>
                      </a:r>
                      <a:endParaRPr lang="ja-JP" altLang="en-US" sz="1050" b="0" i="0" u="none" strike="noStrike" dirty="0">
                        <a:solidFill>
                          <a:schemeClr val="tx1">
                            <a:lumMod val="75000"/>
                            <a:lumOff val="25000"/>
                          </a:schemeClr>
                        </a:solidFill>
                        <a:effectLst/>
                        <a:latin typeface="メイリオ" panose="020B0604030504040204" pitchFamily="50" charset="-128"/>
                        <a:ea typeface="メイリオ" panose="020B0604030504040204" pitchFamily="50" charset="-128"/>
                      </a:endParaRPr>
                    </a:p>
                  </a:txBody>
                  <a:tcPr marL="9525" marR="9525" marT="9525" marB="0" anchor="ctr"/>
                </a:tc>
                <a:tc>
                  <a:txBody>
                    <a:bodyPr/>
                    <a:lstStyle/>
                    <a:p>
                      <a:pPr algn="ctr" fontAlgn="ctr"/>
                      <a:r>
                        <a:rPr lang="ja-JP" altLang="en-US" sz="1050" b="0" i="0" u="none" strike="noStrike" dirty="0">
                          <a:solidFill>
                            <a:schemeClr val="tx1">
                              <a:lumMod val="75000"/>
                              <a:lumOff val="25000"/>
                            </a:schemeClr>
                          </a:solidFill>
                          <a:effectLst/>
                          <a:latin typeface="メイリオ" panose="020B0604030504040204" pitchFamily="50" charset="-128"/>
                          <a:ea typeface="メイリオ" panose="020B0604030504040204" pitchFamily="50" charset="-128"/>
                        </a:rPr>
                        <a:t>〇</a:t>
                      </a:r>
                    </a:p>
                  </a:txBody>
                  <a:tcPr marL="9525" marR="9525" marT="9525" marB="0" anchor="ctr"/>
                </a:tc>
                <a:tc>
                  <a:txBody>
                    <a:bodyPr/>
                    <a:lstStyle/>
                    <a:p>
                      <a:pPr algn="ctr" fontAlgn="ctr"/>
                      <a:r>
                        <a:rPr lang="ja-JP" altLang="en-US" sz="1050" b="0" i="0" u="none" strike="noStrike" dirty="0">
                          <a:solidFill>
                            <a:schemeClr val="tx1">
                              <a:lumMod val="75000"/>
                              <a:lumOff val="25000"/>
                            </a:schemeClr>
                          </a:solidFill>
                          <a:effectLst/>
                          <a:latin typeface="メイリオ" panose="020B0604030504040204" pitchFamily="50" charset="-128"/>
                          <a:ea typeface="メイリオ" panose="020B0604030504040204" pitchFamily="50" charset="-128"/>
                        </a:rPr>
                        <a:t>〇</a:t>
                      </a:r>
                    </a:p>
                  </a:txBody>
                  <a:tcPr marL="9525" marR="9525" marT="9525" marB="0" anchor="ctr"/>
                </a:tc>
                <a:extLst>
                  <a:ext uri="{0D108BD9-81ED-4DB2-BD59-A6C34878D82A}">
                    <a16:rowId xmlns:a16="http://schemas.microsoft.com/office/drawing/2014/main" val="1239831911"/>
                  </a:ext>
                </a:extLst>
              </a:tr>
              <a:tr h="198000">
                <a:tc>
                  <a:txBody>
                    <a:bodyPr/>
                    <a:lstStyle/>
                    <a:p>
                      <a:pPr marL="0" marR="0" lvl="0" indent="0" algn="l" defTabSz="914400" rtl="0" eaLnBrk="1" fontAlgn="t" latinLnBrk="0" hangingPunct="1">
                        <a:lnSpc>
                          <a:spcPct val="100000"/>
                        </a:lnSpc>
                        <a:spcBef>
                          <a:spcPts val="0"/>
                        </a:spcBef>
                        <a:spcAft>
                          <a:spcPts val="0"/>
                        </a:spcAft>
                        <a:buClrTx/>
                        <a:buSzTx/>
                        <a:buFontTx/>
                        <a:buNone/>
                        <a:tabLst/>
                        <a:defRPr/>
                      </a:pPr>
                      <a:r>
                        <a:rPr lang="en-US" altLang="ja-JP" sz="1050" dirty="0">
                          <a:solidFill>
                            <a:schemeClr val="tx1">
                              <a:lumMod val="75000"/>
                              <a:lumOff val="25000"/>
                            </a:schemeClr>
                          </a:solidFill>
                        </a:rPr>
                        <a:t>AI-OCR </a:t>
                      </a:r>
                      <a:r>
                        <a:rPr lang="ja-JP" altLang="en-US" sz="1050" dirty="0">
                          <a:solidFill>
                            <a:schemeClr val="tx1">
                              <a:lumMod val="75000"/>
                              <a:lumOff val="25000"/>
                            </a:schemeClr>
                          </a:solidFill>
                        </a:rPr>
                        <a:t>連携バッチ</a:t>
                      </a:r>
                      <a:endParaRPr lang="en-US" altLang="ja-JP" sz="1050" dirty="0">
                        <a:solidFill>
                          <a:schemeClr val="tx1">
                            <a:lumMod val="75000"/>
                            <a:lumOff val="25000"/>
                          </a:schemeClr>
                        </a:solidFill>
                      </a:endParaRPr>
                    </a:p>
                  </a:txBody>
                  <a:tcPr marL="114300" marR="9525" marT="9525" marB="0" anchor="ctr"/>
                </a:tc>
                <a:tc>
                  <a:txBody>
                    <a:bodyPr/>
                    <a:lstStyle/>
                    <a:p>
                      <a:pPr algn="ctr" fontAlgn="ctr"/>
                      <a:r>
                        <a:rPr lang="en-US" altLang="ja-JP" sz="1050" b="0" i="0" u="none" strike="noStrike" dirty="0">
                          <a:solidFill>
                            <a:schemeClr val="tx1">
                              <a:lumMod val="75000"/>
                              <a:lumOff val="25000"/>
                            </a:schemeClr>
                          </a:solidFill>
                          <a:effectLst/>
                          <a:latin typeface="メイリオ" panose="020B0604030504040204" pitchFamily="50" charset="-128"/>
                          <a:ea typeface="メイリオ" panose="020B0604030504040204" pitchFamily="50" charset="-128"/>
                        </a:rPr>
                        <a:t>×</a:t>
                      </a:r>
                      <a:endParaRPr lang="ja-JP" altLang="en-US" sz="1050" b="0" i="0" u="none" strike="noStrike" dirty="0">
                        <a:solidFill>
                          <a:schemeClr val="tx1">
                            <a:lumMod val="75000"/>
                            <a:lumOff val="25000"/>
                          </a:schemeClr>
                        </a:solidFill>
                        <a:effectLst/>
                        <a:latin typeface="メイリオ" panose="020B0604030504040204" pitchFamily="50" charset="-128"/>
                        <a:ea typeface="メイリオ" panose="020B0604030504040204" pitchFamily="50" charset="-128"/>
                      </a:endParaRPr>
                    </a:p>
                  </a:txBody>
                  <a:tcPr marL="9525" marR="9525" marT="9525" marB="0" anchor="ctr"/>
                </a:tc>
                <a:tc>
                  <a:txBody>
                    <a:bodyPr/>
                    <a:lstStyle/>
                    <a:p>
                      <a:pPr algn="ctr" fontAlgn="ctr"/>
                      <a:r>
                        <a:rPr lang="ja-JP" altLang="en-US" sz="1050" b="0" i="0" u="none" strike="noStrike">
                          <a:solidFill>
                            <a:schemeClr val="tx1">
                              <a:lumMod val="75000"/>
                              <a:lumOff val="25000"/>
                            </a:schemeClr>
                          </a:solidFill>
                          <a:effectLst/>
                          <a:latin typeface="メイリオ" panose="020B0604030504040204" pitchFamily="50" charset="-128"/>
                          <a:ea typeface="メイリオ" panose="020B0604030504040204" pitchFamily="50" charset="-128"/>
                        </a:rPr>
                        <a:t>〇</a:t>
                      </a:r>
                    </a:p>
                  </a:txBody>
                  <a:tcPr marL="9525" marR="9525" marT="9525" marB="0" anchor="ctr"/>
                </a:tc>
                <a:tc>
                  <a:txBody>
                    <a:bodyPr/>
                    <a:lstStyle/>
                    <a:p>
                      <a:pPr algn="ctr" fontAlgn="ctr"/>
                      <a:r>
                        <a:rPr lang="ja-JP" altLang="en-US" sz="1050" b="0" i="0" u="none" strike="noStrike" dirty="0">
                          <a:solidFill>
                            <a:schemeClr val="tx1">
                              <a:lumMod val="75000"/>
                              <a:lumOff val="25000"/>
                            </a:schemeClr>
                          </a:solidFill>
                          <a:effectLst/>
                          <a:latin typeface="メイリオ" panose="020B0604030504040204" pitchFamily="50" charset="-128"/>
                          <a:ea typeface="メイリオ" panose="020B0604030504040204" pitchFamily="50" charset="-128"/>
                        </a:rPr>
                        <a:t>〇</a:t>
                      </a:r>
                    </a:p>
                  </a:txBody>
                  <a:tcPr marL="9525" marR="9525" marT="9525" marB="0" anchor="ctr"/>
                </a:tc>
                <a:extLst>
                  <a:ext uri="{0D108BD9-81ED-4DB2-BD59-A6C34878D82A}">
                    <a16:rowId xmlns:a16="http://schemas.microsoft.com/office/drawing/2014/main" val="3405198840"/>
                  </a:ext>
                </a:extLst>
              </a:tr>
              <a:tr h="198000">
                <a:tc>
                  <a:txBody>
                    <a:bodyPr/>
                    <a:lstStyle/>
                    <a:p>
                      <a:pPr marL="0" marR="0" lvl="0" indent="0" algn="l" defTabSz="914400" rtl="0" eaLnBrk="1" fontAlgn="t" latinLnBrk="0" hangingPunct="1">
                        <a:lnSpc>
                          <a:spcPct val="100000"/>
                        </a:lnSpc>
                        <a:spcBef>
                          <a:spcPts val="0"/>
                        </a:spcBef>
                        <a:spcAft>
                          <a:spcPts val="0"/>
                        </a:spcAft>
                        <a:buClrTx/>
                        <a:buSzTx/>
                        <a:buFontTx/>
                        <a:buNone/>
                        <a:tabLst/>
                        <a:defRPr/>
                      </a:pPr>
                      <a:r>
                        <a:rPr lang="ja-JP" altLang="en-US" sz="1050" dirty="0">
                          <a:solidFill>
                            <a:schemeClr val="tx1">
                              <a:lumMod val="75000"/>
                              <a:lumOff val="25000"/>
                            </a:schemeClr>
                          </a:solidFill>
                        </a:rPr>
                        <a:t>その他のツール類</a:t>
                      </a:r>
                      <a:endParaRPr lang="en-US" altLang="ja-JP" sz="1050" dirty="0">
                        <a:solidFill>
                          <a:schemeClr val="tx1">
                            <a:lumMod val="75000"/>
                            <a:lumOff val="25000"/>
                          </a:schemeClr>
                        </a:solidFill>
                      </a:endParaRPr>
                    </a:p>
                  </a:txBody>
                  <a:tcPr marL="114300" marR="9525" marT="9525" marB="0" anchor="ctr"/>
                </a:tc>
                <a:tc>
                  <a:txBody>
                    <a:bodyPr/>
                    <a:lstStyle/>
                    <a:p>
                      <a:pPr algn="ctr" fontAlgn="ctr"/>
                      <a:r>
                        <a:rPr lang="en-US" altLang="ja-JP" sz="1050" b="0" i="0" u="none" strike="noStrike" dirty="0">
                          <a:solidFill>
                            <a:schemeClr val="tx1">
                              <a:lumMod val="75000"/>
                              <a:lumOff val="25000"/>
                            </a:schemeClr>
                          </a:solidFill>
                          <a:effectLst/>
                          <a:latin typeface="メイリオ" panose="020B0604030504040204" pitchFamily="50" charset="-128"/>
                          <a:ea typeface="メイリオ" panose="020B0604030504040204" pitchFamily="50" charset="-128"/>
                        </a:rPr>
                        <a:t>×</a:t>
                      </a:r>
                      <a:endParaRPr lang="ja-JP" altLang="en-US" sz="1050" b="0" i="0" u="none" strike="noStrike" dirty="0">
                        <a:solidFill>
                          <a:schemeClr val="tx1">
                            <a:lumMod val="75000"/>
                            <a:lumOff val="25000"/>
                          </a:schemeClr>
                        </a:solidFill>
                        <a:effectLst/>
                        <a:latin typeface="メイリオ" panose="020B0604030504040204" pitchFamily="50" charset="-128"/>
                        <a:ea typeface="メイリオ" panose="020B0604030504040204" pitchFamily="50" charset="-128"/>
                      </a:endParaRPr>
                    </a:p>
                  </a:txBody>
                  <a:tcPr marL="9525" marR="9525" marT="9525" marB="0" anchor="ctr"/>
                </a:tc>
                <a:tc>
                  <a:txBody>
                    <a:bodyPr/>
                    <a:lstStyle/>
                    <a:p>
                      <a:pPr algn="ctr" fontAlgn="ctr"/>
                      <a:r>
                        <a:rPr lang="en-US" altLang="ja-JP" sz="1050" b="0" i="0" u="none" strike="noStrike" dirty="0">
                          <a:solidFill>
                            <a:schemeClr val="tx1">
                              <a:lumMod val="75000"/>
                              <a:lumOff val="25000"/>
                            </a:schemeClr>
                          </a:solidFill>
                          <a:effectLst/>
                          <a:latin typeface="メイリオ" panose="020B0604030504040204" pitchFamily="50" charset="-128"/>
                          <a:ea typeface="メイリオ" panose="020B0604030504040204" pitchFamily="50" charset="-128"/>
                        </a:rPr>
                        <a:t>×</a:t>
                      </a:r>
                      <a:endParaRPr lang="ja-JP" altLang="en-US" sz="1050" b="0" i="0" u="none" strike="noStrike" dirty="0">
                        <a:solidFill>
                          <a:schemeClr val="tx1">
                            <a:lumMod val="75000"/>
                            <a:lumOff val="25000"/>
                          </a:schemeClr>
                        </a:solidFill>
                        <a:effectLst/>
                        <a:latin typeface="メイリオ" panose="020B0604030504040204" pitchFamily="50" charset="-128"/>
                        <a:ea typeface="メイリオ" panose="020B0604030504040204" pitchFamily="50" charset="-128"/>
                      </a:endParaRPr>
                    </a:p>
                  </a:txBody>
                  <a:tcPr marL="9525" marR="9525" marT="9525" marB="0" anchor="ctr"/>
                </a:tc>
                <a:tc>
                  <a:txBody>
                    <a:bodyPr/>
                    <a:lstStyle/>
                    <a:p>
                      <a:pPr algn="ctr" fontAlgn="ctr"/>
                      <a:r>
                        <a:rPr lang="en-US" altLang="ja-JP" sz="1050" b="0" i="0" u="none" strike="noStrike" dirty="0">
                          <a:solidFill>
                            <a:schemeClr val="tx1">
                              <a:lumMod val="75000"/>
                              <a:lumOff val="25000"/>
                            </a:schemeClr>
                          </a:solidFill>
                          <a:effectLst/>
                          <a:latin typeface="メイリオ" panose="020B0604030504040204" pitchFamily="50" charset="-128"/>
                          <a:ea typeface="メイリオ" panose="020B0604030504040204" pitchFamily="50" charset="-128"/>
                        </a:rPr>
                        <a:t>×</a:t>
                      </a:r>
                      <a:endParaRPr lang="ja-JP" altLang="en-US" sz="1050" b="0" i="0" u="none" strike="noStrike" dirty="0">
                        <a:solidFill>
                          <a:schemeClr val="tx1">
                            <a:lumMod val="75000"/>
                            <a:lumOff val="25000"/>
                          </a:schemeClr>
                        </a:solidFill>
                        <a:effectLst/>
                        <a:latin typeface="メイリオ" panose="020B0604030504040204" pitchFamily="50" charset="-128"/>
                        <a:ea typeface="メイリオ" panose="020B0604030504040204" pitchFamily="50" charset="-128"/>
                      </a:endParaRPr>
                    </a:p>
                  </a:txBody>
                  <a:tcPr marL="9525" marR="9525" marT="9525" marB="0" anchor="ctr"/>
                </a:tc>
                <a:extLst>
                  <a:ext uri="{0D108BD9-81ED-4DB2-BD59-A6C34878D82A}">
                    <a16:rowId xmlns:a16="http://schemas.microsoft.com/office/drawing/2014/main" val="3884639271"/>
                  </a:ext>
                </a:extLst>
              </a:tr>
            </a:tbl>
          </a:graphicData>
        </a:graphic>
      </p:graphicFrame>
      <p:sp>
        <p:nvSpPr>
          <p:cNvPr id="3" name="テキスト プレースホルダー 2">
            <a:extLst>
              <a:ext uri="{FF2B5EF4-FFF2-40B4-BE49-F238E27FC236}">
                <a16:creationId xmlns:a16="http://schemas.microsoft.com/office/drawing/2014/main" id="{4EE970E0-B585-CFF2-BC10-22D62C70E9B2}"/>
              </a:ext>
            </a:extLst>
          </p:cNvPr>
          <p:cNvSpPr txBox="1">
            <a:spLocks/>
          </p:cNvSpPr>
          <p:nvPr/>
        </p:nvSpPr>
        <p:spPr>
          <a:xfrm>
            <a:off x="539552" y="1166132"/>
            <a:ext cx="8426450" cy="964139"/>
          </a:xfrm>
          <a:prstGeom prst="rect">
            <a:avLst/>
          </a:prstGeom>
        </p:spPr>
        <p:txBody>
          <a:bodyPr lIns="0" tIns="0" rIns="0" bIns="0"/>
          <a:lstStyle>
            <a:lvl1pPr marL="0" indent="0" algn="l" defTabSz="914400" rtl="0" eaLnBrk="1" latinLnBrk="0" hangingPunct="1">
              <a:lnSpc>
                <a:spcPts val="1700"/>
              </a:lnSpc>
              <a:spcBef>
                <a:spcPts val="0"/>
              </a:spcBef>
              <a:buFont typeface="Arial" panose="020B0604020202020204" pitchFamily="34" charset="0"/>
              <a:buNone/>
              <a:defRPr kumimoji="1" sz="1200" kern="1200">
                <a:solidFill>
                  <a:schemeClr val="tx1"/>
                </a:solidFill>
                <a:latin typeface="+mn-ea"/>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1200" kern="1200">
                <a:solidFill>
                  <a:schemeClr val="tx1"/>
                </a:solidFill>
                <a:latin typeface="+mn-ea"/>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1200" kern="1200">
                <a:solidFill>
                  <a:schemeClr val="tx1"/>
                </a:solidFill>
                <a:latin typeface="+mn-ea"/>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1200" kern="1200">
                <a:solidFill>
                  <a:schemeClr val="tx1"/>
                </a:solidFill>
                <a:latin typeface="+mn-ea"/>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1200" kern="1200">
                <a:solidFill>
                  <a:schemeClr val="tx1"/>
                </a:solidFill>
                <a:latin typeface="+mn-ea"/>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a:lstStyle>
          <a:p>
            <a:pPr lvl="0">
              <a:lnSpc>
                <a:spcPct val="100000"/>
              </a:lnSpc>
              <a:defRPr/>
            </a:pPr>
            <a:r>
              <a:rPr lang="ja-JP" altLang="en-US" dirty="0">
                <a:solidFill>
                  <a:schemeClr val="tx1">
                    <a:lumMod val="75000"/>
                    <a:lumOff val="25000"/>
                  </a:schemeClr>
                </a:solidFill>
              </a:rPr>
              <a:t>ユーザーが</a:t>
            </a:r>
            <a:r>
              <a:rPr lang="en-US" altLang="ja-JP" dirty="0">
                <a:solidFill>
                  <a:schemeClr val="tx1">
                    <a:lumMod val="75000"/>
                    <a:lumOff val="25000"/>
                  </a:schemeClr>
                </a:solidFill>
              </a:rPr>
              <a:t>NX Cloud</a:t>
            </a:r>
            <a:r>
              <a:rPr lang="ja-JP" altLang="en-US" dirty="0">
                <a:solidFill>
                  <a:schemeClr val="tx1">
                    <a:lumMod val="75000"/>
                    <a:lumOff val="25000"/>
                  </a:schemeClr>
                </a:solidFill>
              </a:rPr>
              <a:t>サーバ</a:t>
            </a:r>
            <a:r>
              <a:rPr lang="en-US" altLang="ja-JP" dirty="0">
                <a:solidFill>
                  <a:schemeClr val="tx1">
                    <a:lumMod val="75000"/>
                    <a:lumOff val="25000"/>
                  </a:schemeClr>
                </a:solidFill>
              </a:rPr>
              <a:t>OS</a:t>
            </a:r>
            <a:r>
              <a:rPr lang="ja-JP" altLang="en-US" dirty="0">
                <a:solidFill>
                  <a:schemeClr val="tx1">
                    <a:lumMod val="75000"/>
                    <a:lumOff val="25000"/>
                  </a:schemeClr>
                </a:solidFill>
              </a:rPr>
              <a:t>に</a:t>
            </a:r>
            <a:r>
              <a:rPr lang="ja-JP" altLang="en-US" sz="1100" dirty="0">
                <a:solidFill>
                  <a:schemeClr val="tx1">
                    <a:lumMod val="75000"/>
                    <a:lumOff val="25000"/>
                  </a:schemeClr>
                </a:solidFill>
              </a:rPr>
              <a:t>ログイン</a:t>
            </a:r>
            <a:r>
              <a:rPr lang="ja-JP" altLang="en-US" dirty="0">
                <a:solidFill>
                  <a:schemeClr val="tx1">
                    <a:lumMod val="75000"/>
                    <a:lumOff val="25000"/>
                  </a:schemeClr>
                </a:solidFill>
              </a:rPr>
              <a:t>する操作は許可していません。</a:t>
            </a:r>
            <a:endParaRPr lang="en-US" altLang="ja-JP" dirty="0">
              <a:solidFill>
                <a:schemeClr val="tx1">
                  <a:lumMod val="75000"/>
                  <a:lumOff val="25000"/>
                </a:schemeClr>
              </a:solidFill>
            </a:endParaRPr>
          </a:p>
          <a:p>
            <a:pPr lvl="0">
              <a:lnSpc>
                <a:spcPct val="100000"/>
              </a:lnSpc>
              <a:defRPr/>
            </a:pPr>
            <a:r>
              <a:rPr lang="ja-JP" altLang="en-US" dirty="0">
                <a:solidFill>
                  <a:schemeClr val="tx1">
                    <a:lumMod val="75000"/>
                    <a:lumOff val="25000"/>
                  </a:schemeClr>
                </a:solidFill>
              </a:rPr>
              <a:t>従って、製品に同梱されているサーバ実行を前提とした</a:t>
            </a:r>
            <a:r>
              <a:rPr lang="ja-JP" altLang="en-US" b="1" dirty="0"/>
              <a:t>各種ツール群は利用できません</a:t>
            </a:r>
            <a:r>
              <a:rPr lang="ja-JP" altLang="en-US" dirty="0"/>
              <a:t>。</a:t>
            </a:r>
            <a:endParaRPr lang="en-US" altLang="ja-JP" dirty="0"/>
          </a:p>
          <a:p>
            <a:pPr>
              <a:lnSpc>
                <a:spcPct val="100000"/>
              </a:lnSpc>
              <a:defRPr/>
            </a:pPr>
            <a:r>
              <a:rPr lang="ja-JP" altLang="en-US" sz="1200" dirty="0">
                <a:solidFill>
                  <a:schemeClr val="tx1">
                    <a:lumMod val="75000"/>
                    <a:lumOff val="25000"/>
                  </a:schemeClr>
                </a:solidFill>
              </a:rPr>
              <a:t>但し、</a:t>
            </a:r>
            <a:r>
              <a:rPr lang="en-US" altLang="ja-JP" sz="1200" dirty="0">
                <a:solidFill>
                  <a:schemeClr val="tx1">
                    <a:lumMod val="75000"/>
                    <a:lumOff val="25000"/>
                  </a:schemeClr>
                </a:solidFill>
              </a:rPr>
              <a:t>Private</a:t>
            </a:r>
            <a:r>
              <a:rPr lang="ja-JP" altLang="en-US" sz="1200" dirty="0">
                <a:solidFill>
                  <a:schemeClr val="tx1">
                    <a:lumMod val="75000"/>
                    <a:lumOff val="25000"/>
                  </a:schemeClr>
                </a:solidFill>
              </a:rPr>
              <a:t>クラウドと</a:t>
            </a:r>
            <a:r>
              <a:rPr lang="en-US" altLang="ja-JP" sz="1200" dirty="0">
                <a:solidFill>
                  <a:schemeClr val="tx1">
                    <a:lumMod val="75000"/>
                    <a:lumOff val="25000"/>
                  </a:schemeClr>
                </a:solidFill>
              </a:rPr>
              <a:t>Compact</a:t>
            </a:r>
            <a:r>
              <a:rPr lang="ja-JP" altLang="en-US" sz="1200" dirty="0">
                <a:solidFill>
                  <a:schemeClr val="tx1">
                    <a:lumMod val="75000"/>
                    <a:lumOff val="25000"/>
                  </a:schemeClr>
                </a:solidFill>
              </a:rPr>
              <a:t>クラウドでは、</a:t>
            </a:r>
            <a:endParaRPr lang="en-US" altLang="ja-JP" sz="1200" dirty="0">
              <a:solidFill>
                <a:schemeClr val="tx1">
                  <a:lumMod val="75000"/>
                  <a:lumOff val="25000"/>
                </a:schemeClr>
              </a:solidFill>
            </a:endParaRPr>
          </a:p>
          <a:p>
            <a:pPr>
              <a:lnSpc>
                <a:spcPct val="100000"/>
              </a:lnSpc>
              <a:defRPr/>
            </a:pPr>
            <a:r>
              <a:rPr lang="ja-JP" altLang="en-US" sz="1200" dirty="0">
                <a:solidFill>
                  <a:schemeClr val="tx1">
                    <a:lumMod val="75000"/>
                    <a:lumOff val="25000"/>
                  </a:schemeClr>
                </a:solidFill>
              </a:rPr>
              <a:t>ユーザー環境側のサーバやクライアント端末に配置することを前提に以下のツールの利用が可能です。</a:t>
            </a:r>
            <a:endParaRPr lang="en-US" altLang="ja-JP" sz="1200" dirty="0">
              <a:solidFill>
                <a:schemeClr val="tx1">
                  <a:lumMod val="75000"/>
                  <a:lumOff val="25000"/>
                </a:schemeClr>
              </a:solidFill>
            </a:endParaRPr>
          </a:p>
          <a:p>
            <a:pPr>
              <a:lnSpc>
                <a:spcPct val="100000"/>
              </a:lnSpc>
              <a:defRPr/>
            </a:pPr>
            <a:r>
              <a:rPr lang="ja-JP" altLang="en-US" sz="1200" b="1" dirty="0">
                <a:solidFill>
                  <a:schemeClr val="tx1">
                    <a:lumMod val="75000"/>
                    <a:lumOff val="25000"/>
                  </a:schemeClr>
                </a:solidFill>
              </a:rPr>
              <a:t>注）</a:t>
            </a:r>
            <a:r>
              <a:rPr lang="en-US" altLang="ja-JP" sz="1200" b="1" dirty="0">
                <a:solidFill>
                  <a:schemeClr val="tx1">
                    <a:lumMod val="75000"/>
                    <a:lumOff val="25000"/>
                  </a:schemeClr>
                </a:solidFill>
              </a:rPr>
              <a:t>NX Cloud</a:t>
            </a:r>
            <a:r>
              <a:rPr lang="ja-JP" altLang="en-US" sz="1200" b="1" dirty="0">
                <a:solidFill>
                  <a:schemeClr val="tx1">
                    <a:lumMod val="75000"/>
                    <a:lumOff val="25000"/>
                  </a:schemeClr>
                </a:solidFill>
              </a:rPr>
              <a:t>のサーバ内への配置は不可です。</a:t>
            </a:r>
            <a:endParaRPr lang="en-US" altLang="ja-JP" sz="1200" b="1" dirty="0">
              <a:solidFill>
                <a:schemeClr val="tx1">
                  <a:lumMod val="75000"/>
                  <a:lumOff val="25000"/>
                </a:schemeClr>
              </a:solidFill>
            </a:endParaRPr>
          </a:p>
          <a:p>
            <a:pPr lvl="0">
              <a:lnSpc>
                <a:spcPct val="100000"/>
              </a:lnSpc>
              <a:defRPr/>
            </a:pPr>
            <a:endParaRPr lang="en-US" altLang="ja-JP" dirty="0">
              <a:solidFill>
                <a:schemeClr val="tx1">
                  <a:lumMod val="75000"/>
                  <a:lumOff val="25000"/>
                </a:schemeClr>
              </a:solidFill>
            </a:endParaRPr>
          </a:p>
        </p:txBody>
      </p:sp>
      <p:sp>
        <p:nvSpPr>
          <p:cNvPr id="14" name="テキスト プレースホルダー 2">
            <a:extLst>
              <a:ext uri="{FF2B5EF4-FFF2-40B4-BE49-F238E27FC236}">
                <a16:creationId xmlns:a16="http://schemas.microsoft.com/office/drawing/2014/main" id="{361CC074-1453-FBDE-CDF9-ACC6E017215E}"/>
              </a:ext>
            </a:extLst>
          </p:cNvPr>
          <p:cNvSpPr>
            <a:spLocks noGrp="1"/>
          </p:cNvSpPr>
          <p:nvPr>
            <p:ph type="body" sz="quarter" idx="14"/>
          </p:nvPr>
        </p:nvSpPr>
        <p:spPr>
          <a:xfrm>
            <a:off x="297948" y="915566"/>
            <a:ext cx="3169109" cy="190778"/>
          </a:xfrm>
        </p:spPr>
        <p:txBody>
          <a:bodyPr/>
          <a:lstStyle/>
          <a:p>
            <a:pPr marL="285750" indent="-285750">
              <a:buFont typeface="Wingdings" panose="05000000000000000000" pitchFamily="2" charset="2"/>
              <a:buChar char="Ø"/>
              <a:defRPr/>
            </a:pPr>
            <a:r>
              <a:rPr kumimoji="0" lang="ja-JP" altLang="en-US" sz="1400" kern="0" dirty="0">
                <a:solidFill>
                  <a:schemeClr val="tx1">
                    <a:lumMod val="75000"/>
                    <a:lumOff val="25000"/>
                  </a:schemeClr>
                </a:solidFill>
                <a:cs typeface="メイリオ" pitchFamily="50" charset="-128"/>
              </a:rPr>
              <a:t>ツール類</a:t>
            </a:r>
            <a:endParaRPr kumimoji="0" lang="en-US" altLang="ja-JP" sz="1400" kern="0" dirty="0">
              <a:solidFill>
                <a:schemeClr val="tx1">
                  <a:lumMod val="75000"/>
                  <a:lumOff val="25000"/>
                </a:schemeClr>
              </a:solidFill>
              <a:cs typeface="メイリオ" pitchFamily="50" charset="-128"/>
            </a:endParaRPr>
          </a:p>
        </p:txBody>
      </p:sp>
      <p:sp>
        <p:nvSpPr>
          <p:cNvPr id="15" name="正方形/長方形 14">
            <a:extLst>
              <a:ext uri="{FF2B5EF4-FFF2-40B4-BE49-F238E27FC236}">
                <a16:creationId xmlns:a16="http://schemas.microsoft.com/office/drawing/2014/main" id="{95C0EF70-3FF5-1515-A355-4993F184D6AF}"/>
              </a:ext>
            </a:extLst>
          </p:cNvPr>
          <p:cNvSpPr/>
          <p:nvPr/>
        </p:nvSpPr>
        <p:spPr>
          <a:xfrm>
            <a:off x="208552" y="3471850"/>
            <a:ext cx="8863948" cy="1154162"/>
          </a:xfrm>
          <a:prstGeom prst="rect">
            <a:avLst/>
          </a:prstGeom>
        </p:spPr>
        <p:txBody>
          <a:bodyPr wrap="square">
            <a:spAutoFit/>
          </a:bodyPr>
          <a:lstStyle/>
          <a:p>
            <a:pPr marL="171450" marR="0" lvl="0" indent="-171450" defTabSz="914400" eaLnBrk="1" fontAlgn="auto" latinLnBrk="0" hangingPunct="1">
              <a:lnSpc>
                <a:spcPct val="100000"/>
              </a:lnSpc>
              <a:spcBef>
                <a:spcPts val="0"/>
              </a:spcBef>
              <a:spcAft>
                <a:spcPts val="0"/>
              </a:spcAft>
              <a:buClrTx/>
              <a:buSzTx/>
              <a:buFont typeface="Wingdings" panose="05000000000000000000" pitchFamily="2" charset="2"/>
              <a:buChar char="Ø"/>
              <a:tabLst/>
              <a:defRPr/>
            </a:pPr>
            <a:r>
              <a:rPr kumimoji="0" lang="ja-JP" altLang="en-US" sz="1400" b="0" i="0" u="none" strike="noStrike" kern="0" cap="none" spc="0" normalizeH="0" baseline="0" noProof="0" dirty="0">
                <a:ln>
                  <a:noFill/>
                </a:ln>
                <a:solidFill>
                  <a:prstClr val="black">
                    <a:lumMod val="75000"/>
                    <a:lumOff val="25000"/>
                  </a:prstClr>
                </a:solidFill>
                <a:effectLst/>
                <a:uLnTx/>
                <a:uFillTx/>
              </a:rPr>
              <a:t> 補足（</a:t>
            </a:r>
            <a:r>
              <a:rPr kumimoji="0" lang="en-US" altLang="ja-JP" sz="1400" b="0" i="0" u="none" strike="noStrike" kern="0" cap="none" spc="0" normalizeH="0" baseline="0" noProof="0" dirty="0">
                <a:ln>
                  <a:noFill/>
                </a:ln>
                <a:solidFill>
                  <a:prstClr val="black">
                    <a:lumMod val="75000"/>
                    <a:lumOff val="25000"/>
                  </a:prstClr>
                </a:solidFill>
                <a:effectLst/>
                <a:uLnTx/>
                <a:uFillTx/>
              </a:rPr>
              <a:t>VPN</a:t>
            </a:r>
            <a:r>
              <a:rPr kumimoji="0" lang="ja-JP" altLang="en-US" sz="1400" b="0" i="0" u="none" strike="noStrike" kern="0" cap="none" spc="0" normalizeH="0" baseline="0" noProof="0" dirty="0">
                <a:ln>
                  <a:noFill/>
                </a:ln>
                <a:solidFill>
                  <a:prstClr val="black">
                    <a:lumMod val="75000"/>
                    <a:lumOff val="25000"/>
                  </a:prstClr>
                </a:solidFill>
                <a:effectLst/>
                <a:uLnTx/>
                <a:uFillTx/>
              </a:rPr>
              <a:t>接続または</a:t>
            </a:r>
            <a:r>
              <a:rPr kumimoji="0" lang="en-US" altLang="ja-JP" sz="1400" b="0" i="0" u="none" strike="noStrike" kern="0" cap="none" spc="0" normalizeH="0" baseline="0" noProof="0" dirty="0" err="1">
                <a:ln>
                  <a:noFill/>
                </a:ln>
                <a:solidFill>
                  <a:prstClr val="black">
                    <a:lumMod val="75000"/>
                    <a:lumOff val="25000"/>
                  </a:prstClr>
                </a:solidFill>
                <a:effectLst/>
                <a:uLnTx/>
                <a:uFillTx/>
              </a:rPr>
              <a:t>FastConnect</a:t>
            </a:r>
            <a:r>
              <a:rPr kumimoji="0" lang="ja-JP" altLang="en-US" sz="1400" b="0" i="0" u="none" strike="noStrike" kern="0" cap="none" spc="0" normalizeH="0" baseline="0" noProof="0" dirty="0">
                <a:ln>
                  <a:noFill/>
                </a:ln>
                <a:solidFill>
                  <a:prstClr val="black">
                    <a:lumMod val="75000"/>
                    <a:lumOff val="25000"/>
                  </a:prstClr>
                </a:solidFill>
                <a:effectLst/>
                <a:uLnTx/>
                <a:uFillTx/>
              </a:rPr>
              <a:t>利用が必須となる</a:t>
            </a:r>
            <a:r>
              <a:rPr kumimoji="0" lang="en-US" altLang="ja-JP" sz="1400" kern="0" dirty="0">
                <a:solidFill>
                  <a:prstClr val="black">
                    <a:lumMod val="75000"/>
                    <a:lumOff val="25000"/>
                  </a:prstClr>
                </a:solidFill>
              </a:rPr>
              <a:t>SuperStream-NX</a:t>
            </a:r>
            <a:r>
              <a:rPr kumimoji="0" lang="ja-JP" altLang="en-US" sz="1400" b="0" i="0" u="none" strike="noStrike" kern="0" cap="none" spc="0" normalizeH="0" baseline="0" noProof="0" dirty="0">
                <a:ln>
                  <a:noFill/>
                </a:ln>
                <a:solidFill>
                  <a:prstClr val="black">
                    <a:lumMod val="75000"/>
                    <a:lumOff val="25000"/>
                  </a:prstClr>
                </a:solidFill>
                <a:effectLst/>
                <a:uLnTx/>
                <a:uFillTx/>
              </a:rPr>
              <a:t>製品）</a:t>
            </a:r>
            <a:endParaRPr kumimoji="0" lang="en-US" altLang="ja-JP" sz="1100" kern="0" noProof="0" dirty="0">
              <a:solidFill>
                <a:prstClr val="black">
                  <a:lumMod val="75000"/>
                  <a:lumOff val="25000"/>
                </a:prstClr>
              </a:solidFill>
            </a:endParaRPr>
          </a:p>
          <a:p>
            <a:pPr marR="0" lvl="0" defTabSz="914400" eaLnBrk="1" fontAlgn="auto" latinLnBrk="0" hangingPunct="1">
              <a:lnSpc>
                <a:spcPct val="100000"/>
              </a:lnSpc>
              <a:spcBef>
                <a:spcPts val="0"/>
              </a:spcBef>
              <a:spcAft>
                <a:spcPts val="0"/>
              </a:spcAft>
              <a:buClrTx/>
              <a:buSzTx/>
              <a:tabLst/>
              <a:defRPr/>
            </a:pPr>
            <a:r>
              <a:rPr kumimoji="0" lang="ja-JP" altLang="en-US" sz="1100" b="0" i="0" u="none" strike="noStrike" kern="0" cap="none" spc="0" normalizeH="0" baseline="0" dirty="0">
                <a:ln>
                  <a:noFill/>
                </a:ln>
                <a:solidFill>
                  <a:prstClr val="black">
                    <a:lumMod val="75000"/>
                    <a:lumOff val="25000"/>
                  </a:prstClr>
                </a:solidFill>
                <a:effectLst/>
                <a:uLnTx/>
                <a:uFillTx/>
              </a:rPr>
              <a:t>　　</a:t>
            </a:r>
            <a:r>
              <a:rPr kumimoji="0" lang="ja-JP" altLang="en-US" sz="1100" b="0" i="0" u="none" strike="noStrike" kern="0" cap="none" spc="0" normalizeH="0" baseline="0" noProof="0" dirty="0">
                <a:ln>
                  <a:noFill/>
                </a:ln>
                <a:solidFill>
                  <a:prstClr val="black">
                    <a:lumMod val="75000"/>
                    <a:lumOff val="25000"/>
                  </a:prstClr>
                </a:solidFill>
                <a:effectLst/>
                <a:uLnTx/>
                <a:uFillTx/>
              </a:rPr>
              <a:t>・証憑管理オプション　　　　　　</a:t>
            </a:r>
            <a:endParaRPr kumimoji="0" lang="en-US" altLang="ja-JP" sz="1100" b="0" i="0" u="none" strike="noStrike" kern="0" cap="none" spc="0" normalizeH="0" baseline="0" noProof="0" dirty="0">
              <a:ln>
                <a:noFill/>
              </a:ln>
              <a:solidFill>
                <a:prstClr val="black">
                  <a:lumMod val="75000"/>
                  <a:lumOff val="25000"/>
                </a:prstClr>
              </a:solidFill>
              <a:effectLst/>
              <a:uLnTx/>
              <a:uFillTx/>
            </a:endParaRPr>
          </a:p>
          <a:p>
            <a:pPr marL="0" marR="0" lvl="0" indent="0" defTabSz="914400" eaLnBrk="1" fontAlgn="auto" latinLnBrk="0" hangingPunct="1">
              <a:lnSpc>
                <a:spcPct val="100000"/>
              </a:lnSpc>
              <a:spcBef>
                <a:spcPts val="0"/>
              </a:spcBef>
              <a:spcAft>
                <a:spcPts val="0"/>
              </a:spcAft>
              <a:buClrTx/>
              <a:buSzTx/>
              <a:buFontTx/>
              <a:buNone/>
              <a:tabLst/>
              <a:defRPr/>
            </a:pPr>
            <a:r>
              <a:rPr kumimoji="0" lang="ja-JP" altLang="en-US" sz="1100" b="0" i="0" u="none" strike="noStrike" kern="0" cap="none" spc="0" normalizeH="0" baseline="0" noProof="0" dirty="0">
                <a:ln>
                  <a:noFill/>
                </a:ln>
                <a:solidFill>
                  <a:prstClr val="black">
                    <a:lumMod val="75000"/>
                    <a:lumOff val="25000"/>
                  </a:prstClr>
                </a:solidFill>
                <a:effectLst/>
                <a:uLnTx/>
                <a:uFillTx/>
              </a:rPr>
              <a:t>　　・証憑管理</a:t>
            </a:r>
            <a:r>
              <a:rPr kumimoji="0" lang="en-US" altLang="ja-JP" sz="1100" b="0" i="0" u="none" strike="noStrike" kern="0" cap="none" spc="0" normalizeH="0" baseline="0" noProof="0" dirty="0">
                <a:ln>
                  <a:noFill/>
                </a:ln>
                <a:solidFill>
                  <a:prstClr val="black">
                    <a:lumMod val="75000"/>
                    <a:lumOff val="25000"/>
                  </a:prstClr>
                </a:solidFill>
                <a:effectLst/>
                <a:uLnTx/>
                <a:uFillTx/>
              </a:rPr>
              <a:t>e</a:t>
            </a:r>
            <a:r>
              <a:rPr kumimoji="0" lang="ja-JP" altLang="en-US" sz="1100" b="0" i="0" u="none" strike="noStrike" kern="0" cap="none" spc="0" normalizeH="0" baseline="0" noProof="0" dirty="0">
                <a:ln>
                  <a:noFill/>
                </a:ln>
                <a:solidFill>
                  <a:prstClr val="black">
                    <a:lumMod val="75000"/>
                    <a:lumOff val="25000"/>
                  </a:prstClr>
                </a:solidFill>
                <a:effectLst/>
                <a:uLnTx/>
                <a:uFillTx/>
              </a:rPr>
              <a:t>文書対応オプション　　</a:t>
            </a:r>
          </a:p>
          <a:p>
            <a:pPr marL="0" marR="0" lvl="0" indent="0" defTabSz="914400" eaLnBrk="1" fontAlgn="auto" latinLnBrk="0" hangingPunct="1">
              <a:lnSpc>
                <a:spcPct val="100000"/>
              </a:lnSpc>
              <a:spcBef>
                <a:spcPts val="0"/>
              </a:spcBef>
              <a:spcAft>
                <a:spcPts val="0"/>
              </a:spcAft>
              <a:buClrTx/>
              <a:buSzTx/>
              <a:buFontTx/>
              <a:buNone/>
              <a:tabLst/>
              <a:defRPr/>
            </a:pPr>
            <a:r>
              <a:rPr kumimoji="0" lang="ja-JP" altLang="en-US" sz="1100" b="0" i="0" u="none" strike="noStrike" kern="0" cap="none" spc="0" normalizeH="0" baseline="0" noProof="0" dirty="0">
                <a:ln>
                  <a:noFill/>
                </a:ln>
                <a:solidFill>
                  <a:prstClr val="black">
                    <a:lumMod val="75000"/>
                    <a:lumOff val="25000"/>
                  </a:prstClr>
                </a:solidFill>
                <a:effectLst/>
                <a:uLnTx/>
                <a:uFillTx/>
              </a:rPr>
              <a:t>　　・グループ経営管理</a:t>
            </a:r>
            <a:endParaRPr kumimoji="0" lang="en-US" altLang="ja-JP" sz="1100" b="0" i="0" u="none" strike="noStrike" kern="0" cap="none" spc="0" normalizeH="0" baseline="0" noProof="0" dirty="0">
              <a:ln>
                <a:noFill/>
              </a:ln>
              <a:solidFill>
                <a:prstClr val="black">
                  <a:lumMod val="75000"/>
                  <a:lumOff val="25000"/>
                </a:prstClr>
              </a:solidFill>
              <a:effectLst/>
              <a:uLnTx/>
              <a:uFillTx/>
            </a:endParaRPr>
          </a:p>
          <a:p>
            <a:pPr marL="0" marR="0" lvl="0" indent="0" defTabSz="914400" eaLnBrk="1" fontAlgn="auto" latinLnBrk="0" hangingPunct="1">
              <a:lnSpc>
                <a:spcPct val="100000"/>
              </a:lnSpc>
              <a:spcBef>
                <a:spcPts val="0"/>
              </a:spcBef>
              <a:spcAft>
                <a:spcPts val="0"/>
              </a:spcAft>
              <a:buClrTx/>
              <a:buSzTx/>
              <a:buFontTx/>
              <a:buNone/>
              <a:tabLst/>
              <a:defRPr/>
            </a:pPr>
            <a:r>
              <a:rPr kumimoji="0" lang="ja-JP" altLang="en-US" sz="1100" b="0" i="0" u="none" strike="noStrike" kern="0" cap="none" spc="0" normalizeH="0" baseline="0" noProof="0" dirty="0">
                <a:ln>
                  <a:noFill/>
                </a:ln>
                <a:solidFill>
                  <a:prstClr val="black">
                    <a:lumMod val="75000"/>
                    <a:lumOff val="25000"/>
                  </a:prstClr>
                </a:solidFill>
                <a:effectLst/>
                <a:uLnTx/>
                <a:uFillTx/>
              </a:rPr>
              <a:t>　　・システム連携ツール　　</a:t>
            </a:r>
            <a:endParaRPr kumimoji="0" lang="en-US" altLang="ja-JP" sz="1100" b="0" i="0" u="none" strike="noStrike" kern="0" cap="none" spc="0" normalizeH="0" baseline="0" noProof="0" dirty="0">
              <a:ln>
                <a:noFill/>
              </a:ln>
              <a:solidFill>
                <a:prstClr val="black">
                  <a:lumMod val="75000"/>
                  <a:lumOff val="25000"/>
                </a:prstClr>
              </a:solidFill>
              <a:effectLst/>
              <a:uLnTx/>
              <a:uFillTx/>
            </a:endParaRPr>
          </a:p>
          <a:p>
            <a:pPr marL="0" marR="0" lvl="0" indent="0" defTabSz="914400" eaLnBrk="1" fontAlgn="auto" latinLnBrk="0" hangingPunct="1">
              <a:lnSpc>
                <a:spcPct val="100000"/>
              </a:lnSpc>
              <a:spcBef>
                <a:spcPts val="0"/>
              </a:spcBef>
              <a:spcAft>
                <a:spcPts val="0"/>
              </a:spcAft>
              <a:buClrTx/>
              <a:buSzTx/>
              <a:buFontTx/>
              <a:buNone/>
              <a:tabLst/>
              <a:defRPr/>
            </a:pPr>
            <a:r>
              <a:rPr kumimoji="0" lang="ja-JP" altLang="en-US" sz="1100" b="0" i="0" u="none" strike="noStrike" kern="0" cap="none" spc="0" normalizeH="0" baseline="0" noProof="0" dirty="0">
                <a:ln>
                  <a:noFill/>
                </a:ln>
                <a:solidFill>
                  <a:srgbClr val="FF0000"/>
                </a:solidFill>
                <a:effectLst/>
                <a:uLnTx/>
                <a:uFillTx/>
              </a:rPr>
              <a:t>　 　</a:t>
            </a:r>
            <a:r>
              <a:rPr kumimoji="0" lang="ja-JP" altLang="en-US" sz="1100" b="0" i="0" u="none" strike="noStrike" kern="0" cap="none" spc="0" normalizeH="0" baseline="0" noProof="0" dirty="0">
                <a:ln>
                  <a:noFill/>
                </a:ln>
                <a:solidFill>
                  <a:prstClr val="black">
                    <a:lumMod val="75000"/>
                    <a:lumOff val="25000"/>
                  </a:prstClr>
                </a:solidFill>
                <a:effectLst/>
                <a:uLnTx/>
                <a:uFillTx/>
              </a:rPr>
              <a:t>注意）導入製品に関わらず、</a:t>
            </a:r>
            <a:r>
              <a:rPr kumimoji="0" lang="en-US" altLang="ja-JP" sz="1100" b="1" i="0" u="none" strike="noStrike" kern="0" cap="none" spc="0" normalizeH="0" baseline="0" noProof="0" dirty="0">
                <a:ln>
                  <a:noFill/>
                </a:ln>
                <a:solidFill>
                  <a:prstClr val="black">
                    <a:lumMod val="75000"/>
                    <a:lumOff val="25000"/>
                  </a:prstClr>
                </a:solidFill>
                <a:effectLst/>
                <a:uLnTx/>
                <a:uFillTx/>
                <a:cs typeface="メイリオ" pitchFamily="50" charset="-128"/>
              </a:rPr>
              <a:t>NX Cloud</a:t>
            </a:r>
            <a:r>
              <a:rPr kumimoji="0" lang="ja-JP" altLang="en-US" sz="1100" b="1" i="0" u="none" strike="noStrike" kern="0" cap="none" spc="0" normalizeH="0" baseline="0" noProof="0" dirty="0">
                <a:ln>
                  <a:noFill/>
                </a:ln>
                <a:solidFill>
                  <a:prstClr val="black">
                    <a:lumMod val="75000"/>
                    <a:lumOff val="25000"/>
                  </a:prstClr>
                </a:solidFill>
                <a:effectLst/>
                <a:uLnTx/>
                <a:uFillTx/>
                <a:cs typeface="メイリオ" pitchFamily="50" charset="-128"/>
              </a:rPr>
              <a:t>内</a:t>
            </a:r>
            <a:r>
              <a:rPr kumimoji="0" lang="en-US" altLang="ja-JP" sz="1100" b="1" i="0" u="none" strike="noStrike" kern="0" cap="none" spc="0" normalizeH="0" baseline="0" noProof="0" dirty="0">
                <a:ln>
                  <a:noFill/>
                </a:ln>
                <a:solidFill>
                  <a:prstClr val="black">
                    <a:lumMod val="75000"/>
                    <a:lumOff val="25000"/>
                  </a:prstClr>
                </a:solidFill>
                <a:effectLst/>
                <a:uLnTx/>
                <a:uFillTx/>
                <a:cs typeface="メイリオ" pitchFamily="50" charset="-128"/>
              </a:rPr>
              <a:t>DB</a:t>
            </a:r>
            <a:r>
              <a:rPr kumimoji="0" lang="ja-JP" altLang="en-US" sz="1100" b="1" i="0" u="none" strike="noStrike" kern="0" cap="none" spc="0" normalizeH="0" baseline="0" noProof="0" dirty="0" err="1">
                <a:ln>
                  <a:noFill/>
                </a:ln>
                <a:solidFill>
                  <a:prstClr val="black">
                    <a:lumMod val="75000"/>
                    <a:lumOff val="25000"/>
                  </a:prstClr>
                </a:solidFill>
                <a:effectLst/>
                <a:uLnTx/>
                <a:uFillTx/>
                <a:cs typeface="メイリオ" pitchFamily="50" charset="-128"/>
              </a:rPr>
              <a:t>への</a:t>
            </a:r>
            <a:r>
              <a:rPr kumimoji="0" lang="ja-JP" altLang="en-US" sz="1100" b="1" i="0" u="none" strike="noStrike" kern="0" cap="none" spc="0" normalizeH="0" baseline="0" noProof="0" dirty="0">
                <a:ln>
                  <a:noFill/>
                </a:ln>
                <a:solidFill>
                  <a:prstClr val="black">
                    <a:lumMod val="75000"/>
                    <a:lumOff val="25000"/>
                  </a:prstClr>
                </a:solidFill>
                <a:effectLst/>
                <a:uLnTx/>
                <a:uFillTx/>
                <a:cs typeface="メイリオ" pitchFamily="50" charset="-128"/>
              </a:rPr>
              <a:t>直接アクセスを行う場合は </a:t>
            </a:r>
            <a:r>
              <a:rPr kumimoji="0" lang="en-US" altLang="ja-JP" sz="1100" b="1" i="0" u="none" strike="noStrike" kern="0" cap="none" spc="0" normalizeH="0" baseline="0" noProof="0" dirty="0">
                <a:ln>
                  <a:noFill/>
                </a:ln>
                <a:solidFill>
                  <a:prstClr val="black">
                    <a:lumMod val="75000"/>
                    <a:lumOff val="25000"/>
                  </a:prstClr>
                </a:solidFill>
                <a:effectLst/>
                <a:uLnTx/>
                <a:uFillTx/>
                <a:cs typeface="メイリオ" pitchFamily="50" charset="-128"/>
              </a:rPr>
              <a:t>VPN</a:t>
            </a:r>
            <a:r>
              <a:rPr kumimoji="0" lang="ja-JP" altLang="en-US" sz="1100" b="1" i="0" u="none" strike="noStrike" kern="0" cap="none" spc="0" normalizeH="0" baseline="0" noProof="0" dirty="0">
                <a:ln>
                  <a:noFill/>
                </a:ln>
                <a:solidFill>
                  <a:prstClr val="black">
                    <a:lumMod val="75000"/>
                    <a:lumOff val="25000"/>
                  </a:prstClr>
                </a:solidFill>
                <a:effectLst/>
                <a:uLnTx/>
                <a:uFillTx/>
                <a:cs typeface="メイリオ" pitchFamily="50" charset="-128"/>
              </a:rPr>
              <a:t>接続または </a:t>
            </a:r>
            <a:r>
              <a:rPr kumimoji="0" lang="en-US" altLang="ja-JP" sz="1100" b="1" i="0" u="none" strike="noStrike" kern="0" cap="none" spc="0" normalizeH="0" baseline="0" noProof="0" dirty="0" err="1">
                <a:ln>
                  <a:noFill/>
                </a:ln>
                <a:solidFill>
                  <a:prstClr val="black">
                    <a:lumMod val="75000"/>
                    <a:lumOff val="25000"/>
                  </a:prstClr>
                </a:solidFill>
                <a:effectLst/>
                <a:uLnTx/>
                <a:uFillTx/>
                <a:cs typeface="メイリオ" pitchFamily="50" charset="-128"/>
              </a:rPr>
              <a:t>FastConnect</a:t>
            </a:r>
            <a:r>
              <a:rPr kumimoji="0" lang="ja-JP" altLang="en-US" sz="1100" b="1" i="0" u="none" strike="noStrike" kern="0" cap="none" spc="0" normalizeH="0" baseline="0" noProof="0" dirty="0">
                <a:ln>
                  <a:noFill/>
                </a:ln>
                <a:solidFill>
                  <a:prstClr val="black">
                    <a:lumMod val="75000"/>
                    <a:lumOff val="25000"/>
                  </a:prstClr>
                </a:solidFill>
                <a:effectLst/>
                <a:uLnTx/>
                <a:uFillTx/>
                <a:cs typeface="メイリオ" pitchFamily="50" charset="-128"/>
              </a:rPr>
              <a:t>利用が必須</a:t>
            </a:r>
            <a:r>
              <a:rPr kumimoji="0" lang="ja-JP" altLang="en-US" sz="1100" b="0" i="0" u="none" strike="noStrike" kern="0" cap="none" spc="0" normalizeH="0" baseline="0" noProof="0" dirty="0">
                <a:ln>
                  <a:noFill/>
                </a:ln>
                <a:solidFill>
                  <a:prstClr val="black">
                    <a:lumMod val="75000"/>
                    <a:lumOff val="25000"/>
                  </a:prstClr>
                </a:solidFill>
                <a:effectLst/>
                <a:uLnTx/>
                <a:uFillTx/>
                <a:cs typeface="メイリオ" pitchFamily="50" charset="-128"/>
              </a:rPr>
              <a:t>となります。</a:t>
            </a:r>
            <a:endParaRPr kumimoji="0" lang="en-US" altLang="ja-JP" sz="1100" b="0" i="0" u="none" strike="noStrike" kern="0" cap="none" spc="0" normalizeH="0" baseline="0" noProof="0" dirty="0">
              <a:ln>
                <a:noFill/>
              </a:ln>
              <a:solidFill>
                <a:prstClr val="black">
                  <a:lumMod val="75000"/>
                  <a:lumOff val="25000"/>
                </a:prstClr>
              </a:solidFill>
              <a:effectLst/>
              <a:uLnTx/>
              <a:uFillTx/>
            </a:endParaRPr>
          </a:p>
        </p:txBody>
      </p:sp>
    </p:spTree>
    <p:extLst>
      <p:ext uri="{BB962C8B-B14F-4D97-AF65-F5344CB8AC3E}">
        <p14:creationId xmlns:p14="http://schemas.microsoft.com/office/powerpoint/2010/main" val="269234810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p:cNvSpPr>
            <a:spLocks noGrp="1"/>
          </p:cNvSpPr>
          <p:nvPr>
            <p:ph type="sldNum" sz="quarter" idx="12"/>
          </p:nvPr>
        </p:nvSpPr>
        <p:spPr/>
        <p:txBody>
          <a:bodyPr/>
          <a:lstStyle/>
          <a:p>
            <a:fld id="{78AE49ED-73EF-499C-8307-28EB0E7CF529}" type="slidenum">
              <a:rPr kumimoji="1" lang="ja-JP" altLang="en-US" smtClean="0"/>
              <a:t>13</a:t>
            </a:fld>
            <a:endParaRPr kumimoji="1" lang="ja-JP" altLang="en-US" dirty="0"/>
          </a:p>
        </p:txBody>
      </p:sp>
      <p:sp>
        <p:nvSpPr>
          <p:cNvPr id="3" name="テキスト プレースホルダー 2"/>
          <p:cNvSpPr>
            <a:spLocks noGrp="1"/>
          </p:cNvSpPr>
          <p:nvPr>
            <p:ph type="body" sz="quarter" idx="14"/>
          </p:nvPr>
        </p:nvSpPr>
        <p:spPr/>
        <p:txBody>
          <a:bodyPr/>
          <a:lstStyle/>
          <a:p>
            <a:pPr marL="171450" marR="0" lvl="0" indent="-171450" defTabSz="914400" eaLnBrk="1" fontAlgn="auto" latinLnBrk="0" hangingPunct="1">
              <a:lnSpc>
                <a:spcPct val="100000"/>
              </a:lnSpc>
              <a:spcBef>
                <a:spcPts val="0"/>
              </a:spcBef>
              <a:spcAft>
                <a:spcPts val="0"/>
              </a:spcAft>
              <a:buClrTx/>
              <a:buSzTx/>
              <a:buFont typeface="Wingdings" panose="05000000000000000000" pitchFamily="2" charset="2"/>
              <a:buChar char="Ø"/>
              <a:tabLst/>
              <a:defRPr/>
            </a:pPr>
            <a:r>
              <a:rPr kumimoji="0" lang="en-US" altLang="ja-JP" sz="1400" b="0" i="0" u="none" strike="noStrike" kern="0" cap="none" spc="0" normalizeH="0" baseline="0" noProof="0" dirty="0">
                <a:ln>
                  <a:noFill/>
                </a:ln>
                <a:solidFill>
                  <a:schemeClr val="tx1">
                    <a:lumMod val="75000"/>
                    <a:lumOff val="25000"/>
                  </a:schemeClr>
                </a:solidFill>
                <a:effectLst/>
                <a:uLnTx/>
                <a:uFillTx/>
              </a:rPr>
              <a:t>NX Cloud</a:t>
            </a:r>
            <a:r>
              <a:rPr kumimoji="0" lang="ja-JP" altLang="en-US" sz="1400" b="0" i="0" u="none" strike="noStrike" kern="0" cap="none" spc="0" normalizeH="0" baseline="0" noProof="0" dirty="0">
                <a:ln>
                  <a:noFill/>
                </a:ln>
                <a:solidFill>
                  <a:schemeClr val="tx1">
                    <a:lumMod val="75000"/>
                    <a:lumOff val="25000"/>
                  </a:schemeClr>
                </a:solidFill>
                <a:effectLst/>
                <a:uLnTx/>
                <a:uFillTx/>
              </a:rPr>
              <a:t>では「アプリケーションサーバーのミラーサーバー設定」機能は利用できません。</a:t>
            </a:r>
            <a:endParaRPr kumimoji="0" lang="en-US" altLang="ja-JP" sz="1400" b="0" i="0" u="none" strike="noStrike" kern="0" cap="none" spc="0" normalizeH="0" baseline="0" noProof="0" dirty="0">
              <a:ln>
                <a:noFill/>
              </a:ln>
              <a:solidFill>
                <a:schemeClr val="tx1">
                  <a:lumMod val="75000"/>
                  <a:lumOff val="25000"/>
                </a:schemeClr>
              </a:solidFill>
              <a:effectLst/>
              <a:uLnTx/>
              <a:uFillTx/>
            </a:endParaRPr>
          </a:p>
          <a:p>
            <a:pPr marR="0" lvl="0" defTabSz="914400" eaLnBrk="1" fontAlgn="auto" latinLnBrk="0" hangingPunct="1">
              <a:lnSpc>
                <a:spcPct val="100000"/>
              </a:lnSpc>
              <a:spcBef>
                <a:spcPts val="0"/>
              </a:spcBef>
              <a:spcAft>
                <a:spcPts val="0"/>
              </a:spcAft>
              <a:buClrTx/>
              <a:buSzTx/>
              <a:tabLst/>
              <a:defRPr/>
            </a:pPr>
            <a:endParaRPr kumimoji="0" lang="en-US" altLang="ja-JP" sz="1400" b="0" i="0" u="none" strike="noStrike" kern="0" cap="none" spc="0" normalizeH="0" baseline="0" noProof="0" dirty="0">
              <a:ln>
                <a:noFill/>
              </a:ln>
              <a:solidFill>
                <a:schemeClr val="tx1">
                  <a:lumMod val="75000"/>
                  <a:lumOff val="25000"/>
                </a:schemeClr>
              </a:solidFill>
              <a:effectLst/>
              <a:uLnTx/>
              <a:uFillTx/>
            </a:endParaRPr>
          </a:p>
          <a:p>
            <a:pPr marL="171450" marR="0" lvl="0" indent="-171450" defTabSz="914400" eaLnBrk="1" fontAlgn="auto" latinLnBrk="0" hangingPunct="1">
              <a:lnSpc>
                <a:spcPct val="100000"/>
              </a:lnSpc>
              <a:spcBef>
                <a:spcPts val="0"/>
              </a:spcBef>
              <a:spcAft>
                <a:spcPts val="0"/>
              </a:spcAft>
              <a:buClrTx/>
              <a:buSzTx/>
              <a:buFont typeface="Wingdings" panose="05000000000000000000" pitchFamily="2" charset="2"/>
              <a:buChar char="Ø"/>
              <a:tabLst/>
              <a:defRPr/>
            </a:pPr>
            <a:r>
              <a:rPr kumimoji="0" lang="en-US" altLang="ja-JP" sz="1400" kern="0" dirty="0">
                <a:solidFill>
                  <a:schemeClr val="tx1">
                    <a:lumMod val="75000"/>
                    <a:lumOff val="25000"/>
                  </a:schemeClr>
                </a:solidFill>
              </a:rPr>
              <a:t>NX</a:t>
            </a:r>
            <a:r>
              <a:rPr kumimoji="0" lang="en-US" altLang="ja-JP" sz="1400" b="0" i="0" u="none" strike="noStrike" kern="0" cap="none" spc="0" normalizeH="0" baseline="0" noProof="0" dirty="0">
                <a:ln>
                  <a:noFill/>
                </a:ln>
                <a:solidFill>
                  <a:schemeClr val="tx1">
                    <a:lumMod val="75000"/>
                    <a:lumOff val="25000"/>
                  </a:schemeClr>
                </a:solidFill>
                <a:effectLst/>
                <a:uLnTx/>
                <a:uFillTx/>
              </a:rPr>
              <a:t> Cloud</a:t>
            </a:r>
            <a:r>
              <a:rPr kumimoji="0" lang="ja-JP" altLang="en-US" sz="1400" b="0" i="0" u="none" strike="noStrike" kern="0" cap="none" spc="0" normalizeH="0" baseline="0" noProof="0" dirty="0">
                <a:ln>
                  <a:noFill/>
                </a:ln>
                <a:solidFill>
                  <a:schemeClr val="tx1">
                    <a:lumMod val="75000"/>
                    <a:lumOff val="25000"/>
                  </a:schemeClr>
                </a:solidFill>
                <a:effectLst/>
                <a:uLnTx/>
                <a:uFillTx/>
              </a:rPr>
              <a:t>では「シングルサインオン</a:t>
            </a:r>
            <a:r>
              <a:rPr kumimoji="0" lang="en-US" altLang="ja-JP" sz="1400" b="0" i="0" u="none" strike="noStrike" kern="0" cap="none" spc="0" normalizeH="0" baseline="0" noProof="0" dirty="0">
                <a:ln>
                  <a:noFill/>
                </a:ln>
                <a:solidFill>
                  <a:schemeClr val="tx1">
                    <a:lumMod val="75000"/>
                    <a:lumOff val="25000"/>
                  </a:schemeClr>
                </a:solidFill>
                <a:effectLst/>
                <a:uLnTx/>
                <a:uFillTx/>
              </a:rPr>
              <a:t>(</a:t>
            </a:r>
            <a:r>
              <a:rPr kumimoji="0" lang="en-US" altLang="ja-JP" sz="1400" b="0" i="0" u="none" strike="noStrike" kern="0" cap="none" spc="0" normalizeH="0" baseline="0" noProof="0" dirty="0" err="1">
                <a:ln>
                  <a:noFill/>
                </a:ln>
                <a:solidFill>
                  <a:schemeClr val="tx1">
                    <a:lumMod val="75000"/>
                    <a:lumOff val="25000"/>
                  </a:schemeClr>
                </a:solidFill>
                <a:effectLst/>
                <a:uLnTx/>
                <a:uFillTx/>
              </a:rPr>
              <a:t>MicrosoftEntra</a:t>
            </a:r>
            <a:r>
              <a:rPr kumimoji="0" lang="en-US" altLang="ja-JP" sz="1400" b="0" i="0" u="none" strike="noStrike" kern="0" cap="none" spc="0" normalizeH="0" baseline="0" noProof="0" dirty="0">
                <a:ln>
                  <a:noFill/>
                </a:ln>
                <a:solidFill>
                  <a:schemeClr val="tx1">
                    <a:lumMod val="75000"/>
                    <a:lumOff val="25000"/>
                  </a:schemeClr>
                </a:solidFill>
                <a:effectLst/>
                <a:uLnTx/>
                <a:uFillTx/>
              </a:rPr>
              <a:t> ID)</a:t>
            </a:r>
            <a:r>
              <a:rPr kumimoji="0" lang="ja-JP" altLang="en-US" sz="1400" b="0" i="0" u="none" strike="noStrike" kern="0" cap="none" spc="0" normalizeH="0" baseline="0" noProof="0" dirty="0">
                <a:ln>
                  <a:noFill/>
                </a:ln>
                <a:solidFill>
                  <a:schemeClr val="tx1">
                    <a:lumMod val="75000"/>
                    <a:lumOff val="25000"/>
                  </a:schemeClr>
                </a:solidFill>
                <a:effectLst/>
                <a:uLnTx/>
                <a:uFillTx/>
              </a:rPr>
              <a:t> 」機能は利用できません。</a:t>
            </a:r>
            <a:endParaRPr kumimoji="0" lang="en-US" altLang="ja-JP" sz="1400" b="0" i="0" u="none" strike="noStrike" kern="0" cap="none" spc="0" normalizeH="0" baseline="0" noProof="0" dirty="0">
              <a:ln>
                <a:noFill/>
              </a:ln>
              <a:solidFill>
                <a:schemeClr val="tx1">
                  <a:lumMod val="75000"/>
                  <a:lumOff val="25000"/>
                </a:schemeClr>
              </a:solidFill>
              <a:effectLst/>
              <a:uLnTx/>
              <a:uFillTx/>
            </a:endParaRPr>
          </a:p>
          <a:p>
            <a:pPr marL="171450" marR="0" lvl="0" indent="-171450" defTabSz="914400" eaLnBrk="1" fontAlgn="auto" latinLnBrk="0" hangingPunct="1">
              <a:lnSpc>
                <a:spcPct val="100000"/>
              </a:lnSpc>
              <a:spcBef>
                <a:spcPts val="0"/>
              </a:spcBef>
              <a:spcAft>
                <a:spcPts val="0"/>
              </a:spcAft>
              <a:buClrTx/>
              <a:buSzTx/>
              <a:buFont typeface="Wingdings" panose="05000000000000000000" pitchFamily="2" charset="2"/>
              <a:buChar char="Ø"/>
              <a:tabLst/>
              <a:defRPr/>
            </a:pPr>
            <a:endParaRPr kumimoji="0" lang="en-US" altLang="ja-JP" sz="1400" b="0" i="0" u="none" strike="noStrike" kern="0" cap="none" spc="0" normalizeH="0" baseline="0" noProof="0" dirty="0">
              <a:ln>
                <a:noFill/>
              </a:ln>
              <a:solidFill>
                <a:schemeClr val="tx1">
                  <a:lumMod val="75000"/>
                  <a:lumOff val="25000"/>
                </a:schemeClr>
              </a:solidFill>
              <a:effectLst/>
              <a:uLnTx/>
              <a:uFillTx/>
            </a:endParaRPr>
          </a:p>
          <a:p>
            <a:pPr marL="171450" indent="-171450">
              <a:lnSpc>
                <a:spcPct val="100000"/>
              </a:lnSpc>
              <a:buFont typeface="Wingdings" panose="05000000000000000000" pitchFamily="2" charset="2"/>
              <a:buChar char="Ø"/>
              <a:defRPr/>
            </a:pPr>
            <a:r>
              <a:rPr lang="ja-JP" altLang="en-US" sz="1400" dirty="0"/>
              <a:t>標準機能の運用において、サーバ内の設定ファイル等の変更が必要な機能が一部が、</a:t>
            </a:r>
            <a:br>
              <a:rPr lang="en-US" altLang="ja-JP" sz="1400" dirty="0"/>
            </a:br>
            <a:r>
              <a:rPr lang="ja-JP" altLang="en-US" sz="1400" dirty="0"/>
              <a:t>原則、サーバ内の設定ファイルの設定値の変更の依頼は受け付けていません。</a:t>
            </a:r>
          </a:p>
          <a:p>
            <a:pPr>
              <a:lnSpc>
                <a:spcPct val="100000"/>
              </a:lnSpc>
              <a:defRPr/>
            </a:pPr>
            <a:r>
              <a:rPr lang="ja-JP" altLang="en-US" sz="1400" dirty="0"/>
              <a:t>　重要度や緊急度などの状況により応相談といたしますが、有償対応となる可能性があります。</a:t>
            </a:r>
            <a:endParaRPr lang="en-US" altLang="ja-JP" sz="1400" dirty="0"/>
          </a:p>
          <a:p>
            <a:pPr>
              <a:lnSpc>
                <a:spcPct val="100000"/>
              </a:lnSpc>
              <a:defRPr/>
            </a:pPr>
            <a:r>
              <a:rPr lang="ja-JP" altLang="en-US" sz="1400" dirty="0"/>
              <a:t>　</a:t>
            </a:r>
            <a:endParaRPr lang="en-US" altLang="ja-JP" sz="1100" dirty="0"/>
          </a:p>
          <a:p>
            <a:pPr lvl="0">
              <a:lnSpc>
                <a:spcPct val="100000"/>
              </a:lnSpc>
            </a:pPr>
            <a:r>
              <a:rPr lang="ja-JP" altLang="en-US" sz="1400" dirty="0"/>
              <a:t>　</a:t>
            </a:r>
            <a:r>
              <a:rPr lang="ja-JP" altLang="en-US" sz="1100" dirty="0"/>
              <a:t>注）設定値の変更へ対応した場合も、変更した設定が</a:t>
            </a:r>
            <a:r>
              <a:rPr lang="en-US" altLang="ja-JP" sz="1100" dirty="0"/>
              <a:t>SS</a:t>
            </a:r>
            <a:r>
              <a:rPr lang="ja-JP" altLang="en-US" sz="1100" dirty="0"/>
              <a:t>バージョンアップ等の後も維持されることを </a:t>
            </a:r>
            <a:r>
              <a:rPr lang="en-US" altLang="ja-JP" sz="1100" dirty="0" err="1"/>
              <a:t>SuperStream</a:t>
            </a:r>
            <a:r>
              <a:rPr lang="en-US" altLang="ja-JP" sz="1100" dirty="0"/>
              <a:t>-NX</a:t>
            </a:r>
            <a:r>
              <a:rPr lang="ja-JP" altLang="en-US" sz="1100" dirty="0"/>
              <a:t> </a:t>
            </a:r>
            <a:r>
              <a:rPr lang="en-US" altLang="ja-JP" sz="1100" dirty="0"/>
              <a:t>Cloud</a:t>
            </a:r>
            <a:r>
              <a:rPr lang="ja-JP" altLang="en-US" sz="1100" dirty="0"/>
              <a:t> </a:t>
            </a:r>
            <a:endParaRPr lang="en-US" altLang="ja-JP" sz="1100" dirty="0"/>
          </a:p>
          <a:p>
            <a:pPr lvl="0">
              <a:lnSpc>
                <a:spcPct val="100000"/>
              </a:lnSpc>
            </a:pPr>
            <a:r>
              <a:rPr lang="ja-JP" altLang="en-US" sz="1100" dirty="0"/>
              <a:t>　　　 運用保守側では保証致しません。また、</a:t>
            </a:r>
            <a:r>
              <a:rPr lang="en-US" altLang="ja-JP" sz="1100" dirty="0"/>
              <a:t>SS</a:t>
            </a:r>
            <a:r>
              <a:rPr lang="ja-JP" altLang="en-US" sz="1100" dirty="0"/>
              <a:t>バージョンアップ等にともない再設定等が必要な場合は、お客様よりあらためて</a:t>
            </a:r>
            <a:endParaRPr lang="en-US" altLang="ja-JP" sz="1100" dirty="0"/>
          </a:p>
          <a:p>
            <a:pPr lvl="0">
              <a:lnSpc>
                <a:spcPct val="100000"/>
              </a:lnSpc>
            </a:pPr>
            <a:r>
              <a:rPr lang="ja-JP" altLang="en-US" sz="1100" dirty="0"/>
              <a:t>　　　 依頼いただく必要があります。</a:t>
            </a:r>
            <a:endParaRPr lang="en-US" altLang="ja-JP" sz="1100" dirty="0"/>
          </a:p>
          <a:p>
            <a:pPr lvl="0">
              <a:lnSpc>
                <a:spcPct val="100000"/>
              </a:lnSpc>
            </a:pPr>
            <a:r>
              <a:rPr lang="ja-JP" altLang="en-US" sz="1100" dirty="0"/>
              <a:t>　</a:t>
            </a:r>
            <a:endParaRPr kumimoji="0" lang="en-US" altLang="ja-JP" sz="1400" b="0" i="0" u="none" strike="noStrike" kern="0" cap="none" spc="0" normalizeH="0" baseline="0" noProof="0" dirty="0">
              <a:ln>
                <a:noFill/>
              </a:ln>
              <a:effectLst/>
              <a:uLnTx/>
              <a:uFillTx/>
            </a:endParaRPr>
          </a:p>
          <a:p>
            <a:pPr marL="171450" marR="0" lvl="0" indent="-171450" defTabSz="914400" eaLnBrk="1" fontAlgn="auto" latinLnBrk="0" hangingPunct="1">
              <a:lnSpc>
                <a:spcPct val="100000"/>
              </a:lnSpc>
              <a:spcBef>
                <a:spcPts val="0"/>
              </a:spcBef>
              <a:spcAft>
                <a:spcPts val="0"/>
              </a:spcAft>
              <a:buClrTx/>
              <a:buSzTx/>
              <a:buFont typeface="Wingdings" panose="05000000000000000000" pitchFamily="2" charset="2"/>
              <a:buChar char="Ø"/>
              <a:tabLst/>
              <a:defRPr/>
            </a:pPr>
            <a:endParaRPr kumimoji="0" lang="en-US" altLang="ja-JP" sz="1400" b="0" i="0" u="none" strike="noStrike" kern="0" cap="none" spc="0" normalizeH="0" baseline="0" noProof="0" dirty="0">
              <a:ln>
                <a:noFill/>
              </a:ln>
              <a:solidFill>
                <a:schemeClr val="tx1">
                  <a:lumMod val="75000"/>
                  <a:lumOff val="25000"/>
                </a:schemeClr>
              </a:solidFill>
              <a:effectLst/>
              <a:uLnTx/>
              <a:uFillTx/>
            </a:endParaRPr>
          </a:p>
          <a:p>
            <a:pPr lvl="0">
              <a:lnSpc>
                <a:spcPct val="100000"/>
              </a:lnSpc>
              <a:defRPr/>
            </a:pPr>
            <a:endParaRPr lang="en-US" altLang="ja-JP" sz="1600" dirty="0">
              <a:solidFill>
                <a:schemeClr val="tx1">
                  <a:lumMod val="75000"/>
                  <a:lumOff val="25000"/>
                </a:schemeClr>
              </a:solidFill>
            </a:endParaRPr>
          </a:p>
          <a:p>
            <a:endParaRPr kumimoji="1" lang="ja-JP" altLang="en-US" dirty="0">
              <a:solidFill>
                <a:schemeClr val="tx1">
                  <a:lumMod val="75000"/>
                  <a:lumOff val="25000"/>
                </a:schemeClr>
              </a:solidFill>
            </a:endParaRPr>
          </a:p>
        </p:txBody>
      </p:sp>
      <p:sp>
        <p:nvSpPr>
          <p:cNvPr id="4" name="タイトル 3"/>
          <p:cNvSpPr>
            <a:spLocks noGrp="1"/>
          </p:cNvSpPr>
          <p:nvPr>
            <p:ph type="title"/>
          </p:nvPr>
        </p:nvSpPr>
        <p:spPr/>
        <p:txBody>
          <a:bodyPr/>
          <a:lstStyle/>
          <a:p>
            <a:r>
              <a:rPr lang="en-US" altLang="ja-JP" sz="2000" dirty="0"/>
              <a:t>NX Cloud</a:t>
            </a:r>
            <a:r>
              <a:rPr lang="ja-JP" altLang="en-US" sz="2000" dirty="0"/>
              <a:t>　利用できない機能</a:t>
            </a:r>
            <a:br>
              <a:rPr lang="ja-JP" altLang="en-US" sz="2000" dirty="0"/>
            </a:br>
            <a:endParaRPr kumimoji="1" lang="ja-JP" altLang="en-US" dirty="0"/>
          </a:p>
        </p:txBody>
      </p:sp>
      <p:sp>
        <p:nvSpPr>
          <p:cNvPr id="5" name="フッター プレースホルダー 4"/>
          <p:cNvSpPr>
            <a:spLocks noGrp="1"/>
          </p:cNvSpPr>
          <p:nvPr>
            <p:ph type="ftr" sz="quarter" idx="3"/>
          </p:nvPr>
        </p:nvSpPr>
        <p:spPr/>
        <p:txBody>
          <a:bodyPr/>
          <a:lstStyle/>
          <a:p>
            <a:r>
              <a:rPr lang="en-US" altLang="ja-JP" dirty="0"/>
              <a:t>©Canon IT Solutions Inc.  All rights reserved.</a:t>
            </a:r>
            <a:endParaRPr lang="ja-JP" altLang="en-US" dirty="0"/>
          </a:p>
        </p:txBody>
      </p:sp>
    </p:spTree>
    <p:extLst>
      <p:ext uri="{BB962C8B-B14F-4D97-AF65-F5344CB8AC3E}">
        <p14:creationId xmlns:p14="http://schemas.microsoft.com/office/powerpoint/2010/main" val="58240457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p:cNvSpPr>
            <a:spLocks noGrp="1"/>
          </p:cNvSpPr>
          <p:nvPr>
            <p:ph type="sldNum" sz="quarter" idx="12"/>
          </p:nvPr>
        </p:nvSpPr>
        <p:spPr/>
        <p:txBody>
          <a:bodyPr/>
          <a:lstStyle/>
          <a:p>
            <a:fld id="{78AE49ED-73EF-499C-8307-28EB0E7CF529}" type="slidenum">
              <a:rPr kumimoji="1" lang="ja-JP" altLang="en-US" smtClean="0"/>
              <a:t>14</a:t>
            </a:fld>
            <a:endParaRPr kumimoji="1" lang="ja-JP" altLang="en-US" dirty="0"/>
          </a:p>
        </p:txBody>
      </p:sp>
      <p:sp>
        <p:nvSpPr>
          <p:cNvPr id="4" name="タイトル 3"/>
          <p:cNvSpPr>
            <a:spLocks noGrp="1"/>
          </p:cNvSpPr>
          <p:nvPr>
            <p:ph type="title"/>
          </p:nvPr>
        </p:nvSpPr>
        <p:spPr/>
        <p:txBody>
          <a:bodyPr/>
          <a:lstStyle/>
          <a:p>
            <a:r>
              <a:rPr lang="en-US" altLang="ja-JP" sz="2000" dirty="0"/>
              <a:t>NX Cloud</a:t>
            </a:r>
            <a:r>
              <a:rPr lang="ja-JP" altLang="en-US" sz="2000" dirty="0"/>
              <a:t>　利用できない機能</a:t>
            </a:r>
            <a:endParaRPr kumimoji="1" lang="ja-JP" altLang="en-US" sz="2000" dirty="0"/>
          </a:p>
        </p:txBody>
      </p:sp>
      <p:sp>
        <p:nvSpPr>
          <p:cNvPr id="5" name="フッター プレースホルダー 4"/>
          <p:cNvSpPr>
            <a:spLocks noGrp="1"/>
          </p:cNvSpPr>
          <p:nvPr>
            <p:ph type="ftr" sz="quarter" idx="3"/>
          </p:nvPr>
        </p:nvSpPr>
        <p:spPr/>
        <p:txBody>
          <a:bodyPr/>
          <a:lstStyle/>
          <a:p>
            <a:r>
              <a:rPr lang="en-US" altLang="ja-JP" dirty="0"/>
              <a:t>©Canon IT Solutions Inc.  All rights reserved.</a:t>
            </a:r>
            <a:endParaRPr lang="ja-JP" altLang="en-US" dirty="0"/>
          </a:p>
        </p:txBody>
      </p:sp>
      <p:sp>
        <p:nvSpPr>
          <p:cNvPr id="9" name="テキスト プレースホルダー 2">
            <a:extLst>
              <a:ext uri="{FF2B5EF4-FFF2-40B4-BE49-F238E27FC236}">
                <a16:creationId xmlns:a16="http://schemas.microsoft.com/office/drawing/2014/main" id="{776CFCA8-0677-4A89-37E1-8829E97DBC5D}"/>
              </a:ext>
            </a:extLst>
          </p:cNvPr>
          <p:cNvSpPr txBox="1">
            <a:spLocks/>
          </p:cNvSpPr>
          <p:nvPr/>
        </p:nvSpPr>
        <p:spPr>
          <a:xfrm>
            <a:off x="358775" y="951570"/>
            <a:ext cx="8426450" cy="3780420"/>
          </a:xfrm>
          <a:prstGeom prst="rect">
            <a:avLst/>
          </a:prstGeom>
        </p:spPr>
        <p:txBody>
          <a:bodyPr lIns="0" tIns="0" rIns="0" bIns="0"/>
          <a:lstStyle>
            <a:lvl1pPr marL="0" indent="0" algn="l" defTabSz="914400" rtl="0" eaLnBrk="1" latinLnBrk="0" hangingPunct="1">
              <a:lnSpc>
                <a:spcPts val="1700"/>
              </a:lnSpc>
              <a:spcBef>
                <a:spcPts val="0"/>
              </a:spcBef>
              <a:buFont typeface="Arial" panose="020B0604020202020204" pitchFamily="34" charset="0"/>
              <a:buNone/>
              <a:defRPr kumimoji="1" sz="1200" kern="1200">
                <a:solidFill>
                  <a:schemeClr val="tx1"/>
                </a:solidFill>
                <a:latin typeface="+mn-ea"/>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1200" kern="1200">
                <a:solidFill>
                  <a:schemeClr val="tx1"/>
                </a:solidFill>
                <a:latin typeface="+mn-ea"/>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1200" kern="1200">
                <a:solidFill>
                  <a:schemeClr val="tx1"/>
                </a:solidFill>
                <a:latin typeface="+mn-ea"/>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1200" kern="1200">
                <a:solidFill>
                  <a:schemeClr val="tx1"/>
                </a:solidFill>
                <a:latin typeface="+mn-ea"/>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1200" kern="1200">
                <a:solidFill>
                  <a:schemeClr val="tx1"/>
                </a:solidFill>
                <a:latin typeface="+mn-ea"/>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a:lstStyle>
          <a:p>
            <a:pPr marL="285750" indent="-285750">
              <a:buFont typeface="Wingdings" panose="05000000000000000000" pitchFamily="2" charset="2"/>
              <a:buChar char="Ø"/>
            </a:pPr>
            <a:r>
              <a:rPr lang="en-US" altLang="ja-JP" sz="1400" dirty="0">
                <a:solidFill>
                  <a:schemeClr val="tx1">
                    <a:lumMod val="75000"/>
                    <a:lumOff val="25000"/>
                  </a:schemeClr>
                </a:solidFill>
              </a:rPr>
              <a:t>Public</a:t>
            </a:r>
            <a:r>
              <a:rPr lang="ja-JP" altLang="en-US" sz="1400" dirty="0">
                <a:solidFill>
                  <a:schemeClr val="tx1">
                    <a:lumMod val="75000"/>
                    <a:lumOff val="25000"/>
                  </a:schemeClr>
                </a:solidFill>
              </a:rPr>
              <a:t>クラウド で利用できるプロダクトのうち、ユーザーが操作できない機能があります。操作できない主な機能は以下のとおりです。詳細は「</a:t>
            </a:r>
            <a:r>
              <a:rPr lang="en-US" altLang="ja-JP" sz="1400" dirty="0">
                <a:solidFill>
                  <a:schemeClr val="tx1">
                    <a:lumMod val="75000"/>
                    <a:lumOff val="25000"/>
                  </a:schemeClr>
                </a:solidFill>
              </a:rPr>
              <a:t>NX Cloud</a:t>
            </a:r>
            <a:r>
              <a:rPr lang="ja-JP" altLang="en-US" sz="1400" dirty="0">
                <a:solidFill>
                  <a:schemeClr val="tx1">
                    <a:lumMod val="75000"/>
                    <a:lumOff val="25000"/>
                  </a:schemeClr>
                </a:solidFill>
              </a:rPr>
              <a:t>用メニューロール（</a:t>
            </a:r>
            <a:r>
              <a:rPr lang="en-US" altLang="ja-JP" sz="1400" dirty="0">
                <a:solidFill>
                  <a:schemeClr val="tx1">
                    <a:lumMod val="75000"/>
                    <a:lumOff val="25000"/>
                  </a:schemeClr>
                </a:solidFill>
              </a:rPr>
              <a:t>Excel</a:t>
            </a:r>
            <a:r>
              <a:rPr lang="ja-JP" altLang="en-US" sz="1400" dirty="0">
                <a:solidFill>
                  <a:schemeClr val="tx1">
                    <a:lumMod val="75000"/>
                    <a:lumOff val="25000"/>
                  </a:schemeClr>
                </a:solidFill>
              </a:rPr>
              <a:t>ファイル）」を参照して下さい。</a:t>
            </a:r>
            <a:endParaRPr lang="en-US" altLang="ja-JP" sz="1400" dirty="0">
              <a:solidFill>
                <a:schemeClr val="tx1">
                  <a:lumMod val="75000"/>
                  <a:lumOff val="25000"/>
                </a:schemeClr>
              </a:solidFill>
            </a:endParaRPr>
          </a:p>
          <a:p>
            <a:endParaRPr kumimoji="0" lang="en-US" altLang="ja-JP" sz="1400" kern="0" dirty="0">
              <a:solidFill>
                <a:srgbClr val="FF0000"/>
              </a:solidFill>
            </a:endParaRPr>
          </a:p>
          <a:p>
            <a:endParaRPr kumimoji="0" lang="en-US" altLang="ja-JP" sz="1400" kern="0" dirty="0">
              <a:solidFill>
                <a:prstClr val="black">
                  <a:lumMod val="75000"/>
                  <a:lumOff val="25000"/>
                </a:prstClr>
              </a:solidFill>
            </a:endParaRPr>
          </a:p>
          <a:p>
            <a:pPr marL="171450" indent="-171450">
              <a:lnSpc>
                <a:spcPct val="100000"/>
              </a:lnSpc>
              <a:buFont typeface="Wingdings" panose="05000000000000000000" pitchFamily="2" charset="2"/>
              <a:buChar char="Ø"/>
              <a:defRPr/>
            </a:pPr>
            <a:endParaRPr kumimoji="0" lang="en-US" altLang="ja-JP" sz="1400" kern="0" dirty="0">
              <a:solidFill>
                <a:prstClr val="black">
                  <a:lumMod val="75000"/>
                  <a:lumOff val="25000"/>
                </a:prstClr>
              </a:solidFill>
            </a:endParaRPr>
          </a:p>
          <a:p>
            <a:pPr marL="171450" indent="-171450">
              <a:lnSpc>
                <a:spcPct val="100000"/>
              </a:lnSpc>
              <a:buFont typeface="Wingdings" panose="05000000000000000000" pitchFamily="2" charset="2"/>
              <a:buChar char="Ø"/>
              <a:defRPr/>
            </a:pPr>
            <a:endParaRPr kumimoji="0" lang="en-US" altLang="ja-JP" sz="1400" kern="0" dirty="0">
              <a:solidFill>
                <a:prstClr val="black">
                  <a:lumMod val="75000"/>
                  <a:lumOff val="25000"/>
                </a:prstClr>
              </a:solidFill>
            </a:endParaRPr>
          </a:p>
          <a:p>
            <a:pPr>
              <a:lnSpc>
                <a:spcPct val="100000"/>
              </a:lnSpc>
              <a:defRPr/>
            </a:pPr>
            <a:endParaRPr lang="en-US" altLang="ja-JP" sz="1600" dirty="0"/>
          </a:p>
          <a:p>
            <a:endParaRPr lang="ja-JP" altLang="en-US" dirty="0"/>
          </a:p>
        </p:txBody>
      </p:sp>
      <p:graphicFrame>
        <p:nvGraphicFramePr>
          <p:cNvPr id="12" name="表 11">
            <a:extLst>
              <a:ext uri="{FF2B5EF4-FFF2-40B4-BE49-F238E27FC236}">
                <a16:creationId xmlns:a16="http://schemas.microsoft.com/office/drawing/2014/main" id="{3B615798-6D5C-8F2D-4061-B6AE4A18E450}"/>
              </a:ext>
            </a:extLst>
          </p:cNvPr>
          <p:cNvGraphicFramePr>
            <a:graphicFrameLocks noGrp="1"/>
          </p:cNvGraphicFramePr>
          <p:nvPr>
            <p:extLst>
              <p:ext uri="{D42A27DB-BD31-4B8C-83A1-F6EECF244321}">
                <p14:modId xmlns:p14="http://schemas.microsoft.com/office/powerpoint/2010/main" val="3312693697"/>
              </p:ext>
            </p:extLst>
          </p:nvPr>
        </p:nvGraphicFramePr>
        <p:xfrm>
          <a:off x="611560" y="1643423"/>
          <a:ext cx="4140319" cy="2606040"/>
        </p:xfrm>
        <a:graphic>
          <a:graphicData uri="http://schemas.openxmlformats.org/drawingml/2006/table">
            <a:tbl>
              <a:tblPr firstRow="1" bandRow="1">
                <a:tableStyleId>{93296810-A885-4BE3-A3E7-6D5BEEA58F35}</a:tableStyleId>
              </a:tblPr>
              <a:tblGrid>
                <a:gridCol w="1260000">
                  <a:extLst>
                    <a:ext uri="{9D8B030D-6E8A-4147-A177-3AD203B41FA5}">
                      <a16:colId xmlns:a16="http://schemas.microsoft.com/office/drawing/2014/main" val="721656038"/>
                    </a:ext>
                  </a:extLst>
                </a:gridCol>
                <a:gridCol w="2880319">
                  <a:extLst>
                    <a:ext uri="{9D8B030D-6E8A-4147-A177-3AD203B41FA5}">
                      <a16:colId xmlns:a16="http://schemas.microsoft.com/office/drawing/2014/main" val="3285019584"/>
                    </a:ext>
                  </a:extLst>
                </a:gridCol>
              </a:tblGrid>
              <a:tr h="0">
                <a:tc>
                  <a:txBody>
                    <a:bodyPr/>
                    <a:lstStyle>
                      <a:lvl1pPr marL="0" algn="l" defTabSz="914400" rtl="0" eaLnBrk="1" latinLnBrk="0" hangingPunct="1">
                        <a:defRPr kumimoji="1" sz="1800" b="1" kern="1200">
                          <a:solidFill>
                            <a:schemeClr val="lt1"/>
                          </a:solidFill>
                          <a:latin typeface="メイリオ"/>
                          <a:ea typeface="メイリオ"/>
                        </a:defRPr>
                      </a:lvl1pPr>
                      <a:lvl2pPr marL="457200" algn="l" defTabSz="914400" rtl="0" eaLnBrk="1" latinLnBrk="0" hangingPunct="1">
                        <a:defRPr kumimoji="1" sz="1800" b="1" kern="1200">
                          <a:solidFill>
                            <a:schemeClr val="lt1"/>
                          </a:solidFill>
                          <a:latin typeface="メイリオ"/>
                          <a:ea typeface="メイリオ"/>
                        </a:defRPr>
                      </a:lvl2pPr>
                      <a:lvl3pPr marL="914400" algn="l" defTabSz="914400" rtl="0" eaLnBrk="1" latinLnBrk="0" hangingPunct="1">
                        <a:defRPr kumimoji="1" sz="1800" b="1" kern="1200">
                          <a:solidFill>
                            <a:schemeClr val="lt1"/>
                          </a:solidFill>
                          <a:latin typeface="メイリオ"/>
                          <a:ea typeface="メイリオ"/>
                        </a:defRPr>
                      </a:lvl3pPr>
                      <a:lvl4pPr marL="1371600" algn="l" defTabSz="914400" rtl="0" eaLnBrk="1" latinLnBrk="0" hangingPunct="1">
                        <a:defRPr kumimoji="1" sz="1800" b="1" kern="1200">
                          <a:solidFill>
                            <a:schemeClr val="lt1"/>
                          </a:solidFill>
                          <a:latin typeface="メイリオ"/>
                          <a:ea typeface="メイリオ"/>
                        </a:defRPr>
                      </a:lvl4pPr>
                      <a:lvl5pPr marL="1828800" algn="l" defTabSz="914400" rtl="0" eaLnBrk="1" latinLnBrk="0" hangingPunct="1">
                        <a:defRPr kumimoji="1" sz="1800" b="1" kern="1200">
                          <a:solidFill>
                            <a:schemeClr val="lt1"/>
                          </a:solidFill>
                          <a:latin typeface="メイリオ"/>
                          <a:ea typeface="メイリオ"/>
                        </a:defRPr>
                      </a:lvl5pPr>
                      <a:lvl6pPr marL="2286000" algn="l" defTabSz="914400" rtl="0" eaLnBrk="1" latinLnBrk="0" hangingPunct="1">
                        <a:defRPr kumimoji="1" sz="1800" b="1" kern="1200">
                          <a:solidFill>
                            <a:schemeClr val="lt1"/>
                          </a:solidFill>
                          <a:latin typeface="メイリオ"/>
                          <a:ea typeface="メイリオ"/>
                        </a:defRPr>
                      </a:lvl6pPr>
                      <a:lvl7pPr marL="2743200" algn="l" defTabSz="914400" rtl="0" eaLnBrk="1" latinLnBrk="0" hangingPunct="1">
                        <a:defRPr kumimoji="1" sz="1800" b="1" kern="1200">
                          <a:solidFill>
                            <a:schemeClr val="lt1"/>
                          </a:solidFill>
                          <a:latin typeface="メイリオ"/>
                          <a:ea typeface="メイリオ"/>
                        </a:defRPr>
                      </a:lvl7pPr>
                      <a:lvl8pPr marL="3200400" algn="l" defTabSz="914400" rtl="0" eaLnBrk="1" latinLnBrk="0" hangingPunct="1">
                        <a:defRPr kumimoji="1" sz="1800" b="1" kern="1200">
                          <a:solidFill>
                            <a:schemeClr val="lt1"/>
                          </a:solidFill>
                          <a:latin typeface="メイリオ"/>
                          <a:ea typeface="メイリオ"/>
                        </a:defRPr>
                      </a:lvl8pPr>
                      <a:lvl9pPr marL="3657600" algn="l" defTabSz="914400" rtl="0" eaLnBrk="1" latinLnBrk="0" hangingPunct="1">
                        <a:defRPr kumimoji="1" sz="1800" b="1" kern="1200">
                          <a:solidFill>
                            <a:schemeClr val="lt1"/>
                          </a:solidFill>
                          <a:latin typeface="メイリオ"/>
                          <a:ea typeface="メイリオ"/>
                        </a:defRPr>
                      </a:lvl9pPr>
                    </a:lstStyle>
                    <a:p>
                      <a:pPr algn="ctr"/>
                      <a:r>
                        <a:rPr kumimoji="1" lang="ja-JP" altLang="en-US" sz="900" dirty="0"/>
                        <a:t>プロダクト</a:t>
                      </a:r>
                    </a:p>
                  </a:txBody>
                  <a:tcPr/>
                </a:tc>
                <a:tc>
                  <a:txBody>
                    <a:bodyPr/>
                    <a:lstStyle>
                      <a:lvl1pPr marL="0" algn="l" defTabSz="914400" rtl="0" eaLnBrk="1" latinLnBrk="0" hangingPunct="1">
                        <a:defRPr kumimoji="1" sz="1800" b="1" kern="1200">
                          <a:solidFill>
                            <a:schemeClr val="lt1"/>
                          </a:solidFill>
                          <a:latin typeface="メイリオ"/>
                          <a:ea typeface="メイリオ"/>
                        </a:defRPr>
                      </a:lvl1pPr>
                      <a:lvl2pPr marL="457200" algn="l" defTabSz="914400" rtl="0" eaLnBrk="1" latinLnBrk="0" hangingPunct="1">
                        <a:defRPr kumimoji="1" sz="1800" b="1" kern="1200">
                          <a:solidFill>
                            <a:schemeClr val="lt1"/>
                          </a:solidFill>
                          <a:latin typeface="メイリオ"/>
                          <a:ea typeface="メイリオ"/>
                        </a:defRPr>
                      </a:lvl2pPr>
                      <a:lvl3pPr marL="914400" algn="l" defTabSz="914400" rtl="0" eaLnBrk="1" latinLnBrk="0" hangingPunct="1">
                        <a:defRPr kumimoji="1" sz="1800" b="1" kern="1200">
                          <a:solidFill>
                            <a:schemeClr val="lt1"/>
                          </a:solidFill>
                          <a:latin typeface="メイリオ"/>
                          <a:ea typeface="メイリオ"/>
                        </a:defRPr>
                      </a:lvl3pPr>
                      <a:lvl4pPr marL="1371600" algn="l" defTabSz="914400" rtl="0" eaLnBrk="1" latinLnBrk="0" hangingPunct="1">
                        <a:defRPr kumimoji="1" sz="1800" b="1" kern="1200">
                          <a:solidFill>
                            <a:schemeClr val="lt1"/>
                          </a:solidFill>
                          <a:latin typeface="メイリオ"/>
                          <a:ea typeface="メイリオ"/>
                        </a:defRPr>
                      </a:lvl4pPr>
                      <a:lvl5pPr marL="1828800" algn="l" defTabSz="914400" rtl="0" eaLnBrk="1" latinLnBrk="0" hangingPunct="1">
                        <a:defRPr kumimoji="1" sz="1800" b="1" kern="1200">
                          <a:solidFill>
                            <a:schemeClr val="lt1"/>
                          </a:solidFill>
                          <a:latin typeface="メイリオ"/>
                          <a:ea typeface="メイリオ"/>
                        </a:defRPr>
                      </a:lvl5pPr>
                      <a:lvl6pPr marL="2286000" algn="l" defTabSz="914400" rtl="0" eaLnBrk="1" latinLnBrk="0" hangingPunct="1">
                        <a:defRPr kumimoji="1" sz="1800" b="1" kern="1200">
                          <a:solidFill>
                            <a:schemeClr val="lt1"/>
                          </a:solidFill>
                          <a:latin typeface="メイリオ"/>
                          <a:ea typeface="メイリオ"/>
                        </a:defRPr>
                      </a:lvl6pPr>
                      <a:lvl7pPr marL="2743200" algn="l" defTabSz="914400" rtl="0" eaLnBrk="1" latinLnBrk="0" hangingPunct="1">
                        <a:defRPr kumimoji="1" sz="1800" b="1" kern="1200">
                          <a:solidFill>
                            <a:schemeClr val="lt1"/>
                          </a:solidFill>
                          <a:latin typeface="メイリオ"/>
                          <a:ea typeface="メイリオ"/>
                        </a:defRPr>
                      </a:lvl7pPr>
                      <a:lvl8pPr marL="3200400" algn="l" defTabSz="914400" rtl="0" eaLnBrk="1" latinLnBrk="0" hangingPunct="1">
                        <a:defRPr kumimoji="1" sz="1800" b="1" kern="1200">
                          <a:solidFill>
                            <a:schemeClr val="lt1"/>
                          </a:solidFill>
                          <a:latin typeface="メイリオ"/>
                          <a:ea typeface="メイリオ"/>
                        </a:defRPr>
                      </a:lvl8pPr>
                      <a:lvl9pPr marL="3657600" algn="l" defTabSz="914400" rtl="0" eaLnBrk="1" latinLnBrk="0" hangingPunct="1">
                        <a:defRPr kumimoji="1" sz="1800" b="1" kern="1200">
                          <a:solidFill>
                            <a:schemeClr val="lt1"/>
                          </a:solidFill>
                          <a:latin typeface="メイリオ"/>
                          <a:ea typeface="メイリオ"/>
                        </a:defRPr>
                      </a:lvl9pPr>
                    </a:lstStyle>
                    <a:p>
                      <a:pPr algn="ctr"/>
                      <a:r>
                        <a:rPr kumimoji="1" lang="ja-JP" altLang="en-US" sz="900" dirty="0"/>
                        <a:t>メニュー名</a:t>
                      </a:r>
                    </a:p>
                  </a:txBody>
                  <a:tcPr/>
                </a:tc>
                <a:extLst>
                  <a:ext uri="{0D108BD9-81ED-4DB2-BD59-A6C34878D82A}">
                    <a16:rowId xmlns:a16="http://schemas.microsoft.com/office/drawing/2014/main" val="802437307"/>
                  </a:ext>
                </a:extLst>
              </a:tr>
              <a:tr h="0">
                <a:tc>
                  <a:txBody>
                    <a:bodyPr/>
                    <a:lstStyle>
                      <a:lvl1pPr marL="0" algn="l" defTabSz="914400" rtl="0" eaLnBrk="1" latinLnBrk="0" hangingPunct="1">
                        <a:defRPr kumimoji="1" sz="1800" kern="1200">
                          <a:solidFill>
                            <a:schemeClr val="dk1"/>
                          </a:solidFill>
                          <a:latin typeface="メイリオ"/>
                          <a:ea typeface="メイリオ"/>
                        </a:defRPr>
                      </a:lvl1pPr>
                      <a:lvl2pPr marL="457200" algn="l" defTabSz="914400" rtl="0" eaLnBrk="1" latinLnBrk="0" hangingPunct="1">
                        <a:defRPr kumimoji="1" sz="1800" kern="1200">
                          <a:solidFill>
                            <a:schemeClr val="dk1"/>
                          </a:solidFill>
                          <a:latin typeface="メイリオ"/>
                          <a:ea typeface="メイリオ"/>
                        </a:defRPr>
                      </a:lvl2pPr>
                      <a:lvl3pPr marL="914400" algn="l" defTabSz="914400" rtl="0" eaLnBrk="1" latinLnBrk="0" hangingPunct="1">
                        <a:defRPr kumimoji="1" sz="1800" kern="1200">
                          <a:solidFill>
                            <a:schemeClr val="dk1"/>
                          </a:solidFill>
                          <a:latin typeface="メイリオ"/>
                          <a:ea typeface="メイリオ"/>
                        </a:defRPr>
                      </a:lvl3pPr>
                      <a:lvl4pPr marL="1371600" algn="l" defTabSz="914400" rtl="0" eaLnBrk="1" latinLnBrk="0" hangingPunct="1">
                        <a:defRPr kumimoji="1" sz="1800" kern="1200">
                          <a:solidFill>
                            <a:schemeClr val="dk1"/>
                          </a:solidFill>
                          <a:latin typeface="メイリオ"/>
                          <a:ea typeface="メイリオ"/>
                        </a:defRPr>
                      </a:lvl4pPr>
                      <a:lvl5pPr marL="1828800" algn="l" defTabSz="914400" rtl="0" eaLnBrk="1" latinLnBrk="0" hangingPunct="1">
                        <a:defRPr kumimoji="1" sz="1800" kern="1200">
                          <a:solidFill>
                            <a:schemeClr val="dk1"/>
                          </a:solidFill>
                          <a:latin typeface="メイリオ"/>
                          <a:ea typeface="メイリオ"/>
                        </a:defRPr>
                      </a:lvl5pPr>
                      <a:lvl6pPr marL="2286000" algn="l" defTabSz="914400" rtl="0" eaLnBrk="1" latinLnBrk="0" hangingPunct="1">
                        <a:defRPr kumimoji="1" sz="1800" kern="1200">
                          <a:solidFill>
                            <a:schemeClr val="dk1"/>
                          </a:solidFill>
                          <a:latin typeface="メイリオ"/>
                          <a:ea typeface="メイリオ"/>
                        </a:defRPr>
                      </a:lvl6pPr>
                      <a:lvl7pPr marL="2743200" algn="l" defTabSz="914400" rtl="0" eaLnBrk="1" latinLnBrk="0" hangingPunct="1">
                        <a:defRPr kumimoji="1" sz="1800" kern="1200">
                          <a:solidFill>
                            <a:schemeClr val="dk1"/>
                          </a:solidFill>
                          <a:latin typeface="メイリオ"/>
                          <a:ea typeface="メイリオ"/>
                        </a:defRPr>
                      </a:lvl7pPr>
                      <a:lvl8pPr marL="3200400" algn="l" defTabSz="914400" rtl="0" eaLnBrk="1" latinLnBrk="0" hangingPunct="1">
                        <a:defRPr kumimoji="1" sz="1800" kern="1200">
                          <a:solidFill>
                            <a:schemeClr val="dk1"/>
                          </a:solidFill>
                          <a:latin typeface="メイリオ"/>
                          <a:ea typeface="メイリオ"/>
                        </a:defRPr>
                      </a:lvl8pPr>
                      <a:lvl9pPr marL="3657600" algn="l" defTabSz="914400" rtl="0" eaLnBrk="1" latinLnBrk="0" hangingPunct="1">
                        <a:defRPr kumimoji="1" sz="1800" kern="1200">
                          <a:solidFill>
                            <a:schemeClr val="dk1"/>
                          </a:solidFill>
                          <a:latin typeface="メイリオ"/>
                          <a:ea typeface="メイリオ"/>
                        </a:defRPr>
                      </a:lvl9pPr>
                    </a:lstStyle>
                    <a:p>
                      <a:r>
                        <a:rPr kumimoji="1" lang="ja-JP" altLang="en-US" sz="900" dirty="0">
                          <a:solidFill>
                            <a:schemeClr val="tx1">
                              <a:lumMod val="75000"/>
                              <a:lumOff val="25000"/>
                            </a:schemeClr>
                          </a:solidFill>
                        </a:rPr>
                        <a:t>統合会計</a:t>
                      </a:r>
                      <a:r>
                        <a:rPr kumimoji="1" lang="en-US" altLang="ja-JP" sz="900" dirty="0">
                          <a:solidFill>
                            <a:schemeClr val="tx1">
                              <a:lumMod val="75000"/>
                              <a:lumOff val="25000"/>
                            </a:schemeClr>
                          </a:solidFill>
                        </a:rPr>
                        <a:t>/</a:t>
                      </a:r>
                      <a:r>
                        <a:rPr kumimoji="1" lang="ja-JP" altLang="en-US" sz="900" dirty="0">
                          <a:solidFill>
                            <a:schemeClr val="tx1">
                              <a:lumMod val="75000"/>
                              <a:lumOff val="25000"/>
                            </a:schemeClr>
                          </a:solidFill>
                        </a:rPr>
                        <a:t>共通</a:t>
                      </a:r>
                      <a:endParaRPr kumimoji="1" lang="ja-JP" altLang="en-US" sz="900" dirty="0">
                        <a:solidFill>
                          <a:schemeClr val="tx1">
                            <a:lumMod val="75000"/>
                            <a:lumOff val="25000"/>
                          </a:schemeClr>
                        </a:solidFill>
                        <a:latin typeface="+mn-ea"/>
                        <a:ea typeface="+mn-ea"/>
                      </a:endParaRPr>
                    </a:p>
                  </a:txBody>
                  <a:tcPr/>
                </a:tc>
                <a:tc>
                  <a:txBody>
                    <a:bodyPr/>
                    <a:lstStyle>
                      <a:lvl1pPr marL="0" algn="l" defTabSz="914400" rtl="0" eaLnBrk="1" latinLnBrk="0" hangingPunct="1">
                        <a:defRPr kumimoji="1" sz="1800" kern="1200">
                          <a:solidFill>
                            <a:schemeClr val="dk1"/>
                          </a:solidFill>
                          <a:latin typeface="メイリオ"/>
                          <a:ea typeface="メイリオ"/>
                        </a:defRPr>
                      </a:lvl1pPr>
                      <a:lvl2pPr marL="457200" algn="l" defTabSz="914400" rtl="0" eaLnBrk="1" latinLnBrk="0" hangingPunct="1">
                        <a:defRPr kumimoji="1" sz="1800" kern="1200">
                          <a:solidFill>
                            <a:schemeClr val="dk1"/>
                          </a:solidFill>
                          <a:latin typeface="メイリオ"/>
                          <a:ea typeface="メイリオ"/>
                        </a:defRPr>
                      </a:lvl2pPr>
                      <a:lvl3pPr marL="914400" algn="l" defTabSz="914400" rtl="0" eaLnBrk="1" latinLnBrk="0" hangingPunct="1">
                        <a:defRPr kumimoji="1" sz="1800" kern="1200">
                          <a:solidFill>
                            <a:schemeClr val="dk1"/>
                          </a:solidFill>
                          <a:latin typeface="メイリオ"/>
                          <a:ea typeface="メイリオ"/>
                        </a:defRPr>
                      </a:lvl3pPr>
                      <a:lvl4pPr marL="1371600" algn="l" defTabSz="914400" rtl="0" eaLnBrk="1" latinLnBrk="0" hangingPunct="1">
                        <a:defRPr kumimoji="1" sz="1800" kern="1200">
                          <a:solidFill>
                            <a:schemeClr val="dk1"/>
                          </a:solidFill>
                          <a:latin typeface="メイリオ"/>
                          <a:ea typeface="メイリオ"/>
                        </a:defRPr>
                      </a:lvl4pPr>
                      <a:lvl5pPr marL="1828800" algn="l" defTabSz="914400" rtl="0" eaLnBrk="1" latinLnBrk="0" hangingPunct="1">
                        <a:defRPr kumimoji="1" sz="1800" kern="1200">
                          <a:solidFill>
                            <a:schemeClr val="dk1"/>
                          </a:solidFill>
                          <a:latin typeface="メイリオ"/>
                          <a:ea typeface="メイリオ"/>
                        </a:defRPr>
                      </a:lvl5pPr>
                      <a:lvl6pPr marL="2286000" algn="l" defTabSz="914400" rtl="0" eaLnBrk="1" latinLnBrk="0" hangingPunct="1">
                        <a:defRPr kumimoji="1" sz="1800" kern="1200">
                          <a:solidFill>
                            <a:schemeClr val="dk1"/>
                          </a:solidFill>
                          <a:latin typeface="メイリオ"/>
                          <a:ea typeface="メイリオ"/>
                        </a:defRPr>
                      </a:lvl6pPr>
                      <a:lvl7pPr marL="2743200" algn="l" defTabSz="914400" rtl="0" eaLnBrk="1" latinLnBrk="0" hangingPunct="1">
                        <a:defRPr kumimoji="1" sz="1800" kern="1200">
                          <a:solidFill>
                            <a:schemeClr val="dk1"/>
                          </a:solidFill>
                          <a:latin typeface="メイリオ"/>
                          <a:ea typeface="メイリオ"/>
                        </a:defRPr>
                      </a:lvl7pPr>
                      <a:lvl8pPr marL="3200400" algn="l" defTabSz="914400" rtl="0" eaLnBrk="1" latinLnBrk="0" hangingPunct="1">
                        <a:defRPr kumimoji="1" sz="1800" kern="1200">
                          <a:solidFill>
                            <a:schemeClr val="dk1"/>
                          </a:solidFill>
                          <a:latin typeface="メイリオ"/>
                          <a:ea typeface="メイリオ"/>
                        </a:defRPr>
                      </a:lvl8pPr>
                      <a:lvl9pPr marL="3657600" algn="l" defTabSz="914400" rtl="0" eaLnBrk="1" latinLnBrk="0" hangingPunct="1">
                        <a:defRPr kumimoji="1" sz="1800" kern="1200">
                          <a:solidFill>
                            <a:schemeClr val="dk1"/>
                          </a:solidFill>
                          <a:latin typeface="メイリオ"/>
                          <a:ea typeface="メイリオ"/>
                        </a:defRPr>
                      </a:lvl9pPr>
                    </a:lstStyle>
                    <a:p>
                      <a:r>
                        <a:rPr kumimoji="1" lang="ja-JP" altLang="en-US" sz="900" dirty="0">
                          <a:solidFill>
                            <a:schemeClr val="tx1">
                              <a:lumMod val="75000"/>
                              <a:lumOff val="25000"/>
                            </a:schemeClr>
                          </a:solidFill>
                        </a:rPr>
                        <a:t>・新会社セットアップ</a:t>
                      </a:r>
                      <a:endParaRPr kumimoji="1" lang="en-US" altLang="ja-JP" sz="900" dirty="0">
                        <a:solidFill>
                          <a:schemeClr val="tx1">
                            <a:lumMod val="75000"/>
                            <a:lumOff val="25000"/>
                          </a:schemeClr>
                        </a:solidFill>
                      </a:endParaRPr>
                    </a:p>
                    <a:p>
                      <a:pPr marL="0" marR="0" lvl="0" indent="0" algn="l" defTabSz="914378" rtl="0" eaLnBrk="1" fontAlgn="auto" latinLnBrk="0" hangingPunct="1">
                        <a:lnSpc>
                          <a:spcPct val="100000"/>
                        </a:lnSpc>
                        <a:spcBef>
                          <a:spcPts val="0"/>
                        </a:spcBef>
                        <a:spcAft>
                          <a:spcPts val="0"/>
                        </a:spcAft>
                        <a:buClrTx/>
                        <a:buSzTx/>
                        <a:buFontTx/>
                        <a:buNone/>
                        <a:tabLst/>
                        <a:defRPr/>
                      </a:pPr>
                      <a:r>
                        <a:rPr kumimoji="1" lang="ja-JP" altLang="en-US" sz="900" dirty="0">
                          <a:solidFill>
                            <a:schemeClr val="tx1">
                              <a:lumMod val="75000"/>
                              <a:lumOff val="25000"/>
                            </a:schemeClr>
                          </a:solidFill>
                        </a:rPr>
                        <a:t>・ユーザーマスタ登録</a:t>
                      </a:r>
                    </a:p>
                    <a:p>
                      <a:pPr marL="0" marR="0" lvl="0" indent="0" algn="l" defTabSz="914378" rtl="0" eaLnBrk="1" fontAlgn="auto" latinLnBrk="0" hangingPunct="1">
                        <a:lnSpc>
                          <a:spcPct val="100000"/>
                        </a:lnSpc>
                        <a:spcBef>
                          <a:spcPts val="0"/>
                        </a:spcBef>
                        <a:spcAft>
                          <a:spcPts val="0"/>
                        </a:spcAft>
                        <a:buClrTx/>
                        <a:buSzTx/>
                        <a:buFontTx/>
                        <a:buNone/>
                        <a:tabLst/>
                        <a:defRPr/>
                      </a:pPr>
                      <a:r>
                        <a:rPr kumimoji="1" lang="ja-JP" altLang="en-US" sz="900" dirty="0">
                          <a:solidFill>
                            <a:schemeClr val="tx1">
                              <a:lumMod val="75000"/>
                              <a:lumOff val="25000"/>
                            </a:schemeClr>
                          </a:solidFill>
                        </a:rPr>
                        <a:t>・ユーザーグループマスタ登録　</a:t>
                      </a:r>
                    </a:p>
                    <a:p>
                      <a:pPr marL="0" marR="0" lvl="0" indent="0" algn="l" defTabSz="914378" rtl="0" eaLnBrk="1" fontAlgn="auto" latinLnBrk="0" hangingPunct="1">
                        <a:lnSpc>
                          <a:spcPct val="100000"/>
                        </a:lnSpc>
                        <a:spcBef>
                          <a:spcPts val="0"/>
                        </a:spcBef>
                        <a:spcAft>
                          <a:spcPts val="0"/>
                        </a:spcAft>
                        <a:buClrTx/>
                        <a:buSzTx/>
                        <a:buFontTx/>
                        <a:buNone/>
                        <a:tabLst/>
                        <a:defRPr/>
                      </a:pPr>
                      <a:r>
                        <a:rPr lang="ja-JP" altLang="en-US" sz="900" dirty="0">
                          <a:solidFill>
                            <a:schemeClr val="tx1">
                              <a:lumMod val="75000"/>
                              <a:lumOff val="25000"/>
                            </a:schemeClr>
                          </a:solidFill>
                        </a:rPr>
                        <a:t>・承認ユーザーグループマスタ登録</a:t>
                      </a:r>
                    </a:p>
                    <a:p>
                      <a:pPr marL="0" marR="0" lvl="0" indent="0" algn="l" defTabSz="914378" rtl="0" eaLnBrk="1" fontAlgn="auto" latinLnBrk="0" hangingPunct="1">
                        <a:lnSpc>
                          <a:spcPct val="100000"/>
                        </a:lnSpc>
                        <a:spcBef>
                          <a:spcPts val="0"/>
                        </a:spcBef>
                        <a:spcAft>
                          <a:spcPts val="0"/>
                        </a:spcAft>
                        <a:buClrTx/>
                        <a:buSzTx/>
                        <a:buFontTx/>
                        <a:buNone/>
                        <a:tabLst/>
                        <a:defRPr/>
                      </a:pPr>
                      <a:r>
                        <a:rPr lang="ja-JP" altLang="en-US" sz="900" dirty="0">
                          <a:solidFill>
                            <a:schemeClr val="tx1">
                              <a:lumMod val="75000"/>
                              <a:lumOff val="25000"/>
                            </a:schemeClr>
                          </a:solidFill>
                        </a:rPr>
                        <a:t>・代理承認者グループマスタ登録</a:t>
                      </a:r>
                    </a:p>
                    <a:p>
                      <a:pPr marL="0" marR="0" lvl="0" indent="0" algn="l" defTabSz="914378" rtl="0" eaLnBrk="1" fontAlgn="auto" latinLnBrk="0" hangingPunct="1">
                        <a:lnSpc>
                          <a:spcPct val="100000"/>
                        </a:lnSpc>
                        <a:spcBef>
                          <a:spcPts val="0"/>
                        </a:spcBef>
                        <a:spcAft>
                          <a:spcPts val="0"/>
                        </a:spcAft>
                        <a:buClrTx/>
                        <a:buSzTx/>
                        <a:buFontTx/>
                        <a:buNone/>
                        <a:tabLst/>
                        <a:defRPr/>
                      </a:pPr>
                      <a:r>
                        <a:rPr lang="ja-JP" altLang="en-US" sz="900" dirty="0">
                          <a:solidFill>
                            <a:schemeClr val="tx1">
                              <a:lumMod val="75000"/>
                              <a:lumOff val="25000"/>
                            </a:schemeClr>
                          </a:solidFill>
                        </a:rPr>
                        <a:t>・ワークフロー主管承認ルートマスタ登録</a:t>
                      </a:r>
                    </a:p>
                    <a:p>
                      <a:pPr marL="0" marR="0" lvl="0" indent="0" algn="l" defTabSz="914378" rtl="0" eaLnBrk="1" fontAlgn="auto" latinLnBrk="0" hangingPunct="1">
                        <a:lnSpc>
                          <a:spcPct val="100000"/>
                        </a:lnSpc>
                        <a:spcBef>
                          <a:spcPts val="0"/>
                        </a:spcBef>
                        <a:spcAft>
                          <a:spcPts val="0"/>
                        </a:spcAft>
                        <a:buClrTx/>
                        <a:buSzTx/>
                        <a:buFontTx/>
                        <a:buNone/>
                        <a:tabLst/>
                        <a:defRPr/>
                      </a:pPr>
                      <a:r>
                        <a:rPr lang="ja-JP" altLang="en-US" sz="900" dirty="0">
                          <a:solidFill>
                            <a:schemeClr val="tx1">
                              <a:lumMod val="75000"/>
                              <a:lumOff val="25000"/>
                            </a:schemeClr>
                          </a:solidFill>
                        </a:rPr>
                        <a:t>・ワークフロー部門承認ルートマスタ登録</a:t>
                      </a:r>
                    </a:p>
                    <a:p>
                      <a:pPr marL="0" marR="0" lvl="0" indent="0" algn="l" defTabSz="914378" rtl="0" eaLnBrk="1" fontAlgn="auto" latinLnBrk="0" hangingPunct="1">
                        <a:lnSpc>
                          <a:spcPct val="100000"/>
                        </a:lnSpc>
                        <a:spcBef>
                          <a:spcPts val="0"/>
                        </a:spcBef>
                        <a:spcAft>
                          <a:spcPts val="0"/>
                        </a:spcAft>
                        <a:buClrTx/>
                        <a:buSzTx/>
                        <a:buFontTx/>
                        <a:buNone/>
                        <a:tabLst/>
                        <a:defRPr/>
                      </a:pPr>
                      <a:r>
                        <a:rPr lang="ja-JP" altLang="en-US" sz="900" dirty="0">
                          <a:solidFill>
                            <a:schemeClr val="tx1">
                              <a:lumMod val="75000"/>
                              <a:lumOff val="25000"/>
                            </a:schemeClr>
                          </a:solidFill>
                        </a:rPr>
                        <a:t>・メニューロールマスタ登録</a:t>
                      </a:r>
                    </a:p>
                    <a:p>
                      <a:pPr marL="0" marR="0" lvl="0" indent="0" algn="l" defTabSz="914378" rtl="0" eaLnBrk="1" fontAlgn="auto" latinLnBrk="0" hangingPunct="1">
                        <a:lnSpc>
                          <a:spcPct val="100000"/>
                        </a:lnSpc>
                        <a:spcBef>
                          <a:spcPts val="0"/>
                        </a:spcBef>
                        <a:spcAft>
                          <a:spcPts val="0"/>
                        </a:spcAft>
                        <a:buClrTx/>
                        <a:buSzTx/>
                        <a:buFontTx/>
                        <a:buNone/>
                        <a:tabLst/>
                        <a:defRPr/>
                      </a:pPr>
                      <a:r>
                        <a:rPr lang="ja-JP" altLang="en-US" sz="900" dirty="0">
                          <a:solidFill>
                            <a:schemeClr val="tx1">
                              <a:lumMod val="75000"/>
                              <a:lumOff val="25000"/>
                            </a:schemeClr>
                          </a:solidFill>
                        </a:rPr>
                        <a:t>・セキュリティオプションマスタ登録</a:t>
                      </a:r>
                      <a:endParaRPr lang="en-US" altLang="ja-JP" sz="900" dirty="0">
                        <a:solidFill>
                          <a:schemeClr val="tx1">
                            <a:lumMod val="75000"/>
                            <a:lumOff val="25000"/>
                          </a:schemeClr>
                        </a:solidFill>
                      </a:endParaRPr>
                    </a:p>
                    <a:p>
                      <a:r>
                        <a:rPr lang="ja-JP" altLang="en-US" sz="900" kern="100" dirty="0">
                          <a:solidFill>
                            <a:schemeClr val="tx1">
                              <a:lumMod val="75000"/>
                              <a:lumOff val="25000"/>
                            </a:schemeClr>
                          </a:solidFill>
                        </a:rPr>
                        <a:t>・</a:t>
                      </a:r>
                      <a:r>
                        <a:rPr lang="ja-JP" altLang="ja-JP" sz="900" kern="100" dirty="0">
                          <a:solidFill>
                            <a:schemeClr val="tx1">
                              <a:lumMod val="75000"/>
                              <a:lumOff val="25000"/>
                            </a:schemeClr>
                          </a:solidFill>
                        </a:rPr>
                        <a:t>マスタデータ取込用データ作成</a:t>
                      </a:r>
                    </a:p>
                    <a:p>
                      <a:r>
                        <a:rPr lang="ja-JP" altLang="en-US" sz="900" kern="100" dirty="0">
                          <a:solidFill>
                            <a:schemeClr val="tx1">
                              <a:lumMod val="75000"/>
                              <a:lumOff val="25000"/>
                            </a:schemeClr>
                          </a:solidFill>
                        </a:rPr>
                        <a:t>・</a:t>
                      </a:r>
                      <a:r>
                        <a:rPr lang="ja-JP" altLang="ja-JP" sz="900" kern="100" dirty="0">
                          <a:solidFill>
                            <a:schemeClr val="tx1">
                              <a:lumMod val="75000"/>
                              <a:lumOff val="25000"/>
                            </a:schemeClr>
                          </a:solidFill>
                        </a:rPr>
                        <a:t>複写先会社マスタ登録</a:t>
                      </a:r>
                    </a:p>
                    <a:p>
                      <a:r>
                        <a:rPr lang="ja-JP" altLang="en-US" sz="900" kern="100" dirty="0">
                          <a:solidFill>
                            <a:schemeClr val="tx1">
                              <a:lumMod val="75000"/>
                              <a:lumOff val="25000"/>
                            </a:schemeClr>
                          </a:solidFill>
                        </a:rPr>
                        <a:t>・</a:t>
                      </a:r>
                      <a:r>
                        <a:rPr lang="ja-JP" altLang="ja-JP" sz="900" kern="100" dirty="0">
                          <a:solidFill>
                            <a:schemeClr val="tx1">
                              <a:lumMod val="75000"/>
                              <a:lumOff val="25000"/>
                            </a:schemeClr>
                          </a:solidFill>
                        </a:rPr>
                        <a:t>各種マスタ複写</a:t>
                      </a:r>
                      <a:endParaRPr lang="en-US" altLang="ja-JP" sz="900" kern="100" dirty="0">
                        <a:solidFill>
                          <a:schemeClr val="tx1">
                            <a:lumMod val="75000"/>
                            <a:lumOff val="25000"/>
                          </a:schemeClr>
                        </a:solidFill>
                      </a:endParaRPr>
                    </a:p>
                    <a:p>
                      <a:r>
                        <a:rPr lang="ja-JP" altLang="en-US" sz="900" kern="100" dirty="0">
                          <a:solidFill>
                            <a:schemeClr val="tx1">
                              <a:lumMod val="75000"/>
                              <a:lumOff val="25000"/>
                            </a:schemeClr>
                          </a:solidFill>
                        </a:rPr>
                        <a:t>・外部データ連携 </a:t>
                      </a:r>
                      <a:r>
                        <a:rPr lang="en-US" altLang="ja-JP" sz="900" kern="100" dirty="0">
                          <a:solidFill>
                            <a:schemeClr val="tx1">
                              <a:lumMod val="75000"/>
                              <a:lumOff val="25000"/>
                            </a:schemeClr>
                          </a:solidFill>
                        </a:rPr>
                        <a:t>※ DB</a:t>
                      </a:r>
                      <a:r>
                        <a:rPr lang="ja-JP" altLang="en-US" sz="900" kern="100" dirty="0">
                          <a:solidFill>
                            <a:schemeClr val="tx1">
                              <a:lumMod val="75000"/>
                              <a:lumOff val="25000"/>
                            </a:schemeClr>
                          </a:solidFill>
                        </a:rPr>
                        <a:t>へデータセット不可</a:t>
                      </a:r>
                    </a:p>
                    <a:p>
                      <a:pPr marL="0" marR="0" lvl="0" indent="0" algn="l" defTabSz="914378" rtl="0" eaLnBrk="1" fontAlgn="auto" latinLnBrk="0" hangingPunct="1">
                        <a:lnSpc>
                          <a:spcPct val="100000"/>
                        </a:lnSpc>
                        <a:spcBef>
                          <a:spcPts val="0"/>
                        </a:spcBef>
                        <a:spcAft>
                          <a:spcPts val="0"/>
                        </a:spcAft>
                        <a:buClrTx/>
                        <a:buSzTx/>
                        <a:buFontTx/>
                        <a:buNone/>
                        <a:tabLst/>
                        <a:defRPr/>
                      </a:pPr>
                      <a:r>
                        <a:rPr kumimoji="1" lang="ja-JP" altLang="en-US" sz="900" dirty="0">
                          <a:solidFill>
                            <a:schemeClr val="tx1">
                              <a:lumMod val="75000"/>
                              <a:lumOff val="25000"/>
                            </a:schemeClr>
                          </a:solidFill>
                        </a:rPr>
                        <a:t>・会社間取引に関する機能一式</a:t>
                      </a:r>
                      <a:endParaRPr kumimoji="1" lang="ja-JP" altLang="en-US" sz="900" dirty="0">
                        <a:solidFill>
                          <a:schemeClr val="tx1">
                            <a:lumMod val="75000"/>
                            <a:lumOff val="25000"/>
                          </a:schemeClr>
                        </a:solidFill>
                        <a:latin typeface="+mn-ea"/>
                        <a:ea typeface="+mn-ea"/>
                      </a:endParaRPr>
                    </a:p>
                  </a:txBody>
                  <a:tcPr marL="36000" marR="36000"/>
                </a:tc>
                <a:extLst>
                  <a:ext uri="{0D108BD9-81ED-4DB2-BD59-A6C34878D82A}">
                    <a16:rowId xmlns:a16="http://schemas.microsoft.com/office/drawing/2014/main" val="3870674157"/>
                  </a:ext>
                </a:extLst>
              </a:tr>
              <a:tr h="0">
                <a:tc>
                  <a:txBody>
                    <a:bodyPr/>
                    <a:lstStyle>
                      <a:lvl1pPr marL="0" algn="l" defTabSz="914400" rtl="0" eaLnBrk="1" latinLnBrk="0" hangingPunct="1">
                        <a:defRPr kumimoji="1" sz="1800" kern="1200">
                          <a:solidFill>
                            <a:schemeClr val="dk1"/>
                          </a:solidFill>
                          <a:latin typeface="メイリオ"/>
                          <a:ea typeface="メイリオ"/>
                        </a:defRPr>
                      </a:lvl1pPr>
                      <a:lvl2pPr marL="457200" algn="l" defTabSz="914400" rtl="0" eaLnBrk="1" latinLnBrk="0" hangingPunct="1">
                        <a:defRPr kumimoji="1" sz="1800" kern="1200">
                          <a:solidFill>
                            <a:schemeClr val="dk1"/>
                          </a:solidFill>
                          <a:latin typeface="メイリオ"/>
                          <a:ea typeface="メイリオ"/>
                        </a:defRPr>
                      </a:lvl2pPr>
                      <a:lvl3pPr marL="914400" algn="l" defTabSz="914400" rtl="0" eaLnBrk="1" latinLnBrk="0" hangingPunct="1">
                        <a:defRPr kumimoji="1" sz="1800" kern="1200">
                          <a:solidFill>
                            <a:schemeClr val="dk1"/>
                          </a:solidFill>
                          <a:latin typeface="メイリオ"/>
                          <a:ea typeface="メイリオ"/>
                        </a:defRPr>
                      </a:lvl3pPr>
                      <a:lvl4pPr marL="1371600" algn="l" defTabSz="914400" rtl="0" eaLnBrk="1" latinLnBrk="0" hangingPunct="1">
                        <a:defRPr kumimoji="1" sz="1800" kern="1200">
                          <a:solidFill>
                            <a:schemeClr val="dk1"/>
                          </a:solidFill>
                          <a:latin typeface="メイリオ"/>
                          <a:ea typeface="メイリオ"/>
                        </a:defRPr>
                      </a:lvl4pPr>
                      <a:lvl5pPr marL="1828800" algn="l" defTabSz="914400" rtl="0" eaLnBrk="1" latinLnBrk="0" hangingPunct="1">
                        <a:defRPr kumimoji="1" sz="1800" kern="1200">
                          <a:solidFill>
                            <a:schemeClr val="dk1"/>
                          </a:solidFill>
                          <a:latin typeface="メイリオ"/>
                          <a:ea typeface="メイリオ"/>
                        </a:defRPr>
                      </a:lvl5pPr>
                      <a:lvl6pPr marL="2286000" algn="l" defTabSz="914400" rtl="0" eaLnBrk="1" latinLnBrk="0" hangingPunct="1">
                        <a:defRPr kumimoji="1" sz="1800" kern="1200">
                          <a:solidFill>
                            <a:schemeClr val="dk1"/>
                          </a:solidFill>
                          <a:latin typeface="メイリオ"/>
                          <a:ea typeface="メイリオ"/>
                        </a:defRPr>
                      </a:lvl6pPr>
                      <a:lvl7pPr marL="2743200" algn="l" defTabSz="914400" rtl="0" eaLnBrk="1" latinLnBrk="0" hangingPunct="1">
                        <a:defRPr kumimoji="1" sz="1800" kern="1200">
                          <a:solidFill>
                            <a:schemeClr val="dk1"/>
                          </a:solidFill>
                          <a:latin typeface="メイリオ"/>
                          <a:ea typeface="メイリオ"/>
                        </a:defRPr>
                      </a:lvl7pPr>
                      <a:lvl8pPr marL="3200400" algn="l" defTabSz="914400" rtl="0" eaLnBrk="1" latinLnBrk="0" hangingPunct="1">
                        <a:defRPr kumimoji="1" sz="1800" kern="1200">
                          <a:solidFill>
                            <a:schemeClr val="dk1"/>
                          </a:solidFill>
                          <a:latin typeface="メイリオ"/>
                          <a:ea typeface="メイリオ"/>
                        </a:defRPr>
                      </a:lvl8pPr>
                      <a:lvl9pPr marL="3657600" algn="l" defTabSz="914400" rtl="0" eaLnBrk="1" latinLnBrk="0" hangingPunct="1">
                        <a:defRPr kumimoji="1" sz="1800" kern="1200">
                          <a:solidFill>
                            <a:schemeClr val="dk1"/>
                          </a:solidFill>
                          <a:latin typeface="メイリオ"/>
                          <a:ea typeface="メイリオ"/>
                        </a:defRPr>
                      </a:lvl9pPr>
                    </a:lstStyle>
                    <a:p>
                      <a:r>
                        <a:rPr kumimoji="1" lang="ja-JP" altLang="en-US" sz="900" dirty="0">
                          <a:solidFill>
                            <a:schemeClr val="tx1">
                              <a:lumMod val="75000"/>
                              <a:lumOff val="25000"/>
                            </a:schemeClr>
                          </a:solidFill>
                        </a:rPr>
                        <a:t>統合会計</a:t>
                      </a:r>
                      <a:r>
                        <a:rPr kumimoji="1" lang="en-US" altLang="ja-JP" sz="900" dirty="0">
                          <a:solidFill>
                            <a:schemeClr val="tx1">
                              <a:lumMod val="75000"/>
                              <a:lumOff val="25000"/>
                            </a:schemeClr>
                          </a:solidFill>
                        </a:rPr>
                        <a:t>/</a:t>
                      </a:r>
                      <a:r>
                        <a:rPr kumimoji="1" lang="ja-JP" altLang="en-US" sz="900" dirty="0">
                          <a:solidFill>
                            <a:schemeClr val="tx1">
                              <a:lumMod val="75000"/>
                              <a:lumOff val="25000"/>
                            </a:schemeClr>
                          </a:solidFill>
                        </a:rPr>
                        <a:t>支払管理</a:t>
                      </a:r>
                      <a:endParaRPr kumimoji="1" lang="ja-JP" altLang="en-US" sz="900" dirty="0">
                        <a:solidFill>
                          <a:schemeClr val="tx1">
                            <a:lumMod val="75000"/>
                            <a:lumOff val="25000"/>
                          </a:schemeClr>
                        </a:solidFill>
                        <a:latin typeface="+mn-ea"/>
                        <a:ea typeface="+mn-ea"/>
                      </a:endParaRPr>
                    </a:p>
                  </a:txBody>
                  <a:tcPr/>
                </a:tc>
                <a:tc>
                  <a:txBody>
                    <a:bodyPr/>
                    <a:lstStyle>
                      <a:lvl1pPr marL="0" algn="l" defTabSz="914400" rtl="0" eaLnBrk="1" latinLnBrk="0" hangingPunct="1">
                        <a:defRPr kumimoji="1" sz="1800" kern="1200">
                          <a:solidFill>
                            <a:schemeClr val="dk1"/>
                          </a:solidFill>
                          <a:latin typeface="メイリオ"/>
                          <a:ea typeface="メイリオ"/>
                        </a:defRPr>
                      </a:lvl1pPr>
                      <a:lvl2pPr marL="457200" algn="l" defTabSz="914400" rtl="0" eaLnBrk="1" latinLnBrk="0" hangingPunct="1">
                        <a:defRPr kumimoji="1" sz="1800" kern="1200">
                          <a:solidFill>
                            <a:schemeClr val="dk1"/>
                          </a:solidFill>
                          <a:latin typeface="メイリオ"/>
                          <a:ea typeface="メイリオ"/>
                        </a:defRPr>
                      </a:lvl2pPr>
                      <a:lvl3pPr marL="914400" algn="l" defTabSz="914400" rtl="0" eaLnBrk="1" latinLnBrk="0" hangingPunct="1">
                        <a:defRPr kumimoji="1" sz="1800" kern="1200">
                          <a:solidFill>
                            <a:schemeClr val="dk1"/>
                          </a:solidFill>
                          <a:latin typeface="メイリオ"/>
                          <a:ea typeface="メイリオ"/>
                        </a:defRPr>
                      </a:lvl3pPr>
                      <a:lvl4pPr marL="1371600" algn="l" defTabSz="914400" rtl="0" eaLnBrk="1" latinLnBrk="0" hangingPunct="1">
                        <a:defRPr kumimoji="1" sz="1800" kern="1200">
                          <a:solidFill>
                            <a:schemeClr val="dk1"/>
                          </a:solidFill>
                          <a:latin typeface="メイリオ"/>
                          <a:ea typeface="メイリオ"/>
                        </a:defRPr>
                      </a:lvl4pPr>
                      <a:lvl5pPr marL="1828800" algn="l" defTabSz="914400" rtl="0" eaLnBrk="1" latinLnBrk="0" hangingPunct="1">
                        <a:defRPr kumimoji="1" sz="1800" kern="1200">
                          <a:solidFill>
                            <a:schemeClr val="dk1"/>
                          </a:solidFill>
                          <a:latin typeface="メイリオ"/>
                          <a:ea typeface="メイリオ"/>
                        </a:defRPr>
                      </a:lvl5pPr>
                      <a:lvl6pPr marL="2286000" algn="l" defTabSz="914400" rtl="0" eaLnBrk="1" latinLnBrk="0" hangingPunct="1">
                        <a:defRPr kumimoji="1" sz="1800" kern="1200">
                          <a:solidFill>
                            <a:schemeClr val="dk1"/>
                          </a:solidFill>
                          <a:latin typeface="メイリオ"/>
                          <a:ea typeface="メイリオ"/>
                        </a:defRPr>
                      </a:lvl6pPr>
                      <a:lvl7pPr marL="2743200" algn="l" defTabSz="914400" rtl="0" eaLnBrk="1" latinLnBrk="0" hangingPunct="1">
                        <a:defRPr kumimoji="1" sz="1800" kern="1200">
                          <a:solidFill>
                            <a:schemeClr val="dk1"/>
                          </a:solidFill>
                          <a:latin typeface="メイリオ"/>
                          <a:ea typeface="メイリオ"/>
                        </a:defRPr>
                      </a:lvl7pPr>
                      <a:lvl8pPr marL="3200400" algn="l" defTabSz="914400" rtl="0" eaLnBrk="1" latinLnBrk="0" hangingPunct="1">
                        <a:defRPr kumimoji="1" sz="1800" kern="1200">
                          <a:solidFill>
                            <a:schemeClr val="dk1"/>
                          </a:solidFill>
                          <a:latin typeface="メイリオ"/>
                          <a:ea typeface="メイリオ"/>
                        </a:defRPr>
                      </a:lvl8pPr>
                      <a:lvl9pPr marL="3657600" algn="l" defTabSz="914400" rtl="0" eaLnBrk="1" latinLnBrk="0" hangingPunct="1">
                        <a:defRPr kumimoji="1" sz="1800" kern="1200">
                          <a:solidFill>
                            <a:schemeClr val="dk1"/>
                          </a:solidFill>
                          <a:latin typeface="メイリオ"/>
                          <a:ea typeface="メイリオ"/>
                        </a:defRPr>
                      </a:lvl9pPr>
                    </a:lstStyle>
                    <a:p>
                      <a:r>
                        <a:rPr kumimoji="1" lang="ja-JP" altLang="en-US" sz="900" dirty="0">
                          <a:solidFill>
                            <a:schemeClr val="tx1">
                              <a:lumMod val="75000"/>
                              <a:lumOff val="25000"/>
                            </a:schemeClr>
                          </a:solidFill>
                        </a:rPr>
                        <a:t>・支払通知書（マイナンバー機能）</a:t>
                      </a:r>
                      <a:endParaRPr kumimoji="1" lang="en-US" altLang="ja-JP" sz="900" dirty="0">
                        <a:solidFill>
                          <a:schemeClr val="tx1">
                            <a:lumMod val="75000"/>
                            <a:lumOff val="25000"/>
                          </a:schemeClr>
                        </a:solidFill>
                      </a:endParaRPr>
                    </a:p>
                    <a:p>
                      <a:r>
                        <a:rPr kumimoji="1" lang="ja-JP" altLang="en-US" sz="900" dirty="0">
                          <a:solidFill>
                            <a:schemeClr val="tx1">
                              <a:lumMod val="75000"/>
                              <a:lumOff val="25000"/>
                            </a:schemeClr>
                          </a:solidFill>
                        </a:rPr>
                        <a:t>・経費精算に関する機能一式</a:t>
                      </a:r>
                      <a:endParaRPr kumimoji="1" lang="ja-JP" altLang="en-US" sz="900" dirty="0">
                        <a:solidFill>
                          <a:schemeClr val="tx1">
                            <a:lumMod val="75000"/>
                            <a:lumOff val="25000"/>
                          </a:schemeClr>
                        </a:solidFill>
                        <a:latin typeface="+mn-ea"/>
                        <a:ea typeface="+mn-ea"/>
                      </a:endParaRPr>
                    </a:p>
                  </a:txBody>
                  <a:tcPr marL="36000" marR="36000"/>
                </a:tc>
                <a:extLst>
                  <a:ext uri="{0D108BD9-81ED-4DB2-BD59-A6C34878D82A}">
                    <a16:rowId xmlns:a16="http://schemas.microsoft.com/office/drawing/2014/main" val="3971557974"/>
                  </a:ext>
                </a:extLst>
              </a:tr>
            </a:tbl>
          </a:graphicData>
        </a:graphic>
      </p:graphicFrame>
      <p:graphicFrame>
        <p:nvGraphicFramePr>
          <p:cNvPr id="13" name="表 12">
            <a:extLst>
              <a:ext uri="{FF2B5EF4-FFF2-40B4-BE49-F238E27FC236}">
                <a16:creationId xmlns:a16="http://schemas.microsoft.com/office/drawing/2014/main" id="{024BA4D7-AD7E-EC6B-C42F-F5CB5A9DFA5F}"/>
              </a:ext>
            </a:extLst>
          </p:cNvPr>
          <p:cNvGraphicFramePr>
            <a:graphicFrameLocks noGrp="1"/>
          </p:cNvGraphicFramePr>
          <p:nvPr>
            <p:extLst>
              <p:ext uri="{D42A27DB-BD31-4B8C-83A1-F6EECF244321}">
                <p14:modId xmlns:p14="http://schemas.microsoft.com/office/powerpoint/2010/main" val="444277068"/>
              </p:ext>
            </p:extLst>
          </p:nvPr>
        </p:nvGraphicFramePr>
        <p:xfrm>
          <a:off x="4827273" y="1636938"/>
          <a:ext cx="4137215" cy="2834640"/>
        </p:xfrm>
        <a:graphic>
          <a:graphicData uri="http://schemas.openxmlformats.org/drawingml/2006/table">
            <a:tbl>
              <a:tblPr firstRow="1" bandRow="1">
                <a:tableStyleId>{93296810-A885-4BE3-A3E7-6D5BEEA58F35}</a:tableStyleId>
              </a:tblPr>
              <a:tblGrid>
                <a:gridCol w="1260000">
                  <a:extLst>
                    <a:ext uri="{9D8B030D-6E8A-4147-A177-3AD203B41FA5}">
                      <a16:colId xmlns:a16="http://schemas.microsoft.com/office/drawing/2014/main" val="721656038"/>
                    </a:ext>
                  </a:extLst>
                </a:gridCol>
                <a:gridCol w="2877215">
                  <a:extLst>
                    <a:ext uri="{9D8B030D-6E8A-4147-A177-3AD203B41FA5}">
                      <a16:colId xmlns:a16="http://schemas.microsoft.com/office/drawing/2014/main" val="3285019584"/>
                    </a:ext>
                  </a:extLst>
                </a:gridCol>
              </a:tblGrid>
              <a:tr h="0">
                <a:tc>
                  <a:txBody>
                    <a:bodyPr/>
                    <a:lstStyle>
                      <a:lvl1pPr marL="0" algn="l" defTabSz="914400" rtl="0" eaLnBrk="1" latinLnBrk="0" hangingPunct="1">
                        <a:defRPr kumimoji="1" sz="1800" b="1" kern="1200">
                          <a:solidFill>
                            <a:schemeClr val="lt1"/>
                          </a:solidFill>
                          <a:latin typeface="メイリオ"/>
                          <a:ea typeface="メイリオ"/>
                        </a:defRPr>
                      </a:lvl1pPr>
                      <a:lvl2pPr marL="457200" algn="l" defTabSz="914400" rtl="0" eaLnBrk="1" latinLnBrk="0" hangingPunct="1">
                        <a:defRPr kumimoji="1" sz="1800" b="1" kern="1200">
                          <a:solidFill>
                            <a:schemeClr val="lt1"/>
                          </a:solidFill>
                          <a:latin typeface="メイリオ"/>
                          <a:ea typeface="メイリオ"/>
                        </a:defRPr>
                      </a:lvl2pPr>
                      <a:lvl3pPr marL="914400" algn="l" defTabSz="914400" rtl="0" eaLnBrk="1" latinLnBrk="0" hangingPunct="1">
                        <a:defRPr kumimoji="1" sz="1800" b="1" kern="1200">
                          <a:solidFill>
                            <a:schemeClr val="lt1"/>
                          </a:solidFill>
                          <a:latin typeface="メイリオ"/>
                          <a:ea typeface="メイリオ"/>
                        </a:defRPr>
                      </a:lvl3pPr>
                      <a:lvl4pPr marL="1371600" algn="l" defTabSz="914400" rtl="0" eaLnBrk="1" latinLnBrk="0" hangingPunct="1">
                        <a:defRPr kumimoji="1" sz="1800" b="1" kern="1200">
                          <a:solidFill>
                            <a:schemeClr val="lt1"/>
                          </a:solidFill>
                          <a:latin typeface="メイリオ"/>
                          <a:ea typeface="メイリオ"/>
                        </a:defRPr>
                      </a:lvl4pPr>
                      <a:lvl5pPr marL="1828800" algn="l" defTabSz="914400" rtl="0" eaLnBrk="1" latinLnBrk="0" hangingPunct="1">
                        <a:defRPr kumimoji="1" sz="1800" b="1" kern="1200">
                          <a:solidFill>
                            <a:schemeClr val="lt1"/>
                          </a:solidFill>
                          <a:latin typeface="メイリオ"/>
                          <a:ea typeface="メイリオ"/>
                        </a:defRPr>
                      </a:lvl5pPr>
                      <a:lvl6pPr marL="2286000" algn="l" defTabSz="914400" rtl="0" eaLnBrk="1" latinLnBrk="0" hangingPunct="1">
                        <a:defRPr kumimoji="1" sz="1800" b="1" kern="1200">
                          <a:solidFill>
                            <a:schemeClr val="lt1"/>
                          </a:solidFill>
                          <a:latin typeface="メイリオ"/>
                          <a:ea typeface="メイリオ"/>
                        </a:defRPr>
                      </a:lvl6pPr>
                      <a:lvl7pPr marL="2743200" algn="l" defTabSz="914400" rtl="0" eaLnBrk="1" latinLnBrk="0" hangingPunct="1">
                        <a:defRPr kumimoji="1" sz="1800" b="1" kern="1200">
                          <a:solidFill>
                            <a:schemeClr val="lt1"/>
                          </a:solidFill>
                          <a:latin typeface="メイリオ"/>
                          <a:ea typeface="メイリオ"/>
                        </a:defRPr>
                      </a:lvl7pPr>
                      <a:lvl8pPr marL="3200400" algn="l" defTabSz="914400" rtl="0" eaLnBrk="1" latinLnBrk="0" hangingPunct="1">
                        <a:defRPr kumimoji="1" sz="1800" b="1" kern="1200">
                          <a:solidFill>
                            <a:schemeClr val="lt1"/>
                          </a:solidFill>
                          <a:latin typeface="メイリオ"/>
                          <a:ea typeface="メイリオ"/>
                        </a:defRPr>
                      </a:lvl8pPr>
                      <a:lvl9pPr marL="3657600" algn="l" defTabSz="914400" rtl="0" eaLnBrk="1" latinLnBrk="0" hangingPunct="1">
                        <a:defRPr kumimoji="1" sz="1800" b="1" kern="1200">
                          <a:solidFill>
                            <a:schemeClr val="lt1"/>
                          </a:solidFill>
                          <a:latin typeface="メイリオ"/>
                          <a:ea typeface="メイリオ"/>
                        </a:defRPr>
                      </a:lvl9pPr>
                    </a:lstStyle>
                    <a:p>
                      <a:pPr algn="ctr"/>
                      <a:r>
                        <a:rPr kumimoji="1" lang="ja-JP" altLang="en-US" sz="900" dirty="0"/>
                        <a:t>プロダクト</a:t>
                      </a:r>
                    </a:p>
                  </a:txBody>
                  <a:tcPr/>
                </a:tc>
                <a:tc>
                  <a:txBody>
                    <a:bodyPr/>
                    <a:lstStyle>
                      <a:lvl1pPr marL="0" algn="l" defTabSz="914400" rtl="0" eaLnBrk="1" latinLnBrk="0" hangingPunct="1">
                        <a:defRPr kumimoji="1" sz="1800" b="1" kern="1200">
                          <a:solidFill>
                            <a:schemeClr val="lt1"/>
                          </a:solidFill>
                          <a:latin typeface="メイリオ"/>
                          <a:ea typeface="メイリオ"/>
                        </a:defRPr>
                      </a:lvl1pPr>
                      <a:lvl2pPr marL="457200" algn="l" defTabSz="914400" rtl="0" eaLnBrk="1" latinLnBrk="0" hangingPunct="1">
                        <a:defRPr kumimoji="1" sz="1800" b="1" kern="1200">
                          <a:solidFill>
                            <a:schemeClr val="lt1"/>
                          </a:solidFill>
                          <a:latin typeface="メイリオ"/>
                          <a:ea typeface="メイリオ"/>
                        </a:defRPr>
                      </a:lvl2pPr>
                      <a:lvl3pPr marL="914400" algn="l" defTabSz="914400" rtl="0" eaLnBrk="1" latinLnBrk="0" hangingPunct="1">
                        <a:defRPr kumimoji="1" sz="1800" b="1" kern="1200">
                          <a:solidFill>
                            <a:schemeClr val="lt1"/>
                          </a:solidFill>
                          <a:latin typeface="メイリオ"/>
                          <a:ea typeface="メイリオ"/>
                        </a:defRPr>
                      </a:lvl3pPr>
                      <a:lvl4pPr marL="1371600" algn="l" defTabSz="914400" rtl="0" eaLnBrk="1" latinLnBrk="0" hangingPunct="1">
                        <a:defRPr kumimoji="1" sz="1800" b="1" kern="1200">
                          <a:solidFill>
                            <a:schemeClr val="lt1"/>
                          </a:solidFill>
                          <a:latin typeface="メイリオ"/>
                          <a:ea typeface="メイリオ"/>
                        </a:defRPr>
                      </a:lvl4pPr>
                      <a:lvl5pPr marL="1828800" algn="l" defTabSz="914400" rtl="0" eaLnBrk="1" latinLnBrk="0" hangingPunct="1">
                        <a:defRPr kumimoji="1" sz="1800" b="1" kern="1200">
                          <a:solidFill>
                            <a:schemeClr val="lt1"/>
                          </a:solidFill>
                          <a:latin typeface="メイリオ"/>
                          <a:ea typeface="メイリオ"/>
                        </a:defRPr>
                      </a:lvl5pPr>
                      <a:lvl6pPr marL="2286000" algn="l" defTabSz="914400" rtl="0" eaLnBrk="1" latinLnBrk="0" hangingPunct="1">
                        <a:defRPr kumimoji="1" sz="1800" b="1" kern="1200">
                          <a:solidFill>
                            <a:schemeClr val="lt1"/>
                          </a:solidFill>
                          <a:latin typeface="メイリオ"/>
                          <a:ea typeface="メイリオ"/>
                        </a:defRPr>
                      </a:lvl6pPr>
                      <a:lvl7pPr marL="2743200" algn="l" defTabSz="914400" rtl="0" eaLnBrk="1" latinLnBrk="0" hangingPunct="1">
                        <a:defRPr kumimoji="1" sz="1800" b="1" kern="1200">
                          <a:solidFill>
                            <a:schemeClr val="lt1"/>
                          </a:solidFill>
                          <a:latin typeface="メイリオ"/>
                          <a:ea typeface="メイリオ"/>
                        </a:defRPr>
                      </a:lvl7pPr>
                      <a:lvl8pPr marL="3200400" algn="l" defTabSz="914400" rtl="0" eaLnBrk="1" latinLnBrk="0" hangingPunct="1">
                        <a:defRPr kumimoji="1" sz="1800" b="1" kern="1200">
                          <a:solidFill>
                            <a:schemeClr val="lt1"/>
                          </a:solidFill>
                          <a:latin typeface="メイリオ"/>
                          <a:ea typeface="メイリオ"/>
                        </a:defRPr>
                      </a:lvl8pPr>
                      <a:lvl9pPr marL="3657600" algn="l" defTabSz="914400" rtl="0" eaLnBrk="1" latinLnBrk="0" hangingPunct="1">
                        <a:defRPr kumimoji="1" sz="1800" b="1" kern="1200">
                          <a:solidFill>
                            <a:schemeClr val="lt1"/>
                          </a:solidFill>
                          <a:latin typeface="メイリオ"/>
                          <a:ea typeface="メイリオ"/>
                        </a:defRPr>
                      </a:lvl9pPr>
                    </a:lstStyle>
                    <a:p>
                      <a:pPr algn="ctr"/>
                      <a:r>
                        <a:rPr kumimoji="1" lang="ja-JP" altLang="en-US" sz="900" dirty="0"/>
                        <a:t>メニュー名</a:t>
                      </a:r>
                    </a:p>
                  </a:txBody>
                  <a:tcPr/>
                </a:tc>
                <a:extLst>
                  <a:ext uri="{0D108BD9-81ED-4DB2-BD59-A6C34878D82A}">
                    <a16:rowId xmlns:a16="http://schemas.microsoft.com/office/drawing/2014/main" val="802437307"/>
                  </a:ext>
                </a:extLst>
              </a:tr>
              <a:tr h="0">
                <a:tc>
                  <a:txBody>
                    <a:bodyPr/>
                    <a:lstStyle>
                      <a:lvl1pPr marL="0" algn="l" defTabSz="914400" rtl="0" eaLnBrk="1" latinLnBrk="0" hangingPunct="1">
                        <a:defRPr kumimoji="1" sz="1800" kern="1200">
                          <a:solidFill>
                            <a:schemeClr val="dk1"/>
                          </a:solidFill>
                          <a:latin typeface="メイリオ"/>
                          <a:ea typeface="メイリオ"/>
                        </a:defRPr>
                      </a:lvl1pPr>
                      <a:lvl2pPr marL="457200" algn="l" defTabSz="914400" rtl="0" eaLnBrk="1" latinLnBrk="0" hangingPunct="1">
                        <a:defRPr kumimoji="1" sz="1800" kern="1200">
                          <a:solidFill>
                            <a:schemeClr val="dk1"/>
                          </a:solidFill>
                          <a:latin typeface="メイリオ"/>
                          <a:ea typeface="メイリオ"/>
                        </a:defRPr>
                      </a:lvl2pPr>
                      <a:lvl3pPr marL="914400" algn="l" defTabSz="914400" rtl="0" eaLnBrk="1" latinLnBrk="0" hangingPunct="1">
                        <a:defRPr kumimoji="1" sz="1800" kern="1200">
                          <a:solidFill>
                            <a:schemeClr val="dk1"/>
                          </a:solidFill>
                          <a:latin typeface="メイリオ"/>
                          <a:ea typeface="メイリオ"/>
                        </a:defRPr>
                      </a:lvl3pPr>
                      <a:lvl4pPr marL="1371600" algn="l" defTabSz="914400" rtl="0" eaLnBrk="1" latinLnBrk="0" hangingPunct="1">
                        <a:defRPr kumimoji="1" sz="1800" kern="1200">
                          <a:solidFill>
                            <a:schemeClr val="dk1"/>
                          </a:solidFill>
                          <a:latin typeface="メイリオ"/>
                          <a:ea typeface="メイリオ"/>
                        </a:defRPr>
                      </a:lvl4pPr>
                      <a:lvl5pPr marL="1828800" algn="l" defTabSz="914400" rtl="0" eaLnBrk="1" latinLnBrk="0" hangingPunct="1">
                        <a:defRPr kumimoji="1" sz="1800" kern="1200">
                          <a:solidFill>
                            <a:schemeClr val="dk1"/>
                          </a:solidFill>
                          <a:latin typeface="メイリオ"/>
                          <a:ea typeface="メイリオ"/>
                        </a:defRPr>
                      </a:lvl5pPr>
                      <a:lvl6pPr marL="2286000" algn="l" defTabSz="914400" rtl="0" eaLnBrk="1" latinLnBrk="0" hangingPunct="1">
                        <a:defRPr kumimoji="1" sz="1800" kern="1200">
                          <a:solidFill>
                            <a:schemeClr val="dk1"/>
                          </a:solidFill>
                          <a:latin typeface="メイリオ"/>
                          <a:ea typeface="メイリオ"/>
                        </a:defRPr>
                      </a:lvl6pPr>
                      <a:lvl7pPr marL="2743200" algn="l" defTabSz="914400" rtl="0" eaLnBrk="1" latinLnBrk="0" hangingPunct="1">
                        <a:defRPr kumimoji="1" sz="1800" kern="1200">
                          <a:solidFill>
                            <a:schemeClr val="dk1"/>
                          </a:solidFill>
                          <a:latin typeface="メイリオ"/>
                          <a:ea typeface="メイリオ"/>
                        </a:defRPr>
                      </a:lvl7pPr>
                      <a:lvl8pPr marL="3200400" algn="l" defTabSz="914400" rtl="0" eaLnBrk="1" latinLnBrk="0" hangingPunct="1">
                        <a:defRPr kumimoji="1" sz="1800" kern="1200">
                          <a:solidFill>
                            <a:schemeClr val="dk1"/>
                          </a:solidFill>
                          <a:latin typeface="メイリオ"/>
                          <a:ea typeface="メイリオ"/>
                        </a:defRPr>
                      </a:lvl8pPr>
                      <a:lvl9pPr marL="3657600" algn="l" defTabSz="914400" rtl="0" eaLnBrk="1" latinLnBrk="0" hangingPunct="1">
                        <a:defRPr kumimoji="1" sz="1800" kern="1200">
                          <a:solidFill>
                            <a:schemeClr val="dk1"/>
                          </a:solidFill>
                          <a:latin typeface="メイリオ"/>
                          <a:ea typeface="メイリオ"/>
                        </a:defRPr>
                      </a:lvl9pPr>
                    </a:lstStyle>
                    <a:p>
                      <a:r>
                        <a:rPr kumimoji="1" lang="ja-JP" altLang="en-US" sz="900" dirty="0">
                          <a:solidFill>
                            <a:schemeClr val="tx1">
                              <a:lumMod val="75000"/>
                              <a:lumOff val="25000"/>
                            </a:schemeClr>
                          </a:solidFill>
                        </a:rPr>
                        <a:t>固定資産管理</a:t>
                      </a:r>
                      <a:r>
                        <a:rPr kumimoji="1" lang="en-US" altLang="ja-JP" sz="900" dirty="0">
                          <a:solidFill>
                            <a:schemeClr val="tx1">
                              <a:lumMod val="75000"/>
                              <a:lumOff val="25000"/>
                            </a:schemeClr>
                          </a:solidFill>
                        </a:rPr>
                        <a:t>/</a:t>
                      </a:r>
                      <a:r>
                        <a:rPr kumimoji="1" lang="ja-JP" altLang="en-US" sz="900" dirty="0">
                          <a:solidFill>
                            <a:schemeClr val="tx1">
                              <a:lumMod val="75000"/>
                              <a:lumOff val="25000"/>
                            </a:schemeClr>
                          </a:solidFill>
                        </a:rPr>
                        <a:t>共通</a:t>
                      </a:r>
                      <a:endParaRPr kumimoji="1" lang="ja-JP" altLang="en-US" sz="900" dirty="0">
                        <a:solidFill>
                          <a:schemeClr val="tx1">
                            <a:lumMod val="75000"/>
                            <a:lumOff val="25000"/>
                          </a:schemeClr>
                        </a:solidFill>
                        <a:latin typeface="+mn-ea"/>
                        <a:ea typeface="+mn-ea"/>
                      </a:endParaRPr>
                    </a:p>
                  </a:txBody>
                  <a:tcPr/>
                </a:tc>
                <a:tc>
                  <a:txBody>
                    <a:bodyPr/>
                    <a:lstStyle>
                      <a:lvl1pPr marL="0" algn="l" defTabSz="914400" rtl="0" eaLnBrk="1" latinLnBrk="0" hangingPunct="1">
                        <a:defRPr kumimoji="1" sz="1800" kern="1200">
                          <a:solidFill>
                            <a:schemeClr val="dk1"/>
                          </a:solidFill>
                          <a:latin typeface="メイリオ"/>
                          <a:ea typeface="メイリオ"/>
                        </a:defRPr>
                      </a:lvl1pPr>
                      <a:lvl2pPr marL="457200" algn="l" defTabSz="914400" rtl="0" eaLnBrk="1" latinLnBrk="0" hangingPunct="1">
                        <a:defRPr kumimoji="1" sz="1800" kern="1200">
                          <a:solidFill>
                            <a:schemeClr val="dk1"/>
                          </a:solidFill>
                          <a:latin typeface="メイリオ"/>
                          <a:ea typeface="メイリオ"/>
                        </a:defRPr>
                      </a:lvl2pPr>
                      <a:lvl3pPr marL="914400" algn="l" defTabSz="914400" rtl="0" eaLnBrk="1" latinLnBrk="0" hangingPunct="1">
                        <a:defRPr kumimoji="1" sz="1800" kern="1200">
                          <a:solidFill>
                            <a:schemeClr val="dk1"/>
                          </a:solidFill>
                          <a:latin typeface="メイリオ"/>
                          <a:ea typeface="メイリオ"/>
                        </a:defRPr>
                      </a:lvl3pPr>
                      <a:lvl4pPr marL="1371600" algn="l" defTabSz="914400" rtl="0" eaLnBrk="1" latinLnBrk="0" hangingPunct="1">
                        <a:defRPr kumimoji="1" sz="1800" kern="1200">
                          <a:solidFill>
                            <a:schemeClr val="dk1"/>
                          </a:solidFill>
                          <a:latin typeface="メイリオ"/>
                          <a:ea typeface="メイリオ"/>
                        </a:defRPr>
                      </a:lvl4pPr>
                      <a:lvl5pPr marL="1828800" algn="l" defTabSz="914400" rtl="0" eaLnBrk="1" latinLnBrk="0" hangingPunct="1">
                        <a:defRPr kumimoji="1" sz="1800" kern="1200">
                          <a:solidFill>
                            <a:schemeClr val="dk1"/>
                          </a:solidFill>
                          <a:latin typeface="メイリオ"/>
                          <a:ea typeface="メイリオ"/>
                        </a:defRPr>
                      </a:lvl5pPr>
                      <a:lvl6pPr marL="2286000" algn="l" defTabSz="914400" rtl="0" eaLnBrk="1" latinLnBrk="0" hangingPunct="1">
                        <a:defRPr kumimoji="1" sz="1800" kern="1200">
                          <a:solidFill>
                            <a:schemeClr val="dk1"/>
                          </a:solidFill>
                          <a:latin typeface="メイリオ"/>
                          <a:ea typeface="メイリオ"/>
                        </a:defRPr>
                      </a:lvl6pPr>
                      <a:lvl7pPr marL="2743200" algn="l" defTabSz="914400" rtl="0" eaLnBrk="1" latinLnBrk="0" hangingPunct="1">
                        <a:defRPr kumimoji="1" sz="1800" kern="1200">
                          <a:solidFill>
                            <a:schemeClr val="dk1"/>
                          </a:solidFill>
                          <a:latin typeface="メイリオ"/>
                          <a:ea typeface="メイリオ"/>
                        </a:defRPr>
                      </a:lvl7pPr>
                      <a:lvl8pPr marL="3200400" algn="l" defTabSz="914400" rtl="0" eaLnBrk="1" latinLnBrk="0" hangingPunct="1">
                        <a:defRPr kumimoji="1" sz="1800" kern="1200">
                          <a:solidFill>
                            <a:schemeClr val="dk1"/>
                          </a:solidFill>
                          <a:latin typeface="メイリオ"/>
                          <a:ea typeface="メイリオ"/>
                        </a:defRPr>
                      </a:lvl8pPr>
                      <a:lvl9pPr marL="3657600" algn="l" defTabSz="914400" rtl="0" eaLnBrk="1" latinLnBrk="0" hangingPunct="1">
                        <a:defRPr kumimoji="1" sz="1800" kern="1200">
                          <a:solidFill>
                            <a:schemeClr val="dk1"/>
                          </a:solidFill>
                          <a:latin typeface="メイリオ"/>
                          <a:ea typeface="メイリオ"/>
                        </a:defRPr>
                      </a:lvl9pPr>
                    </a:lstStyle>
                    <a:p>
                      <a:r>
                        <a:rPr kumimoji="1" lang="ja-JP" altLang="en-US" sz="900" dirty="0">
                          <a:solidFill>
                            <a:schemeClr val="tx1">
                              <a:lumMod val="75000"/>
                              <a:lumOff val="25000"/>
                            </a:schemeClr>
                          </a:solidFill>
                        </a:rPr>
                        <a:t>・マスタデータ一括取込用データ作成</a:t>
                      </a:r>
                      <a:endParaRPr kumimoji="1" lang="en-US" altLang="ja-JP" sz="900" dirty="0">
                        <a:solidFill>
                          <a:schemeClr val="tx1">
                            <a:lumMod val="75000"/>
                            <a:lumOff val="25000"/>
                          </a:schemeClr>
                        </a:solidFill>
                      </a:endParaRPr>
                    </a:p>
                    <a:p>
                      <a:r>
                        <a:rPr kumimoji="1" lang="ja-JP" altLang="en-US" sz="900" dirty="0">
                          <a:solidFill>
                            <a:schemeClr val="tx1">
                              <a:lumMod val="75000"/>
                              <a:lumOff val="25000"/>
                            </a:schemeClr>
                          </a:solidFill>
                        </a:rPr>
                        <a:t>・</a:t>
                      </a:r>
                      <a:r>
                        <a:rPr lang="ja-JP" altLang="en-US" sz="900" kern="100" dirty="0">
                          <a:solidFill>
                            <a:schemeClr val="tx1">
                              <a:lumMod val="75000"/>
                              <a:lumOff val="25000"/>
                            </a:schemeClr>
                          </a:solidFill>
                        </a:rPr>
                        <a:t>外部データ連携 </a:t>
                      </a:r>
                      <a:r>
                        <a:rPr lang="en-US" altLang="ja-JP" sz="900" kern="100" dirty="0">
                          <a:solidFill>
                            <a:schemeClr val="tx1">
                              <a:lumMod val="75000"/>
                              <a:lumOff val="25000"/>
                            </a:schemeClr>
                          </a:solidFill>
                        </a:rPr>
                        <a:t>※ DB</a:t>
                      </a:r>
                      <a:r>
                        <a:rPr lang="ja-JP" altLang="en-US" sz="900" kern="100" dirty="0">
                          <a:solidFill>
                            <a:schemeClr val="tx1">
                              <a:lumMod val="75000"/>
                              <a:lumOff val="25000"/>
                            </a:schemeClr>
                          </a:solidFill>
                        </a:rPr>
                        <a:t>へデータセット不可</a:t>
                      </a:r>
                      <a:endParaRPr kumimoji="1" lang="ja-JP" altLang="en-US" sz="900" dirty="0">
                        <a:solidFill>
                          <a:schemeClr val="tx1">
                            <a:lumMod val="75000"/>
                            <a:lumOff val="25000"/>
                          </a:schemeClr>
                        </a:solidFill>
                        <a:latin typeface="+mn-ea"/>
                        <a:ea typeface="+mn-ea"/>
                      </a:endParaRPr>
                    </a:p>
                  </a:txBody>
                  <a:tcPr marL="36000" marR="36000"/>
                </a:tc>
                <a:extLst>
                  <a:ext uri="{0D108BD9-81ED-4DB2-BD59-A6C34878D82A}">
                    <a16:rowId xmlns:a16="http://schemas.microsoft.com/office/drawing/2014/main" val="2675645955"/>
                  </a:ext>
                </a:extLst>
              </a:tr>
              <a:tr h="0">
                <a:tc>
                  <a:txBody>
                    <a:bodyPr/>
                    <a:lstStyle>
                      <a:lvl1pPr marL="0" algn="l" defTabSz="914400" rtl="0" eaLnBrk="1" latinLnBrk="0" hangingPunct="1">
                        <a:defRPr kumimoji="1" sz="1800" kern="1200">
                          <a:solidFill>
                            <a:schemeClr val="dk1"/>
                          </a:solidFill>
                          <a:latin typeface="メイリオ"/>
                          <a:ea typeface="メイリオ"/>
                        </a:defRPr>
                      </a:lvl1pPr>
                      <a:lvl2pPr marL="457200" algn="l" defTabSz="914400" rtl="0" eaLnBrk="1" latinLnBrk="0" hangingPunct="1">
                        <a:defRPr kumimoji="1" sz="1800" kern="1200">
                          <a:solidFill>
                            <a:schemeClr val="dk1"/>
                          </a:solidFill>
                          <a:latin typeface="メイリオ"/>
                          <a:ea typeface="メイリオ"/>
                        </a:defRPr>
                      </a:lvl2pPr>
                      <a:lvl3pPr marL="914400" algn="l" defTabSz="914400" rtl="0" eaLnBrk="1" latinLnBrk="0" hangingPunct="1">
                        <a:defRPr kumimoji="1" sz="1800" kern="1200">
                          <a:solidFill>
                            <a:schemeClr val="dk1"/>
                          </a:solidFill>
                          <a:latin typeface="メイリオ"/>
                          <a:ea typeface="メイリオ"/>
                        </a:defRPr>
                      </a:lvl3pPr>
                      <a:lvl4pPr marL="1371600" algn="l" defTabSz="914400" rtl="0" eaLnBrk="1" latinLnBrk="0" hangingPunct="1">
                        <a:defRPr kumimoji="1" sz="1800" kern="1200">
                          <a:solidFill>
                            <a:schemeClr val="dk1"/>
                          </a:solidFill>
                          <a:latin typeface="メイリオ"/>
                          <a:ea typeface="メイリオ"/>
                        </a:defRPr>
                      </a:lvl4pPr>
                      <a:lvl5pPr marL="1828800" algn="l" defTabSz="914400" rtl="0" eaLnBrk="1" latinLnBrk="0" hangingPunct="1">
                        <a:defRPr kumimoji="1" sz="1800" kern="1200">
                          <a:solidFill>
                            <a:schemeClr val="dk1"/>
                          </a:solidFill>
                          <a:latin typeface="メイリオ"/>
                          <a:ea typeface="メイリオ"/>
                        </a:defRPr>
                      </a:lvl5pPr>
                      <a:lvl6pPr marL="2286000" algn="l" defTabSz="914400" rtl="0" eaLnBrk="1" latinLnBrk="0" hangingPunct="1">
                        <a:defRPr kumimoji="1" sz="1800" kern="1200">
                          <a:solidFill>
                            <a:schemeClr val="dk1"/>
                          </a:solidFill>
                          <a:latin typeface="メイリオ"/>
                          <a:ea typeface="メイリオ"/>
                        </a:defRPr>
                      </a:lvl6pPr>
                      <a:lvl7pPr marL="2743200" algn="l" defTabSz="914400" rtl="0" eaLnBrk="1" latinLnBrk="0" hangingPunct="1">
                        <a:defRPr kumimoji="1" sz="1800" kern="1200">
                          <a:solidFill>
                            <a:schemeClr val="dk1"/>
                          </a:solidFill>
                          <a:latin typeface="メイリオ"/>
                          <a:ea typeface="メイリオ"/>
                        </a:defRPr>
                      </a:lvl7pPr>
                      <a:lvl8pPr marL="3200400" algn="l" defTabSz="914400" rtl="0" eaLnBrk="1" latinLnBrk="0" hangingPunct="1">
                        <a:defRPr kumimoji="1" sz="1800" kern="1200">
                          <a:solidFill>
                            <a:schemeClr val="dk1"/>
                          </a:solidFill>
                          <a:latin typeface="メイリオ"/>
                          <a:ea typeface="メイリオ"/>
                        </a:defRPr>
                      </a:lvl8pPr>
                      <a:lvl9pPr marL="3657600" algn="l" defTabSz="914400" rtl="0" eaLnBrk="1" latinLnBrk="0" hangingPunct="1">
                        <a:defRPr kumimoji="1" sz="1800" kern="1200">
                          <a:solidFill>
                            <a:schemeClr val="dk1"/>
                          </a:solidFill>
                          <a:latin typeface="メイリオ"/>
                          <a:ea typeface="メイリオ"/>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900" dirty="0">
                          <a:solidFill>
                            <a:schemeClr val="tx1">
                              <a:lumMod val="75000"/>
                              <a:lumOff val="25000"/>
                            </a:schemeClr>
                          </a:solidFill>
                        </a:rPr>
                        <a:t>手形管理</a:t>
                      </a:r>
                      <a:r>
                        <a:rPr kumimoji="1" lang="en-US" altLang="ja-JP" sz="900" dirty="0">
                          <a:solidFill>
                            <a:schemeClr val="tx1">
                              <a:lumMod val="75000"/>
                              <a:lumOff val="25000"/>
                            </a:schemeClr>
                          </a:solidFill>
                        </a:rPr>
                        <a:t>/</a:t>
                      </a:r>
                      <a:r>
                        <a:rPr kumimoji="1" lang="ja-JP" altLang="en-US" sz="900" dirty="0">
                          <a:solidFill>
                            <a:schemeClr val="tx1">
                              <a:lumMod val="75000"/>
                              <a:lumOff val="25000"/>
                            </a:schemeClr>
                          </a:solidFill>
                        </a:rPr>
                        <a:t>共通</a:t>
                      </a:r>
                      <a:endParaRPr kumimoji="1" lang="ja-JP" altLang="en-US" sz="900" dirty="0">
                        <a:solidFill>
                          <a:schemeClr val="tx1">
                            <a:lumMod val="75000"/>
                            <a:lumOff val="25000"/>
                          </a:schemeClr>
                        </a:solidFill>
                        <a:latin typeface="+mn-ea"/>
                        <a:ea typeface="+mn-ea"/>
                      </a:endParaRPr>
                    </a:p>
                  </a:txBody>
                  <a:tcPr/>
                </a:tc>
                <a:tc>
                  <a:txBody>
                    <a:bodyPr/>
                    <a:lstStyle>
                      <a:lvl1pPr marL="0" algn="l" defTabSz="914400" rtl="0" eaLnBrk="1" latinLnBrk="0" hangingPunct="1">
                        <a:defRPr kumimoji="1" sz="1800" kern="1200">
                          <a:solidFill>
                            <a:schemeClr val="dk1"/>
                          </a:solidFill>
                          <a:latin typeface="メイリオ"/>
                          <a:ea typeface="メイリオ"/>
                        </a:defRPr>
                      </a:lvl1pPr>
                      <a:lvl2pPr marL="457200" algn="l" defTabSz="914400" rtl="0" eaLnBrk="1" latinLnBrk="0" hangingPunct="1">
                        <a:defRPr kumimoji="1" sz="1800" kern="1200">
                          <a:solidFill>
                            <a:schemeClr val="dk1"/>
                          </a:solidFill>
                          <a:latin typeface="メイリオ"/>
                          <a:ea typeface="メイリオ"/>
                        </a:defRPr>
                      </a:lvl2pPr>
                      <a:lvl3pPr marL="914400" algn="l" defTabSz="914400" rtl="0" eaLnBrk="1" latinLnBrk="0" hangingPunct="1">
                        <a:defRPr kumimoji="1" sz="1800" kern="1200">
                          <a:solidFill>
                            <a:schemeClr val="dk1"/>
                          </a:solidFill>
                          <a:latin typeface="メイリオ"/>
                          <a:ea typeface="メイリオ"/>
                        </a:defRPr>
                      </a:lvl3pPr>
                      <a:lvl4pPr marL="1371600" algn="l" defTabSz="914400" rtl="0" eaLnBrk="1" latinLnBrk="0" hangingPunct="1">
                        <a:defRPr kumimoji="1" sz="1800" kern="1200">
                          <a:solidFill>
                            <a:schemeClr val="dk1"/>
                          </a:solidFill>
                          <a:latin typeface="メイリオ"/>
                          <a:ea typeface="メイリオ"/>
                        </a:defRPr>
                      </a:lvl4pPr>
                      <a:lvl5pPr marL="1828800" algn="l" defTabSz="914400" rtl="0" eaLnBrk="1" latinLnBrk="0" hangingPunct="1">
                        <a:defRPr kumimoji="1" sz="1800" kern="1200">
                          <a:solidFill>
                            <a:schemeClr val="dk1"/>
                          </a:solidFill>
                          <a:latin typeface="メイリオ"/>
                          <a:ea typeface="メイリオ"/>
                        </a:defRPr>
                      </a:lvl5pPr>
                      <a:lvl6pPr marL="2286000" algn="l" defTabSz="914400" rtl="0" eaLnBrk="1" latinLnBrk="0" hangingPunct="1">
                        <a:defRPr kumimoji="1" sz="1800" kern="1200">
                          <a:solidFill>
                            <a:schemeClr val="dk1"/>
                          </a:solidFill>
                          <a:latin typeface="メイリオ"/>
                          <a:ea typeface="メイリオ"/>
                        </a:defRPr>
                      </a:lvl6pPr>
                      <a:lvl7pPr marL="2743200" algn="l" defTabSz="914400" rtl="0" eaLnBrk="1" latinLnBrk="0" hangingPunct="1">
                        <a:defRPr kumimoji="1" sz="1800" kern="1200">
                          <a:solidFill>
                            <a:schemeClr val="dk1"/>
                          </a:solidFill>
                          <a:latin typeface="メイリオ"/>
                          <a:ea typeface="メイリオ"/>
                        </a:defRPr>
                      </a:lvl7pPr>
                      <a:lvl8pPr marL="3200400" algn="l" defTabSz="914400" rtl="0" eaLnBrk="1" latinLnBrk="0" hangingPunct="1">
                        <a:defRPr kumimoji="1" sz="1800" kern="1200">
                          <a:solidFill>
                            <a:schemeClr val="dk1"/>
                          </a:solidFill>
                          <a:latin typeface="メイリオ"/>
                          <a:ea typeface="メイリオ"/>
                        </a:defRPr>
                      </a:lvl8pPr>
                      <a:lvl9pPr marL="3657600" algn="l" defTabSz="914400" rtl="0" eaLnBrk="1" latinLnBrk="0" hangingPunct="1">
                        <a:defRPr kumimoji="1" sz="1800" kern="1200">
                          <a:solidFill>
                            <a:schemeClr val="dk1"/>
                          </a:solidFill>
                          <a:latin typeface="メイリオ"/>
                          <a:ea typeface="メイリオ"/>
                        </a:defRPr>
                      </a:lvl9pPr>
                    </a:lstStyle>
                    <a:p>
                      <a:r>
                        <a:rPr lang="ja-JP" altLang="en-US" sz="900" kern="100" dirty="0">
                          <a:solidFill>
                            <a:schemeClr val="tx1">
                              <a:lumMod val="75000"/>
                              <a:lumOff val="25000"/>
                            </a:schemeClr>
                          </a:solidFill>
                        </a:rPr>
                        <a:t>・受取手形取込 </a:t>
                      </a:r>
                      <a:r>
                        <a:rPr lang="en-US" altLang="ja-JP" sz="900" kern="100" dirty="0">
                          <a:solidFill>
                            <a:schemeClr val="tx1">
                              <a:lumMod val="75000"/>
                              <a:lumOff val="25000"/>
                            </a:schemeClr>
                          </a:solidFill>
                        </a:rPr>
                        <a:t>※ DB</a:t>
                      </a:r>
                      <a:r>
                        <a:rPr lang="ja-JP" altLang="en-US" sz="900" kern="100" dirty="0">
                          <a:solidFill>
                            <a:schemeClr val="tx1">
                              <a:lumMod val="75000"/>
                              <a:lumOff val="25000"/>
                            </a:schemeClr>
                          </a:solidFill>
                        </a:rPr>
                        <a:t>へデータセット不可</a:t>
                      </a:r>
                    </a:p>
                    <a:p>
                      <a:pPr marL="0" marR="0" lvl="0" indent="0" algn="l" defTabSz="914378" rtl="0" eaLnBrk="1" fontAlgn="auto" latinLnBrk="0" hangingPunct="1">
                        <a:lnSpc>
                          <a:spcPct val="100000"/>
                        </a:lnSpc>
                        <a:spcBef>
                          <a:spcPts val="0"/>
                        </a:spcBef>
                        <a:spcAft>
                          <a:spcPts val="0"/>
                        </a:spcAft>
                        <a:buClrTx/>
                        <a:buSzTx/>
                        <a:buFontTx/>
                        <a:buNone/>
                        <a:tabLst/>
                        <a:defRPr/>
                      </a:pPr>
                      <a:r>
                        <a:rPr kumimoji="1" lang="ja-JP" altLang="en-US" sz="900" dirty="0">
                          <a:solidFill>
                            <a:schemeClr val="tx1">
                              <a:lumMod val="75000"/>
                              <a:lumOff val="25000"/>
                            </a:schemeClr>
                          </a:solidFill>
                        </a:rPr>
                        <a:t>・</a:t>
                      </a:r>
                      <a:r>
                        <a:rPr kumimoji="1" lang="ja-JP" altLang="en-US" sz="900" u="none" strike="noStrike" kern="100" cap="none" spc="0" normalizeH="0" baseline="0" noProof="0" dirty="0">
                          <a:ln>
                            <a:noFill/>
                          </a:ln>
                          <a:solidFill>
                            <a:schemeClr val="tx1">
                              <a:lumMod val="75000"/>
                              <a:lumOff val="25000"/>
                            </a:schemeClr>
                          </a:solidFill>
                          <a:effectLst/>
                          <a:uLnTx/>
                          <a:uFillTx/>
                        </a:rPr>
                        <a:t>支払手形取込 </a:t>
                      </a:r>
                      <a:r>
                        <a:rPr kumimoji="1" lang="en-US" altLang="ja-JP" sz="900" u="none" strike="noStrike" kern="100" cap="none" spc="0" normalizeH="0" baseline="0" noProof="0" dirty="0">
                          <a:ln>
                            <a:noFill/>
                          </a:ln>
                          <a:solidFill>
                            <a:schemeClr val="tx1">
                              <a:lumMod val="75000"/>
                              <a:lumOff val="25000"/>
                            </a:schemeClr>
                          </a:solidFill>
                          <a:effectLst/>
                          <a:uLnTx/>
                          <a:uFillTx/>
                        </a:rPr>
                        <a:t>※ DB</a:t>
                      </a:r>
                      <a:r>
                        <a:rPr kumimoji="1" lang="ja-JP" altLang="en-US" sz="900" u="none" strike="noStrike" kern="100" cap="none" spc="0" normalizeH="0" baseline="0" noProof="0" dirty="0">
                          <a:ln>
                            <a:noFill/>
                          </a:ln>
                          <a:solidFill>
                            <a:schemeClr val="tx1">
                              <a:lumMod val="75000"/>
                              <a:lumOff val="25000"/>
                            </a:schemeClr>
                          </a:solidFill>
                          <a:effectLst/>
                          <a:uLnTx/>
                          <a:uFillTx/>
                        </a:rPr>
                        <a:t>へデータセット不可</a:t>
                      </a:r>
                      <a:endParaRPr kumimoji="1" lang="ja-JP" altLang="en-US" sz="900" b="0" i="0" u="none" strike="noStrike" kern="100" cap="none" spc="0" normalizeH="0" baseline="0" noProof="0" dirty="0">
                        <a:ln>
                          <a:noFill/>
                        </a:ln>
                        <a:solidFill>
                          <a:schemeClr val="tx1">
                            <a:lumMod val="75000"/>
                            <a:lumOff val="25000"/>
                          </a:schemeClr>
                        </a:solidFill>
                        <a:effectLst/>
                        <a:uLnTx/>
                        <a:uFillTx/>
                        <a:latin typeface="+mn-ea"/>
                        <a:ea typeface="+mn-ea"/>
                        <a:cs typeface="Courier New" panose="02070309020205020404" pitchFamily="49" charset="0"/>
                      </a:endParaRPr>
                    </a:p>
                  </a:txBody>
                  <a:tcPr marL="36000" marR="36000"/>
                </a:tc>
                <a:extLst>
                  <a:ext uri="{0D108BD9-81ED-4DB2-BD59-A6C34878D82A}">
                    <a16:rowId xmlns:a16="http://schemas.microsoft.com/office/drawing/2014/main" val="785842929"/>
                  </a:ext>
                </a:extLst>
              </a:tr>
              <a:tr h="0">
                <a:tc>
                  <a:txBody>
                    <a:bodyPr/>
                    <a:lstStyle>
                      <a:lvl1pPr marL="0" algn="l" defTabSz="914400" rtl="0" eaLnBrk="1" latinLnBrk="0" hangingPunct="1">
                        <a:defRPr kumimoji="1" sz="1800" kern="1200">
                          <a:solidFill>
                            <a:schemeClr val="dk1"/>
                          </a:solidFill>
                          <a:latin typeface="メイリオ"/>
                          <a:ea typeface="メイリオ"/>
                        </a:defRPr>
                      </a:lvl1pPr>
                      <a:lvl2pPr marL="457200" algn="l" defTabSz="914400" rtl="0" eaLnBrk="1" latinLnBrk="0" hangingPunct="1">
                        <a:defRPr kumimoji="1" sz="1800" kern="1200">
                          <a:solidFill>
                            <a:schemeClr val="dk1"/>
                          </a:solidFill>
                          <a:latin typeface="メイリオ"/>
                          <a:ea typeface="メイリオ"/>
                        </a:defRPr>
                      </a:lvl2pPr>
                      <a:lvl3pPr marL="914400" algn="l" defTabSz="914400" rtl="0" eaLnBrk="1" latinLnBrk="0" hangingPunct="1">
                        <a:defRPr kumimoji="1" sz="1800" kern="1200">
                          <a:solidFill>
                            <a:schemeClr val="dk1"/>
                          </a:solidFill>
                          <a:latin typeface="メイリオ"/>
                          <a:ea typeface="メイリオ"/>
                        </a:defRPr>
                      </a:lvl3pPr>
                      <a:lvl4pPr marL="1371600" algn="l" defTabSz="914400" rtl="0" eaLnBrk="1" latinLnBrk="0" hangingPunct="1">
                        <a:defRPr kumimoji="1" sz="1800" kern="1200">
                          <a:solidFill>
                            <a:schemeClr val="dk1"/>
                          </a:solidFill>
                          <a:latin typeface="メイリオ"/>
                          <a:ea typeface="メイリオ"/>
                        </a:defRPr>
                      </a:lvl4pPr>
                      <a:lvl5pPr marL="1828800" algn="l" defTabSz="914400" rtl="0" eaLnBrk="1" latinLnBrk="0" hangingPunct="1">
                        <a:defRPr kumimoji="1" sz="1800" kern="1200">
                          <a:solidFill>
                            <a:schemeClr val="dk1"/>
                          </a:solidFill>
                          <a:latin typeface="メイリオ"/>
                          <a:ea typeface="メイリオ"/>
                        </a:defRPr>
                      </a:lvl5pPr>
                      <a:lvl6pPr marL="2286000" algn="l" defTabSz="914400" rtl="0" eaLnBrk="1" latinLnBrk="0" hangingPunct="1">
                        <a:defRPr kumimoji="1" sz="1800" kern="1200">
                          <a:solidFill>
                            <a:schemeClr val="dk1"/>
                          </a:solidFill>
                          <a:latin typeface="メイリオ"/>
                          <a:ea typeface="メイリオ"/>
                        </a:defRPr>
                      </a:lvl6pPr>
                      <a:lvl7pPr marL="2743200" algn="l" defTabSz="914400" rtl="0" eaLnBrk="1" latinLnBrk="0" hangingPunct="1">
                        <a:defRPr kumimoji="1" sz="1800" kern="1200">
                          <a:solidFill>
                            <a:schemeClr val="dk1"/>
                          </a:solidFill>
                          <a:latin typeface="メイリオ"/>
                          <a:ea typeface="メイリオ"/>
                        </a:defRPr>
                      </a:lvl7pPr>
                      <a:lvl8pPr marL="3200400" algn="l" defTabSz="914400" rtl="0" eaLnBrk="1" latinLnBrk="0" hangingPunct="1">
                        <a:defRPr kumimoji="1" sz="1800" kern="1200">
                          <a:solidFill>
                            <a:schemeClr val="dk1"/>
                          </a:solidFill>
                          <a:latin typeface="メイリオ"/>
                          <a:ea typeface="メイリオ"/>
                        </a:defRPr>
                      </a:lvl8pPr>
                      <a:lvl9pPr marL="3657600" algn="l" defTabSz="914400" rtl="0" eaLnBrk="1" latinLnBrk="0" hangingPunct="1">
                        <a:defRPr kumimoji="1" sz="1800" kern="1200">
                          <a:solidFill>
                            <a:schemeClr val="dk1"/>
                          </a:solidFill>
                          <a:latin typeface="メイリオ"/>
                          <a:ea typeface="メイリオ"/>
                        </a:defRPr>
                      </a:lvl9pPr>
                    </a:lstStyle>
                    <a:p>
                      <a:r>
                        <a:rPr kumimoji="1" lang="ja-JP" altLang="en-US" sz="900" dirty="0">
                          <a:solidFill>
                            <a:schemeClr val="tx1">
                              <a:lumMod val="75000"/>
                              <a:lumOff val="25000"/>
                            </a:schemeClr>
                          </a:solidFill>
                        </a:rPr>
                        <a:t>その他</a:t>
                      </a:r>
                      <a:endParaRPr kumimoji="1" lang="en-US" altLang="ja-JP" sz="900" dirty="0">
                        <a:solidFill>
                          <a:schemeClr val="tx1">
                            <a:lumMod val="75000"/>
                            <a:lumOff val="25000"/>
                          </a:schemeClr>
                        </a:solidFill>
                        <a:latin typeface="+mn-ea"/>
                        <a:ea typeface="+mn-ea"/>
                      </a:endParaRPr>
                    </a:p>
                  </a:txBody>
                  <a:tcPr/>
                </a:tc>
                <a:tc>
                  <a:txBody>
                    <a:bodyPr/>
                    <a:lstStyle>
                      <a:lvl1pPr marL="0" algn="l" defTabSz="914400" rtl="0" eaLnBrk="1" latinLnBrk="0" hangingPunct="1">
                        <a:defRPr kumimoji="1" sz="1800" kern="1200">
                          <a:solidFill>
                            <a:schemeClr val="dk1"/>
                          </a:solidFill>
                          <a:latin typeface="メイリオ"/>
                          <a:ea typeface="メイリオ"/>
                        </a:defRPr>
                      </a:lvl1pPr>
                      <a:lvl2pPr marL="457200" algn="l" defTabSz="914400" rtl="0" eaLnBrk="1" latinLnBrk="0" hangingPunct="1">
                        <a:defRPr kumimoji="1" sz="1800" kern="1200">
                          <a:solidFill>
                            <a:schemeClr val="dk1"/>
                          </a:solidFill>
                          <a:latin typeface="メイリオ"/>
                          <a:ea typeface="メイリオ"/>
                        </a:defRPr>
                      </a:lvl2pPr>
                      <a:lvl3pPr marL="914400" algn="l" defTabSz="914400" rtl="0" eaLnBrk="1" latinLnBrk="0" hangingPunct="1">
                        <a:defRPr kumimoji="1" sz="1800" kern="1200">
                          <a:solidFill>
                            <a:schemeClr val="dk1"/>
                          </a:solidFill>
                          <a:latin typeface="メイリオ"/>
                          <a:ea typeface="メイリオ"/>
                        </a:defRPr>
                      </a:lvl3pPr>
                      <a:lvl4pPr marL="1371600" algn="l" defTabSz="914400" rtl="0" eaLnBrk="1" latinLnBrk="0" hangingPunct="1">
                        <a:defRPr kumimoji="1" sz="1800" kern="1200">
                          <a:solidFill>
                            <a:schemeClr val="dk1"/>
                          </a:solidFill>
                          <a:latin typeface="メイリオ"/>
                          <a:ea typeface="メイリオ"/>
                        </a:defRPr>
                      </a:lvl4pPr>
                      <a:lvl5pPr marL="1828800" algn="l" defTabSz="914400" rtl="0" eaLnBrk="1" latinLnBrk="0" hangingPunct="1">
                        <a:defRPr kumimoji="1" sz="1800" kern="1200">
                          <a:solidFill>
                            <a:schemeClr val="dk1"/>
                          </a:solidFill>
                          <a:latin typeface="メイリオ"/>
                          <a:ea typeface="メイリオ"/>
                        </a:defRPr>
                      </a:lvl5pPr>
                      <a:lvl6pPr marL="2286000" algn="l" defTabSz="914400" rtl="0" eaLnBrk="1" latinLnBrk="0" hangingPunct="1">
                        <a:defRPr kumimoji="1" sz="1800" kern="1200">
                          <a:solidFill>
                            <a:schemeClr val="dk1"/>
                          </a:solidFill>
                          <a:latin typeface="メイリオ"/>
                          <a:ea typeface="メイリオ"/>
                        </a:defRPr>
                      </a:lvl6pPr>
                      <a:lvl7pPr marL="2743200" algn="l" defTabSz="914400" rtl="0" eaLnBrk="1" latinLnBrk="0" hangingPunct="1">
                        <a:defRPr kumimoji="1" sz="1800" kern="1200">
                          <a:solidFill>
                            <a:schemeClr val="dk1"/>
                          </a:solidFill>
                          <a:latin typeface="メイリオ"/>
                          <a:ea typeface="メイリオ"/>
                        </a:defRPr>
                      </a:lvl7pPr>
                      <a:lvl8pPr marL="3200400" algn="l" defTabSz="914400" rtl="0" eaLnBrk="1" latinLnBrk="0" hangingPunct="1">
                        <a:defRPr kumimoji="1" sz="1800" kern="1200">
                          <a:solidFill>
                            <a:schemeClr val="dk1"/>
                          </a:solidFill>
                          <a:latin typeface="メイリオ"/>
                          <a:ea typeface="メイリオ"/>
                        </a:defRPr>
                      </a:lvl8pPr>
                      <a:lvl9pPr marL="3657600" algn="l" defTabSz="914400" rtl="0" eaLnBrk="1" latinLnBrk="0" hangingPunct="1">
                        <a:defRPr kumimoji="1" sz="1800" kern="1200">
                          <a:solidFill>
                            <a:schemeClr val="dk1"/>
                          </a:solidFill>
                          <a:latin typeface="メイリオ"/>
                          <a:ea typeface="メイリオ"/>
                        </a:defRPr>
                      </a:lvl9pPr>
                    </a:lstStyle>
                    <a:p>
                      <a:r>
                        <a:rPr kumimoji="1" lang="ja-JP" altLang="en-US" sz="900" dirty="0">
                          <a:solidFill>
                            <a:schemeClr val="tx1">
                              <a:lumMod val="75000"/>
                              <a:lumOff val="25000"/>
                            </a:schemeClr>
                          </a:solidFill>
                        </a:rPr>
                        <a:t>・ログインスキップ機能</a:t>
                      </a:r>
                      <a:endParaRPr kumimoji="1" lang="en-US" altLang="ja-JP" sz="900" dirty="0">
                        <a:solidFill>
                          <a:schemeClr val="tx1">
                            <a:lumMod val="75000"/>
                            <a:lumOff val="25000"/>
                          </a:schemeClr>
                        </a:solidFill>
                      </a:endParaRPr>
                    </a:p>
                    <a:p>
                      <a:r>
                        <a:rPr kumimoji="1" lang="ja-JP" altLang="en-US" sz="900" dirty="0">
                          <a:solidFill>
                            <a:schemeClr val="tx1">
                              <a:lumMod val="75000"/>
                              <a:lumOff val="25000"/>
                            </a:schemeClr>
                          </a:solidFill>
                        </a:rPr>
                        <a:t>・ライセンス登録</a:t>
                      </a:r>
                      <a:endParaRPr kumimoji="1" lang="en-US" altLang="ja-JP" sz="900" dirty="0">
                        <a:solidFill>
                          <a:schemeClr val="tx1">
                            <a:lumMod val="75000"/>
                            <a:lumOff val="25000"/>
                          </a:schemeClr>
                        </a:solidFill>
                      </a:endParaRPr>
                    </a:p>
                    <a:p>
                      <a:r>
                        <a:rPr kumimoji="1" lang="ja-JP" altLang="en-US" sz="900" dirty="0">
                          <a:solidFill>
                            <a:schemeClr val="tx1">
                              <a:lumMod val="75000"/>
                              <a:lumOff val="25000"/>
                            </a:schemeClr>
                          </a:solidFill>
                        </a:rPr>
                        <a:t>・</a:t>
                      </a:r>
                      <a:r>
                        <a:rPr lang="en-US" altLang="ja-JP" sz="900" dirty="0">
                          <a:solidFill>
                            <a:schemeClr val="tx1">
                              <a:lumMod val="75000"/>
                              <a:lumOff val="25000"/>
                            </a:schemeClr>
                          </a:solidFill>
                        </a:rPr>
                        <a:t>Supervisor</a:t>
                      </a:r>
                      <a:r>
                        <a:rPr lang="ja-JP" altLang="en-US" sz="900" dirty="0">
                          <a:solidFill>
                            <a:schemeClr val="tx1">
                              <a:lumMod val="75000"/>
                              <a:lumOff val="25000"/>
                            </a:schemeClr>
                          </a:solidFill>
                        </a:rPr>
                        <a:t>権限のユーザーでログインした時</a:t>
                      </a:r>
                      <a:endParaRPr lang="en-US" altLang="ja-JP" sz="900" dirty="0">
                        <a:solidFill>
                          <a:schemeClr val="tx1">
                            <a:lumMod val="75000"/>
                            <a:lumOff val="25000"/>
                          </a:schemeClr>
                        </a:solidFill>
                      </a:endParaRPr>
                    </a:p>
                    <a:p>
                      <a:r>
                        <a:rPr lang="ja-JP" altLang="en-US" sz="900" dirty="0">
                          <a:solidFill>
                            <a:schemeClr val="tx1">
                              <a:lumMod val="75000"/>
                              <a:lumOff val="25000"/>
                            </a:schemeClr>
                          </a:solidFill>
                        </a:rPr>
                        <a:t>　にのみ利用可能となる以下の機能は、バプリッ</a:t>
                      </a:r>
                      <a:endParaRPr lang="en-US" altLang="ja-JP" sz="900" dirty="0">
                        <a:solidFill>
                          <a:schemeClr val="tx1">
                            <a:lumMod val="75000"/>
                            <a:lumOff val="25000"/>
                          </a:schemeClr>
                        </a:solidFill>
                      </a:endParaRPr>
                    </a:p>
                    <a:p>
                      <a:r>
                        <a:rPr lang="ja-JP" altLang="en-US" sz="900" dirty="0">
                          <a:solidFill>
                            <a:schemeClr val="tx1">
                              <a:lumMod val="75000"/>
                              <a:lumOff val="25000"/>
                            </a:schemeClr>
                          </a:solidFill>
                        </a:rPr>
                        <a:t>　ククラウドでは同権限のユーザーを作成して</a:t>
                      </a:r>
                      <a:endParaRPr lang="en-US" altLang="ja-JP" sz="900" dirty="0">
                        <a:solidFill>
                          <a:schemeClr val="tx1">
                            <a:lumMod val="75000"/>
                            <a:lumOff val="25000"/>
                          </a:schemeClr>
                        </a:solidFill>
                      </a:endParaRPr>
                    </a:p>
                    <a:p>
                      <a:r>
                        <a:rPr lang="ja-JP" altLang="en-US" sz="900" dirty="0">
                          <a:solidFill>
                            <a:schemeClr val="tx1">
                              <a:lumMod val="75000"/>
                              <a:lumOff val="25000"/>
                            </a:schemeClr>
                          </a:solidFill>
                        </a:rPr>
                        <a:t>　いないため、ユーザー利用はできません</a:t>
                      </a:r>
                      <a:endParaRPr lang="en-US" altLang="ja-JP" sz="900" dirty="0">
                        <a:solidFill>
                          <a:schemeClr val="tx1">
                            <a:lumMod val="75000"/>
                            <a:lumOff val="25000"/>
                          </a:schemeClr>
                        </a:solidFill>
                      </a:endParaRPr>
                    </a:p>
                    <a:p>
                      <a:r>
                        <a:rPr kumimoji="1" lang="ja-JP" altLang="en-US" sz="900" dirty="0">
                          <a:solidFill>
                            <a:schemeClr val="tx1">
                              <a:lumMod val="75000"/>
                              <a:lumOff val="25000"/>
                            </a:schemeClr>
                          </a:solidFill>
                        </a:rPr>
                        <a:t>　　・非同期サービス実行管理</a:t>
                      </a:r>
                      <a:endParaRPr kumimoji="1" lang="en-US" altLang="ja-JP" sz="900" dirty="0">
                        <a:solidFill>
                          <a:schemeClr val="tx1">
                            <a:lumMod val="75000"/>
                            <a:lumOff val="25000"/>
                          </a:schemeClr>
                        </a:solidFill>
                      </a:endParaRPr>
                    </a:p>
                    <a:p>
                      <a:r>
                        <a:rPr kumimoji="1" lang="ja-JP" altLang="en-US" sz="900" dirty="0">
                          <a:solidFill>
                            <a:schemeClr val="tx1">
                              <a:lumMod val="75000"/>
                              <a:lumOff val="25000"/>
                            </a:schemeClr>
                          </a:solidFill>
                        </a:rPr>
                        <a:t>　　 ・サービス停止設定</a:t>
                      </a:r>
                      <a:endParaRPr kumimoji="1" lang="en-US" altLang="ja-JP" sz="900" dirty="0">
                        <a:solidFill>
                          <a:schemeClr val="tx1">
                            <a:lumMod val="75000"/>
                            <a:lumOff val="25000"/>
                          </a:schemeClr>
                        </a:solidFill>
                      </a:endParaRPr>
                    </a:p>
                    <a:p>
                      <a:r>
                        <a:rPr kumimoji="1" lang="ja-JP" altLang="en-US" sz="900" dirty="0">
                          <a:solidFill>
                            <a:schemeClr val="tx1">
                              <a:lumMod val="75000"/>
                              <a:lumOff val="25000"/>
                            </a:schemeClr>
                          </a:solidFill>
                        </a:rPr>
                        <a:t>　　 ・お知らせメッセージ設定</a:t>
                      </a:r>
                      <a:endParaRPr kumimoji="1" lang="en-US" altLang="ja-JP" sz="900" dirty="0">
                        <a:solidFill>
                          <a:schemeClr val="tx1">
                            <a:lumMod val="75000"/>
                            <a:lumOff val="25000"/>
                          </a:schemeClr>
                        </a:solidFill>
                      </a:endParaRPr>
                    </a:p>
                    <a:p>
                      <a:r>
                        <a:rPr kumimoji="1" lang="ja-JP" altLang="en-US" sz="900" dirty="0">
                          <a:solidFill>
                            <a:schemeClr val="tx1">
                              <a:lumMod val="75000"/>
                              <a:lumOff val="25000"/>
                            </a:schemeClr>
                          </a:solidFill>
                        </a:rPr>
                        <a:t>　　 ・管理ツール</a:t>
                      </a:r>
                      <a:endParaRPr kumimoji="1" lang="en-US" altLang="ja-JP" sz="900" dirty="0">
                        <a:solidFill>
                          <a:schemeClr val="tx1">
                            <a:lumMod val="75000"/>
                            <a:lumOff val="25000"/>
                          </a:schemeClr>
                        </a:solidFill>
                      </a:endParaRPr>
                    </a:p>
                    <a:p>
                      <a:r>
                        <a:rPr kumimoji="1" lang="ja-JP" altLang="en-US" sz="900" dirty="0">
                          <a:solidFill>
                            <a:schemeClr val="tx1">
                              <a:lumMod val="75000"/>
                              <a:lumOff val="25000"/>
                            </a:schemeClr>
                          </a:solidFill>
                        </a:rPr>
                        <a:t>　　　（ログ採取機能、ログインユーザー監視機能、</a:t>
                      </a:r>
                      <a:endParaRPr kumimoji="1" lang="en-US" altLang="ja-JP" sz="900" dirty="0">
                        <a:solidFill>
                          <a:schemeClr val="tx1">
                            <a:lumMod val="75000"/>
                            <a:lumOff val="25000"/>
                          </a:schemeClr>
                        </a:solidFill>
                      </a:endParaRPr>
                    </a:p>
                    <a:p>
                      <a:r>
                        <a:rPr kumimoji="1" lang="ja-JP" altLang="en-US" sz="900" dirty="0">
                          <a:solidFill>
                            <a:schemeClr val="tx1">
                              <a:lumMod val="75000"/>
                              <a:lumOff val="25000"/>
                            </a:schemeClr>
                          </a:solidFill>
                        </a:rPr>
                        <a:t>　　　　 オプションツール利用設定、非同期設定機能、</a:t>
                      </a:r>
                      <a:endParaRPr kumimoji="1" lang="en-US" altLang="ja-JP" sz="900" dirty="0">
                        <a:solidFill>
                          <a:schemeClr val="tx1">
                            <a:lumMod val="75000"/>
                            <a:lumOff val="25000"/>
                          </a:schemeClr>
                        </a:solidFill>
                      </a:endParaRPr>
                    </a:p>
                    <a:p>
                      <a:r>
                        <a:rPr kumimoji="1" lang="ja-JP" altLang="en-US" sz="900" dirty="0">
                          <a:solidFill>
                            <a:schemeClr val="tx1">
                              <a:lumMod val="75000"/>
                              <a:lumOff val="25000"/>
                            </a:schemeClr>
                          </a:solidFill>
                        </a:rPr>
                        <a:t>　　　　 本便番号設定・情報収集許諾機能）</a:t>
                      </a:r>
                      <a:endParaRPr kumimoji="1" lang="en-US" altLang="ja-JP" sz="900" b="0" dirty="0">
                        <a:solidFill>
                          <a:schemeClr val="tx1">
                            <a:lumMod val="75000"/>
                            <a:lumOff val="25000"/>
                          </a:schemeClr>
                        </a:solidFill>
                        <a:latin typeface="+mn-ea"/>
                        <a:ea typeface="+mn-ea"/>
                      </a:endParaRPr>
                    </a:p>
                  </a:txBody>
                  <a:tcPr marL="36000" marR="36000"/>
                </a:tc>
                <a:extLst>
                  <a:ext uri="{0D108BD9-81ED-4DB2-BD59-A6C34878D82A}">
                    <a16:rowId xmlns:a16="http://schemas.microsoft.com/office/drawing/2014/main" val="3971557974"/>
                  </a:ext>
                </a:extLst>
              </a:tr>
            </a:tbl>
          </a:graphicData>
        </a:graphic>
      </p:graphicFrame>
    </p:spTree>
    <p:extLst>
      <p:ext uri="{BB962C8B-B14F-4D97-AF65-F5344CB8AC3E}">
        <p14:creationId xmlns:p14="http://schemas.microsoft.com/office/powerpoint/2010/main" val="372582812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p:cNvSpPr>
            <a:spLocks noGrp="1"/>
          </p:cNvSpPr>
          <p:nvPr>
            <p:ph type="sldNum" sz="quarter" idx="12"/>
          </p:nvPr>
        </p:nvSpPr>
        <p:spPr/>
        <p:txBody>
          <a:bodyPr/>
          <a:lstStyle/>
          <a:p>
            <a:fld id="{78AE49ED-73EF-499C-8307-28EB0E7CF529}" type="slidenum">
              <a:rPr kumimoji="1" lang="ja-JP" altLang="en-US" smtClean="0"/>
              <a:t>15</a:t>
            </a:fld>
            <a:endParaRPr kumimoji="1" lang="ja-JP" altLang="en-US" dirty="0"/>
          </a:p>
        </p:txBody>
      </p:sp>
      <p:sp>
        <p:nvSpPr>
          <p:cNvPr id="4" name="タイトル 3"/>
          <p:cNvSpPr>
            <a:spLocks noGrp="1"/>
          </p:cNvSpPr>
          <p:nvPr>
            <p:ph type="title"/>
          </p:nvPr>
        </p:nvSpPr>
        <p:spPr/>
        <p:txBody>
          <a:bodyPr/>
          <a:lstStyle/>
          <a:p>
            <a:r>
              <a:rPr lang="en-US" altLang="ja-JP" sz="2000" dirty="0"/>
              <a:t>NX Cloud</a:t>
            </a:r>
            <a:r>
              <a:rPr lang="ja-JP" altLang="en-US" sz="2000" dirty="0"/>
              <a:t>　利用できない機能</a:t>
            </a:r>
            <a:endParaRPr kumimoji="1" lang="ja-JP" altLang="en-US" sz="2000" dirty="0"/>
          </a:p>
        </p:txBody>
      </p:sp>
      <p:sp>
        <p:nvSpPr>
          <p:cNvPr id="5" name="フッター プレースホルダー 4"/>
          <p:cNvSpPr>
            <a:spLocks noGrp="1"/>
          </p:cNvSpPr>
          <p:nvPr>
            <p:ph type="ftr" sz="quarter" idx="3"/>
          </p:nvPr>
        </p:nvSpPr>
        <p:spPr/>
        <p:txBody>
          <a:bodyPr/>
          <a:lstStyle/>
          <a:p>
            <a:r>
              <a:rPr lang="en-US" altLang="ja-JP" dirty="0"/>
              <a:t>©Canon IT Solutions Inc.  All rights reserved.</a:t>
            </a:r>
            <a:endParaRPr lang="ja-JP" altLang="en-US" dirty="0"/>
          </a:p>
        </p:txBody>
      </p:sp>
      <p:sp>
        <p:nvSpPr>
          <p:cNvPr id="9" name="テキスト プレースホルダー 2">
            <a:extLst>
              <a:ext uri="{FF2B5EF4-FFF2-40B4-BE49-F238E27FC236}">
                <a16:creationId xmlns:a16="http://schemas.microsoft.com/office/drawing/2014/main" id="{776CFCA8-0677-4A89-37E1-8829E97DBC5D}"/>
              </a:ext>
            </a:extLst>
          </p:cNvPr>
          <p:cNvSpPr txBox="1">
            <a:spLocks/>
          </p:cNvSpPr>
          <p:nvPr/>
        </p:nvSpPr>
        <p:spPr>
          <a:xfrm>
            <a:off x="358775" y="951570"/>
            <a:ext cx="8426450" cy="3780420"/>
          </a:xfrm>
          <a:prstGeom prst="rect">
            <a:avLst/>
          </a:prstGeom>
        </p:spPr>
        <p:txBody>
          <a:bodyPr lIns="0" tIns="0" rIns="0" bIns="0" anchor="t"/>
          <a:lstStyle>
            <a:lvl1pPr marL="0" indent="0" algn="l" defTabSz="914400" rtl="0" eaLnBrk="1" latinLnBrk="0" hangingPunct="1">
              <a:lnSpc>
                <a:spcPts val="1700"/>
              </a:lnSpc>
              <a:spcBef>
                <a:spcPts val="0"/>
              </a:spcBef>
              <a:buFont typeface="Arial" panose="020B0604020202020204" pitchFamily="34" charset="0"/>
              <a:buNone/>
              <a:defRPr kumimoji="1" sz="1200" kern="1200">
                <a:solidFill>
                  <a:schemeClr val="tx1"/>
                </a:solidFill>
                <a:latin typeface="+mn-ea"/>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1200" kern="1200">
                <a:solidFill>
                  <a:schemeClr val="tx1"/>
                </a:solidFill>
                <a:latin typeface="+mn-ea"/>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1200" kern="1200">
                <a:solidFill>
                  <a:schemeClr val="tx1"/>
                </a:solidFill>
                <a:latin typeface="+mn-ea"/>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1200" kern="1200">
                <a:solidFill>
                  <a:schemeClr val="tx1"/>
                </a:solidFill>
                <a:latin typeface="+mn-ea"/>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1200" kern="1200">
                <a:solidFill>
                  <a:schemeClr val="tx1"/>
                </a:solidFill>
                <a:latin typeface="+mn-ea"/>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a:lstStyle>
          <a:p>
            <a:pPr marL="285750" indent="-285750">
              <a:buFont typeface="Wingdings" panose="05000000000000000000" pitchFamily="2" charset="2"/>
              <a:buChar char="Ø"/>
            </a:pPr>
            <a:r>
              <a:rPr kumimoji="0" lang="en-US" altLang="ja-JP" sz="1400" kern="0" dirty="0" err="1">
                <a:solidFill>
                  <a:schemeClr val="tx1">
                    <a:lumMod val="75000"/>
                    <a:lumOff val="25000"/>
                  </a:schemeClr>
                </a:solidFill>
              </a:rPr>
              <a:t>SuperStream</a:t>
            </a:r>
            <a:r>
              <a:rPr kumimoji="0" lang="en-US" altLang="ja-JP" sz="1400" kern="0" dirty="0">
                <a:solidFill>
                  <a:schemeClr val="tx1">
                    <a:lumMod val="75000"/>
                    <a:lumOff val="25000"/>
                  </a:schemeClr>
                </a:solidFill>
              </a:rPr>
              <a:t>-NX</a:t>
            </a:r>
            <a:r>
              <a:rPr kumimoji="0" lang="ja-JP" altLang="en-US" sz="1400" kern="0" dirty="0">
                <a:solidFill>
                  <a:schemeClr val="tx1">
                    <a:lumMod val="75000"/>
                    <a:lumOff val="25000"/>
                  </a:schemeClr>
                </a:solidFill>
              </a:rPr>
              <a:t>のメール送信機能は</a:t>
            </a:r>
            <a:r>
              <a:rPr kumimoji="0" lang="en-US" altLang="ja-JP" sz="1400" kern="0" dirty="0">
                <a:solidFill>
                  <a:schemeClr val="tx1">
                    <a:lumMod val="75000"/>
                    <a:lumOff val="25000"/>
                  </a:schemeClr>
                </a:solidFill>
              </a:rPr>
              <a:t>Public</a:t>
            </a:r>
            <a:r>
              <a:rPr kumimoji="0" lang="ja-JP" altLang="en-US" sz="1400" kern="0" dirty="0">
                <a:solidFill>
                  <a:schemeClr val="tx1">
                    <a:lumMod val="75000"/>
                    <a:lumOff val="25000"/>
                  </a:schemeClr>
                </a:solidFill>
              </a:rPr>
              <a:t>クラウドでは利用できません。</a:t>
            </a:r>
            <a:endParaRPr kumimoji="0" lang="en-US" altLang="ja-JP" sz="1400" kern="0" dirty="0">
              <a:solidFill>
                <a:schemeClr val="tx1">
                  <a:lumMod val="75000"/>
                  <a:lumOff val="25000"/>
                </a:schemeClr>
              </a:solidFill>
            </a:endParaRPr>
          </a:p>
          <a:p>
            <a:endParaRPr kumimoji="0" lang="en-US" altLang="ja-JP" sz="1400" kern="0" dirty="0">
              <a:solidFill>
                <a:schemeClr val="tx1">
                  <a:lumMod val="75000"/>
                  <a:lumOff val="25000"/>
                </a:schemeClr>
              </a:solidFill>
            </a:endParaRPr>
          </a:p>
          <a:p>
            <a:pPr marL="285750" indent="-285750">
              <a:buFont typeface="Wingdings" panose="05000000000000000000" pitchFamily="2" charset="2"/>
              <a:buChar char="Ø"/>
            </a:pPr>
            <a:r>
              <a:rPr kumimoji="0" lang="en-US" altLang="ja-JP" sz="1400" kern="0" dirty="0" err="1">
                <a:solidFill>
                  <a:schemeClr val="tx1">
                    <a:lumMod val="75000"/>
                    <a:lumOff val="25000"/>
                  </a:schemeClr>
                </a:solidFill>
              </a:rPr>
              <a:t>SuperStream</a:t>
            </a:r>
            <a:r>
              <a:rPr kumimoji="0" lang="en-US" altLang="ja-JP" sz="1400" kern="0" dirty="0">
                <a:solidFill>
                  <a:schemeClr val="tx1">
                    <a:lumMod val="75000"/>
                    <a:lumOff val="25000"/>
                  </a:schemeClr>
                </a:solidFill>
              </a:rPr>
              <a:t>-NX</a:t>
            </a:r>
            <a:r>
              <a:rPr kumimoji="0" lang="ja-JP" altLang="en-US" sz="1400" kern="0" dirty="0">
                <a:solidFill>
                  <a:schemeClr val="tx1">
                    <a:lumMod val="75000"/>
                    <a:lumOff val="25000"/>
                  </a:schemeClr>
                </a:solidFill>
              </a:rPr>
              <a:t> の 外部連携のため書き込みを許可している連携用ワークテーブルがありますが、こちらのテーブルへ書き込みを行うためには、</a:t>
            </a:r>
            <a:r>
              <a:rPr kumimoji="0" lang="en-US" altLang="ja-JP" sz="1400" kern="0" dirty="0">
                <a:solidFill>
                  <a:schemeClr val="tx1">
                    <a:lumMod val="75000"/>
                    <a:lumOff val="25000"/>
                  </a:schemeClr>
                </a:solidFill>
              </a:rPr>
              <a:t>VPN</a:t>
            </a:r>
            <a:r>
              <a:rPr kumimoji="0" lang="ja-JP" altLang="en-US" sz="1400" kern="0" dirty="0">
                <a:solidFill>
                  <a:schemeClr val="tx1">
                    <a:lumMod val="75000"/>
                    <a:lumOff val="25000"/>
                  </a:schemeClr>
                </a:solidFill>
              </a:rPr>
              <a:t>接続または</a:t>
            </a:r>
            <a:r>
              <a:rPr kumimoji="0" lang="en-US" altLang="ja-JP" sz="1400" kern="0" dirty="0" err="1">
                <a:solidFill>
                  <a:schemeClr val="tx1">
                    <a:lumMod val="75000"/>
                    <a:lumOff val="25000"/>
                  </a:schemeClr>
                </a:solidFill>
              </a:rPr>
              <a:t>FastConnect</a:t>
            </a:r>
            <a:r>
              <a:rPr kumimoji="0" lang="ja-JP" altLang="en-US" sz="1400" kern="0" dirty="0">
                <a:solidFill>
                  <a:schemeClr val="tx1">
                    <a:lumMod val="75000"/>
                    <a:lumOff val="25000"/>
                  </a:schemeClr>
                </a:solidFill>
              </a:rPr>
              <a:t>での接続が必要です。</a:t>
            </a:r>
            <a:endParaRPr kumimoji="0" lang="en-US" altLang="ja-JP" sz="1400" kern="0" dirty="0">
              <a:solidFill>
                <a:schemeClr val="tx1">
                  <a:lumMod val="75000"/>
                  <a:lumOff val="25000"/>
                </a:schemeClr>
              </a:solidFill>
            </a:endParaRPr>
          </a:p>
          <a:p>
            <a:r>
              <a:rPr kumimoji="0" lang="ja-JP" altLang="en-US" sz="1400" kern="0" dirty="0">
                <a:solidFill>
                  <a:schemeClr val="tx1">
                    <a:lumMod val="75000"/>
                    <a:lumOff val="25000"/>
                  </a:schemeClr>
                </a:solidFill>
              </a:rPr>
              <a:t>　  インターネット接続のみで </a:t>
            </a:r>
            <a:r>
              <a:rPr kumimoji="0" lang="en-US" altLang="ja-JP" sz="1400" kern="0" dirty="0">
                <a:solidFill>
                  <a:schemeClr val="tx1">
                    <a:lumMod val="75000"/>
                    <a:lumOff val="25000"/>
                  </a:schemeClr>
                </a:solidFill>
              </a:rPr>
              <a:t>NX Cloud</a:t>
            </a:r>
            <a:r>
              <a:rPr kumimoji="0" lang="ja-JP" altLang="en-US" sz="1400" kern="0" dirty="0">
                <a:solidFill>
                  <a:schemeClr val="tx1">
                    <a:lumMod val="75000"/>
                    <a:lumOff val="25000"/>
                  </a:schemeClr>
                </a:solidFill>
              </a:rPr>
              <a:t>をご利用のお客様は、当該外部連携の機能を使用するための連</a:t>
            </a:r>
            <a:endParaRPr kumimoji="0" lang="en-US" altLang="ja-JP" sz="1400" kern="0" dirty="0">
              <a:solidFill>
                <a:schemeClr val="tx1">
                  <a:lumMod val="75000"/>
                  <a:lumOff val="25000"/>
                </a:schemeClr>
              </a:solidFill>
            </a:endParaRPr>
          </a:p>
          <a:p>
            <a:r>
              <a:rPr kumimoji="0" lang="ja-JP" altLang="en-US" sz="1400" kern="0" dirty="0">
                <a:solidFill>
                  <a:schemeClr val="tx1">
                    <a:lumMod val="75000"/>
                    <a:lumOff val="25000"/>
                  </a:schemeClr>
                </a:solidFill>
              </a:rPr>
              <a:t>　  携用ワークテーブルへの書き込みが不可となります。</a:t>
            </a:r>
            <a:endParaRPr kumimoji="0" lang="en-US" altLang="ja-JP" sz="1400" kern="0" dirty="0">
              <a:solidFill>
                <a:schemeClr val="tx1">
                  <a:lumMod val="75000"/>
                  <a:lumOff val="25000"/>
                </a:schemeClr>
              </a:solidFill>
            </a:endParaRPr>
          </a:p>
          <a:p>
            <a:endParaRPr kumimoji="0" lang="en-US" altLang="ja-JP" sz="1400" kern="0" dirty="0">
              <a:solidFill>
                <a:schemeClr val="tx1">
                  <a:lumMod val="75000"/>
                  <a:lumOff val="25000"/>
                </a:schemeClr>
              </a:solidFill>
            </a:endParaRPr>
          </a:p>
          <a:p>
            <a:pPr marL="285750" indent="-285750">
              <a:buFont typeface="Wingdings" panose="05000000000000000000" pitchFamily="2" charset="2"/>
              <a:buChar char="Ø"/>
            </a:pPr>
            <a:r>
              <a:rPr lang="ja-JP" sz="1400" kern="0" dirty="0">
                <a:solidFill>
                  <a:schemeClr val="tx1">
                    <a:lumMod val="75000"/>
                    <a:lumOff val="25000"/>
                  </a:schemeClr>
                </a:solidFill>
                <a:cs typeface="+mn-ea"/>
              </a:rPr>
              <a:t>移</a:t>
            </a:r>
            <a:r>
              <a:rPr lang="ja-JP" altLang="en-US" sz="1400" kern="0" dirty="0">
                <a:solidFill>
                  <a:schemeClr val="tx1">
                    <a:lumMod val="75000"/>
                    <a:lumOff val="25000"/>
                  </a:schemeClr>
                </a:solidFill>
                <a:cs typeface="+mn-ea"/>
              </a:rPr>
              <a:t>行</a:t>
            </a:r>
            <a:r>
              <a:rPr lang="ja-JP" sz="1400" kern="0" dirty="0">
                <a:solidFill>
                  <a:schemeClr val="tx1">
                    <a:lumMod val="75000"/>
                    <a:lumOff val="25000"/>
                  </a:schemeClr>
                </a:solidFill>
                <a:cs typeface="+mn-ea"/>
              </a:rPr>
              <a:t>元データベースがSQLServerである場合、以下の機能はNX Cloud移行後も利用することができません。</a:t>
            </a:r>
            <a:br>
              <a:rPr lang="ja-JP" sz="1400" kern="0" dirty="0">
                <a:solidFill>
                  <a:schemeClr val="tx1">
                    <a:lumMod val="75000"/>
                    <a:lumOff val="25000"/>
                  </a:schemeClr>
                </a:solidFill>
                <a:cs typeface="+mn-ea"/>
              </a:rPr>
            </a:br>
            <a:r>
              <a:rPr lang="ja-JP" altLang="en-US" sz="1400" kern="0" dirty="0">
                <a:solidFill>
                  <a:schemeClr val="tx1">
                    <a:lumMod val="75000"/>
                    <a:lumOff val="25000"/>
                  </a:schemeClr>
                </a:solidFill>
                <a:cs typeface="+mn-ea"/>
              </a:rPr>
              <a:t>　・外部データ連携</a:t>
            </a:r>
            <a:br>
              <a:rPr lang="ja-JP" altLang="en-US" sz="1400" kern="0" dirty="0">
                <a:solidFill>
                  <a:schemeClr val="tx1">
                    <a:lumMod val="75000"/>
                    <a:lumOff val="25000"/>
                  </a:schemeClr>
                </a:solidFill>
                <a:cs typeface="+mn-ea"/>
              </a:rPr>
            </a:br>
            <a:r>
              <a:rPr lang="ja-JP" altLang="en-US" sz="1400" kern="0" dirty="0">
                <a:solidFill>
                  <a:schemeClr val="tx1">
                    <a:lumMod val="75000"/>
                    <a:lumOff val="25000"/>
                  </a:schemeClr>
                </a:solidFill>
                <a:cs typeface="+mn-ea"/>
              </a:rPr>
              <a:t>   ・伝票グループ変換マスタ登録</a:t>
            </a:r>
            <a:br>
              <a:rPr lang="ja-JP" altLang="en-US" sz="1400" kern="0" dirty="0">
                <a:solidFill>
                  <a:schemeClr val="tx1">
                    <a:lumMod val="75000"/>
                    <a:lumOff val="25000"/>
                  </a:schemeClr>
                </a:solidFill>
                <a:cs typeface="+mn-ea"/>
              </a:rPr>
            </a:br>
            <a:r>
              <a:rPr lang="ja-JP" altLang="en-US" sz="1400" kern="0" dirty="0">
                <a:solidFill>
                  <a:schemeClr val="tx1">
                    <a:lumMod val="75000"/>
                    <a:lumOff val="25000"/>
                  </a:schemeClr>
                </a:solidFill>
                <a:cs typeface="+mn-ea"/>
              </a:rPr>
              <a:t>   ・外部データチェックリスト</a:t>
            </a:r>
            <a:br>
              <a:rPr lang="ja-JP" altLang="en-US" sz="1400" kern="0" dirty="0">
                <a:solidFill>
                  <a:schemeClr val="tx1">
                    <a:lumMod val="75000"/>
                    <a:lumOff val="25000"/>
                  </a:schemeClr>
                </a:solidFill>
                <a:cs typeface="+mn-ea"/>
              </a:rPr>
            </a:br>
            <a:r>
              <a:rPr lang="ja-JP" altLang="en-US" sz="1400" kern="0" dirty="0">
                <a:solidFill>
                  <a:schemeClr val="tx1">
                    <a:lumMod val="75000"/>
                    <a:lumOff val="25000"/>
                  </a:schemeClr>
                </a:solidFill>
                <a:cs typeface="+mn-ea"/>
              </a:rPr>
              <a:t>   ・外部データ連携エラーリスト</a:t>
            </a:r>
            <a:br>
              <a:rPr lang="ja-JP" altLang="en-US" sz="1400" kern="0" dirty="0">
                <a:solidFill>
                  <a:schemeClr val="tx1">
                    <a:lumMod val="75000"/>
                    <a:lumOff val="25000"/>
                  </a:schemeClr>
                </a:solidFill>
                <a:cs typeface="+mn-ea"/>
              </a:rPr>
            </a:br>
            <a:r>
              <a:rPr lang="ja-JP" altLang="en-US" sz="1400" kern="0" dirty="0">
                <a:solidFill>
                  <a:schemeClr val="tx1">
                    <a:lumMod val="75000"/>
                    <a:lumOff val="25000"/>
                  </a:schemeClr>
                </a:solidFill>
                <a:cs typeface="+mn-ea"/>
              </a:rPr>
              <a:t>   ・データ退避／復元</a:t>
            </a:r>
            <a:endParaRPr lang="ja-JP" dirty="0">
              <a:solidFill>
                <a:schemeClr val="tx1">
                  <a:lumMod val="75000"/>
                  <a:lumOff val="25000"/>
                </a:schemeClr>
              </a:solidFill>
            </a:endParaRPr>
          </a:p>
          <a:p>
            <a:endParaRPr lang="en-US" altLang="ja-JP" sz="1400" kern="0" dirty="0">
              <a:solidFill>
                <a:srgbClr val="404040"/>
              </a:solidFill>
            </a:endParaRPr>
          </a:p>
          <a:p>
            <a:endParaRPr kumimoji="0" lang="en-US" altLang="ja-JP" sz="1400" kern="0" dirty="0">
              <a:solidFill>
                <a:schemeClr val="tx1">
                  <a:lumMod val="75000"/>
                  <a:lumOff val="25000"/>
                </a:schemeClr>
              </a:solidFill>
            </a:endParaRPr>
          </a:p>
          <a:p>
            <a:endParaRPr kumimoji="0" lang="en-US" altLang="ja-JP" sz="1400" kern="0" dirty="0">
              <a:solidFill>
                <a:schemeClr val="tx1">
                  <a:lumMod val="75000"/>
                  <a:lumOff val="25000"/>
                </a:schemeClr>
              </a:solidFill>
            </a:endParaRPr>
          </a:p>
          <a:p>
            <a:endParaRPr kumimoji="0" lang="en-US" altLang="ja-JP" sz="1400" kern="0" dirty="0">
              <a:solidFill>
                <a:schemeClr val="tx1">
                  <a:lumMod val="75000"/>
                  <a:lumOff val="25000"/>
                </a:schemeClr>
              </a:solidFill>
            </a:endParaRPr>
          </a:p>
          <a:p>
            <a:pPr marL="171450" indent="-171450">
              <a:lnSpc>
                <a:spcPct val="100000"/>
              </a:lnSpc>
              <a:buFont typeface="Wingdings" panose="05000000000000000000" pitchFamily="2" charset="2"/>
              <a:buChar char="Ø"/>
              <a:defRPr/>
            </a:pPr>
            <a:endParaRPr lang="en-US" altLang="ja-JP" sz="1400" kern="0" dirty="0">
              <a:solidFill>
                <a:schemeClr val="tx1">
                  <a:lumMod val="75000"/>
                  <a:lumOff val="25000"/>
                </a:schemeClr>
              </a:solidFill>
            </a:endParaRPr>
          </a:p>
          <a:p>
            <a:pPr marL="171450" indent="-171450">
              <a:lnSpc>
                <a:spcPct val="100000"/>
              </a:lnSpc>
              <a:buFont typeface="Wingdings" panose="05000000000000000000" pitchFamily="2" charset="2"/>
              <a:buChar char="Ø"/>
              <a:defRPr/>
            </a:pPr>
            <a:endParaRPr kumimoji="0" lang="en-US" altLang="ja-JP" sz="1400" kern="0" dirty="0">
              <a:solidFill>
                <a:schemeClr val="tx1">
                  <a:lumMod val="75000"/>
                  <a:lumOff val="25000"/>
                </a:schemeClr>
              </a:solidFill>
            </a:endParaRPr>
          </a:p>
          <a:p>
            <a:pPr>
              <a:lnSpc>
                <a:spcPct val="100000"/>
              </a:lnSpc>
              <a:defRPr/>
            </a:pPr>
            <a:endParaRPr lang="en-US" altLang="ja-JP" sz="1600" dirty="0">
              <a:solidFill>
                <a:schemeClr val="tx1">
                  <a:lumMod val="75000"/>
                  <a:lumOff val="25000"/>
                </a:schemeClr>
              </a:solidFill>
            </a:endParaRPr>
          </a:p>
          <a:p>
            <a:endParaRPr lang="ja-JP" altLang="en-US" dirty="0">
              <a:solidFill>
                <a:schemeClr val="tx1">
                  <a:lumMod val="75000"/>
                  <a:lumOff val="25000"/>
                </a:schemeClr>
              </a:solidFill>
            </a:endParaRPr>
          </a:p>
        </p:txBody>
      </p:sp>
    </p:spTree>
    <p:extLst>
      <p:ext uri="{BB962C8B-B14F-4D97-AF65-F5344CB8AC3E}">
        <p14:creationId xmlns:p14="http://schemas.microsoft.com/office/powerpoint/2010/main" val="242114047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p:cNvSpPr>
            <a:spLocks noGrp="1"/>
          </p:cNvSpPr>
          <p:nvPr>
            <p:ph type="sldNum" sz="quarter" idx="12"/>
          </p:nvPr>
        </p:nvSpPr>
        <p:spPr/>
        <p:txBody>
          <a:bodyPr/>
          <a:lstStyle/>
          <a:p>
            <a:fld id="{78AE49ED-73EF-499C-8307-28EB0E7CF529}" type="slidenum">
              <a:rPr kumimoji="1" lang="ja-JP" altLang="en-US" smtClean="0"/>
              <a:t>16</a:t>
            </a:fld>
            <a:endParaRPr kumimoji="1" lang="ja-JP" altLang="en-US" dirty="0"/>
          </a:p>
        </p:txBody>
      </p:sp>
      <p:sp>
        <p:nvSpPr>
          <p:cNvPr id="4" name="タイトル 3"/>
          <p:cNvSpPr>
            <a:spLocks noGrp="1"/>
          </p:cNvSpPr>
          <p:nvPr>
            <p:ph type="title"/>
          </p:nvPr>
        </p:nvSpPr>
        <p:spPr/>
        <p:txBody>
          <a:bodyPr/>
          <a:lstStyle/>
          <a:p>
            <a:r>
              <a:rPr lang="ja-JP" altLang="en-US" dirty="0"/>
              <a:t>主な利用制限事項</a:t>
            </a:r>
            <a:endParaRPr kumimoji="1" lang="ja-JP" altLang="en-US" dirty="0"/>
          </a:p>
        </p:txBody>
      </p:sp>
      <p:sp>
        <p:nvSpPr>
          <p:cNvPr id="5" name="フッター プレースホルダー 4"/>
          <p:cNvSpPr>
            <a:spLocks noGrp="1"/>
          </p:cNvSpPr>
          <p:nvPr>
            <p:ph type="ftr" sz="quarter" idx="3"/>
          </p:nvPr>
        </p:nvSpPr>
        <p:spPr/>
        <p:txBody>
          <a:bodyPr/>
          <a:lstStyle/>
          <a:p>
            <a:r>
              <a:rPr lang="en-US" altLang="ja-JP" dirty="0"/>
              <a:t>©Canon IT Solutions Inc.  All rights reserved.</a:t>
            </a:r>
            <a:endParaRPr lang="ja-JP" altLang="en-US" dirty="0"/>
          </a:p>
        </p:txBody>
      </p:sp>
      <p:sp>
        <p:nvSpPr>
          <p:cNvPr id="9" name="正方形/長方形 8"/>
          <p:cNvSpPr/>
          <p:nvPr/>
        </p:nvSpPr>
        <p:spPr>
          <a:xfrm>
            <a:off x="280560" y="951570"/>
            <a:ext cx="8719932" cy="3847207"/>
          </a:xfrm>
          <a:prstGeom prst="rect">
            <a:avLst/>
          </a:prstGeom>
        </p:spPr>
        <p:txBody>
          <a:bodyPr wrap="square">
            <a:spAutoFit/>
          </a:bodyPr>
          <a:lstStyle/>
          <a:p>
            <a:pPr marL="171450" marR="0" lvl="0" indent="-171450" defTabSz="914400" eaLnBrk="1" fontAlgn="auto" latinLnBrk="0" hangingPunct="1">
              <a:lnSpc>
                <a:spcPct val="100000"/>
              </a:lnSpc>
              <a:spcBef>
                <a:spcPts val="0"/>
              </a:spcBef>
              <a:spcAft>
                <a:spcPts val="0"/>
              </a:spcAft>
              <a:buClrTx/>
              <a:buSzTx/>
              <a:buFont typeface="Wingdings" panose="05000000000000000000" pitchFamily="2" charset="2"/>
              <a:buChar char="Ø"/>
              <a:tabLst/>
              <a:defRPr/>
            </a:pPr>
            <a:r>
              <a:rPr kumimoji="0" lang="en-US" altLang="ja-JP" sz="1400" b="0" i="0" u="none" strike="noStrike" kern="0" cap="none" spc="0" normalizeH="0" baseline="0" noProof="0" dirty="0">
                <a:ln>
                  <a:noFill/>
                </a:ln>
                <a:solidFill>
                  <a:schemeClr val="tx1">
                    <a:lumMod val="75000"/>
                    <a:lumOff val="25000"/>
                  </a:schemeClr>
                </a:solidFill>
                <a:effectLst/>
                <a:uLnTx/>
                <a:uFillTx/>
              </a:rPr>
              <a:t>NX Cloud</a:t>
            </a:r>
            <a:r>
              <a:rPr kumimoji="0" lang="ja-JP" altLang="en-US" sz="1400" b="0" i="0" u="none" strike="noStrike" kern="0" cap="none" spc="0" normalizeH="0" baseline="0" noProof="0" dirty="0">
                <a:ln>
                  <a:noFill/>
                </a:ln>
                <a:solidFill>
                  <a:schemeClr val="tx1">
                    <a:lumMod val="75000"/>
                    <a:lumOff val="25000"/>
                  </a:schemeClr>
                </a:solidFill>
                <a:effectLst/>
                <a:uLnTx/>
                <a:uFillTx/>
              </a:rPr>
              <a:t>内でのアドオン利用は一切不可です。</a:t>
            </a:r>
            <a:endParaRPr kumimoji="0" lang="en-US" altLang="ja-JP" sz="1400" b="0" i="0" u="none" strike="noStrike" kern="0" cap="none" spc="0" normalizeH="0" baseline="0" noProof="0" dirty="0">
              <a:ln>
                <a:noFill/>
              </a:ln>
              <a:solidFill>
                <a:schemeClr val="tx1">
                  <a:lumMod val="75000"/>
                  <a:lumOff val="25000"/>
                </a:schemeClr>
              </a:solidFill>
              <a:effectLst/>
              <a:uLnTx/>
              <a:uFillTx/>
            </a:endParaRPr>
          </a:p>
          <a:p>
            <a:pPr marR="0" lvl="0" defTabSz="914400" eaLnBrk="1" fontAlgn="auto" latinLnBrk="0" hangingPunct="1">
              <a:lnSpc>
                <a:spcPct val="100000"/>
              </a:lnSpc>
              <a:spcBef>
                <a:spcPts val="0"/>
              </a:spcBef>
              <a:spcAft>
                <a:spcPts val="0"/>
              </a:spcAft>
              <a:buClrTx/>
              <a:buSzTx/>
              <a:tabLst/>
              <a:defRPr/>
            </a:pPr>
            <a:r>
              <a:rPr kumimoji="0" lang="ja-JP" altLang="en-US" sz="1200" kern="0" dirty="0">
                <a:solidFill>
                  <a:schemeClr val="tx1">
                    <a:lumMod val="75000"/>
                    <a:lumOff val="25000"/>
                  </a:schemeClr>
                </a:solidFill>
              </a:rPr>
              <a:t>　</a:t>
            </a:r>
            <a:r>
              <a:rPr kumimoji="0" lang="en-US" altLang="ja-JP" sz="1400" kern="0" dirty="0">
                <a:solidFill>
                  <a:schemeClr val="tx1">
                    <a:lumMod val="75000"/>
                    <a:lumOff val="25000"/>
                  </a:schemeClr>
                </a:solidFill>
              </a:rPr>
              <a:t>Private</a:t>
            </a:r>
            <a:r>
              <a:rPr kumimoji="0" lang="ja-JP" altLang="en-US" sz="1400" kern="0" dirty="0">
                <a:solidFill>
                  <a:schemeClr val="tx1">
                    <a:lumMod val="75000"/>
                    <a:lumOff val="25000"/>
                  </a:schemeClr>
                </a:solidFill>
              </a:rPr>
              <a:t>クラウド利用で当社開発の</a:t>
            </a:r>
            <a:r>
              <a:rPr kumimoji="0" lang="en-US" altLang="ja-JP" sz="1400" kern="0" dirty="0" err="1">
                <a:solidFill>
                  <a:schemeClr val="tx1">
                    <a:lumMod val="75000"/>
                    <a:lumOff val="25000"/>
                  </a:schemeClr>
                </a:solidFill>
              </a:rPr>
              <a:t>NXConnect</a:t>
            </a:r>
            <a:r>
              <a:rPr kumimoji="0" lang="ja-JP" altLang="en-US" sz="1400" kern="0" dirty="0">
                <a:solidFill>
                  <a:schemeClr val="tx1">
                    <a:lumMod val="75000"/>
                    <a:lumOff val="25000"/>
                  </a:schemeClr>
                </a:solidFill>
              </a:rPr>
              <a:t>アドオンの場合のみ、</a:t>
            </a:r>
            <a:r>
              <a:rPr kumimoji="0" lang="en-US" altLang="ja-JP" sz="1400" kern="0" dirty="0">
                <a:solidFill>
                  <a:schemeClr val="tx1">
                    <a:lumMod val="75000"/>
                    <a:lumOff val="25000"/>
                  </a:schemeClr>
                </a:solidFill>
              </a:rPr>
              <a:t>NX Cloud</a:t>
            </a:r>
            <a:r>
              <a:rPr kumimoji="0" lang="ja-JP" altLang="en-US" sz="1400" kern="0" dirty="0">
                <a:solidFill>
                  <a:schemeClr val="tx1">
                    <a:lumMod val="75000"/>
                    <a:lumOff val="25000"/>
                  </a:schemeClr>
                </a:solidFill>
              </a:rPr>
              <a:t>内で利用可能です。</a:t>
            </a:r>
            <a:endParaRPr kumimoji="0" lang="en-US" altLang="ja-JP" sz="1400" kern="0" dirty="0">
              <a:solidFill>
                <a:schemeClr val="tx1">
                  <a:lumMod val="75000"/>
                  <a:lumOff val="25000"/>
                </a:schemeClr>
              </a:solidFill>
            </a:endParaRPr>
          </a:p>
          <a:p>
            <a:pPr marR="0" lvl="0" defTabSz="914400" eaLnBrk="1" fontAlgn="auto" latinLnBrk="0" hangingPunct="1">
              <a:lnSpc>
                <a:spcPct val="100000"/>
              </a:lnSpc>
              <a:spcBef>
                <a:spcPts val="0"/>
              </a:spcBef>
              <a:spcAft>
                <a:spcPts val="0"/>
              </a:spcAft>
              <a:buClrTx/>
              <a:buSzTx/>
              <a:tabLst/>
              <a:defRPr/>
            </a:pPr>
            <a:endParaRPr kumimoji="0" lang="en-US" altLang="ja-JP" sz="1200" b="0" i="0" u="none" strike="noStrike" kern="0" cap="none" spc="0" normalizeH="0" baseline="0" noProof="0" dirty="0">
              <a:ln>
                <a:noFill/>
              </a:ln>
              <a:solidFill>
                <a:schemeClr val="tx1">
                  <a:lumMod val="75000"/>
                  <a:lumOff val="25000"/>
                </a:schemeClr>
              </a:solidFill>
              <a:effectLst/>
              <a:uLnTx/>
              <a:uFillTx/>
            </a:endParaRPr>
          </a:p>
          <a:p>
            <a:pPr marL="171450" indent="-171450">
              <a:buFont typeface="Wingdings" panose="05000000000000000000" pitchFamily="2" charset="2"/>
              <a:buChar char="Ø"/>
              <a:defRPr/>
            </a:pPr>
            <a:r>
              <a:rPr kumimoji="0" lang="en-US" altLang="ja-JP" sz="1400" b="0" i="0" u="none" strike="noStrike" kern="0" cap="none" spc="0" normalizeH="0" baseline="0" noProof="0" dirty="0">
                <a:ln>
                  <a:noFill/>
                </a:ln>
                <a:solidFill>
                  <a:schemeClr val="tx1">
                    <a:lumMod val="75000"/>
                    <a:lumOff val="25000"/>
                  </a:schemeClr>
                </a:solidFill>
                <a:effectLst/>
                <a:uLnTx/>
                <a:uFillTx/>
              </a:rPr>
              <a:t>NX Cloud</a:t>
            </a:r>
            <a:r>
              <a:rPr kumimoji="0" lang="ja-JP" altLang="en-US" sz="1400" b="0" i="0" u="none" strike="noStrike" kern="0" cap="none" spc="0" normalizeH="0" baseline="0" noProof="0" dirty="0">
                <a:ln>
                  <a:noFill/>
                </a:ln>
                <a:solidFill>
                  <a:schemeClr val="tx1">
                    <a:lumMod val="75000"/>
                    <a:lumOff val="25000"/>
                  </a:schemeClr>
                </a:solidFill>
                <a:effectLst/>
                <a:uLnTx/>
                <a:uFillTx/>
              </a:rPr>
              <a:t>には、ユーザーが利用することを目的としたツール（他社製品、フリーソフト等問わず）等の配置は不可です。</a:t>
            </a:r>
            <a:endParaRPr kumimoji="0" lang="en-US" altLang="ja-JP" sz="1400" b="0" i="0" u="none" strike="noStrike" kern="0" cap="none" spc="0" normalizeH="0" baseline="0" noProof="0" dirty="0">
              <a:ln>
                <a:noFill/>
              </a:ln>
              <a:solidFill>
                <a:schemeClr val="tx1">
                  <a:lumMod val="75000"/>
                  <a:lumOff val="25000"/>
                </a:schemeClr>
              </a:solidFill>
              <a:effectLst/>
              <a:uLnTx/>
              <a:uFillTx/>
            </a:endParaRPr>
          </a:p>
          <a:p>
            <a:pPr marL="171450" indent="-171450">
              <a:buFont typeface="Wingdings" panose="05000000000000000000" pitchFamily="2" charset="2"/>
              <a:buChar char="Ø"/>
              <a:defRPr/>
            </a:pPr>
            <a:endParaRPr kumimoji="0" lang="en-US" altLang="ja-JP" sz="1200" kern="0" dirty="0">
              <a:solidFill>
                <a:schemeClr val="tx1">
                  <a:lumMod val="75000"/>
                  <a:lumOff val="25000"/>
                </a:schemeClr>
              </a:solidFill>
            </a:endParaRPr>
          </a:p>
          <a:p>
            <a:pPr marL="171450" indent="-171450">
              <a:buFont typeface="Wingdings" panose="05000000000000000000" pitchFamily="2" charset="2"/>
              <a:buChar char="Ø"/>
              <a:defRPr/>
            </a:pPr>
            <a:r>
              <a:rPr kumimoji="0" lang="en-US" altLang="ja-JP" sz="1400" kern="0" dirty="0">
                <a:solidFill>
                  <a:schemeClr val="tx1">
                    <a:lumMod val="75000"/>
                    <a:lumOff val="25000"/>
                  </a:schemeClr>
                </a:solidFill>
              </a:rPr>
              <a:t>NX Cloud</a:t>
            </a:r>
            <a:r>
              <a:rPr kumimoji="0" lang="ja-JP" altLang="en-US" sz="1400" kern="0" dirty="0">
                <a:solidFill>
                  <a:schemeClr val="tx1">
                    <a:lumMod val="75000"/>
                    <a:lumOff val="25000"/>
                  </a:schemeClr>
                </a:solidFill>
              </a:rPr>
              <a:t>での </a:t>
            </a:r>
            <a:r>
              <a:rPr kumimoji="0" lang="en-US" altLang="ja-JP" sz="1400" kern="0" dirty="0" err="1">
                <a:solidFill>
                  <a:schemeClr val="tx1">
                    <a:lumMod val="75000"/>
                    <a:lumOff val="25000"/>
                  </a:schemeClr>
                </a:solidFill>
              </a:rPr>
              <a:t>SuperStream</a:t>
            </a:r>
            <a:r>
              <a:rPr kumimoji="0" lang="en-US" altLang="ja-JP" sz="1400" kern="0" dirty="0">
                <a:solidFill>
                  <a:schemeClr val="tx1">
                    <a:lumMod val="75000"/>
                    <a:lumOff val="25000"/>
                  </a:schemeClr>
                </a:solidFill>
              </a:rPr>
              <a:t>-NX</a:t>
            </a:r>
            <a:r>
              <a:rPr kumimoji="0" lang="ja-JP" altLang="en-US" sz="1400" kern="0" dirty="0">
                <a:solidFill>
                  <a:schemeClr val="tx1">
                    <a:lumMod val="75000"/>
                    <a:lumOff val="25000"/>
                  </a:schemeClr>
                </a:solidFill>
              </a:rPr>
              <a:t>の</a:t>
            </a:r>
            <a:r>
              <a:rPr kumimoji="0" lang="en-US" altLang="ja-JP" sz="1400" kern="0" dirty="0">
                <a:solidFill>
                  <a:schemeClr val="tx1">
                    <a:lumMod val="75000"/>
                    <a:lumOff val="25000"/>
                  </a:schemeClr>
                </a:solidFill>
              </a:rPr>
              <a:t>Web</a:t>
            </a:r>
            <a:r>
              <a:rPr kumimoji="0" lang="ja-JP" altLang="en-US" sz="1400" kern="0" dirty="0">
                <a:solidFill>
                  <a:schemeClr val="tx1">
                    <a:lumMod val="75000"/>
                    <a:lumOff val="25000"/>
                  </a:schemeClr>
                </a:solidFill>
              </a:rPr>
              <a:t>サービス の利用は原則不可となります。</a:t>
            </a:r>
            <a:endParaRPr kumimoji="0" lang="en-US" altLang="ja-JP" sz="1400" kern="0" dirty="0">
              <a:solidFill>
                <a:schemeClr val="tx1">
                  <a:lumMod val="75000"/>
                  <a:lumOff val="25000"/>
                </a:schemeClr>
              </a:solidFill>
            </a:endParaRPr>
          </a:p>
          <a:p>
            <a:pPr marL="171450" indent="-171450">
              <a:buFont typeface="Wingdings" panose="05000000000000000000" pitchFamily="2" charset="2"/>
              <a:buChar char="Ø"/>
              <a:defRPr/>
            </a:pPr>
            <a:endParaRPr kumimoji="0" lang="en-US" altLang="ja-JP" sz="1400" kern="0" dirty="0">
              <a:solidFill>
                <a:schemeClr val="tx1">
                  <a:lumMod val="75000"/>
                  <a:lumOff val="25000"/>
                </a:schemeClr>
              </a:solidFill>
            </a:endParaRPr>
          </a:p>
          <a:p>
            <a:pPr marL="285750" indent="-285750">
              <a:buFont typeface="Wingdings" panose="05000000000000000000" pitchFamily="2" charset="2"/>
              <a:buChar char="Ø"/>
            </a:pPr>
            <a:r>
              <a:rPr kumimoji="0" lang="en-US" altLang="ja-JP" sz="1400" kern="0" dirty="0" err="1">
                <a:solidFill>
                  <a:schemeClr val="tx1">
                    <a:lumMod val="75000"/>
                    <a:lumOff val="25000"/>
                  </a:schemeClr>
                </a:solidFill>
              </a:rPr>
              <a:t>SuperStream</a:t>
            </a:r>
            <a:r>
              <a:rPr kumimoji="0" lang="en-US" altLang="ja-JP" sz="1400" kern="0" dirty="0">
                <a:solidFill>
                  <a:schemeClr val="tx1">
                    <a:lumMod val="75000"/>
                    <a:lumOff val="25000"/>
                  </a:schemeClr>
                </a:solidFill>
              </a:rPr>
              <a:t>-NX</a:t>
            </a:r>
            <a:r>
              <a:rPr kumimoji="0" lang="ja-JP" altLang="en-US" sz="1400" kern="0" dirty="0">
                <a:solidFill>
                  <a:schemeClr val="tx1">
                    <a:lumMod val="75000"/>
                    <a:lumOff val="25000"/>
                  </a:schemeClr>
                </a:solidFill>
              </a:rPr>
              <a:t>のメール送信機能を利用する場合、メールサーバーはお客様にてご用意頂きます。</a:t>
            </a:r>
            <a:endParaRPr kumimoji="0" lang="en-US" altLang="ja-JP" sz="1400" kern="0" dirty="0">
              <a:solidFill>
                <a:schemeClr val="tx1">
                  <a:lumMod val="75000"/>
                  <a:lumOff val="25000"/>
                </a:schemeClr>
              </a:solidFill>
            </a:endParaRPr>
          </a:p>
          <a:p>
            <a:pPr marL="171450" indent="-171450">
              <a:buFont typeface="Wingdings" panose="05000000000000000000" pitchFamily="2" charset="2"/>
              <a:buChar char="Ø"/>
              <a:defRPr/>
            </a:pPr>
            <a:endParaRPr kumimoji="0" lang="en-US" altLang="ja-JP" sz="1200" b="0" i="0" u="none" strike="noStrike" kern="0" cap="none" spc="0" normalizeH="0" baseline="0" noProof="0" dirty="0">
              <a:ln>
                <a:noFill/>
              </a:ln>
              <a:solidFill>
                <a:schemeClr val="tx1">
                  <a:lumMod val="75000"/>
                  <a:lumOff val="25000"/>
                </a:schemeClr>
              </a:solidFill>
              <a:effectLst/>
              <a:uLnTx/>
              <a:uFillTx/>
            </a:endParaRPr>
          </a:p>
          <a:p>
            <a:pPr marL="171450" marR="0" lvl="0" indent="-171450" defTabSz="914400" eaLnBrk="1" fontAlgn="auto" latinLnBrk="0" hangingPunct="1">
              <a:lnSpc>
                <a:spcPct val="100000"/>
              </a:lnSpc>
              <a:spcBef>
                <a:spcPts val="0"/>
              </a:spcBef>
              <a:spcAft>
                <a:spcPts val="0"/>
              </a:spcAft>
              <a:buClrTx/>
              <a:buSzTx/>
              <a:buFont typeface="Wingdings" panose="05000000000000000000" pitchFamily="2" charset="2"/>
              <a:buChar char="Ø"/>
              <a:tabLst/>
              <a:defRPr/>
            </a:pPr>
            <a:r>
              <a:rPr kumimoji="0" lang="ja-JP" altLang="en-US" sz="1400" b="0" i="0" u="none" strike="noStrike" kern="0" cap="none" spc="0" normalizeH="0" baseline="0" noProof="0" dirty="0">
                <a:ln>
                  <a:noFill/>
                </a:ln>
                <a:solidFill>
                  <a:schemeClr val="tx1">
                    <a:lumMod val="75000"/>
                    <a:lumOff val="25000"/>
                  </a:schemeClr>
                </a:solidFill>
                <a:effectLst/>
                <a:uLnTx/>
                <a:uFillTx/>
              </a:rPr>
              <a:t>システム連携ツール（</a:t>
            </a:r>
            <a:r>
              <a:rPr kumimoji="0" lang="en-US" altLang="ja-JP" sz="1400" b="0" i="0" u="none" strike="noStrike" kern="0" cap="none" spc="0" normalizeH="0" baseline="0" noProof="0" dirty="0" err="1">
                <a:ln>
                  <a:noFill/>
                </a:ln>
                <a:solidFill>
                  <a:schemeClr val="tx1">
                    <a:lumMod val="75000"/>
                    <a:lumOff val="25000"/>
                  </a:schemeClr>
                </a:solidFill>
                <a:effectLst/>
                <a:uLnTx/>
                <a:uFillTx/>
              </a:rPr>
              <a:t>NXConnect</a:t>
            </a:r>
            <a:r>
              <a:rPr kumimoji="0" lang="ja-JP" altLang="en-US" sz="1400" b="0" i="0" u="none" strike="noStrike" kern="0" cap="none" spc="0" normalizeH="0" baseline="0" noProof="0" dirty="0">
                <a:ln>
                  <a:noFill/>
                </a:ln>
                <a:solidFill>
                  <a:schemeClr val="tx1">
                    <a:lumMod val="75000"/>
                    <a:lumOff val="25000"/>
                  </a:schemeClr>
                </a:solidFill>
                <a:effectLst/>
                <a:uLnTx/>
                <a:uFillTx/>
              </a:rPr>
              <a:t>）の制限事項</a:t>
            </a:r>
          </a:p>
          <a:p>
            <a:pPr marL="0" marR="0" lvl="0" indent="0" defTabSz="914400" eaLnBrk="1" fontAlgn="auto" latinLnBrk="0" hangingPunct="1">
              <a:lnSpc>
                <a:spcPct val="100000"/>
              </a:lnSpc>
              <a:spcBef>
                <a:spcPts val="0"/>
              </a:spcBef>
              <a:spcAft>
                <a:spcPts val="0"/>
              </a:spcAft>
              <a:buClrTx/>
              <a:buSzTx/>
              <a:buFontTx/>
              <a:buNone/>
              <a:tabLst/>
              <a:defRPr/>
            </a:pPr>
            <a:r>
              <a:rPr kumimoji="0" lang="ja-JP" altLang="en-US" sz="1200" b="0" i="0" u="none" strike="noStrike" kern="0" cap="none" spc="0" normalizeH="0" baseline="0" noProof="0" dirty="0">
                <a:ln>
                  <a:noFill/>
                </a:ln>
                <a:solidFill>
                  <a:schemeClr val="tx1">
                    <a:lumMod val="75000"/>
                    <a:lumOff val="25000"/>
                  </a:schemeClr>
                </a:solidFill>
                <a:effectLst/>
                <a:uLnTx/>
                <a:uFillTx/>
              </a:rPr>
              <a:t>　　・</a:t>
            </a:r>
            <a:r>
              <a:rPr kumimoji="0" lang="ja-JP" altLang="en-US" sz="1200" b="1" i="0" u="none" strike="noStrike" kern="0" cap="none" spc="0" normalizeH="0" baseline="0" noProof="0" dirty="0">
                <a:ln>
                  <a:noFill/>
                </a:ln>
                <a:solidFill>
                  <a:schemeClr val="tx1">
                    <a:lumMod val="75000"/>
                    <a:lumOff val="25000"/>
                  </a:schemeClr>
                </a:solidFill>
                <a:effectLst/>
                <a:uLnTx/>
                <a:uFillTx/>
              </a:rPr>
              <a:t>当社開発者がスクリプト作成をすることが前提。</a:t>
            </a:r>
          </a:p>
          <a:p>
            <a:pPr marL="0" marR="0" lvl="0" indent="0" defTabSz="914400" eaLnBrk="1" fontAlgn="auto" latinLnBrk="0" hangingPunct="1">
              <a:lnSpc>
                <a:spcPct val="100000"/>
              </a:lnSpc>
              <a:spcBef>
                <a:spcPts val="0"/>
              </a:spcBef>
              <a:spcAft>
                <a:spcPts val="0"/>
              </a:spcAft>
              <a:buClrTx/>
              <a:buSzTx/>
              <a:buFontTx/>
              <a:buNone/>
              <a:tabLst/>
              <a:defRPr/>
            </a:pPr>
            <a:r>
              <a:rPr kumimoji="0" lang="ja-JP" altLang="en-US" sz="1200" b="0" i="0" u="none" strike="noStrike" kern="0" cap="none" spc="0" normalizeH="0" baseline="0" noProof="0" dirty="0">
                <a:ln>
                  <a:noFill/>
                </a:ln>
                <a:solidFill>
                  <a:schemeClr val="tx1">
                    <a:lumMod val="75000"/>
                    <a:lumOff val="25000"/>
                  </a:schemeClr>
                </a:solidFill>
                <a:effectLst/>
                <a:uLnTx/>
                <a:uFillTx/>
              </a:rPr>
              <a:t>　　　（バージョンアップによる影響が出る可能性があり、定期保守への影響大のため）</a:t>
            </a:r>
          </a:p>
          <a:p>
            <a:pPr marL="0" marR="0" lvl="0" indent="0" defTabSz="914400" eaLnBrk="1" fontAlgn="auto" latinLnBrk="0" hangingPunct="1">
              <a:lnSpc>
                <a:spcPct val="100000"/>
              </a:lnSpc>
              <a:spcBef>
                <a:spcPts val="0"/>
              </a:spcBef>
              <a:spcAft>
                <a:spcPts val="0"/>
              </a:spcAft>
              <a:buClrTx/>
              <a:buSzTx/>
              <a:buFontTx/>
              <a:buNone/>
              <a:tabLst/>
              <a:defRPr/>
            </a:pPr>
            <a:r>
              <a:rPr kumimoji="0" lang="ja-JP" altLang="en-US" sz="1200" b="0" i="0" u="none" strike="noStrike" kern="0" cap="none" spc="0" normalizeH="0" baseline="0" noProof="0" dirty="0">
                <a:ln>
                  <a:noFill/>
                </a:ln>
                <a:solidFill>
                  <a:schemeClr val="tx1">
                    <a:lumMod val="75000"/>
                    <a:lumOff val="25000"/>
                  </a:schemeClr>
                </a:solidFill>
                <a:effectLst/>
                <a:uLnTx/>
                <a:uFillTx/>
              </a:rPr>
              <a:t>　　・</a:t>
            </a:r>
            <a:r>
              <a:rPr kumimoji="0" lang="en-US" altLang="ja-JP" sz="1200" b="0" i="0" u="none" strike="noStrike" kern="0" cap="none" spc="0" normalizeH="0" baseline="0" noProof="0" dirty="0">
                <a:ln>
                  <a:noFill/>
                </a:ln>
                <a:solidFill>
                  <a:schemeClr val="tx1">
                    <a:lumMod val="75000"/>
                    <a:lumOff val="25000"/>
                  </a:schemeClr>
                </a:solidFill>
                <a:effectLst/>
                <a:uLnTx/>
                <a:uFillTx/>
              </a:rPr>
              <a:t>RDP</a:t>
            </a:r>
            <a:r>
              <a:rPr kumimoji="0" lang="ja-JP" altLang="en-US" sz="1200" b="0" i="0" u="none" strike="noStrike" kern="0" cap="none" spc="0" normalizeH="0" baseline="0" noProof="0" dirty="0">
                <a:ln>
                  <a:noFill/>
                </a:ln>
                <a:solidFill>
                  <a:schemeClr val="tx1">
                    <a:lumMod val="75000"/>
                    <a:lumOff val="25000"/>
                  </a:schemeClr>
                </a:solidFill>
                <a:effectLst/>
                <a:uLnTx/>
                <a:uFillTx/>
              </a:rPr>
              <a:t>でお客様</a:t>
            </a:r>
            <a:r>
              <a:rPr kumimoji="0" lang="en-US" altLang="ja-JP" sz="1200" b="0" i="0" u="none" strike="noStrike" kern="0" cap="none" spc="0" normalizeH="0" baseline="0" noProof="0" dirty="0">
                <a:ln>
                  <a:noFill/>
                </a:ln>
                <a:solidFill>
                  <a:schemeClr val="tx1">
                    <a:lumMod val="75000"/>
                    <a:lumOff val="25000"/>
                  </a:schemeClr>
                </a:solidFill>
                <a:effectLst/>
                <a:uLnTx/>
                <a:uFillTx/>
              </a:rPr>
              <a:t>/</a:t>
            </a:r>
            <a:r>
              <a:rPr kumimoji="0" lang="ja-JP" altLang="en-US" sz="1200" b="0" i="0" u="none" strike="noStrike" kern="0" cap="none" spc="0" normalizeH="0" baseline="0" noProof="0" dirty="0">
                <a:ln>
                  <a:noFill/>
                </a:ln>
                <a:solidFill>
                  <a:schemeClr val="tx1">
                    <a:lumMod val="75000"/>
                    <a:lumOff val="25000"/>
                  </a:schemeClr>
                </a:solidFill>
                <a:effectLst/>
                <a:uLnTx/>
                <a:uFillTx/>
              </a:rPr>
              <a:t>パートナーは接続不可。（</a:t>
            </a:r>
            <a:r>
              <a:rPr kumimoji="0" lang="en-US" altLang="ja-JP" sz="1200" b="0" i="0" u="none" strike="noStrike" kern="0" cap="none" spc="0" normalizeH="0" baseline="0" noProof="0" dirty="0">
                <a:ln>
                  <a:noFill/>
                </a:ln>
                <a:solidFill>
                  <a:schemeClr val="tx1">
                    <a:lumMod val="75000"/>
                    <a:lumOff val="25000"/>
                  </a:schemeClr>
                </a:solidFill>
                <a:effectLst/>
                <a:uLnTx/>
                <a:uFillTx/>
              </a:rPr>
              <a:t>Studio</a:t>
            </a:r>
            <a:r>
              <a:rPr kumimoji="0" lang="ja-JP" altLang="en-US" sz="1200" b="0" i="0" u="none" strike="noStrike" kern="0" cap="none" spc="0" normalizeH="0" baseline="0" noProof="0" dirty="0">
                <a:ln>
                  <a:noFill/>
                </a:ln>
                <a:solidFill>
                  <a:schemeClr val="tx1">
                    <a:lumMod val="75000"/>
                    <a:lumOff val="25000"/>
                  </a:schemeClr>
                </a:solidFill>
                <a:effectLst/>
                <a:uLnTx/>
                <a:uFillTx/>
              </a:rPr>
              <a:t>も外部より接続不可）</a:t>
            </a:r>
          </a:p>
          <a:p>
            <a:pPr marL="0" marR="0" lvl="0" indent="0" defTabSz="914400" eaLnBrk="1" fontAlgn="auto" latinLnBrk="0" hangingPunct="1">
              <a:lnSpc>
                <a:spcPct val="100000"/>
              </a:lnSpc>
              <a:spcBef>
                <a:spcPts val="0"/>
              </a:spcBef>
              <a:spcAft>
                <a:spcPts val="0"/>
              </a:spcAft>
              <a:buClrTx/>
              <a:buSzTx/>
              <a:buFontTx/>
              <a:buNone/>
              <a:tabLst/>
              <a:defRPr/>
            </a:pPr>
            <a:r>
              <a:rPr kumimoji="0" lang="ja-JP" altLang="en-US" sz="1200" b="0" i="0" u="none" strike="noStrike" kern="0" cap="none" spc="0" normalizeH="0" baseline="0" noProof="0" dirty="0">
                <a:ln>
                  <a:noFill/>
                </a:ln>
                <a:solidFill>
                  <a:schemeClr val="tx1">
                    <a:lumMod val="75000"/>
                    <a:lumOff val="25000"/>
                  </a:schemeClr>
                </a:solidFill>
                <a:effectLst/>
                <a:uLnTx/>
                <a:uFillTx/>
              </a:rPr>
              <a:t>　　・他システムとのデータ連携は、共有フォルダ経由でファイルを媒体とした連携が前提。</a:t>
            </a:r>
          </a:p>
          <a:p>
            <a:pPr marL="0" marR="0" lvl="0" indent="0" defTabSz="914400" eaLnBrk="1" fontAlgn="auto" latinLnBrk="0" hangingPunct="1">
              <a:lnSpc>
                <a:spcPct val="100000"/>
              </a:lnSpc>
              <a:spcBef>
                <a:spcPts val="0"/>
              </a:spcBef>
              <a:spcAft>
                <a:spcPts val="0"/>
              </a:spcAft>
              <a:buClrTx/>
              <a:buSzTx/>
              <a:buFontTx/>
              <a:buNone/>
              <a:tabLst/>
              <a:defRPr/>
            </a:pPr>
            <a:r>
              <a:rPr kumimoji="0" lang="ja-JP" altLang="en-US" sz="1200" b="0" i="0" u="none" strike="noStrike" kern="0" cap="none" spc="0" normalizeH="0" baseline="0" noProof="0" dirty="0">
                <a:ln>
                  <a:noFill/>
                </a:ln>
                <a:solidFill>
                  <a:schemeClr val="tx1">
                    <a:lumMod val="75000"/>
                    <a:lumOff val="25000"/>
                  </a:schemeClr>
                </a:solidFill>
                <a:effectLst/>
                <a:uLnTx/>
                <a:uFillTx/>
              </a:rPr>
              <a:t>　　・共有フォルダを利用する場合、お客様の社内ネットワークとの連携は必須。（</a:t>
            </a:r>
            <a:r>
              <a:rPr kumimoji="0" lang="en-US" altLang="ja-JP" sz="1200" b="0" i="0" u="none" strike="noStrike" kern="0" cap="none" spc="0" normalizeH="0" baseline="0" noProof="0" dirty="0">
                <a:ln>
                  <a:noFill/>
                </a:ln>
                <a:solidFill>
                  <a:schemeClr val="tx1">
                    <a:lumMod val="75000"/>
                    <a:lumOff val="25000"/>
                  </a:schemeClr>
                </a:solidFill>
                <a:effectLst/>
                <a:uLnTx/>
                <a:uFillTx/>
              </a:rPr>
              <a:t>VPN</a:t>
            </a:r>
            <a:r>
              <a:rPr kumimoji="0" lang="ja-JP" altLang="en-US" sz="1200" b="0" i="0" u="none" strike="noStrike" kern="0" cap="none" spc="0" normalizeH="0" baseline="0" noProof="0" dirty="0">
                <a:ln>
                  <a:noFill/>
                </a:ln>
                <a:solidFill>
                  <a:schemeClr val="tx1">
                    <a:lumMod val="75000"/>
                    <a:lumOff val="25000"/>
                  </a:schemeClr>
                </a:solidFill>
                <a:effectLst/>
                <a:uLnTx/>
                <a:uFillTx/>
              </a:rPr>
              <a:t>接続や</a:t>
            </a:r>
            <a:r>
              <a:rPr kumimoji="0" lang="en-US" altLang="ja-JP" sz="1200" b="0" i="0" u="none" strike="noStrike" kern="0" cap="none" spc="0" normalizeH="0" baseline="0" noProof="0" dirty="0" err="1">
                <a:ln>
                  <a:noFill/>
                </a:ln>
                <a:solidFill>
                  <a:schemeClr val="tx1">
                    <a:lumMod val="75000"/>
                    <a:lumOff val="25000"/>
                  </a:schemeClr>
                </a:solidFill>
                <a:effectLst/>
                <a:uLnTx/>
                <a:uFillTx/>
              </a:rPr>
              <a:t>FastConnect</a:t>
            </a:r>
            <a:r>
              <a:rPr kumimoji="0" lang="ja-JP" altLang="en-US" sz="1200" b="0" i="0" u="none" strike="noStrike" kern="0" cap="none" spc="0" normalizeH="0" baseline="0" noProof="0" dirty="0">
                <a:ln>
                  <a:noFill/>
                </a:ln>
                <a:solidFill>
                  <a:schemeClr val="tx1">
                    <a:lumMod val="75000"/>
                    <a:lumOff val="25000"/>
                  </a:schemeClr>
                </a:solidFill>
                <a:effectLst/>
                <a:uLnTx/>
                <a:uFillTx/>
              </a:rPr>
              <a:t>利用が必須）</a:t>
            </a:r>
          </a:p>
          <a:p>
            <a:pPr marL="0" marR="0" lvl="0" indent="0" defTabSz="914400" eaLnBrk="1" fontAlgn="auto" latinLnBrk="0" hangingPunct="1">
              <a:lnSpc>
                <a:spcPct val="100000"/>
              </a:lnSpc>
              <a:spcBef>
                <a:spcPts val="0"/>
              </a:spcBef>
              <a:spcAft>
                <a:spcPts val="0"/>
              </a:spcAft>
              <a:buClrTx/>
              <a:buSzTx/>
              <a:buFontTx/>
              <a:buNone/>
              <a:tabLst/>
              <a:defRPr/>
            </a:pPr>
            <a:r>
              <a:rPr kumimoji="0" lang="ja-JP" altLang="en-US" sz="1200" b="0" i="0" u="none" strike="noStrike" kern="0" cap="none" spc="0" normalizeH="0" baseline="0" noProof="0" dirty="0">
                <a:ln>
                  <a:noFill/>
                </a:ln>
                <a:solidFill>
                  <a:schemeClr val="tx1">
                    <a:lumMod val="75000"/>
                    <a:lumOff val="25000"/>
                  </a:schemeClr>
                </a:solidFill>
                <a:effectLst/>
                <a:uLnTx/>
                <a:uFillTx/>
              </a:rPr>
              <a:t>　　・連携プログラム（スクリプト）はバッチ実行ツールの利用を前提とする。</a:t>
            </a:r>
          </a:p>
          <a:p>
            <a:pPr marL="0" marR="0" lvl="0" indent="0" defTabSz="914400" eaLnBrk="1" fontAlgn="auto" latinLnBrk="0" hangingPunct="1">
              <a:lnSpc>
                <a:spcPct val="100000"/>
              </a:lnSpc>
              <a:spcBef>
                <a:spcPts val="0"/>
              </a:spcBef>
              <a:spcAft>
                <a:spcPts val="0"/>
              </a:spcAft>
              <a:buClrTx/>
              <a:buSzTx/>
              <a:buFontTx/>
              <a:buNone/>
              <a:tabLst/>
              <a:defRPr/>
            </a:pPr>
            <a:r>
              <a:rPr kumimoji="0" lang="ja-JP" altLang="en-US" sz="1200" b="0" i="0" u="none" strike="noStrike" kern="0" cap="none" spc="0" normalizeH="0" baseline="0" noProof="0" dirty="0">
                <a:ln>
                  <a:noFill/>
                </a:ln>
                <a:solidFill>
                  <a:schemeClr val="tx1">
                    <a:lumMod val="75000"/>
                    <a:lumOff val="25000"/>
                  </a:schemeClr>
                </a:solidFill>
                <a:effectLst/>
                <a:uLnTx/>
                <a:uFillTx/>
              </a:rPr>
              <a:t>　　　（</a:t>
            </a:r>
            <a:r>
              <a:rPr kumimoji="0" lang="en-US" altLang="ja-JP" sz="1200" b="0" i="0" u="none" strike="noStrike" kern="0" cap="none" spc="0" normalizeH="0" baseline="0" noProof="0" dirty="0">
                <a:ln>
                  <a:noFill/>
                </a:ln>
                <a:solidFill>
                  <a:schemeClr val="tx1">
                    <a:lumMod val="75000"/>
                    <a:lumOff val="25000"/>
                  </a:schemeClr>
                </a:solidFill>
                <a:effectLst/>
                <a:uLnTx/>
                <a:uFillTx/>
              </a:rPr>
              <a:t>NX</a:t>
            </a:r>
            <a:r>
              <a:rPr kumimoji="0" lang="ja-JP" altLang="en-US" sz="1200" b="0" i="0" u="none" strike="noStrike" kern="0" cap="none" spc="0" normalizeH="0" baseline="0" noProof="0" dirty="0">
                <a:ln>
                  <a:noFill/>
                </a:ln>
                <a:solidFill>
                  <a:schemeClr val="tx1">
                    <a:lumMod val="75000"/>
                    <a:lumOff val="25000"/>
                  </a:schemeClr>
                </a:solidFill>
                <a:effectLst/>
                <a:uLnTx/>
                <a:uFillTx/>
              </a:rPr>
              <a:t>の</a:t>
            </a:r>
            <a:r>
              <a:rPr kumimoji="0" lang="en-US" altLang="ja-JP" sz="1200" b="0" i="0" u="none" strike="noStrike" kern="0" cap="none" spc="0" normalizeH="0" baseline="0" noProof="0" dirty="0">
                <a:ln>
                  <a:noFill/>
                </a:ln>
                <a:solidFill>
                  <a:schemeClr val="tx1">
                    <a:lumMod val="75000"/>
                    <a:lumOff val="25000"/>
                  </a:schemeClr>
                </a:solidFill>
                <a:effectLst/>
                <a:uLnTx/>
                <a:uFillTx/>
              </a:rPr>
              <a:t>Web</a:t>
            </a:r>
            <a:r>
              <a:rPr kumimoji="0" lang="ja-JP" altLang="en-US" sz="1200" b="0" i="0" u="none" strike="noStrike" kern="0" cap="none" spc="0" normalizeH="0" baseline="0" noProof="0" dirty="0">
                <a:ln>
                  <a:noFill/>
                </a:ln>
                <a:solidFill>
                  <a:schemeClr val="tx1">
                    <a:lumMod val="75000"/>
                    <a:lumOff val="25000"/>
                  </a:schemeClr>
                </a:solidFill>
                <a:effectLst/>
                <a:uLnTx/>
                <a:uFillTx/>
              </a:rPr>
              <a:t>サービスを利用したスクリプトは、バージョンアップの影響を受けるため不可）</a:t>
            </a:r>
            <a:endParaRPr kumimoji="0" lang="en-US" altLang="ja-JP" sz="1200" b="0" i="0" u="none" strike="noStrike" kern="0" cap="none" spc="0" normalizeH="0" baseline="0" noProof="0" dirty="0">
              <a:ln>
                <a:noFill/>
              </a:ln>
              <a:solidFill>
                <a:schemeClr val="tx1">
                  <a:lumMod val="75000"/>
                  <a:lumOff val="25000"/>
                </a:schemeClr>
              </a:solidFill>
              <a:effectLst/>
              <a:uLnTx/>
              <a:uFillTx/>
            </a:endParaRPr>
          </a:p>
          <a:p>
            <a:pPr>
              <a:defRPr/>
            </a:pPr>
            <a:endParaRPr kumimoji="0" lang="en-US" altLang="ja-JP" sz="1200" b="0" i="0" u="none" strike="noStrike" kern="0" cap="none" spc="0" normalizeH="0" baseline="0" noProof="0" dirty="0">
              <a:ln>
                <a:noFill/>
              </a:ln>
              <a:solidFill>
                <a:schemeClr val="tx1">
                  <a:lumMod val="75000"/>
                  <a:lumOff val="25000"/>
                </a:schemeClr>
              </a:solidFill>
              <a:effectLst/>
              <a:uLnTx/>
              <a:uFillTx/>
            </a:endParaRPr>
          </a:p>
        </p:txBody>
      </p:sp>
    </p:spTree>
    <p:extLst>
      <p:ext uri="{BB962C8B-B14F-4D97-AF65-F5344CB8AC3E}">
        <p14:creationId xmlns:p14="http://schemas.microsoft.com/office/powerpoint/2010/main" val="91622681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p:cNvSpPr>
            <a:spLocks noGrp="1"/>
          </p:cNvSpPr>
          <p:nvPr>
            <p:ph type="sldNum" sz="quarter" idx="12"/>
          </p:nvPr>
        </p:nvSpPr>
        <p:spPr/>
        <p:txBody>
          <a:bodyPr/>
          <a:lstStyle/>
          <a:p>
            <a:fld id="{78AE49ED-73EF-499C-8307-28EB0E7CF529}" type="slidenum">
              <a:rPr kumimoji="1" lang="ja-JP" altLang="en-US" smtClean="0"/>
              <a:t>17</a:t>
            </a:fld>
            <a:endParaRPr kumimoji="1" lang="ja-JP" altLang="en-US" dirty="0"/>
          </a:p>
        </p:txBody>
      </p:sp>
      <p:sp>
        <p:nvSpPr>
          <p:cNvPr id="4" name="タイトル 3"/>
          <p:cNvSpPr>
            <a:spLocks noGrp="1"/>
          </p:cNvSpPr>
          <p:nvPr>
            <p:ph type="title"/>
          </p:nvPr>
        </p:nvSpPr>
        <p:spPr/>
        <p:txBody>
          <a:bodyPr/>
          <a:lstStyle/>
          <a:p>
            <a:r>
              <a:rPr lang="ja-JP" altLang="en-US" dirty="0"/>
              <a:t>主な利用制限事項</a:t>
            </a:r>
            <a:endParaRPr kumimoji="1" lang="ja-JP" altLang="en-US" dirty="0"/>
          </a:p>
        </p:txBody>
      </p:sp>
      <p:sp>
        <p:nvSpPr>
          <p:cNvPr id="5" name="フッター プレースホルダー 4"/>
          <p:cNvSpPr>
            <a:spLocks noGrp="1"/>
          </p:cNvSpPr>
          <p:nvPr>
            <p:ph type="ftr" sz="quarter" idx="3"/>
          </p:nvPr>
        </p:nvSpPr>
        <p:spPr/>
        <p:txBody>
          <a:bodyPr/>
          <a:lstStyle/>
          <a:p>
            <a:r>
              <a:rPr lang="en-US" altLang="ja-JP" dirty="0"/>
              <a:t>©Canon IT Solutions Inc.  All rights reserved.</a:t>
            </a:r>
            <a:endParaRPr lang="ja-JP" altLang="en-US" dirty="0"/>
          </a:p>
        </p:txBody>
      </p:sp>
      <p:sp>
        <p:nvSpPr>
          <p:cNvPr id="6" name="正方形/長方形 5"/>
          <p:cNvSpPr/>
          <p:nvPr/>
        </p:nvSpPr>
        <p:spPr>
          <a:xfrm>
            <a:off x="112240" y="915566"/>
            <a:ext cx="8942511" cy="1415772"/>
          </a:xfrm>
          <a:prstGeom prst="rect">
            <a:avLst/>
          </a:prstGeom>
        </p:spPr>
        <p:txBody>
          <a:bodyPr wrap="square">
            <a:spAutoFit/>
          </a:bodyPr>
          <a:lstStyle/>
          <a:p>
            <a:pPr marL="171450" marR="0" lvl="0" indent="-171450" defTabSz="914400" eaLnBrk="1" fontAlgn="auto" latinLnBrk="0" hangingPunct="1">
              <a:lnSpc>
                <a:spcPct val="100000"/>
              </a:lnSpc>
              <a:spcBef>
                <a:spcPts val="0"/>
              </a:spcBef>
              <a:spcAft>
                <a:spcPts val="0"/>
              </a:spcAft>
              <a:buClrTx/>
              <a:buSzTx/>
              <a:buFont typeface="Wingdings" panose="05000000000000000000" pitchFamily="2" charset="2"/>
              <a:buChar char="Ø"/>
              <a:tabLst/>
              <a:defRPr/>
            </a:pPr>
            <a:r>
              <a:rPr kumimoji="0" lang="ja-JP" altLang="en-US" sz="1400" b="0" i="0" u="none" strike="noStrike" kern="0" cap="none" spc="0" normalizeH="0" baseline="0" noProof="0" dirty="0">
                <a:ln>
                  <a:noFill/>
                </a:ln>
                <a:solidFill>
                  <a:schemeClr val="tx1">
                    <a:lumMod val="75000"/>
                    <a:lumOff val="25000"/>
                  </a:schemeClr>
                </a:solidFill>
                <a:effectLst/>
                <a:uLnTx/>
                <a:uFillTx/>
              </a:rPr>
              <a:t>グループ経営管理（</a:t>
            </a:r>
            <a:r>
              <a:rPr kumimoji="0" lang="en-US" altLang="ja-JP" sz="1400" b="0" i="0" u="none" strike="noStrike" kern="0" cap="none" spc="0" normalizeH="0" baseline="0" noProof="0" dirty="0">
                <a:ln>
                  <a:noFill/>
                </a:ln>
                <a:solidFill>
                  <a:schemeClr val="tx1">
                    <a:lumMod val="75000"/>
                    <a:lumOff val="25000"/>
                  </a:schemeClr>
                </a:solidFill>
                <a:effectLst/>
                <a:uLnTx/>
                <a:uFillTx/>
              </a:rPr>
              <a:t>NXGM</a:t>
            </a:r>
            <a:r>
              <a:rPr kumimoji="0" lang="ja-JP" altLang="en-US" sz="1400" b="0" i="0" u="none" strike="noStrike" kern="0" cap="none" spc="0" normalizeH="0" baseline="0" noProof="0" dirty="0">
                <a:ln>
                  <a:noFill/>
                </a:ln>
                <a:solidFill>
                  <a:schemeClr val="tx1">
                    <a:lumMod val="75000"/>
                    <a:lumOff val="25000"/>
                  </a:schemeClr>
                </a:solidFill>
                <a:effectLst/>
                <a:uLnTx/>
                <a:uFillTx/>
              </a:rPr>
              <a:t>）の制限事項</a:t>
            </a:r>
          </a:p>
          <a:p>
            <a:pPr lvl="0">
              <a:defRPr/>
            </a:pPr>
            <a:r>
              <a:rPr kumimoji="0" lang="ja-JP" altLang="en-US" sz="1200" b="0" i="0" u="none" strike="noStrike" kern="0" cap="none" spc="0" normalizeH="0" baseline="0" noProof="0" dirty="0">
                <a:ln>
                  <a:noFill/>
                </a:ln>
                <a:solidFill>
                  <a:schemeClr val="tx1">
                    <a:lumMod val="75000"/>
                    <a:lumOff val="25000"/>
                  </a:schemeClr>
                </a:solidFill>
                <a:effectLst/>
                <a:uLnTx/>
                <a:uFillTx/>
              </a:rPr>
              <a:t>　　・</a:t>
            </a:r>
            <a:r>
              <a:rPr lang="ja-JP" altLang="en-US" sz="1200" b="1" dirty="0">
                <a:solidFill>
                  <a:schemeClr val="tx1">
                    <a:lumMod val="75000"/>
                    <a:lumOff val="25000"/>
                  </a:schemeClr>
                </a:solidFill>
              </a:rPr>
              <a:t>製品出荷ボード（標準ボード）を利用する運用前提となり</a:t>
            </a:r>
            <a:r>
              <a:rPr kumimoji="0" lang="ja-JP" altLang="en-US" sz="1200" b="1" i="0" u="none" strike="noStrike" kern="0" cap="none" spc="0" normalizeH="0" baseline="0" noProof="0" dirty="0">
                <a:ln>
                  <a:noFill/>
                </a:ln>
                <a:solidFill>
                  <a:schemeClr val="tx1">
                    <a:lumMod val="75000"/>
                    <a:lumOff val="25000"/>
                  </a:schemeClr>
                </a:solidFill>
                <a:effectLst/>
                <a:uLnTx/>
                <a:uFillTx/>
              </a:rPr>
              <a:t>バージョンアップに影響を与えるボード開発は不可。</a:t>
            </a:r>
          </a:p>
          <a:p>
            <a:pPr marL="0" marR="0" lvl="0" indent="0" defTabSz="914400" eaLnBrk="1" fontAlgn="auto" latinLnBrk="0" hangingPunct="1">
              <a:lnSpc>
                <a:spcPct val="100000"/>
              </a:lnSpc>
              <a:spcBef>
                <a:spcPts val="0"/>
              </a:spcBef>
              <a:spcAft>
                <a:spcPts val="0"/>
              </a:spcAft>
              <a:buClrTx/>
              <a:buSzTx/>
              <a:buFontTx/>
              <a:buNone/>
              <a:tabLst/>
              <a:defRPr/>
            </a:pPr>
            <a:r>
              <a:rPr kumimoji="0" lang="ja-JP" altLang="en-US" sz="1200" b="0" i="0" u="none" strike="noStrike" kern="0" cap="none" spc="0" normalizeH="0" baseline="0" noProof="0" dirty="0">
                <a:ln>
                  <a:noFill/>
                </a:ln>
                <a:solidFill>
                  <a:schemeClr val="tx1">
                    <a:lumMod val="75000"/>
                    <a:lumOff val="25000"/>
                  </a:schemeClr>
                </a:solidFill>
                <a:effectLst/>
                <a:uLnTx/>
                <a:uFillTx/>
              </a:rPr>
              <a:t>　　　（バージョンアップによる影響が出る可能性があり、定期保守への影響大のため）</a:t>
            </a:r>
          </a:p>
          <a:p>
            <a:pPr marL="0" marR="0" lvl="0" indent="0" defTabSz="914400" eaLnBrk="1" fontAlgn="auto" latinLnBrk="0" hangingPunct="1">
              <a:lnSpc>
                <a:spcPct val="100000"/>
              </a:lnSpc>
              <a:spcBef>
                <a:spcPts val="0"/>
              </a:spcBef>
              <a:spcAft>
                <a:spcPts val="0"/>
              </a:spcAft>
              <a:buClrTx/>
              <a:buSzTx/>
              <a:buFontTx/>
              <a:buNone/>
              <a:tabLst/>
              <a:defRPr/>
            </a:pPr>
            <a:r>
              <a:rPr kumimoji="0" lang="ja-JP" altLang="en-US" sz="1200" b="0" i="0" u="none" strike="noStrike" kern="0" cap="none" spc="0" normalizeH="0" baseline="0" noProof="0" dirty="0">
                <a:ln>
                  <a:noFill/>
                </a:ln>
                <a:solidFill>
                  <a:schemeClr val="tx1">
                    <a:lumMod val="75000"/>
                    <a:lumOff val="25000"/>
                  </a:schemeClr>
                </a:solidFill>
                <a:effectLst/>
                <a:uLnTx/>
                <a:uFillTx/>
              </a:rPr>
              <a:t>　　・</a:t>
            </a:r>
            <a:r>
              <a:rPr kumimoji="0" lang="en-US" altLang="ja-JP" sz="1200" b="0" i="0" u="none" strike="noStrike" kern="0" cap="none" spc="0" normalizeH="0" baseline="0" noProof="0" dirty="0" err="1">
                <a:ln>
                  <a:noFill/>
                </a:ln>
                <a:solidFill>
                  <a:schemeClr val="tx1">
                    <a:lumMod val="75000"/>
                    <a:lumOff val="25000"/>
                  </a:schemeClr>
                </a:solidFill>
                <a:effectLst/>
                <a:uLnTx/>
                <a:uFillTx/>
              </a:rPr>
              <a:t>Dr.SUM</a:t>
            </a:r>
            <a:r>
              <a:rPr kumimoji="0" lang="ja-JP" altLang="en-US" sz="1200" b="0" i="0" u="none" strike="noStrike" kern="0" cap="none" spc="0" normalizeH="0" baseline="0" noProof="0" dirty="0">
                <a:ln>
                  <a:noFill/>
                </a:ln>
                <a:solidFill>
                  <a:schemeClr val="tx1">
                    <a:lumMod val="75000"/>
                    <a:lumOff val="25000"/>
                  </a:schemeClr>
                </a:solidFill>
                <a:effectLst/>
                <a:uLnTx/>
                <a:uFillTx/>
              </a:rPr>
              <a:t>の</a:t>
            </a:r>
            <a:r>
              <a:rPr kumimoji="0" lang="en-US" altLang="ja-JP" sz="1200" b="0" i="0" u="none" strike="noStrike" kern="0" cap="none" spc="0" normalizeH="0" baseline="0" noProof="0" dirty="0">
                <a:ln>
                  <a:noFill/>
                </a:ln>
                <a:solidFill>
                  <a:schemeClr val="tx1">
                    <a:lumMod val="75000"/>
                    <a:lumOff val="25000"/>
                  </a:schemeClr>
                </a:solidFill>
                <a:effectLst/>
                <a:uLnTx/>
                <a:uFillTx/>
              </a:rPr>
              <a:t>Enterprise Manager</a:t>
            </a:r>
            <a:r>
              <a:rPr kumimoji="0" lang="ja-JP" altLang="en-US" sz="1200" b="0" i="0" u="none" strike="noStrike" kern="0" cap="none" spc="0" normalizeH="0" baseline="0" noProof="0" dirty="0">
                <a:ln>
                  <a:noFill/>
                </a:ln>
                <a:solidFill>
                  <a:schemeClr val="tx1">
                    <a:lumMod val="75000"/>
                    <a:lumOff val="25000"/>
                  </a:schemeClr>
                </a:solidFill>
                <a:effectLst/>
                <a:uLnTx/>
                <a:uFillTx/>
              </a:rPr>
              <a:t>に対して</a:t>
            </a:r>
            <a:r>
              <a:rPr kumimoji="0" lang="ja-JP" altLang="en-US" sz="1200" kern="0" dirty="0">
                <a:solidFill>
                  <a:schemeClr val="tx1">
                    <a:lumMod val="75000"/>
                    <a:lumOff val="25000"/>
                  </a:schemeClr>
                </a:solidFill>
              </a:rPr>
              <a:t>ユーザー</a:t>
            </a:r>
            <a:r>
              <a:rPr kumimoji="0" lang="en-US" altLang="ja-JP" sz="1200" b="0" i="0" u="none" strike="noStrike" kern="0" cap="none" spc="0" normalizeH="0" baseline="0" noProof="0" dirty="0">
                <a:ln>
                  <a:noFill/>
                </a:ln>
                <a:solidFill>
                  <a:schemeClr val="tx1">
                    <a:lumMod val="75000"/>
                    <a:lumOff val="25000"/>
                  </a:schemeClr>
                </a:solidFill>
                <a:effectLst/>
                <a:uLnTx/>
                <a:uFillTx/>
              </a:rPr>
              <a:t>/</a:t>
            </a:r>
            <a:r>
              <a:rPr kumimoji="0" lang="ja-JP" altLang="en-US" sz="1200" b="0" i="0" u="none" strike="noStrike" kern="0" cap="none" spc="0" normalizeH="0" baseline="0" noProof="0" dirty="0">
                <a:ln>
                  <a:noFill/>
                </a:ln>
                <a:solidFill>
                  <a:schemeClr val="tx1">
                    <a:lumMod val="75000"/>
                    <a:lumOff val="25000"/>
                  </a:schemeClr>
                </a:solidFill>
                <a:effectLst/>
                <a:uLnTx/>
                <a:uFillTx/>
              </a:rPr>
              <a:t>パートナー</a:t>
            </a:r>
            <a:r>
              <a:rPr kumimoji="0" lang="ja-JP" altLang="en-US" sz="1200" kern="0" dirty="0">
                <a:solidFill>
                  <a:schemeClr val="tx1">
                    <a:lumMod val="75000"/>
                    <a:lumOff val="25000"/>
                  </a:schemeClr>
                </a:solidFill>
              </a:rPr>
              <a:t>様</a:t>
            </a:r>
            <a:r>
              <a:rPr kumimoji="0" lang="ja-JP" altLang="en-US" sz="1200" b="0" i="0" u="none" strike="noStrike" kern="0" cap="none" spc="0" normalizeH="0" baseline="0" noProof="0" dirty="0">
                <a:ln>
                  <a:noFill/>
                </a:ln>
                <a:solidFill>
                  <a:schemeClr val="tx1">
                    <a:lumMod val="75000"/>
                    <a:lumOff val="25000"/>
                  </a:schemeClr>
                </a:solidFill>
                <a:effectLst/>
                <a:uLnTx/>
                <a:uFillTx/>
              </a:rPr>
              <a:t>は接続不可。（外部より接続不可）</a:t>
            </a:r>
          </a:p>
          <a:p>
            <a:pPr marL="0" marR="0" lvl="0" indent="0" defTabSz="914400" eaLnBrk="1" fontAlgn="auto" latinLnBrk="0" hangingPunct="1">
              <a:lnSpc>
                <a:spcPct val="100000"/>
              </a:lnSpc>
              <a:spcBef>
                <a:spcPts val="0"/>
              </a:spcBef>
              <a:spcAft>
                <a:spcPts val="0"/>
              </a:spcAft>
              <a:buClrTx/>
              <a:buSzTx/>
              <a:buFontTx/>
              <a:buNone/>
              <a:tabLst/>
              <a:defRPr/>
            </a:pPr>
            <a:r>
              <a:rPr kumimoji="0" lang="ja-JP" altLang="en-US" sz="1200" b="0" i="0" u="none" strike="noStrike" kern="0" cap="none" spc="0" normalizeH="0" baseline="0" noProof="0" dirty="0">
                <a:ln>
                  <a:noFill/>
                </a:ln>
                <a:solidFill>
                  <a:schemeClr val="tx1">
                    <a:lumMod val="75000"/>
                    <a:lumOff val="25000"/>
                  </a:schemeClr>
                </a:solidFill>
                <a:effectLst/>
                <a:uLnTx/>
                <a:uFillTx/>
              </a:rPr>
              <a:t>　　　利用に関しては</a:t>
            </a:r>
            <a:r>
              <a:rPr kumimoji="0" lang="en-US" altLang="ja-JP" sz="1200" b="0" i="0" u="none" strike="noStrike" kern="0" cap="none" spc="0" normalizeH="0" baseline="0" noProof="0" dirty="0">
                <a:ln>
                  <a:noFill/>
                </a:ln>
                <a:solidFill>
                  <a:schemeClr val="tx1">
                    <a:lumMod val="75000"/>
                    <a:lumOff val="25000"/>
                  </a:schemeClr>
                </a:solidFill>
                <a:effectLst/>
                <a:uLnTx/>
                <a:uFillTx/>
              </a:rPr>
              <a:t>NXGM</a:t>
            </a:r>
            <a:r>
              <a:rPr kumimoji="0" lang="ja-JP" altLang="en-US" sz="1200" b="0" i="0" u="none" strike="noStrike" kern="0" cap="none" spc="0" normalizeH="0" baseline="0" noProof="0" dirty="0">
                <a:ln>
                  <a:noFill/>
                </a:ln>
                <a:solidFill>
                  <a:schemeClr val="tx1">
                    <a:lumMod val="75000"/>
                    <a:lumOff val="25000"/>
                  </a:schemeClr>
                </a:solidFill>
                <a:effectLst/>
                <a:uLnTx/>
                <a:uFillTx/>
              </a:rPr>
              <a:t>の</a:t>
            </a:r>
            <a:r>
              <a:rPr kumimoji="0" lang="en-US" altLang="ja-JP" sz="1200" b="0" i="0" u="none" strike="noStrike" kern="0" cap="none" spc="0" normalizeH="0" baseline="0" noProof="0" dirty="0">
                <a:ln>
                  <a:noFill/>
                </a:ln>
                <a:solidFill>
                  <a:schemeClr val="tx1">
                    <a:lumMod val="75000"/>
                    <a:lumOff val="25000"/>
                  </a:schemeClr>
                </a:solidFill>
                <a:effectLst/>
                <a:uLnTx/>
                <a:uFillTx/>
              </a:rPr>
              <a:t>Web</a:t>
            </a:r>
            <a:r>
              <a:rPr kumimoji="0" lang="ja-JP" altLang="en-US" sz="1200" b="0" i="0" u="none" strike="noStrike" kern="0" cap="none" spc="0" normalizeH="0" baseline="0" noProof="0" dirty="0">
                <a:ln>
                  <a:noFill/>
                </a:ln>
                <a:solidFill>
                  <a:schemeClr val="tx1">
                    <a:lumMod val="75000"/>
                    <a:lumOff val="25000"/>
                  </a:schemeClr>
                </a:solidFill>
                <a:effectLst/>
                <a:uLnTx/>
                <a:uFillTx/>
              </a:rPr>
              <a:t>ツール（</a:t>
            </a:r>
            <a:r>
              <a:rPr kumimoji="0" lang="en-US" altLang="ja-JP" sz="1200" b="0" i="0" u="none" strike="noStrike" kern="0" cap="none" spc="0" normalizeH="0" baseline="0" noProof="0" dirty="0" err="1">
                <a:ln>
                  <a:noFill/>
                </a:ln>
                <a:solidFill>
                  <a:schemeClr val="tx1">
                    <a:lumMod val="75000"/>
                    <a:lumOff val="25000"/>
                  </a:schemeClr>
                </a:solidFill>
                <a:effectLst/>
                <a:uLnTx/>
                <a:uFillTx/>
              </a:rPr>
              <a:t>MotionBoard</a:t>
            </a:r>
            <a:r>
              <a:rPr kumimoji="0" lang="ja-JP" altLang="en-US" sz="1200" b="0" i="0" u="none" strike="noStrike" kern="0" cap="none" spc="0" normalizeH="0" baseline="0" noProof="0" dirty="0">
                <a:ln>
                  <a:noFill/>
                </a:ln>
                <a:solidFill>
                  <a:schemeClr val="tx1">
                    <a:lumMod val="75000"/>
                    <a:lumOff val="25000"/>
                  </a:schemeClr>
                </a:solidFill>
                <a:effectLst/>
                <a:uLnTx/>
                <a:uFillTx/>
              </a:rPr>
              <a:t>）のみ。</a:t>
            </a:r>
            <a:endParaRPr kumimoji="0" lang="en-US" altLang="ja-JP" sz="1200" b="0" i="0" u="none" strike="noStrike" kern="0" cap="none" spc="0" normalizeH="0" baseline="0" noProof="0" dirty="0">
              <a:ln>
                <a:noFill/>
              </a:ln>
              <a:solidFill>
                <a:schemeClr val="tx1">
                  <a:lumMod val="75000"/>
                  <a:lumOff val="25000"/>
                </a:schemeClr>
              </a:solidFill>
              <a:effectLst/>
              <a:uLnTx/>
              <a:uFillTx/>
            </a:endParaRPr>
          </a:p>
          <a:p>
            <a:pPr marL="0" marR="0" lvl="0" indent="0" defTabSz="914400" eaLnBrk="1" fontAlgn="auto" latinLnBrk="0" hangingPunct="1">
              <a:lnSpc>
                <a:spcPct val="100000"/>
              </a:lnSpc>
              <a:spcBef>
                <a:spcPts val="0"/>
              </a:spcBef>
              <a:spcAft>
                <a:spcPts val="0"/>
              </a:spcAft>
              <a:buClrTx/>
              <a:buSzTx/>
              <a:buFontTx/>
              <a:buNone/>
              <a:tabLst/>
              <a:defRPr/>
            </a:pPr>
            <a:r>
              <a:rPr kumimoji="0" lang="ja-JP" altLang="en-US" sz="1200" b="0" i="0" u="none" strike="noStrike" kern="0" cap="none" spc="0" normalizeH="0" baseline="0" noProof="0" dirty="0">
                <a:ln>
                  <a:noFill/>
                </a:ln>
                <a:solidFill>
                  <a:schemeClr val="tx1">
                    <a:lumMod val="75000"/>
                    <a:lumOff val="25000"/>
                  </a:schemeClr>
                </a:solidFill>
                <a:effectLst/>
                <a:uLnTx/>
                <a:uFillTx/>
              </a:rPr>
              <a:t>　　・グループ経営管理サーバにログインをしてのユーザーによる開発・運用は一切不可となります。</a:t>
            </a:r>
            <a:endParaRPr kumimoji="0" lang="en-US" altLang="ja-JP" sz="1200" b="0" i="0" u="none" strike="noStrike" kern="0" cap="none" spc="0" normalizeH="0" baseline="0" noProof="0" dirty="0">
              <a:ln>
                <a:noFill/>
              </a:ln>
              <a:solidFill>
                <a:schemeClr val="tx1">
                  <a:lumMod val="75000"/>
                  <a:lumOff val="25000"/>
                </a:schemeClr>
              </a:solidFill>
              <a:effectLst/>
              <a:uLnTx/>
              <a:uFillTx/>
            </a:endParaRPr>
          </a:p>
          <a:p>
            <a:pPr marL="0" marR="0" lvl="0" indent="0" defTabSz="914400" eaLnBrk="1" fontAlgn="auto" latinLnBrk="0" hangingPunct="1">
              <a:lnSpc>
                <a:spcPct val="100000"/>
              </a:lnSpc>
              <a:spcBef>
                <a:spcPts val="0"/>
              </a:spcBef>
              <a:spcAft>
                <a:spcPts val="0"/>
              </a:spcAft>
              <a:buClrTx/>
              <a:buSzTx/>
              <a:buFontTx/>
              <a:buNone/>
              <a:tabLst/>
              <a:defRPr/>
            </a:pPr>
            <a:r>
              <a:rPr kumimoji="0" lang="ja-JP" altLang="en-US" sz="1200" b="0" i="0" u="none" strike="noStrike" kern="0" cap="none" spc="0" normalizeH="0" baseline="0" noProof="0" dirty="0">
                <a:ln>
                  <a:noFill/>
                </a:ln>
                <a:solidFill>
                  <a:schemeClr val="tx1">
                    <a:lumMod val="75000"/>
                    <a:lumOff val="25000"/>
                  </a:schemeClr>
                </a:solidFill>
                <a:effectLst/>
                <a:uLnTx/>
                <a:uFillTx/>
              </a:rPr>
              <a:t>　　　なお、環境構築時に指定のあったグループ経営管理のフォルダ共有化は行います。</a:t>
            </a:r>
            <a:endParaRPr kumimoji="0" lang="en-US" altLang="ja-JP" sz="1200" b="0" i="0" u="none" strike="noStrike" kern="0" cap="none" spc="0" normalizeH="0" baseline="0" noProof="0" dirty="0">
              <a:ln>
                <a:noFill/>
              </a:ln>
              <a:solidFill>
                <a:schemeClr val="tx1">
                  <a:lumMod val="75000"/>
                  <a:lumOff val="25000"/>
                </a:schemeClr>
              </a:solidFill>
              <a:effectLst/>
              <a:uLnTx/>
              <a:uFillTx/>
            </a:endParaRPr>
          </a:p>
        </p:txBody>
      </p:sp>
    </p:spTree>
    <p:extLst>
      <p:ext uri="{BB962C8B-B14F-4D97-AF65-F5344CB8AC3E}">
        <p14:creationId xmlns:p14="http://schemas.microsoft.com/office/powerpoint/2010/main" val="292318323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p:cNvSpPr>
            <a:spLocks noGrp="1"/>
          </p:cNvSpPr>
          <p:nvPr>
            <p:ph type="sldNum" sz="quarter" idx="12"/>
          </p:nvPr>
        </p:nvSpPr>
        <p:spPr/>
        <p:txBody>
          <a:bodyPr/>
          <a:lstStyle/>
          <a:p>
            <a:fld id="{78AE49ED-73EF-499C-8307-28EB0E7CF529}" type="slidenum">
              <a:rPr kumimoji="1" lang="ja-JP" altLang="en-US" smtClean="0"/>
              <a:t>18</a:t>
            </a:fld>
            <a:endParaRPr kumimoji="1" lang="ja-JP" altLang="en-US" dirty="0"/>
          </a:p>
        </p:txBody>
      </p:sp>
      <p:sp>
        <p:nvSpPr>
          <p:cNvPr id="4" name="タイトル 3"/>
          <p:cNvSpPr>
            <a:spLocks noGrp="1"/>
          </p:cNvSpPr>
          <p:nvPr>
            <p:ph type="title"/>
          </p:nvPr>
        </p:nvSpPr>
        <p:spPr/>
        <p:txBody>
          <a:bodyPr/>
          <a:lstStyle/>
          <a:p>
            <a:r>
              <a:rPr lang="en-US" altLang="ja-JP" dirty="0"/>
              <a:t>Public</a:t>
            </a:r>
            <a:r>
              <a:rPr lang="ja-JP" altLang="en-US" dirty="0"/>
              <a:t>クラウド 運用上の留意点</a:t>
            </a:r>
            <a:endParaRPr kumimoji="1" lang="ja-JP" altLang="en-US" dirty="0"/>
          </a:p>
        </p:txBody>
      </p:sp>
      <p:sp>
        <p:nvSpPr>
          <p:cNvPr id="5" name="フッター プレースホルダー 4"/>
          <p:cNvSpPr>
            <a:spLocks noGrp="1"/>
          </p:cNvSpPr>
          <p:nvPr>
            <p:ph type="ftr" sz="quarter" idx="3"/>
          </p:nvPr>
        </p:nvSpPr>
        <p:spPr/>
        <p:txBody>
          <a:bodyPr/>
          <a:lstStyle/>
          <a:p>
            <a:r>
              <a:rPr lang="en-US" altLang="ja-JP" dirty="0"/>
              <a:t>©Canon IT Solutions Inc.  All rights reserved.</a:t>
            </a:r>
            <a:endParaRPr lang="ja-JP" altLang="en-US" dirty="0"/>
          </a:p>
        </p:txBody>
      </p:sp>
      <p:sp>
        <p:nvSpPr>
          <p:cNvPr id="6" name="テキスト ボックス 5"/>
          <p:cNvSpPr txBox="1"/>
          <p:nvPr/>
        </p:nvSpPr>
        <p:spPr>
          <a:xfrm>
            <a:off x="299188" y="864461"/>
            <a:ext cx="8773312" cy="769441"/>
          </a:xfrm>
          <a:prstGeom prst="rect">
            <a:avLst/>
          </a:prstGeom>
          <a:noFill/>
        </p:spPr>
        <p:txBody>
          <a:bodyPr wrap="square" rtlCol="0">
            <a:spAutoFit/>
          </a:bodyPr>
          <a:lstStyle/>
          <a:p>
            <a:pPr marL="285750" indent="-285750">
              <a:buFont typeface="Wingdings" panose="05000000000000000000" pitchFamily="2" charset="2"/>
              <a:buChar char="Ø"/>
            </a:pPr>
            <a:r>
              <a:rPr kumimoji="0" lang="ja-JP" altLang="en-US" sz="1100" kern="0" dirty="0">
                <a:solidFill>
                  <a:schemeClr val="tx1">
                    <a:lumMod val="75000"/>
                    <a:lumOff val="25000"/>
                  </a:schemeClr>
                </a:solidFill>
                <a:cs typeface="メイリオ" pitchFamily="50" charset="-128"/>
              </a:rPr>
              <a:t>新規環境構築時はユーザーからの設定依頼書に基づいて、</a:t>
            </a:r>
            <a:r>
              <a:rPr kumimoji="0" lang="en-US" altLang="ja-JP" sz="1100" kern="0" dirty="0">
                <a:solidFill>
                  <a:schemeClr val="tx1">
                    <a:lumMod val="75000"/>
                    <a:lumOff val="25000"/>
                  </a:schemeClr>
                </a:solidFill>
                <a:cs typeface="メイリオ" pitchFamily="50" charset="-128"/>
              </a:rPr>
              <a:t>DB</a:t>
            </a:r>
            <a:r>
              <a:rPr kumimoji="0" lang="ja-JP" altLang="en-US" sz="1100" kern="0" dirty="0">
                <a:solidFill>
                  <a:schemeClr val="tx1">
                    <a:lumMod val="75000"/>
                    <a:lumOff val="25000"/>
                  </a:schemeClr>
                </a:solidFill>
                <a:cs typeface="メイリオ" pitchFamily="50" charset="-128"/>
              </a:rPr>
              <a:t>に会社コードを保持しないユーザーマスタに紐づく以下のマスタを対象に当社が設定を行います。</a:t>
            </a:r>
            <a:endParaRPr kumimoji="0" lang="en-US" altLang="ja-JP" sz="1100" kern="0" dirty="0">
              <a:solidFill>
                <a:schemeClr val="tx1">
                  <a:lumMod val="75000"/>
                  <a:lumOff val="25000"/>
                </a:schemeClr>
              </a:solidFill>
              <a:cs typeface="メイリオ" pitchFamily="50" charset="-128"/>
            </a:endParaRPr>
          </a:p>
          <a:p>
            <a:r>
              <a:rPr kumimoji="0" lang="ja-JP" altLang="en-US" sz="1100" kern="0" dirty="0">
                <a:solidFill>
                  <a:schemeClr val="tx1">
                    <a:lumMod val="75000"/>
                    <a:lumOff val="25000"/>
                  </a:schemeClr>
                </a:solidFill>
                <a:cs typeface="メイリオ" pitchFamily="50" charset="-128"/>
              </a:rPr>
              <a:t>　　その後、ユーザーが運用に必要な残りのマスタ（会社コードを保持しているマスタ）を設定し、運用を開始します。</a:t>
            </a:r>
            <a:endParaRPr kumimoji="0" lang="en-US" altLang="ja-JP" sz="1100" kern="0" dirty="0">
              <a:solidFill>
                <a:schemeClr val="tx1">
                  <a:lumMod val="75000"/>
                  <a:lumOff val="25000"/>
                </a:schemeClr>
              </a:solidFill>
              <a:cs typeface="メイリオ" pitchFamily="50" charset="-128"/>
            </a:endParaRPr>
          </a:p>
          <a:p>
            <a:r>
              <a:rPr kumimoji="0" lang="ja-JP" altLang="en-US" sz="1100" kern="0" dirty="0">
                <a:solidFill>
                  <a:schemeClr val="tx1">
                    <a:lumMod val="75000"/>
                    <a:lumOff val="25000"/>
                  </a:schemeClr>
                </a:solidFill>
                <a:cs typeface="メイリオ" pitchFamily="50" charset="-128"/>
              </a:rPr>
              <a:t>　　運用開始後は、当社が設定したマスタは、設定依頼書の依頼ベースで当社で引き続きメンテナンス（マスタ変更）作業を実施します。</a:t>
            </a:r>
            <a:endParaRPr kumimoji="0" lang="en-US" altLang="ja-JP" sz="1100" kern="0" dirty="0">
              <a:solidFill>
                <a:schemeClr val="tx1">
                  <a:lumMod val="75000"/>
                  <a:lumOff val="25000"/>
                </a:schemeClr>
              </a:solidFill>
              <a:cs typeface="メイリオ" pitchFamily="50" charset="-128"/>
            </a:endParaRPr>
          </a:p>
        </p:txBody>
      </p:sp>
      <p:grpSp>
        <p:nvGrpSpPr>
          <p:cNvPr id="7" name="グループ化 6"/>
          <p:cNvGrpSpPr/>
          <p:nvPr/>
        </p:nvGrpSpPr>
        <p:grpSpPr>
          <a:xfrm>
            <a:off x="611560" y="1580187"/>
            <a:ext cx="5977511" cy="1063571"/>
            <a:chOff x="574709" y="1991912"/>
            <a:chExt cx="5977511" cy="1063571"/>
          </a:xfrm>
        </p:grpSpPr>
        <p:sp>
          <p:nvSpPr>
            <p:cNvPr id="8" name="テキスト ボックス 7"/>
            <p:cNvSpPr txBox="1"/>
            <p:nvPr/>
          </p:nvSpPr>
          <p:spPr>
            <a:xfrm>
              <a:off x="574709" y="1993654"/>
              <a:ext cx="3852428" cy="1061829"/>
            </a:xfrm>
            <a:prstGeom prst="rect">
              <a:avLst/>
            </a:prstGeom>
            <a:noFill/>
          </p:spPr>
          <p:txBody>
            <a:bodyPr wrap="square" rtlCol="0">
              <a:spAutoFit/>
            </a:bodyPr>
            <a:lstStyle/>
            <a:p>
              <a:r>
                <a:rPr kumimoji="0" lang="ja-JP" altLang="en-US" sz="900" kern="0" dirty="0">
                  <a:solidFill>
                    <a:schemeClr val="tx1">
                      <a:lumMod val="75000"/>
                      <a:lumOff val="25000"/>
                    </a:schemeClr>
                  </a:solidFill>
                  <a:cs typeface="メイリオ" pitchFamily="50" charset="-128"/>
                </a:rPr>
                <a:t>　・新会社セットアップ</a:t>
              </a:r>
            </a:p>
            <a:p>
              <a:r>
                <a:rPr kumimoji="0" lang="ja-JP" altLang="en-US" sz="900" kern="0" dirty="0">
                  <a:solidFill>
                    <a:schemeClr val="tx1">
                      <a:lumMod val="75000"/>
                      <a:lumOff val="25000"/>
                    </a:schemeClr>
                  </a:solidFill>
                  <a:cs typeface="メイリオ" pitchFamily="50" charset="-128"/>
                </a:rPr>
                <a:t>　・会計業務権限マスタ</a:t>
              </a:r>
            </a:p>
            <a:p>
              <a:r>
                <a:rPr kumimoji="0" lang="ja-JP" altLang="en-US" sz="900" kern="0" dirty="0">
                  <a:solidFill>
                    <a:schemeClr val="tx1">
                      <a:lumMod val="75000"/>
                      <a:lumOff val="25000"/>
                    </a:schemeClr>
                  </a:solidFill>
                  <a:cs typeface="メイリオ" pitchFamily="50" charset="-128"/>
                </a:rPr>
                <a:t>　・会計業務マスタ</a:t>
              </a:r>
            </a:p>
            <a:p>
              <a:r>
                <a:rPr kumimoji="0" lang="ja-JP" altLang="en-US" sz="900" kern="0" dirty="0">
                  <a:solidFill>
                    <a:schemeClr val="tx1">
                      <a:lumMod val="75000"/>
                      <a:lumOff val="25000"/>
                    </a:schemeClr>
                  </a:solidFill>
                  <a:cs typeface="メイリオ" pitchFamily="50" charset="-128"/>
                </a:rPr>
                <a:t>　・処理種別マスタ登録</a:t>
              </a:r>
            </a:p>
            <a:p>
              <a:r>
                <a:rPr kumimoji="0" lang="ja-JP" altLang="en-US" sz="900" kern="0" dirty="0">
                  <a:solidFill>
                    <a:schemeClr val="tx1">
                      <a:lumMod val="75000"/>
                      <a:lumOff val="25000"/>
                    </a:schemeClr>
                  </a:solidFill>
                  <a:cs typeface="メイリオ" pitchFamily="50" charset="-128"/>
                </a:rPr>
                <a:t>　・メニューロールマスタ登録</a:t>
              </a:r>
            </a:p>
            <a:p>
              <a:r>
                <a:rPr kumimoji="0" lang="ja-JP" altLang="en-US" sz="900" kern="0" dirty="0">
                  <a:solidFill>
                    <a:schemeClr val="tx1">
                      <a:lumMod val="75000"/>
                      <a:lumOff val="25000"/>
                    </a:schemeClr>
                  </a:solidFill>
                  <a:cs typeface="メイリオ" pitchFamily="50" charset="-128"/>
                </a:rPr>
                <a:t>　・ユーザーマスタ登録</a:t>
              </a:r>
            </a:p>
            <a:p>
              <a:r>
                <a:rPr kumimoji="0" lang="ja-JP" altLang="en-US" sz="900" kern="0" dirty="0">
                  <a:solidFill>
                    <a:schemeClr val="tx1">
                      <a:lumMod val="75000"/>
                      <a:lumOff val="25000"/>
                    </a:schemeClr>
                  </a:solidFill>
                  <a:cs typeface="メイリオ" pitchFamily="50" charset="-128"/>
                </a:rPr>
                <a:t>　・ユーザーグループマスタ登録　</a:t>
              </a:r>
            </a:p>
          </p:txBody>
        </p:sp>
        <p:sp>
          <p:nvSpPr>
            <p:cNvPr id="9" name="テキスト ボックス 8"/>
            <p:cNvSpPr txBox="1"/>
            <p:nvPr/>
          </p:nvSpPr>
          <p:spPr>
            <a:xfrm>
              <a:off x="2699792" y="1991912"/>
              <a:ext cx="3852428" cy="1061829"/>
            </a:xfrm>
            <a:prstGeom prst="rect">
              <a:avLst/>
            </a:prstGeom>
            <a:noFill/>
          </p:spPr>
          <p:txBody>
            <a:bodyPr wrap="square" rtlCol="0">
              <a:spAutoFit/>
            </a:bodyPr>
            <a:lstStyle/>
            <a:p>
              <a:r>
                <a:rPr kumimoji="0" lang="ja-JP" altLang="en-US" sz="900" kern="0" dirty="0">
                  <a:solidFill>
                    <a:schemeClr val="tx1">
                      <a:lumMod val="75000"/>
                      <a:lumOff val="25000"/>
                    </a:schemeClr>
                  </a:solidFill>
                  <a:cs typeface="メイリオ" pitchFamily="50" charset="-128"/>
                </a:rPr>
                <a:t>　・承認ユーザーグループマスタ登録</a:t>
              </a:r>
            </a:p>
            <a:p>
              <a:r>
                <a:rPr kumimoji="0" lang="ja-JP" altLang="en-US" sz="900" kern="0" dirty="0">
                  <a:solidFill>
                    <a:schemeClr val="tx1">
                      <a:lumMod val="75000"/>
                      <a:lumOff val="25000"/>
                    </a:schemeClr>
                  </a:solidFill>
                  <a:cs typeface="メイリオ" pitchFamily="50" charset="-128"/>
                </a:rPr>
                <a:t>　・代理承認者グループマスタ登録</a:t>
              </a:r>
            </a:p>
            <a:p>
              <a:r>
                <a:rPr kumimoji="0" lang="ja-JP" altLang="en-US" sz="900" kern="0" dirty="0">
                  <a:solidFill>
                    <a:schemeClr val="tx1">
                      <a:lumMod val="75000"/>
                      <a:lumOff val="25000"/>
                    </a:schemeClr>
                  </a:solidFill>
                  <a:cs typeface="メイリオ" pitchFamily="50" charset="-128"/>
                </a:rPr>
                <a:t>　・ワークフロー主管承認ルートマスタ登録</a:t>
              </a:r>
            </a:p>
            <a:p>
              <a:r>
                <a:rPr kumimoji="0" lang="ja-JP" altLang="en-US" sz="900" kern="0" dirty="0">
                  <a:solidFill>
                    <a:schemeClr val="tx1">
                      <a:lumMod val="75000"/>
                      <a:lumOff val="25000"/>
                    </a:schemeClr>
                  </a:solidFill>
                  <a:cs typeface="メイリオ" pitchFamily="50" charset="-128"/>
                </a:rPr>
                <a:t>　・ワークフロー部門承認ルートマスタ登録</a:t>
              </a:r>
              <a:endParaRPr kumimoji="0" lang="en-US" altLang="ja-JP" sz="900" kern="0" dirty="0">
                <a:solidFill>
                  <a:schemeClr val="tx1">
                    <a:lumMod val="75000"/>
                    <a:lumOff val="25000"/>
                  </a:schemeClr>
                </a:solidFill>
                <a:cs typeface="メイリオ" pitchFamily="50" charset="-128"/>
              </a:endParaRPr>
            </a:p>
            <a:p>
              <a:r>
                <a:rPr kumimoji="0" lang="ja-JP" altLang="en-US" sz="900" kern="0" dirty="0">
                  <a:solidFill>
                    <a:schemeClr val="tx1">
                      <a:lumMod val="75000"/>
                      <a:lumOff val="25000"/>
                    </a:schemeClr>
                  </a:solidFill>
                  <a:cs typeface="メイリオ" pitchFamily="50" charset="-128"/>
                </a:rPr>
                <a:t>　・</a:t>
              </a:r>
              <a:r>
                <a:rPr kumimoji="0" lang="en-US" altLang="ja-JP" sz="900" kern="0" dirty="0">
                  <a:solidFill>
                    <a:schemeClr val="tx1">
                      <a:lumMod val="75000"/>
                      <a:lumOff val="25000"/>
                    </a:schemeClr>
                  </a:solidFill>
                  <a:cs typeface="メイリオ" pitchFamily="50" charset="-128"/>
                </a:rPr>
                <a:t>FA</a:t>
              </a:r>
              <a:r>
                <a:rPr kumimoji="0" lang="ja-JP" altLang="en-US" sz="900" kern="0" dirty="0">
                  <a:solidFill>
                    <a:schemeClr val="tx1">
                      <a:lumMod val="75000"/>
                      <a:lumOff val="25000"/>
                    </a:schemeClr>
                  </a:solidFill>
                  <a:cs typeface="メイリオ" pitchFamily="50" charset="-128"/>
                </a:rPr>
                <a:t>会社作成</a:t>
              </a:r>
              <a:endParaRPr kumimoji="0" lang="en-US" altLang="ja-JP" sz="900" kern="0" dirty="0">
                <a:solidFill>
                  <a:schemeClr val="tx1">
                    <a:lumMod val="75000"/>
                    <a:lumOff val="25000"/>
                  </a:schemeClr>
                </a:solidFill>
                <a:cs typeface="メイリオ" pitchFamily="50" charset="-128"/>
              </a:endParaRPr>
            </a:p>
            <a:p>
              <a:r>
                <a:rPr kumimoji="0" lang="ja-JP" altLang="en-US" sz="900" kern="0" dirty="0">
                  <a:solidFill>
                    <a:schemeClr val="tx1">
                      <a:lumMod val="75000"/>
                      <a:lumOff val="25000"/>
                    </a:schemeClr>
                  </a:solidFill>
                  <a:cs typeface="メイリオ" pitchFamily="50" charset="-128"/>
                </a:rPr>
                <a:t>　・</a:t>
              </a:r>
              <a:r>
                <a:rPr kumimoji="0" lang="en-US" altLang="ja-JP" sz="900" kern="0" dirty="0">
                  <a:solidFill>
                    <a:schemeClr val="tx1">
                      <a:lumMod val="75000"/>
                      <a:lumOff val="25000"/>
                    </a:schemeClr>
                  </a:solidFill>
                  <a:cs typeface="メイリオ" pitchFamily="50" charset="-128"/>
                </a:rPr>
                <a:t>FA</a:t>
              </a:r>
              <a:r>
                <a:rPr kumimoji="0" lang="ja-JP" altLang="en-US" sz="900" kern="0" dirty="0">
                  <a:solidFill>
                    <a:schemeClr val="tx1">
                      <a:lumMod val="75000"/>
                      <a:lumOff val="25000"/>
                    </a:schemeClr>
                  </a:solidFill>
                  <a:cs typeface="メイリオ" pitchFamily="50" charset="-128"/>
                </a:rPr>
                <a:t>メニューロールマスタ</a:t>
              </a:r>
              <a:endParaRPr kumimoji="0" lang="en-US" altLang="ja-JP" sz="900" kern="0" dirty="0">
                <a:solidFill>
                  <a:schemeClr val="tx1">
                    <a:lumMod val="75000"/>
                    <a:lumOff val="25000"/>
                  </a:schemeClr>
                </a:solidFill>
                <a:cs typeface="メイリオ" pitchFamily="50" charset="-128"/>
              </a:endParaRPr>
            </a:p>
            <a:p>
              <a:r>
                <a:rPr kumimoji="0" lang="ja-JP" altLang="en-US" sz="900" kern="0" dirty="0">
                  <a:solidFill>
                    <a:schemeClr val="tx1">
                      <a:lumMod val="75000"/>
                      <a:lumOff val="25000"/>
                    </a:schemeClr>
                  </a:solidFill>
                  <a:cs typeface="メイリオ" pitchFamily="50" charset="-128"/>
                </a:rPr>
                <a:t>　・</a:t>
              </a:r>
              <a:r>
                <a:rPr kumimoji="0" lang="en-US" altLang="ja-JP" sz="900" kern="0" dirty="0">
                  <a:solidFill>
                    <a:schemeClr val="tx1">
                      <a:lumMod val="75000"/>
                      <a:lumOff val="25000"/>
                    </a:schemeClr>
                  </a:solidFill>
                  <a:cs typeface="メイリオ" pitchFamily="50" charset="-128"/>
                </a:rPr>
                <a:t>FA</a:t>
              </a:r>
              <a:r>
                <a:rPr kumimoji="0" lang="ja-JP" altLang="en-US" sz="900" kern="0" dirty="0">
                  <a:solidFill>
                    <a:schemeClr val="tx1">
                      <a:lumMod val="75000"/>
                      <a:lumOff val="25000"/>
                    </a:schemeClr>
                  </a:solidFill>
                  <a:cs typeface="メイリオ" pitchFamily="50" charset="-128"/>
                </a:rPr>
                <a:t>ユーザーグループマスタ</a:t>
              </a:r>
            </a:p>
          </p:txBody>
        </p:sp>
      </p:grpSp>
      <p:sp>
        <p:nvSpPr>
          <p:cNvPr id="3" name="テキスト ボックス 2">
            <a:extLst>
              <a:ext uri="{FF2B5EF4-FFF2-40B4-BE49-F238E27FC236}">
                <a16:creationId xmlns:a16="http://schemas.microsoft.com/office/drawing/2014/main" id="{36B12742-FDF8-4243-6801-E5A929BB74A0}"/>
              </a:ext>
            </a:extLst>
          </p:cNvPr>
          <p:cNvSpPr txBox="1"/>
          <p:nvPr/>
        </p:nvSpPr>
        <p:spPr>
          <a:xfrm>
            <a:off x="305912" y="2661954"/>
            <a:ext cx="7938404" cy="815608"/>
          </a:xfrm>
          <a:prstGeom prst="rect">
            <a:avLst/>
          </a:prstGeom>
          <a:noFill/>
        </p:spPr>
        <p:txBody>
          <a:bodyPr wrap="square" rtlCol="0">
            <a:spAutoFit/>
          </a:bodyPr>
          <a:lstStyle/>
          <a:p>
            <a:pPr marL="285750" marR="0" lvl="0" indent="-285750" defTabSz="914400" eaLnBrk="1" fontAlgn="auto" latinLnBrk="0" hangingPunct="1">
              <a:lnSpc>
                <a:spcPct val="100000"/>
              </a:lnSpc>
              <a:spcBef>
                <a:spcPts val="0"/>
              </a:spcBef>
              <a:spcAft>
                <a:spcPts val="0"/>
              </a:spcAft>
              <a:buClrTx/>
              <a:buSzTx/>
              <a:buFont typeface="Wingdings" panose="05000000000000000000" pitchFamily="2" charset="2"/>
              <a:buChar char="Ø"/>
              <a:tabLst/>
              <a:defRPr/>
            </a:pPr>
            <a:r>
              <a:rPr kumimoji="0" lang="ja-JP" altLang="en-US" sz="1100" b="0" i="0" u="none" strike="noStrike" kern="0" cap="none" spc="0" normalizeH="0" baseline="0" noProof="0" dirty="0">
                <a:ln>
                  <a:noFill/>
                </a:ln>
                <a:solidFill>
                  <a:schemeClr val="tx1">
                    <a:lumMod val="75000"/>
                    <a:lumOff val="25000"/>
                  </a:schemeClr>
                </a:solidFill>
                <a:effectLst/>
                <a:uLnTx/>
                <a:uFillTx/>
                <a:cs typeface="メイリオ" pitchFamily="50" charset="-128"/>
              </a:rPr>
              <a:t>バッチ実行ツールが利用できないため各種伝票・マスタの外部取込は、アプリケーションでの手動操作になります。</a:t>
            </a:r>
            <a:endParaRPr kumimoji="0" lang="en-US" altLang="ja-JP" sz="1100" b="0" i="0" u="none" strike="noStrike" kern="0" cap="none" spc="0" normalizeH="0" baseline="0" noProof="0" dirty="0">
              <a:ln>
                <a:noFill/>
              </a:ln>
              <a:solidFill>
                <a:schemeClr val="tx1">
                  <a:lumMod val="75000"/>
                  <a:lumOff val="25000"/>
                </a:schemeClr>
              </a:solidFill>
              <a:effectLst/>
              <a:uLnTx/>
              <a:uFillTx/>
              <a:cs typeface="メイリオ" pitchFamily="50" charset="-128"/>
            </a:endParaRPr>
          </a:p>
          <a:p>
            <a:pPr marL="285750" marR="0" lvl="0" indent="-285750" defTabSz="914400" eaLnBrk="1" fontAlgn="auto" latinLnBrk="0" hangingPunct="1">
              <a:lnSpc>
                <a:spcPct val="100000"/>
              </a:lnSpc>
              <a:spcBef>
                <a:spcPts val="0"/>
              </a:spcBef>
              <a:spcAft>
                <a:spcPts val="0"/>
              </a:spcAft>
              <a:buClrTx/>
              <a:buSzTx/>
              <a:buFont typeface="Wingdings" panose="05000000000000000000" pitchFamily="2" charset="2"/>
              <a:buChar char="Ø"/>
              <a:tabLst/>
              <a:defRPr/>
            </a:pPr>
            <a:endParaRPr kumimoji="0" lang="en-US" altLang="ja-JP" sz="600" b="0" i="0" u="none" strike="noStrike" kern="0" cap="none" spc="0" normalizeH="0" baseline="0" noProof="0" dirty="0">
              <a:ln>
                <a:noFill/>
              </a:ln>
              <a:solidFill>
                <a:schemeClr val="tx1">
                  <a:lumMod val="75000"/>
                  <a:lumOff val="25000"/>
                </a:schemeClr>
              </a:solidFill>
              <a:effectLst/>
              <a:uLnTx/>
              <a:uFillTx/>
              <a:cs typeface="メイリオ" pitchFamily="50" charset="-128"/>
            </a:endParaRPr>
          </a:p>
          <a:p>
            <a:pPr marL="285750" marR="0" lvl="0" indent="-285750" defTabSz="914400" eaLnBrk="1" fontAlgn="auto" latinLnBrk="0" hangingPunct="1">
              <a:lnSpc>
                <a:spcPct val="100000"/>
              </a:lnSpc>
              <a:spcBef>
                <a:spcPts val="0"/>
              </a:spcBef>
              <a:spcAft>
                <a:spcPts val="0"/>
              </a:spcAft>
              <a:buClrTx/>
              <a:buSzTx/>
              <a:buFont typeface="Wingdings" panose="05000000000000000000" pitchFamily="2" charset="2"/>
              <a:buChar char="Ø"/>
              <a:tabLst/>
              <a:defRPr/>
            </a:pPr>
            <a:r>
              <a:rPr kumimoji="0" lang="ja-JP" altLang="en-US" sz="1100" b="0" i="0" u="none" strike="noStrike" kern="0" cap="none" spc="0" normalizeH="0" baseline="0" noProof="0" dirty="0">
                <a:ln>
                  <a:noFill/>
                </a:ln>
                <a:solidFill>
                  <a:schemeClr val="tx1">
                    <a:lumMod val="75000"/>
                    <a:lumOff val="25000"/>
                  </a:schemeClr>
                </a:solidFill>
                <a:effectLst/>
                <a:uLnTx/>
                <a:uFillTx/>
              </a:rPr>
              <a:t>ワークフロー承認のメール通知機能は利用不可です。</a:t>
            </a:r>
            <a:endParaRPr kumimoji="0" lang="en-US" altLang="ja-JP" sz="1100" b="0" i="0" u="none" strike="noStrike" kern="0" cap="none" spc="0" normalizeH="0" baseline="0" noProof="0" dirty="0">
              <a:ln>
                <a:noFill/>
              </a:ln>
              <a:solidFill>
                <a:schemeClr val="tx1">
                  <a:lumMod val="75000"/>
                  <a:lumOff val="25000"/>
                </a:schemeClr>
              </a:solidFill>
              <a:effectLst/>
              <a:uLnTx/>
              <a:uFillTx/>
            </a:endParaRPr>
          </a:p>
          <a:p>
            <a:pPr marL="285750" marR="0" lvl="1" indent="-285750" defTabSz="914400" eaLnBrk="1" fontAlgn="auto" latinLnBrk="0" hangingPunct="1">
              <a:lnSpc>
                <a:spcPct val="100000"/>
              </a:lnSpc>
              <a:spcBef>
                <a:spcPts val="0"/>
              </a:spcBef>
              <a:spcAft>
                <a:spcPts val="0"/>
              </a:spcAft>
              <a:buClrTx/>
              <a:buSzTx/>
              <a:buFont typeface="Wingdings" panose="05000000000000000000" pitchFamily="2" charset="2"/>
              <a:buChar char="Ø"/>
              <a:tabLst/>
              <a:defRPr/>
            </a:pPr>
            <a:endParaRPr kumimoji="0" lang="en-US" altLang="ja-JP" sz="600" b="0" i="0" u="none" strike="noStrike" kern="0" cap="none" spc="0" normalizeH="0" baseline="0" noProof="0" dirty="0">
              <a:ln>
                <a:noFill/>
              </a:ln>
              <a:solidFill>
                <a:schemeClr val="tx1">
                  <a:lumMod val="75000"/>
                  <a:lumOff val="25000"/>
                </a:schemeClr>
              </a:solidFill>
              <a:effectLst/>
              <a:uLnTx/>
              <a:uFillTx/>
              <a:cs typeface="メイリオ" pitchFamily="50" charset="-128"/>
            </a:endParaRPr>
          </a:p>
          <a:p>
            <a:pPr marL="285750" marR="0" lvl="1" indent="-285750" defTabSz="914400" eaLnBrk="1" fontAlgn="auto" latinLnBrk="0" hangingPunct="1">
              <a:lnSpc>
                <a:spcPct val="100000"/>
              </a:lnSpc>
              <a:spcBef>
                <a:spcPts val="0"/>
              </a:spcBef>
              <a:spcAft>
                <a:spcPts val="0"/>
              </a:spcAft>
              <a:buClrTx/>
              <a:buSzTx/>
              <a:buFont typeface="Wingdings" panose="05000000000000000000" pitchFamily="2" charset="2"/>
              <a:buChar char="Ø"/>
              <a:tabLst/>
              <a:defRPr/>
            </a:pPr>
            <a:r>
              <a:rPr kumimoji="0" lang="ja-JP" altLang="en-US" sz="1100" b="0" i="0" u="none" strike="noStrike" kern="0" cap="none" spc="0" normalizeH="0" baseline="0" noProof="0" dirty="0">
                <a:ln>
                  <a:noFill/>
                </a:ln>
                <a:solidFill>
                  <a:schemeClr val="tx1">
                    <a:lumMod val="75000"/>
                    <a:lumOff val="25000"/>
                  </a:schemeClr>
                </a:solidFill>
                <a:effectLst/>
                <a:uLnTx/>
                <a:uFillTx/>
                <a:cs typeface="メイリオ" pitchFamily="50" charset="-128"/>
              </a:rPr>
              <a:t>セキュリティオプションマスタは以下の設定になります。</a:t>
            </a:r>
            <a:endParaRPr kumimoji="0" lang="en-US" altLang="ja-JP" sz="1100" b="0" i="0" u="none" strike="noStrike" kern="0" cap="none" spc="0" normalizeH="0" baseline="0" noProof="0" dirty="0">
              <a:ln>
                <a:noFill/>
              </a:ln>
              <a:solidFill>
                <a:schemeClr val="tx1">
                  <a:lumMod val="75000"/>
                  <a:lumOff val="25000"/>
                </a:schemeClr>
              </a:solidFill>
              <a:effectLst/>
              <a:uLnTx/>
              <a:uFillTx/>
              <a:cs typeface="メイリオ" pitchFamily="50" charset="-128"/>
            </a:endParaRPr>
          </a:p>
        </p:txBody>
      </p:sp>
      <p:graphicFrame>
        <p:nvGraphicFramePr>
          <p:cNvPr id="12" name="表 11">
            <a:extLst>
              <a:ext uri="{FF2B5EF4-FFF2-40B4-BE49-F238E27FC236}">
                <a16:creationId xmlns:a16="http://schemas.microsoft.com/office/drawing/2014/main" id="{59C95893-0E56-8FB6-8581-1A674F6D0831}"/>
              </a:ext>
            </a:extLst>
          </p:cNvPr>
          <p:cNvGraphicFramePr>
            <a:graphicFrameLocks noGrp="1"/>
          </p:cNvGraphicFramePr>
          <p:nvPr>
            <p:extLst>
              <p:ext uri="{D42A27DB-BD31-4B8C-83A1-F6EECF244321}">
                <p14:modId xmlns:p14="http://schemas.microsoft.com/office/powerpoint/2010/main" val="4097805853"/>
              </p:ext>
            </p:extLst>
          </p:nvPr>
        </p:nvGraphicFramePr>
        <p:xfrm>
          <a:off x="832630" y="3420818"/>
          <a:ext cx="2839270" cy="1108710"/>
        </p:xfrm>
        <a:graphic>
          <a:graphicData uri="http://schemas.openxmlformats.org/drawingml/2006/table">
            <a:tbl>
              <a:tblPr firstRow="1" bandRow="1">
                <a:tableStyleId>{93296810-A885-4BE3-A3E7-6D5BEEA58F35}</a:tableStyleId>
              </a:tblPr>
              <a:tblGrid>
                <a:gridCol w="1981976">
                  <a:extLst>
                    <a:ext uri="{9D8B030D-6E8A-4147-A177-3AD203B41FA5}">
                      <a16:colId xmlns:a16="http://schemas.microsoft.com/office/drawing/2014/main" val="3440447816"/>
                    </a:ext>
                  </a:extLst>
                </a:gridCol>
                <a:gridCol w="857294">
                  <a:extLst>
                    <a:ext uri="{9D8B030D-6E8A-4147-A177-3AD203B41FA5}">
                      <a16:colId xmlns:a16="http://schemas.microsoft.com/office/drawing/2014/main" val="962752745"/>
                    </a:ext>
                  </a:extLst>
                </a:gridCol>
              </a:tblGrid>
              <a:tr h="0">
                <a:tc>
                  <a:txBody>
                    <a:bodyPr/>
                    <a:lstStyle/>
                    <a:p>
                      <a:pPr algn="ctr"/>
                      <a:r>
                        <a:rPr kumimoji="1" lang="ja-JP" altLang="en-US" sz="900" dirty="0">
                          <a:latin typeface="+mn-ea"/>
                          <a:ea typeface="+mn-ea"/>
                        </a:rPr>
                        <a:t>パスワード管理強化</a:t>
                      </a:r>
                      <a:endParaRPr kumimoji="1" lang="en-US" altLang="ja-JP" sz="900" dirty="0">
                        <a:latin typeface="+mn-ea"/>
                        <a:ea typeface="+mn-ea"/>
                      </a:endParaRPr>
                    </a:p>
                  </a:txBody>
                  <a:tcPr anchor="ctr"/>
                </a:tc>
                <a:tc>
                  <a:txBody>
                    <a:bodyPr/>
                    <a:lstStyle/>
                    <a:p>
                      <a:pPr algn="ctr"/>
                      <a:r>
                        <a:rPr kumimoji="1" lang="ja-JP" altLang="en-US" sz="900" dirty="0">
                          <a:latin typeface="+mn-ea"/>
                          <a:ea typeface="+mn-ea"/>
                        </a:rPr>
                        <a:t>強化する</a:t>
                      </a:r>
                      <a:endParaRPr kumimoji="1" lang="ja-JP" altLang="en-US" sz="1000" dirty="0">
                        <a:solidFill>
                          <a:schemeClr val="bg1"/>
                        </a:solidFill>
                        <a:latin typeface="+mn-ea"/>
                        <a:ea typeface="+mn-ea"/>
                      </a:endParaRPr>
                    </a:p>
                  </a:txBody>
                  <a:tcPr anchor="ctr"/>
                </a:tc>
                <a:extLst>
                  <a:ext uri="{0D108BD9-81ED-4DB2-BD59-A6C34878D82A}">
                    <a16:rowId xmlns:a16="http://schemas.microsoft.com/office/drawing/2014/main" val="271424172"/>
                  </a:ext>
                </a:extLst>
              </a:tr>
              <a:tr h="144000">
                <a:tc>
                  <a:txBody>
                    <a:bodyPr/>
                    <a:lstStyle/>
                    <a:p>
                      <a:r>
                        <a:rPr kumimoji="1" lang="ja-JP" altLang="en-US" sz="900" dirty="0">
                          <a:solidFill>
                            <a:schemeClr val="tx1">
                              <a:lumMod val="75000"/>
                              <a:lumOff val="25000"/>
                            </a:schemeClr>
                          </a:solidFill>
                        </a:rPr>
                        <a:t>パスワード最小桁数</a:t>
                      </a:r>
                      <a:endParaRPr kumimoji="1" lang="ja-JP" altLang="en-US" sz="900" dirty="0">
                        <a:solidFill>
                          <a:schemeClr val="tx1">
                            <a:lumMod val="75000"/>
                            <a:lumOff val="25000"/>
                          </a:schemeClr>
                        </a:solidFill>
                        <a:latin typeface="+mn-ea"/>
                        <a:ea typeface="+mn-ea"/>
                      </a:endParaRPr>
                    </a:p>
                  </a:txBody>
                  <a:tcPr marL="114300" marR="9525" marT="9525" marB="0" anchor="ctr"/>
                </a:tc>
                <a:tc>
                  <a:txBody>
                    <a:bodyPr/>
                    <a:lstStyle/>
                    <a:p>
                      <a:pPr lvl="0" algn="l" fontAlgn="ctr"/>
                      <a:r>
                        <a:rPr lang="en-US" altLang="ja-JP" sz="900" b="0" i="0" u="none" strike="noStrike" dirty="0">
                          <a:solidFill>
                            <a:schemeClr val="tx1">
                              <a:lumMod val="75000"/>
                              <a:lumOff val="25000"/>
                            </a:schemeClr>
                          </a:solidFill>
                          <a:effectLst/>
                          <a:latin typeface="メイリオ" panose="020B0604030504040204" pitchFamily="50" charset="-128"/>
                          <a:ea typeface="メイリオ" panose="020B0604030504040204" pitchFamily="50" charset="-128"/>
                        </a:rPr>
                        <a:t>      5</a:t>
                      </a:r>
                      <a:r>
                        <a:rPr lang="ja-JP" altLang="en-US" sz="900" b="0" i="0" u="none" strike="noStrike" dirty="0">
                          <a:solidFill>
                            <a:schemeClr val="tx1">
                              <a:lumMod val="75000"/>
                              <a:lumOff val="25000"/>
                            </a:schemeClr>
                          </a:solidFill>
                          <a:effectLst/>
                          <a:latin typeface="メイリオ" panose="020B0604030504040204" pitchFamily="50" charset="-128"/>
                          <a:ea typeface="メイリオ" panose="020B0604030504040204" pitchFamily="50" charset="-128"/>
                        </a:rPr>
                        <a:t>桁</a:t>
                      </a:r>
                      <a:endParaRPr lang="en-US" altLang="ja-JP" sz="900" b="0" i="0" u="none" strike="noStrike" dirty="0">
                        <a:solidFill>
                          <a:schemeClr val="tx1">
                            <a:lumMod val="75000"/>
                            <a:lumOff val="25000"/>
                          </a:schemeClr>
                        </a:solidFill>
                        <a:effectLst/>
                        <a:latin typeface="メイリオ" panose="020B0604030504040204" pitchFamily="50" charset="-128"/>
                        <a:ea typeface="メイリオ" panose="020B0604030504040204" pitchFamily="50" charset="-128"/>
                      </a:endParaRPr>
                    </a:p>
                  </a:txBody>
                  <a:tcPr marL="9525" marR="9525" marT="9525" marB="0" anchor="ctr"/>
                </a:tc>
                <a:extLst>
                  <a:ext uri="{0D108BD9-81ED-4DB2-BD59-A6C34878D82A}">
                    <a16:rowId xmlns:a16="http://schemas.microsoft.com/office/drawing/2014/main" val="2706283767"/>
                  </a:ext>
                </a:extLst>
              </a:tr>
              <a:tr h="144000">
                <a:tc>
                  <a:txBody>
                    <a:bodyPr/>
                    <a:lstStyle/>
                    <a:p>
                      <a:r>
                        <a:rPr kumimoji="1" lang="ja-JP" altLang="en-US" sz="900" dirty="0">
                          <a:solidFill>
                            <a:schemeClr val="tx1">
                              <a:lumMod val="75000"/>
                              <a:lumOff val="25000"/>
                            </a:schemeClr>
                          </a:solidFill>
                        </a:rPr>
                        <a:t>パスワード誤入力許容回数</a:t>
                      </a:r>
                      <a:endParaRPr kumimoji="1" lang="ja-JP" altLang="en-US" sz="900" dirty="0">
                        <a:solidFill>
                          <a:schemeClr val="tx1">
                            <a:lumMod val="75000"/>
                            <a:lumOff val="25000"/>
                          </a:schemeClr>
                        </a:solidFill>
                        <a:latin typeface="+mn-ea"/>
                        <a:ea typeface="+mn-ea"/>
                      </a:endParaRPr>
                    </a:p>
                  </a:txBody>
                  <a:tcPr marL="114300" marR="9525" marT="9525" marB="0" anchor="ctr"/>
                </a:tc>
                <a:tc>
                  <a:txBody>
                    <a:bodyPr/>
                    <a:lstStyle/>
                    <a:p>
                      <a:pPr lvl="0" algn="l" fontAlgn="ctr"/>
                      <a:r>
                        <a:rPr lang="en-US" altLang="ja-JP" sz="900" b="0" i="0" u="none" strike="noStrike" dirty="0">
                          <a:solidFill>
                            <a:schemeClr val="tx1">
                              <a:lumMod val="75000"/>
                              <a:lumOff val="25000"/>
                            </a:schemeClr>
                          </a:solidFill>
                          <a:effectLst/>
                          <a:latin typeface="メイリオ" panose="020B0604030504040204" pitchFamily="50" charset="-128"/>
                          <a:ea typeface="メイリオ" panose="020B0604030504040204" pitchFamily="50" charset="-128"/>
                        </a:rPr>
                        <a:t>      5</a:t>
                      </a:r>
                      <a:r>
                        <a:rPr lang="ja-JP" altLang="en-US" sz="900" b="0" i="0" u="none" strike="noStrike" dirty="0">
                          <a:solidFill>
                            <a:schemeClr val="tx1">
                              <a:lumMod val="75000"/>
                              <a:lumOff val="25000"/>
                            </a:schemeClr>
                          </a:solidFill>
                          <a:effectLst/>
                          <a:latin typeface="メイリオ" panose="020B0604030504040204" pitchFamily="50" charset="-128"/>
                          <a:ea typeface="メイリオ" panose="020B0604030504040204" pitchFamily="50" charset="-128"/>
                        </a:rPr>
                        <a:t>回</a:t>
                      </a:r>
                    </a:p>
                  </a:txBody>
                  <a:tcPr marL="9525" marR="9525" marT="9525" marB="0" anchor="ctr"/>
                </a:tc>
                <a:extLst>
                  <a:ext uri="{0D108BD9-81ED-4DB2-BD59-A6C34878D82A}">
                    <a16:rowId xmlns:a16="http://schemas.microsoft.com/office/drawing/2014/main" val="1239831911"/>
                  </a:ext>
                </a:extLst>
              </a:tr>
              <a:tr h="144000">
                <a:tc>
                  <a:txBody>
                    <a:bodyPr/>
                    <a:lstStyle/>
                    <a:p>
                      <a:r>
                        <a:rPr kumimoji="1" lang="ja-JP" altLang="en-US" sz="900" dirty="0">
                          <a:solidFill>
                            <a:schemeClr val="tx1">
                              <a:lumMod val="75000"/>
                              <a:lumOff val="25000"/>
                            </a:schemeClr>
                          </a:solidFill>
                        </a:rPr>
                        <a:t>パスワード有効日数</a:t>
                      </a:r>
                      <a:endParaRPr kumimoji="1" lang="ja-JP" altLang="en-US" sz="900" dirty="0">
                        <a:solidFill>
                          <a:schemeClr val="tx1">
                            <a:lumMod val="75000"/>
                            <a:lumOff val="25000"/>
                          </a:schemeClr>
                        </a:solidFill>
                        <a:latin typeface="+mn-ea"/>
                        <a:ea typeface="+mn-ea"/>
                      </a:endParaRPr>
                    </a:p>
                  </a:txBody>
                  <a:tcPr marL="114300" marR="9525" marT="9525" marB="0" anchor="ctr"/>
                </a:tc>
                <a:tc>
                  <a:txBody>
                    <a:bodyPr/>
                    <a:lstStyle/>
                    <a:p>
                      <a:pPr lvl="0" algn="l" fontAlgn="ctr"/>
                      <a:r>
                        <a:rPr lang="en-US" altLang="ja-JP" sz="900" b="0" i="0" u="none" strike="noStrike" dirty="0">
                          <a:solidFill>
                            <a:schemeClr val="tx1">
                              <a:lumMod val="75000"/>
                              <a:lumOff val="25000"/>
                            </a:schemeClr>
                          </a:solidFill>
                          <a:effectLst/>
                          <a:latin typeface="メイリオ" panose="020B0604030504040204" pitchFamily="50" charset="-128"/>
                          <a:ea typeface="メイリオ" panose="020B0604030504040204" pitchFamily="50" charset="-128"/>
                        </a:rPr>
                        <a:t>    90</a:t>
                      </a:r>
                      <a:r>
                        <a:rPr lang="ja-JP" altLang="en-US" sz="900" b="0" i="0" u="none" strike="noStrike" dirty="0">
                          <a:solidFill>
                            <a:schemeClr val="tx1">
                              <a:lumMod val="75000"/>
                              <a:lumOff val="25000"/>
                            </a:schemeClr>
                          </a:solidFill>
                          <a:effectLst/>
                          <a:latin typeface="メイリオ" panose="020B0604030504040204" pitchFamily="50" charset="-128"/>
                          <a:ea typeface="メイリオ" panose="020B0604030504040204" pitchFamily="50" charset="-128"/>
                        </a:rPr>
                        <a:t>日</a:t>
                      </a:r>
                    </a:p>
                  </a:txBody>
                  <a:tcPr marL="9525" marR="9525" marT="9525" marB="0" anchor="ctr"/>
                </a:tc>
                <a:extLst>
                  <a:ext uri="{0D108BD9-81ED-4DB2-BD59-A6C34878D82A}">
                    <a16:rowId xmlns:a16="http://schemas.microsoft.com/office/drawing/2014/main" val="3405198840"/>
                  </a:ext>
                </a:extLst>
              </a:tr>
              <a:tr h="144000">
                <a:tc>
                  <a:txBody>
                    <a:bodyPr/>
                    <a:lstStyle/>
                    <a:p>
                      <a:r>
                        <a:rPr kumimoji="1" lang="ja-JP" altLang="en-US" sz="900" dirty="0">
                          <a:solidFill>
                            <a:schemeClr val="tx1">
                              <a:lumMod val="75000"/>
                              <a:lumOff val="25000"/>
                            </a:schemeClr>
                          </a:solidFill>
                        </a:rPr>
                        <a:t>初期パスワード有効日数</a:t>
                      </a:r>
                      <a:endParaRPr kumimoji="1" lang="ja-JP" altLang="en-US" sz="900" dirty="0">
                        <a:solidFill>
                          <a:schemeClr val="tx1">
                            <a:lumMod val="75000"/>
                            <a:lumOff val="25000"/>
                          </a:schemeClr>
                        </a:solidFill>
                        <a:latin typeface="+mn-ea"/>
                        <a:ea typeface="+mn-ea"/>
                      </a:endParaRPr>
                    </a:p>
                  </a:txBody>
                  <a:tcPr marL="114300" marR="9525" marT="9525" marB="0" anchor="ctr"/>
                </a:tc>
                <a:tc>
                  <a:txBody>
                    <a:bodyPr/>
                    <a:lstStyle/>
                    <a:p>
                      <a:pPr lvl="0" algn="l" fontAlgn="ctr"/>
                      <a:r>
                        <a:rPr lang="en-US" altLang="ja-JP" sz="900" b="0" i="0" u="none" strike="noStrike" dirty="0">
                          <a:solidFill>
                            <a:schemeClr val="tx1">
                              <a:lumMod val="75000"/>
                              <a:lumOff val="25000"/>
                            </a:schemeClr>
                          </a:solidFill>
                          <a:effectLst/>
                          <a:latin typeface="メイリオ" panose="020B0604030504040204" pitchFamily="50" charset="-128"/>
                          <a:ea typeface="メイリオ" panose="020B0604030504040204" pitchFamily="50" charset="-128"/>
                        </a:rPr>
                        <a:t>    90</a:t>
                      </a:r>
                      <a:r>
                        <a:rPr lang="ja-JP" altLang="en-US" sz="900" b="0" i="0" u="none" strike="noStrike" dirty="0">
                          <a:solidFill>
                            <a:schemeClr val="tx1">
                              <a:lumMod val="75000"/>
                              <a:lumOff val="25000"/>
                            </a:schemeClr>
                          </a:solidFill>
                          <a:effectLst/>
                          <a:latin typeface="メイリオ" panose="020B0604030504040204" pitchFamily="50" charset="-128"/>
                          <a:ea typeface="メイリオ" panose="020B0604030504040204" pitchFamily="50" charset="-128"/>
                        </a:rPr>
                        <a:t>日</a:t>
                      </a:r>
                    </a:p>
                  </a:txBody>
                  <a:tcPr marL="9525" marR="9525" marT="9525" marB="0" anchor="ctr"/>
                </a:tc>
                <a:extLst>
                  <a:ext uri="{0D108BD9-81ED-4DB2-BD59-A6C34878D82A}">
                    <a16:rowId xmlns:a16="http://schemas.microsoft.com/office/drawing/2014/main" val="2309012476"/>
                  </a:ext>
                </a:extLst>
              </a:tr>
              <a:tr h="144000">
                <a:tc>
                  <a:txBody>
                    <a:bodyPr/>
                    <a:lstStyle/>
                    <a:p>
                      <a:pPr marL="0" marR="0" lvl="0" indent="0" algn="l" defTabSz="914400" rtl="0" eaLnBrk="1" fontAlgn="t" latinLnBrk="0" hangingPunct="1">
                        <a:lnSpc>
                          <a:spcPct val="100000"/>
                        </a:lnSpc>
                        <a:spcBef>
                          <a:spcPts val="0"/>
                        </a:spcBef>
                        <a:spcAft>
                          <a:spcPts val="0"/>
                        </a:spcAft>
                        <a:buClrTx/>
                        <a:buSzTx/>
                        <a:buFontTx/>
                        <a:buNone/>
                        <a:tabLst/>
                        <a:defRPr/>
                      </a:pPr>
                      <a:r>
                        <a:rPr kumimoji="1" lang="ja-JP" altLang="en-US" sz="900" dirty="0">
                          <a:solidFill>
                            <a:schemeClr val="tx1">
                              <a:lumMod val="75000"/>
                              <a:lumOff val="25000"/>
                            </a:schemeClr>
                          </a:solidFill>
                        </a:rPr>
                        <a:t>履歴世代数</a:t>
                      </a:r>
                      <a:endParaRPr kumimoji="1" lang="ja-JP" altLang="en-US" sz="900" dirty="0">
                        <a:solidFill>
                          <a:schemeClr val="tx1">
                            <a:lumMod val="75000"/>
                            <a:lumOff val="25000"/>
                          </a:schemeClr>
                        </a:solidFill>
                        <a:latin typeface="+mn-ea"/>
                        <a:ea typeface="+mn-ea"/>
                      </a:endParaRPr>
                    </a:p>
                  </a:txBody>
                  <a:tcPr marL="114300" marR="9525" marT="9525" marB="0" anchor="ctr"/>
                </a:tc>
                <a:tc>
                  <a:txBody>
                    <a:bodyPr/>
                    <a:lstStyle/>
                    <a:p>
                      <a:pPr lvl="0" algn="l" fontAlgn="ctr"/>
                      <a:r>
                        <a:rPr lang="en-US" altLang="ja-JP" sz="900" b="0" i="0" u="none" strike="noStrike" dirty="0">
                          <a:solidFill>
                            <a:schemeClr val="tx1">
                              <a:lumMod val="75000"/>
                              <a:lumOff val="25000"/>
                            </a:schemeClr>
                          </a:solidFill>
                          <a:effectLst/>
                          <a:latin typeface="メイリオ" panose="020B0604030504040204" pitchFamily="50" charset="-128"/>
                          <a:ea typeface="メイリオ" panose="020B0604030504040204" pitchFamily="50" charset="-128"/>
                        </a:rPr>
                        <a:t>    1</a:t>
                      </a:r>
                      <a:r>
                        <a:rPr lang="ja-JP" altLang="en-US" sz="900" b="0" i="0" u="none" strike="noStrike" dirty="0">
                          <a:solidFill>
                            <a:schemeClr val="tx1">
                              <a:lumMod val="75000"/>
                              <a:lumOff val="25000"/>
                            </a:schemeClr>
                          </a:solidFill>
                          <a:effectLst/>
                          <a:latin typeface="メイリオ" panose="020B0604030504040204" pitchFamily="50" charset="-128"/>
                          <a:ea typeface="メイリオ" panose="020B0604030504040204" pitchFamily="50" charset="-128"/>
                        </a:rPr>
                        <a:t>世代</a:t>
                      </a:r>
                    </a:p>
                  </a:txBody>
                  <a:tcPr marL="9525" marR="9525" marT="9525" marB="0" anchor="ctr"/>
                </a:tc>
                <a:extLst>
                  <a:ext uri="{0D108BD9-81ED-4DB2-BD59-A6C34878D82A}">
                    <a16:rowId xmlns:a16="http://schemas.microsoft.com/office/drawing/2014/main" val="2648219260"/>
                  </a:ext>
                </a:extLst>
              </a:tr>
              <a:tr h="144000">
                <a:tc>
                  <a:txBody>
                    <a:bodyPr/>
                    <a:lstStyle/>
                    <a:p>
                      <a:r>
                        <a:rPr kumimoji="1" lang="en-US" altLang="ja-JP" sz="900" dirty="0">
                          <a:solidFill>
                            <a:schemeClr val="tx1">
                              <a:lumMod val="75000"/>
                              <a:lumOff val="25000"/>
                            </a:schemeClr>
                          </a:solidFill>
                        </a:rPr>
                        <a:t>ID</a:t>
                      </a:r>
                      <a:r>
                        <a:rPr kumimoji="1" lang="ja-JP" altLang="en-US" sz="900" dirty="0">
                          <a:solidFill>
                            <a:schemeClr val="tx1">
                              <a:lumMod val="75000"/>
                              <a:lumOff val="25000"/>
                            </a:schemeClr>
                          </a:solidFill>
                        </a:rPr>
                        <a:t>類似登録期限</a:t>
                      </a:r>
                      <a:endParaRPr kumimoji="1" lang="ja-JP" altLang="en-US" sz="900" dirty="0">
                        <a:solidFill>
                          <a:schemeClr val="tx1">
                            <a:lumMod val="75000"/>
                            <a:lumOff val="25000"/>
                          </a:schemeClr>
                        </a:solidFill>
                        <a:latin typeface="+mn-ea"/>
                        <a:ea typeface="+mn-ea"/>
                      </a:endParaRPr>
                    </a:p>
                  </a:txBody>
                  <a:tcPr marL="114300" marR="9525" marT="9525" marB="0" anchor="ctr"/>
                </a:tc>
                <a:tc>
                  <a:txBody>
                    <a:bodyPr/>
                    <a:lstStyle/>
                    <a:p>
                      <a:pPr lvl="0" algn="l" fontAlgn="ctr"/>
                      <a:r>
                        <a:rPr lang="ja-JP" altLang="en-US" sz="900" b="0" i="0" u="none" strike="noStrike" dirty="0">
                          <a:solidFill>
                            <a:schemeClr val="tx1">
                              <a:lumMod val="75000"/>
                              <a:lumOff val="25000"/>
                            </a:schemeClr>
                          </a:solidFill>
                          <a:effectLst/>
                          <a:latin typeface="メイリオ" panose="020B0604030504040204" pitchFamily="50" charset="-128"/>
                          <a:ea typeface="メイリオ" panose="020B0604030504040204" pitchFamily="50" charset="-128"/>
                        </a:rPr>
                        <a:t>    制限する</a:t>
                      </a:r>
                    </a:p>
                  </a:txBody>
                  <a:tcPr marL="9525" marR="9525" marT="9525" marB="0" anchor="ctr"/>
                </a:tc>
                <a:extLst>
                  <a:ext uri="{0D108BD9-81ED-4DB2-BD59-A6C34878D82A}">
                    <a16:rowId xmlns:a16="http://schemas.microsoft.com/office/drawing/2014/main" val="1015112672"/>
                  </a:ext>
                </a:extLst>
              </a:tr>
            </a:tbl>
          </a:graphicData>
        </a:graphic>
      </p:graphicFrame>
    </p:spTree>
    <p:extLst>
      <p:ext uri="{BB962C8B-B14F-4D97-AF65-F5344CB8AC3E}">
        <p14:creationId xmlns:p14="http://schemas.microsoft.com/office/powerpoint/2010/main" val="268234937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p:cNvSpPr>
            <a:spLocks noGrp="1"/>
          </p:cNvSpPr>
          <p:nvPr>
            <p:ph type="sldNum" sz="quarter" idx="10"/>
          </p:nvPr>
        </p:nvSpPr>
        <p:spPr/>
        <p:txBody>
          <a:bodyPr/>
          <a:lstStyle/>
          <a:p>
            <a:fld id="{78AE49ED-73EF-499C-8307-28EB0E7CF529}" type="slidenum">
              <a:rPr lang="ja-JP" altLang="en-US" smtClean="0"/>
              <a:pPr/>
              <a:t>19</a:t>
            </a:fld>
            <a:endParaRPr lang="ja-JP" altLang="en-US" dirty="0"/>
          </a:p>
        </p:txBody>
      </p:sp>
      <p:sp>
        <p:nvSpPr>
          <p:cNvPr id="3" name="タイトル 2"/>
          <p:cNvSpPr>
            <a:spLocks noGrp="1"/>
          </p:cNvSpPr>
          <p:nvPr>
            <p:ph type="title"/>
          </p:nvPr>
        </p:nvSpPr>
        <p:spPr/>
        <p:txBody>
          <a:bodyPr/>
          <a:lstStyle/>
          <a:p>
            <a:r>
              <a:rPr lang="en-US" altLang="ja-JP" sz="3600" dirty="0">
                <a:solidFill>
                  <a:schemeClr val="accent1"/>
                </a:solidFill>
              </a:rPr>
              <a:t>02 </a:t>
            </a:r>
            <a:r>
              <a:rPr lang="ja-JP" altLang="en-US" sz="3600" dirty="0"/>
              <a:t>環境構築について</a:t>
            </a:r>
            <a:endParaRPr kumimoji="1" lang="ja-JP" altLang="en-US" sz="3600" dirty="0"/>
          </a:p>
        </p:txBody>
      </p:sp>
      <p:sp>
        <p:nvSpPr>
          <p:cNvPr id="4" name="フッター プレースホルダー 3"/>
          <p:cNvSpPr>
            <a:spLocks noGrp="1"/>
          </p:cNvSpPr>
          <p:nvPr>
            <p:ph type="ftr" sz="quarter" idx="3"/>
          </p:nvPr>
        </p:nvSpPr>
        <p:spPr/>
        <p:txBody>
          <a:bodyPr/>
          <a:lstStyle/>
          <a:p>
            <a:r>
              <a:rPr lang="en-US" altLang="ja-JP" dirty="0"/>
              <a:t>©Canon IT Solutions Inc.  All rights reserved.</a:t>
            </a:r>
            <a:endParaRPr lang="ja-JP" altLang="en-US" dirty="0"/>
          </a:p>
        </p:txBody>
      </p:sp>
    </p:spTree>
    <p:extLst>
      <p:ext uri="{BB962C8B-B14F-4D97-AF65-F5344CB8AC3E}">
        <p14:creationId xmlns:p14="http://schemas.microsoft.com/office/powerpoint/2010/main" val="182874823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p:cNvSpPr>
            <a:spLocks noGrp="1"/>
          </p:cNvSpPr>
          <p:nvPr>
            <p:ph type="sldNum" sz="quarter" idx="12"/>
          </p:nvPr>
        </p:nvSpPr>
        <p:spPr/>
        <p:txBody>
          <a:bodyPr/>
          <a:lstStyle/>
          <a:p>
            <a:fld id="{78AE49ED-73EF-499C-8307-28EB0E7CF529}" type="slidenum">
              <a:rPr kumimoji="1" lang="ja-JP" altLang="en-US" smtClean="0"/>
              <a:t>2</a:t>
            </a:fld>
            <a:endParaRPr kumimoji="1" lang="ja-JP" altLang="en-US" dirty="0"/>
          </a:p>
        </p:txBody>
      </p:sp>
      <p:sp>
        <p:nvSpPr>
          <p:cNvPr id="3" name="テキスト プレースホルダー 2"/>
          <p:cNvSpPr>
            <a:spLocks noGrp="1"/>
          </p:cNvSpPr>
          <p:nvPr>
            <p:ph type="body" sz="quarter" idx="14"/>
          </p:nvPr>
        </p:nvSpPr>
        <p:spPr/>
        <p:txBody>
          <a:bodyPr/>
          <a:lstStyle/>
          <a:p>
            <a:pPr algn="l"/>
            <a:r>
              <a:rPr lang="ja-JP" altLang="en-US" sz="1100" dirty="0">
                <a:solidFill>
                  <a:schemeClr val="tx1">
                    <a:lumMod val="75000"/>
                    <a:lumOff val="25000"/>
                  </a:schemeClr>
                </a:solidFill>
                <a:latin typeface="メイリオ" panose="020B0604030504040204" pitchFamily="50" charset="-128"/>
                <a:ea typeface="メイリオ" panose="020B0604030504040204" pitchFamily="50" charset="-128"/>
              </a:rPr>
              <a:t>本資料は、</a:t>
            </a:r>
            <a:r>
              <a:rPr lang="en-US" altLang="ja-JP" sz="1100" dirty="0" err="1">
                <a:solidFill>
                  <a:schemeClr val="tx1">
                    <a:lumMod val="75000"/>
                    <a:lumOff val="25000"/>
                  </a:schemeClr>
                </a:solidFill>
                <a:latin typeface="メイリオ" panose="020B0604030504040204" pitchFamily="50" charset="-128"/>
                <a:ea typeface="メイリオ" panose="020B0604030504040204" pitchFamily="50" charset="-128"/>
              </a:rPr>
              <a:t>SuperStream</a:t>
            </a:r>
            <a:r>
              <a:rPr lang="en-US" altLang="ja-JP" sz="1100" dirty="0">
                <a:solidFill>
                  <a:schemeClr val="tx1">
                    <a:lumMod val="75000"/>
                    <a:lumOff val="25000"/>
                  </a:schemeClr>
                </a:solidFill>
                <a:latin typeface="メイリオ" panose="020B0604030504040204" pitchFamily="50" charset="-128"/>
                <a:ea typeface="メイリオ" panose="020B0604030504040204" pitchFamily="50" charset="-128"/>
              </a:rPr>
              <a:t>-NX</a:t>
            </a:r>
            <a:r>
              <a:rPr lang="ja-JP" altLang="en-US" sz="1100" dirty="0">
                <a:solidFill>
                  <a:schemeClr val="tx1">
                    <a:lumMod val="75000"/>
                    <a:lumOff val="25000"/>
                  </a:schemeClr>
                </a:solidFill>
                <a:latin typeface="メイリオ" panose="020B0604030504040204" pitchFamily="50" charset="-128"/>
                <a:ea typeface="メイリオ" panose="020B0604030504040204" pitchFamily="50" charset="-128"/>
              </a:rPr>
              <a:t> </a:t>
            </a:r>
            <a:r>
              <a:rPr lang="en-US" altLang="ja-JP" sz="1100" dirty="0">
                <a:solidFill>
                  <a:schemeClr val="tx1">
                    <a:lumMod val="75000"/>
                    <a:lumOff val="25000"/>
                  </a:schemeClr>
                </a:solidFill>
                <a:latin typeface="メイリオ" panose="020B0604030504040204" pitchFamily="50" charset="-128"/>
                <a:ea typeface="メイリオ" panose="020B0604030504040204" pitchFamily="50" charset="-128"/>
              </a:rPr>
              <a:t>Cloud</a:t>
            </a:r>
            <a:r>
              <a:rPr lang="ja-JP" altLang="en-US" sz="1100" dirty="0">
                <a:solidFill>
                  <a:schemeClr val="tx1">
                    <a:lumMod val="75000"/>
                    <a:lumOff val="25000"/>
                  </a:schemeClr>
                </a:solidFill>
                <a:latin typeface="メイリオ" panose="020B0604030504040204" pitchFamily="50" charset="-128"/>
                <a:ea typeface="メイリオ" panose="020B0604030504040204" pitchFamily="50" charset="-128"/>
              </a:rPr>
              <a:t> サービスの環境構築・運用についての技術情報をまとめた資料です。</a:t>
            </a:r>
            <a:endParaRPr lang="en-US" altLang="ja-JP" sz="1100" dirty="0">
              <a:solidFill>
                <a:schemeClr val="tx1">
                  <a:lumMod val="75000"/>
                  <a:lumOff val="25000"/>
                </a:schemeClr>
              </a:solidFill>
              <a:latin typeface="メイリオ" panose="020B0604030504040204" pitchFamily="50" charset="-128"/>
              <a:ea typeface="メイリオ" panose="020B0604030504040204" pitchFamily="50" charset="-128"/>
            </a:endParaRPr>
          </a:p>
          <a:p>
            <a:pPr algn="l"/>
            <a:r>
              <a:rPr lang="ja-JP" altLang="en-US" sz="1100" dirty="0">
                <a:solidFill>
                  <a:schemeClr val="tx1">
                    <a:lumMod val="75000"/>
                    <a:lumOff val="25000"/>
                  </a:schemeClr>
                </a:solidFill>
                <a:latin typeface="メイリオ" panose="020B0604030504040204" pitchFamily="50" charset="-128"/>
                <a:ea typeface="メイリオ" panose="020B0604030504040204" pitchFamily="50" charset="-128"/>
              </a:rPr>
              <a:t>記載内容を使用してユーザーへの回答にご利用下さい。</a:t>
            </a:r>
            <a:endParaRPr lang="en-US" altLang="ja-JP" sz="1100" dirty="0">
              <a:solidFill>
                <a:schemeClr val="tx1">
                  <a:lumMod val="75000"/>
                  <a:lumOff val="25000"/>
                </a:schemeClr>
              </a:solidFill>
              <a:latin typeface="メイリオ" panose="020B0604030504040204" pitchFamily="50" charset="-128"/>
              <a:ea typeface="メイリオ" panose="020B0604030504040204" pitchFamily="50" charset="-128"/>
            </a:endParaRPr>
          </a:p>
          <a:p>
            <a:pPr algn="l"/>
            <a:endParaRPr lang="en-US" altLang="ja-JP" sz="1100" dirty="0">
              <a:solidFill>
                <a:schemeClr val="tx1">
                  <a:lumMod val="75000"/>
                  <a:lumOff val="25000"/>
                </a:schemeClr>
              </a:solidFill>
              <a:latin typeface="メイリオ" panose="020B0604030504040204" pitchFamily="50" charset="-128"/>
              <a:ea typeface="メイリオ" panose="020B0604030504040204" pitchFamily="50" charset="-128"/>
            </a:endParaRPr>
          </a:p>
          <a:p>
            <a:pPr algn="l"/>
            <a:r>
              <a:rPr lang="en-US" altLang="ja-JP" sz="1100" dirty="0">
                <a:solidFill>
                  <a:schemeClr val="tx1">
                    <a:lumMod val="75000"/>
                    <a:lumOff val="25000"/>
                  </a:schemeClr>
                </a:solidFill>
                <a:latin typeface="メイリオ" panose="020B0604030504040204" pitchFamily="50" charset="-128"/>
                <a:ea typeface="メイリオ" panose="020B0604030504040204" pitchFamily="50" charset="-128"/>
              </a:rPr>
              <a:t>※</a:t>
            </a:r>
            <a:r>
              <a:rPr lang="ja-JP" altLang="en-US" sz="1100" dirty="0">
                <a:solidFill>
                  <a:schemeClr val="tx1">
                    <a:lumMod val="75000"/>
                    <a:lumOff val="25000"/>
                  </a:schemeClr>
                </a:solidFill>
                <a:latin typeface="メイリオ" panose="020B0604030504040204" pitchFamily="50" charset="-128"/>
                <a:ea typeface="メイリオ" panose="020B0604030504040204" pitchFamily="50" charset="-128"/>
              </a:rPr>
              <a:t>本書記載の </a:t>
            </a:r>
            <a:r>
              <a:rPr lang="en-US" altLang="ja-JP" sz="1100" dirty="0" err="1">
                <a:solidFill>
                  <a:schemeClr val="tx1">
                    <a:lumMod val="75000"/>
                    <a:lumOff val="25000"/>
                  </a:schemeClr>
                </a:solidFill>
                <a:latin typeface="メイリオ" panose="020B0604030504040204" pitchFamily="50" charset="-128"/>
                <a:ea typeface="メイリオ" panose="020B0604030504040204" pitchFamily="50" charset="-128"/>
              </a:rPr>
              <a:t>SuperStream</a:t>
            </a:r>
            <a:r>
              <a:rPr lang="en-US" altLang="ja-JP" sz="1100" dirty="0">
                <a:solidFill>
                  <a:schemeClr val="tx1">
                    <a:lumMod val="75000"/>
                    <a:lumOff val="25000"/>
                  </a:schemeClr>
                </a:solidFill>
                <a:latin typeface="メイリオ" panose="020B0604030504040204" pitchFamily="50" charset="-128"/>
                <a:ea typeface="メイリオ" panose="020B0604030504040204" pitchFamily="50" charset="-128"/>
              </a:rPr>
              <a:t>-NX</a:t>
            </a:r>
            <a:r>
              <a:rPr lang="ja-JP" altLang="en-US" sz="1100" dirty="0">
                <a:solidFill>
                  <a:schemeClr val="tx1">
                    <a:lumMod val="75000"/>
                    <a:lumOff val="25000"/>
                  </a:schemeClr>
                </a:solidFill>
                <a:latin typeface="メイリオ" panose="020B0604030504040204" pitchFamily="50" charset="-128"/>
                <a:ea typeface="メイリオ" panose="020B0604030504040204" pitchFamily="50" charset="-128"/>
              </a:rPr>
              <a:t>は </a:t>
            </a:r>
            <a:r>
              <a:rPr lang="en-US" altLang="ja-JP" sz="1100" dirty="0">
                <a:solidFill>
                  <a:schemeClr val="tx1">
                    <a:lumMod val="75000"/>
                    <a:lumOff val="25000"/>
                  </a:schemeClr>
                </a:solidFill>
                <a:latin typeface="メイリオ" panose="020B0604030504040204" pitchFamily="50" charset="-128"/>
                <a:ea typeface="メイリオ" panose="020B0604030504040204" pitchFamily="50" charset="-128"/>
              </a:rPr>
              <a:t>2025-06-01</a:t>
            </a:r>
            <a:r>
              <a:rPr lang="ja-JP" altLang="en-US" sz="1100" dirty="0">
                <a:solidFill>
                  <a:schemeClr val="tx1">
                    <a:lumMod val="75000"/>
                    <a:lumOff val="25000"/>
                  </a:schemeClr>
                </a:solidFill>
                <a:latin typeface="メイリオ" panose="020B0604030504040204" pitchFamily="50" charset="-128"/>
                <a:ea typeface="メイリオ" panose="020B0604030504040204" pitchFamily="50" charset="-128"/>
              </a:rPr>
              <a:t>版 を前提としています。</a:t>
            </a:r>
            <a:endParaRPr lang="en-US" altLang="ja-JP" sz="1100" dirty="0">
              <a:solidFill>
                <a:schemeClr val="tx1">
                  <a:lumMod val="75000"/>
                  <a:lumOff val="25000"/>
                </a:schemeClr>
              </a:solidFill>
              <a:latin typeface="メイリオ" panose="020B0604030504040204" pitchFamily="50" charset="-128"/>
              <a:ea typeface="メイリオ" panose="020B0604030504040204" pitchFamily="50" charset="-128"/>
            </a:endParaRPr>
          </a:p>
          <a:p>
            <a:endParaRPr kumimoji="1" lang="ja-JP" altLang="en-US" sz="1100" dirty="0">
              <a:solidFill>
                <a:schemeClr val="tx1">
                  <a:lumMod val="75000"/>
                  <a:lumOff val="25000"/>
                </a:schemeClr>
              </a:solidFill>
            </a:endParaRPr>
          </a:p>
        </p:txBody>
      </p:sp>
      <p:sp>
        <p:nvSpPr>
          <p:cNvPr id="4" name="タイトル 3"/>
          <p:cNvSpPr>
            <a:spLocks noGrp="1"/>
          </p:cNvSpPr>
          <p:nvPr>
            <p:ph type="title"/>
          </p:nvPr>
        </p:nvSpPr>
        <p:spPr/>
        <p:txBody>
          <a:bodyPr anchor="t"/>
          <a:lstStyle/>
          <a:p>
            <a:r>
              <a:rPr lang="ja-JP" altLang="en-US" dirty="0">
                <a:latin typeface="メイリオ" panose="020B0604030504040204" pitchFamily="50" charset="-128"/>
                <a:ea typeface="メイリオ" panose="020B0604030504040204" pitchFamily="50" charset="-128"/>
              </a:rPr>
              <a:t>本資料について</a:t>
            </a:r>
            <a:br>
              <a:rPr lang="ja-JP" altLang="en-US" sz="2000" dirty="0"/>
            </a:br>
            <a:endParaRPr kumimoji="1" lang="ja-JP" altLang="en-US" dirty="0"/>
          </a:p>
        </p:txBody>
      </p:sp>
      <p:sp>
        <p:nvSpPr>
          <p:cNvPr id="5" name="フッター プレースホルダー 4"/>
          <p:cNvSpPr>
            <a:spLocks noGrp="1"/>
          </p:cNvSpPr>
          <p:nvPr>
            <p:ph type="ftr" sz="quarter" idx="3"/>
          </p:nvPr>
        </p:nvSpPr>
        <p:spPr/>
        <p:txBody>
          <a:bodyPr/>
          <a:lstStyle/>
          <a:p>
            <a:r>
              <a:rPr lang="en-US" altLang="ja-JP" dirty="0"/>
              <a:t>©Canon IT Solutions Inc.  All rights reserved.</a:t>
            </a:r>
            <a:endParaRPr lang="ja-JP" altLang="en-US" dirty="0"/>
          </a:p>
        </p:txBody>
      </p:sp>
    </p:spTree>
    <p:extLst>
      <p:ext uri="{BB962C8B-B14F-4D97-AF65-F5344CB8AC3E}">
        <p14:creationId xmlns:p14="http://schemas.microsoft.com/office/powerpoint/2010/main" val="348795843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p:cNvSpPr>
            <a:spLocks noGrp="1"/>
          </p:cNvSpPr>
          <p:nvPr>
            <p:ph type="sldNum" sz="quarter" idx="12"/>
          </p:nvPr>
        </p:nvSpPr>
        <p:spPr/>
        <p:txBody>
          <a:bodyPr/>
          <a:lstStyle/>
          <a:p>
            <a:fld id="{78AE49ED-73EF-499C-8307-28EB0E7CF529}" type="slidenum">
              <a:rPr kumimoji="1" lang="ja-JP" altLang="en-US" smtClean="0"/>
              <a:t>20</a:t>
            </a:fld>
            <a:endParaRPr kumimoji="1" lang="ja-JP" altLang="en-US" dirty="0"/>
          </a:p>
        </p:txBody>
      </p:sp>
      <p:sp>
        <p:nvSpPr>
          <p:cNvPr id="4" name="タイトル 3"/>
          <p:cNvSpPr>
            <a:spLocks noGrp="1"/>
          </p:cNvSpPr>
          <p:nvPr>
            <p:ph type="title"/>
          </p:nvPr>
        </p:nvSpPr>
        <p:spPr/>
        <p:txBody>
          <a:bodyPr/>
          <a:lstStyle/>
          <a:p>
            <a:r>
              <a:rPr lang="ja-JP" altLang="en-US" sz="2000" dirty="0"/>
              <a:t>環境構築</a:t>
            </a:r>
            <a:br>
              <a:rPr lang="ja-JP" altLang="en-US" dirty="0"/>
            </a:br>
            <a:endParaRPr kumimoji="1" lang="ja-JP" altLang="en-US" dirty="0"/>
          </a:p>
        </p:txBody>
      </p:sp>
      <p:sp>
        <p:nvSpPr>
          <p:cNvPr id="5" name="フッター プレースホルダー 4"/>
          <p:cNvSpPr>
            <a:spLocks noGrp="1"/>
          </p:cNvSpPr>
          <p:nvPr>
            <p:ph type="ftr" sz="quarter" idx="3"/>
          </p:nvPr>
        </p:nvSpPr>
        <p:spPr/>
        <p:txBody>
          <a:bodyPr/>
          <a:lstStyle/>
          <a:p>
            <a:r>
              <a:rPr lang="en-US" altLang="ja-JP" dirty="0"/>
              <a:t>©Canon IT Solutions Inc.  All rights reserved.</a:t>
            </a:r>
            <a:endParaRPr lang="ja-JP" altLang="en-US" dirty="0"/>
          </a:p>
        </p:txBody>
      </p:sp>
      <p:sp>
        <p:nvSpPr>
          <p:cNvPr id="6" name="テキスト プレースホルダー 1"/>
          <p:cNvSpPr txBox="1">
            <a:spLocks/>
          </p:cNvSpPr>
          <p:nvPr/>
        </p:nvSpPr>
        <p:spPr>
          <a:xfrm>
            <a:off x="360000" y="951570"/>
            <a:ext cx="8424000" cy="3780420"/>
          </a:xfrm>
          <a:prstGeom prst="rect">
            <a:avLst/>
          </a:prstGeom>
        </p:spPr>
        <p:txBody>
          <a:bodyPr lIns="0" tIns="0" rIns="0" bIns="0"/>
          <a:lstStyle>
            <a:lvl1pPr marL="0" indent="0" algn="l" defTabSz="914400" rtl="0" eaLnBrk="1" latinLnBrk="0" hangingPunct="1">
              <a:lnSpc>
                <a:spcPts val="1700"/>
              </a:lnSpc>
              <a:spcBef>
                <a:spcPts val="0"/>
              </a:spcBef>
              <a:buFont typeface="Arial" panose="020B0604020202020204" pitchFamily="34" charset="0"/>
              <a:buNone/>
              <a:defRPr kumimoji="1" sz="1200" kern="1200">
                <a:solidFill>
                  <a:schemeClr val="tx1"/>
                </a:solidFill>
                <a:latin typeface="+mn-ea"/>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1200" kern="1200">
                <a:solidFill>
                  <a:schemeClr val="tx1"/>
                </a:solidFill>
                <a:latin typeface="+mn-ea"/>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1200" kern="1200">
                <a:solidFill>
                  <a:schemeClr val="tx1"/>
                </a:solidFill>
                <a:latin typeface="+mn-ea"/>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1200" kern="1200">
                <a:solidFill>
                  <a:schemeClr val="tx1"/>
                </a:solidFill>
                <a:latin typeface="+mn-ea"/>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1200" kern="1200">
                <a:solidFill>
                  <a:schemeClr val="tx1"/>
                </a:solidFill>
                <a:latin typeface="+mn-ea"/>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a:lstStyle>
          <a:p>
            <a:pPr marL="0" marR="0" lvl="0" indent="-285750" algn="l" defTabSz="914400"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kumimoji="1" lang="ja-JP" altLang="en-US" sz="1400" b="0" i="0" u="none" strike="noStrike" kern="1200" cap="none" spc="0" normalizeH="0" baseline="0" noProof="0" dirty="0">
                <a:ln>
                  <a:noFill/>
                </a:ln>
                <a:solidFill>
                  <a:schemeClr val="tx1">
                    <a:lumMod val="75000"/>
                    <a:lumOff val="25000"/>
                  </a:schemeClr>
                </a:solidFill>
                <a:effectLst/>
                <a:uLnTx/>
                <a:uFillTx/>
                <a:latin typeface="メイリオ"/>
                <a:ea typeface="メイリオ"/>
                <a:cs typeface="+mn-cs"/>
              </a:rPr>
              <a:t>初期環境構築時に提出頂く資料</a:t>
            </a:r>
            <a:endParaRPr kumimoji="1" lang="en-US" altLang="ja-JP" sz="1400" b="0" i="0" u="none" strike="noStrike" kern="1200" cap="none" spc="0" normalizeH="0" baseline="0" noProof="0" dirty="0">
              <a:ln>
                <a:noFill/>
              </a:ln>
              <a:solidFill>
                <a:schemeClr val="tx1">
                  <a:lumMod val="75000"/>
                  <a:lumOff val="25000"/>
                </a:schemeClr>
              </a:solidFill>
              <a:effectLst/>
              <a:uLnTx/>
              <a:uFillTx/>
              <a:latin typeface="メイリオ"/>
              <a:ea typeface="メイリオ"/>
              <a:cs typeface="+mn-cs"/>
            </a:endParaRPr>
          </a:p>
          <a:p>
            <a:pPr marL="457200" marR="0" lvl="1" indent="0" algn="l" defTabSz="914400" rtl="0" eaLnBrk="1" fontAlgn="auto" latinLnBrk="0" hangingPunct="1">
              <a:lnSpc>
                <a:spcPct val="100000"/>
              </a:lnSpc>
              <a:spcBef>
                <a:spcPct val="20000"/>
              </a:spcBef>
              <a:spcAft>
                <a:spcPts val="0"/>
              </a:spcAft>
              <a:buClrTx/>
              <a:buSzTx/>
              <a:buFont typeface="Arial" panose="020B0604020202020204" pitchFamily="34" charset="0"/>
              <a:buNone/>
              <a:tabLst/>
              <a:defRPr/>
            </a:pPr>
            <a:r>
              <a:rPr kumimoji="1" lang="en-US" altLang="ja-JP" sz="1400" b="0" i="0" u="none" strike="noStrike" kern="1200" cap="none" spc="0" normalizeH="0" baseline="0" noProof="0" dirty="0">
                <a:ln>
                  <a:noFill/>
                </a:ln>
                <a:solidFill>
                  <a:schemeClr val="tx1">
                    <a:lumMod val="75000"/>
                    <a:lumOff val="25000"/>
                  </a:schemeClr>
                </a:solidFill>
                <a:effectLst/>
                <a:uLnTx/>
                <a:uFillTx/>
                <a:latin typeface="メイリオ"/>
                <a:ea typeface="メイリオ"/>
                <a:cs typeface="+mn-cs"/>
              </a:rPr>
              <a:t>Public</a:t>
            </a:r>
            <a:r>
              <a:rPr kumimoji="1" lang="ja-JP" altLang="en-US" sz="1400" b="0" i="0" u="none" strike="noStrike" kern="1200" cap="none" spc="0" normalizeH="0" baseline="0" noProof="0" dirty="0">
                <a:ln>
                  <a:noFill/>
                </a:ln>
                <a:solidFill>
                  <a:schemeClr val="tx1">
                    <a:lumMod val="75000"/>
                    <a:lumOff val="25000"/>
                  </a:schemeClr>
                </a:solidFill>
                <a:effectLst/>
                <a:uLnTx/>
                <a:uFillTx/>
                <a:latin typeface="メイリオ"/>
                <a:ea typeface="メイリオ"/>
                <a:cs typeface="+mn-cs"/>
              </a:rPr>
              <a:t>クラウド　 </a:t>
            </a:r>
            <a:r>
              <a:rPr kumimoji="1" lang="ja-JP" altLang="en-US" sz="800" b="0" i="0" u="none" strike="noStrike" kern="1200" cap="none" spc="0" normalizeH="0" baseline="0" noProof="0" dirty="0">
                <a:ln>
                  <a:noFill/>
                </a:ln>
                <a:solidFill>
                  <a:schemeClr val="tx1">
                    <a:lumMod val="75000"/>
                    <a:lumOff val="25000"/>
                  </a:schemeClr>
                </a:solidFill>
                <a:effectLst/>
                <a:uLnTx/>
                <a:uFillTx/>
                <a:latin typeface="メイリオ"/>
                <a:ea typeface="メイリオ"/>
                <a:cs typeface="+mn-cs"/>
              </a:rPr>
              <a:t> </a:t>
            </a:r>
            <a:r>
              <a:rPr kumimoji="1" lang="ja-JP" altLang="en-US" sz="1400" b="0" i="0" u="none" strike="noStrike" kern="1200" cap="none" spc="0" normalizeH="0" baseline="0" noProof="0" dirty="0">
                <a:ln>
                  <a:noFill/>
                </a:ln>
                <a:solidFill>
                  <a:schemeClr val="tx1">
                    <a:lumMod val="75000"/>
                    <a:lumOff val="25000"/>
                  </a:schemeClr>
                </a:solidFill>
                <a:effectLst/>
                <a:uLnTx/>
                <a:uFillTx/>
                <a:latin typeface="メイリオ"/>
                <a:ea typeface="メイリオ"/>
                <a:cs typeface="+mn-cs"/>
              </a:rPr>
              <a:t>： ヒアリングシート、 </a:t>
            </a:r>
            <a:r>
              <a:rPr kumimoji="1" lang="en-US" altLang="ja-JP" sz="1400" b="0" i="0" u="none" strike="noStrike" kern="1200" cap="none" spc="0" normalizeH="0" baseline="0" noProof="0" dirty="0">
                <a:ln>
                  <a:noFill/>
                </a:ln>
                <a:solidFill>
                  <a:schemeClr val="tx1">
                    <a:lumMod val="75000"/>
                    <a:lumOff val="25000"/>
                  </a:schemeClr>
                </a:solidFill>
                <a:effectLst/>
                <a:uLnTx/>
                <a:uFillTx/>
                <a:latin typeface="メイリオ"/>
                <a:ea typeface="メイリオ"/>
                <a:cs typeface="+mn-cs"/>
              </a:rPr>
              <a:t>NX Cloud</a:t>
            </a:r>
            <a:r>
              <a:rPr kumimoji="1" lang="ja-JP" altLang="en-US" sz="1400" b="0" i="0" u="none" strike="noStrike" kern="1200" cap="none" spc="0" normalizeH="0" baseline="0" noProof="0" dirty="0">
                <a:ln>
                  <a:noFill/>
                </a:ln>
                <a:solidFill>
                  <a:schemeClr val="tx1">
                    <a:lumMod val="75000"/>
                    <a:lumOff val="25000"/>
                  </a:schemeClr>
                </a:solidFill>
                <a:effectLst/>
                <a:uLnTx/>
                <a:uFillTx/>
                <a:latin typeface="メイリオ"/>
                <a:ea typeface="メイリオ"/>
                <a:cs typeface="+mn-cs"/>
              </a:rPr>
              <a:t>設定依頼書、</a:t>
            </a:r>
            <a:r>
              <a:rPr kumimoji="1" lang="en-US" altLang="ja-JP" sz="1400" b="0" i="0" u="none" strike="noStrike" kern="1200" cap="none" spc="0" normalizeH="0" baseline="0" noProof="0" dirty="0">
                <a:ln>
                  <a:noFill/>
                </a:ln>
                <a:solidFill>
                  <a:schemeClr val="tx1">
                    <a:lumMod val="75000"/>
                    <a:lumOff val="25000"/>
                  </a:schemeClr>
                </a:solidFill>
                <a:effectLst/>
                <a:uLnTx/>
                <a:uFillTx/>
                <a:latin typeface="メイリオ"/>
                <a:ea typeface="メイリオ"/>
                <a:cs typeface="+mn-cs"/>
              </a:rPr>
              <a:t>NX Cloud</a:t>
            </a:r>
            <a:r>
              <a:rPr kumimoji="1" lang="ja-JP" altLang="en-US" sz="1400" b="0" i="0" u="none" strike="noStrike" kern="1200" cap="none" spc="0" normalizeH="0" baseline="0" noProof="0" dirty="0">
                <a:ln>
                  <a:noFill/>
                </a:ln>
                <a:solidFill>
                  <a:schemeClr val="tx1">
                    <a:lumMod val="75000"/>
                    <a:lumOff val="25000"/>
                  </a:schemeClr>
                </a:solidFill>
                <a:effectLst/>
                <a:uLnTx/>
                <a:uFillTx/>
                <a:latin typeface="メイリオ"/>
                <a:ea typeface="メイリオ"/>
                <a:cs typeface="+mn-cs"/>
              </a:rPr>
              <a:t>用メニューロール</a:t>
            </a:r>
            <a:endParaRPr kumimoji="1" lang="en-US" altLang="ja-JP" sz="1400" b="0" i="0" u="none" strike="noStrike" kern="1200" cap="none" spc="0" normalizeH="0" baseline="0" noProof="0" dirty="0">
              <a:ln>
                <a:noFill/>
              </a:ln>
              <a:solidFill>
                <a:schemeClr val="tx1">
                  <a:lumMod val="75000"/>
                  <a:lumOff val="25000"/>
                </a:schemeClr>
              </a:solidFill>
              <a:effectLst/>
              <a:uLnTx/>
              <a:uFillTx/>
              <a:latin typeface="メイリオ"/>
              <a:ea typeface="メイリオ"/>
              <a:cs typeface="+mn-cs"/>
            </a:endParaRPr>
          </a:p>
          <a:p>
            <a:pPr marL="457200" marR="0" lvl="1" indent="0" algn="l" defTabSz="914400" rtl="0" eaLnBrk="1" fontAlgn="auto" latinLnBrk="0" hangingPunct="1">
              <a:lnSpc>
                <a:spcPct val="100000"/>
              </a:lnSpc>
              <a:spcBef>
                <a:spcPct val="20000"/>
              </a:spcBef>
              <a:spcAft>
                <a:spcPts val="0"/>
              </a:spcAft>
              <a:buClrTx/>
              <a:buSzTx/>
              <a:buFont typeface="Arial" panose="020B0604020202020204" pitchFamily="34" charset="0"/>
              <a:buNone/>
              <a:tabLst/>
              <a:defRPr/>
            </a:pPr>
            <a:r>
              <a:rPr kumimoji="1" lang="en-US" altLang="ja-JP" sz="1400" b="0" i="0" u="none" strike="noStrike" kern="1200" cap="none" spc="0" normalizeH="0" baseline="0" noProof="0" dirty="0">
                <a:ln>
                  <a:noFill/>
                </a:ln>
                <a:solidFill>
                  <a:schemeClr val="tx1">
                    <a:lumMod val="75000"/>
                    <a:lumOff val="25000"/>
                  </a:schemeClr>
                </a:solidFill>
                <a:effectLst/>
                <a:uLnTx/>
                <a:uFillTx/>
                <a:latin typeface="メイリオ"/>
                <a:ea typeface="メイリオ"/>
                <a:cs typeface="+mn-cs"/>
              </a:rPr>
              <a:t>Private</a:t>
            </a:r>
            <a:r>
              <a:rPr kumimoji="1" lang="ja-JP" altLang="en-US" sz="1400" b="0" i="0" u="none" strike="noStrike" kern="1200" cap="none" spc="0" normalizeH="0" baseline="0" noProof="0" dirty="0">
                <a:ln>
                  <a:noFill/>
                </a:ln>
                <a:solidFill>
                  <a:schemeClr val="tx1">
                    <a:lumMod val="75000"/>
                    <a:lumOff val="25000"/>
                  </a:schemeClr>
                </a:solidFill>
                <a:effectLst/>
                <a:uLnTx/>
                <a:uFillTx/>
                <a:latin typeface="メイリオ"/>
                <a:ea typeface="メイリオ"/>
                <a:cs typeface="+mn-cs"/>
              </a:rPr>
              <a:t>クラウド   ： ヒアリングシート</a:t>
            </a:r>
            <a:endParaRPr kumimoji="1" lang="en-US" altLang="ja-JP" sz="1400" b="0" i="0" u="none" strike="noStrike" kern="1200" cap="none" spc="0" normalizeH="0" baseline="0" noProof="0" dirty="0">
              <a:ln>
                <a:noFill/>
              </a:ln>
              <a:solidFill>
                <a:schemeClr val="tx1">
                  <a:lumMod val="75000"/>
                  <a:lumOff val="25000"/>
                </a:schemeClr>
              </a:solidFill>
              <a:effectLst/>
              <a:uLnTx/>
              <a:uFillTx/>
              <a:latin typeface="メイリオ"/>
              <a:ea typeface="メイリオ"/>
              <a:cs typeface="+mn-cs"/>
            </a:endParaRPr>
          </a:p>
          <a:p>
            <a:pPr marL="457200" marR="0" lvl="1" indent="0" algn="l" defTabSz="914400" rtl="0" eaLnBrk="1" fontAlgn="auto" latinLnBrk="0" hangingPunct="1">
              <a:lnSpc>
                <a:spcPct val="100000"/>
              </a:lnSpc>
              <a:spcBef>
                <a:spcPct val="20000"/>
              </a:spcBef>
              <a:spcAft>
                <a:spcPts val="0"/>
              </a:spcAft>
              <a:buClrTx/>
              <a:buSzTx/>
              <a:buFont typeface="Arial" panose="020B0604020202020204" pitchFamily="34" charset="0"/>
              <a:buNone/>
              <a:tabLst/>
              <a:defRPr/>
            </a:pPr>
            <a:r>
              <a:rPr kumimoji="1" lang="en-US" altLang="ja-JP" sz="1400" b="0" i="0" u="none" strike="noStrike" kern="1200" cap="none" spc="0" normalizeH="0" baseline="0" noProof="0" dirty="0">
                <a:ln>
                  <a:noFill/>
                </a:ln>
                <a:solidFill>
                  <a:schemeClr val="tx1">
                    <a:lumMod val="75000"/>
                    <a:lumOff val="25000"/>
                  </a:schemeClr>
                </a:solidFill>
                <a:effectLst/>
                <a:uLnTx/>
                <a:uFillTx/>
                <a:latin typeface="メイリオ"/>
                <a:ea typeface="メイリオ"/>
                <a:cs typeface="+mn-cs"/>
              </a:rPr>
              <a:t>Compact</a:t>
            </a:r>
            <a:r>
              <a:rPr kumimoji="1" lang="ja-JP" altLang="en-US" sz="1400" b="0" i="0" u="none" strike="noStrike" kern="1200" cap="none" spc="0" normalizeH="0" baseline="0" noProof="0" dirty="0">
                <a:ln>
                  <a:noFill/>
                </a:ln>
                <a:solidFill>
                  <a:schemeClr val="tx1">
                    <a:lumMod val="75000"/>
                    <a:lumOff val="25000"/>
                  </a:schemeClr>
                </a:solidFill>
                <a:effectLst/>
                <a:uLnTx/>
                <a:uFillTx/>
                <a:latin typeface="メイリオ"/>
                <a:ea typeface="メイリオ"/>
                <a:cs typeface="+mn-cs"/>
              </a:rPr>
              <a:t>クラウド： ヒアリングシート</a:t>
            </a:r>
            <a:endParaRPr kumimoji="1" lang="en-US" altLang="ja-JP" sz="1400" b="0" i="0" u="none" strike="noStrike" kern="1200" cap="none" spc="0" normalizeH="0" baseline="0" noProof="0" dirty="0">
              <a:ln>
                <a:noFill/>
              </a:ln>
              <a:solidFill>
                <a:schemeClr val="tx1">
                  <a:lumMod val="75000"/>
                  <a:lumOff val="25000"/>
                </a:schemeClr>
              </a:solidFill>
              <a:effectLst/>
              <a:uLnTx/>
              <a:uFillTx/>
              <a:latin typeface="メイリオ"/>
              <a:ea typeface="メイリオ"/>
              <a:cs typeface="+mn-cs"/>
            </a:endParaRPr>
          </a:p>
          <a:p>
            <a:pPr marL="457200" lvl="1" indent="0">
              <a:buNone/>
              <a:defRPr/>
            </a:pPr>
            <a:r>
              <a:rPr lang="ja-JP" altLang="en-US" sz="1400" dirty="0">
                <a:solidFill>
                  <a:schemeClr val="tx1">
                    <a:lumMod val="75000"/>
                    <a:lumOff val="25000"/>
                  </a:schemeClr>
                </a:solidFill>
                <a:latin typeface="メイリオ"/>
                <a:ea typeface="メイリオ"/>
              </a:rPr>
              <a:t>ダウンロードは</a:t>
            </a:r>
            <a:r>
              <a:rPr lang="ja-JP" altLang="en-US" sz="1400" dirty="0">
                <a:solidFill>
                  <a:schemeClr val="tx1">
                    <a:lumMod val="75000"/>
                    <a:lumOff val="25000"/>
                  </a:schemeClr>
                </a:solidFill>
                <a:latin typeface="メイリオ"/>
                <a:ea typeface="メイリオ"/>
                <a:hlinkClick r:id="rId2">
                  <a:extLst>
                    <a:ext uri="{A12FA001-AC4F-418D-AE19-62706E023703}">
                      <ahyp:hlinkClr xmlns:ahyp="http://schemas.microsoft.com/office/drawing/2018/hyperlinkcolor" val="tx"/>
                    </a:ext>
                  </a:extLst>
                </a:hlinkClick>
              </a:rPr>
              <a:t>こちら</a:t>
            </a:r>
            <a:endParaRPr kumimoji="1" lang="en-US" altLang="ja-JP" sz="1400" b="0" i="0" u="none" strike="noStrike" kern="1200" cap="none" spc="0" normalizeH="0" baseline="0" noProof="0" dirty="0">
              <a:ln>
                <a:noFill/>
              </a:ln>
              <a:solidFill>
                <a:schemeClr val="tx1">
                  <a:lumMod val="75000"/>
                  <a:lumOff val="25000"/>
                </a:schemeClr>
              </a:solidFill>
              <a:effectLst/>
              <a:uLnTx/>
              <a:uFillTx/>
              <a:latin typeface="メイリオ"/>
              <a:ea typeface="メイリオ"/>
              <a:cs typeface="+mn-cs"/>
            </a:endParaRPr>
          </a:p>
          <a:p>
            <a:pPr marL="0" marR="0" lvl="0" indent="-285750" algn="l" defTabSz="914400" rtl="0" eaLnBrk="1" fontAlgn="auto" latinLnBrk="0" hangingPunct="1">
              <a:lnSpc>
                <a:spcPct val="100000"/>
              </a:lnSpc>
              <a:spcBef>
                <a:spcPts val="0"/>
              </a:spcBef>
              <a:spcAft>
                <a:spcPts val="0"/>
              </a:spcAft>
              <a:buClrTx/>
              <a:buSzTx/>
              <a:buFont typeface="Wingdings" panose="05000000000000000000" pitchFamily="2" charset="2"/>
              <a:buChar char="Ø"/>
              <a:tabLst/>
              <a:defRPr/>
            </a:pPr>
            <a:endParaRPr kumimoji="1" lang="en-US" altLang="ja-JP" sz="1400" b="0" i="0" u="none" strike="noStrike" kern="1200" cap="none" spc="0" normalizeH="0" baseline="0" noProof="0" dirty="0">
              <a:ln>
                <a:noFill/>
              </a:ln>
              <a:solidFill>
                <a:schemeClr val="tx1">
                  <a:lumMod val="75000"/>
                  <a:lumOff val="25000"/>
                </a:schemeClr>
              </a:solidFill>
              <a:effectLst/>
              <a:uLnTx/>
              <a:uFillTx/>
              <a:latin typeface="メイリオ"/>
              <a:ea typeface="メイリオ"/>
              <a:cs typeface="+mn-cs"/>
            </a:endParaRPr>
          </a:p>
          <a:p>
            <a:pPr marL="0" marR="0" lvl="0" indent="-285750" algn="l" defTabSz="914400"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kumimoji="1" lang="ja-JP" altLang="en-US" sz="1400" b="0" i="0" u="none" strike="noStrike" kern="1200" cap="none" spc="0" normalizeH="0" baseline="0" noProof="0" dirty="0">
                <a:ln>
                  <a:noFill/>
                </a:ln>
                <a:solidFill>
                  <a:schemeClr val="tx1">
                    <a:lumMod val="75000"/>
                    <a:lumOff val="25000"/>
                  </a:schemeClr>
                </a:solidFill>
                <a:effectLst/>
                <a:uLnTx/>
                <a:uFillTx/>
                <a:latin typeface="メイリオ"/>
                <a:ea typeface="メイリオ"/>
                <a:cs typeface="+mn-cs"/>
              </a:rPr>
              <a:t>初期環境構築の作業期間（</a:t>
            </a:r>
            <a:r>
              <a:rPr kumimoji="0" lang="ja-JP" altLang="en-US" sz="1400" b="0" i="0" u="none" strike="noStrike" kern="0" cap="none" spc="0" normalizeH="0" baseline="0" noProof="0" dirty="0">
                <a:ln>
                  <a:noFill/>
                </a:ln>
                <a:solidFill>
                  <a:schemeClr val="tx1">
                    <a:lumMod val="75000"/>
                    <a:lumOff val="25000"/>
                  </a:schemeClr>
                </a:solidFill>
                <a:effectLst/>
                <a:uLnTx/>
                <a:uFillTx/>
                <a:latin typeface="メイリオ"/>
                <a:ea typeface="メイリオ"/>
                <a:cs typeface="メイリオ" pitchFamily="50" charset="-128"/>
              </a:rPr>
              <a:t>必要資料受領後の作業期間</a:t>
            </a:r>
            <a:r>
              <a:rPr kumimoji="1" lang="ja-JP" altLang="en-US" sz="1400" b="0" i="0" u="none" strike="noStrike" kern="1200" cap="none" spc="0" normalizeH="0" baseline="0" noProof="0" dirty="0">
                <a:ln>
                  <a:noFill/>
                </a:ln>
                <a:solidFill>
                  <a:schemeClr val="tx1">
                    <a:lumMod val="75000"/>
                    <a:lumOff val="25000"/>
                  </a:schemeClr>
                </a:solidFill>
                <a:effectLst/>
                <a:uLnTx/>
                <a:uFillTx/>
                <a:latin typeface="メイリオ"/>
                <a:ea typeface="メイリオ"/>
                <a:cs typeface="+mn-cs"/>
              </a:rPr>
              <a:t>）</a:t>
            </a:r>
            <a:endParaRPr kumimoji="1" lang="en-US" altLang="ja-JP" sz="1400" b="0" i="0" u="none" strike="noStrike" kern="1200" cap="none" spc="0" normalizeH="0" baseline="0" noProof="0" dirty="0">
              <a:ln>
                <a:noFill/>
              </a:ln>
              <a:solidFill>
                <a:schemeClr val="tx1">
                  <a:lumMod val="75000"/>
                  <a:lumOff val="25000"/>
                </a:schemeClr>
              </a:solidFill>
              <a:effectLst/>
              <a:uLnTx/>
              <a:uFillTx/>
              <a:latin typeface="メイリオ"/>
              <a:ea typeface="メイリオ"/>
              <a:cs typeface="+mn-cs"/>
            </a:endParaRPr>
          </a:p>
          <a:p>
            <a:pPr marL="457200" marR="0" lvl="1" indent="0" algn="l" defTabSz="914400" rtl="0" eaLnBrk="1" fontAlgn="auto" latinLnBrk="0" hangingPunct="1">
              <a:lnSpc>
                <a:spcPct val="100000"/>
              </a:lnSpc>
              <a:spcBef>
                <a:spcPct val="20000"/>
              </a:spcBef>
              <a:spcAft>
                <a:spcPts val="0"/>
              </a:spcAft>
              <a:buClrTx/>
              <a:buSzTx/>
              <a:buFont typeface="Arial" panose="020B0604020202020204" pitchFamily="34" charset="0"/>
              <a:buNone/>
              <a:tabLst/>
              <a:defRPr/>
            </a:pPr>
            <a:r>
              <a:rPr kumimoji="1" lang="en-US" altLang="ja-JP" sz="1400" b="0" i="0" u="none" strike="noStrike" kern="1200" cap="none" spc="0" normalizeH="0" baseline="0" noProof="0" dirty="0">
                <a:ln>
                  <a:noFill/>
                </a:ln>
                <a:solidFill>
                  <a:schemeClr val="tx1">
                    <a:lumMod val="75000"/>
                    <a:lumOff val="25000"/>
                  </a:schemeClr>
                </a:solidFill>
                <a:effectLst/>
                <a:uLnTx/>
                <a:uFillTx/>
                <a:latin typeface="メイリオ"/>
                <a:ea typeface="メイリオ"/>
                <a:cs typeface="+mn-cs"/>
              </a:rPr>
              <a:t>Public</a:t>
            </a:r>
            <a:r>
              <a:rPr kumimoji="1" lang="ja-JP" altLang="en-US" sz="1400" b="0" i="0" u="none" strike="noStrike" kern="1200" cap="none" spc="0" normalizeH="0" baseline="0" noProof="0" dirty="0">
                <a:ln>
                  <a:noFill/>
                </a:ln>
                <a:solidFill>
                  <a:schemeClr val="tx1">
                    <a:lumMod val="75000"/>
                    <a:lumOff val="25000"/>
                  </a:schemeClr>
                </a:solidFill>
                <a:effectLst/>
                <a:uLnTx/>
                <a:uFillTx/>
                <a:latin typeface="メイリオ"/>
                <a:ea typeface="メイリオ"/>
                <a:cs typeface="+mn-cs"/>
              </a:rPr>
              <a:t>クラウド  </a:t>
            </a:r>
            <a:r>
              <a:rPr kumimoji="1" lang="ja-JP" altLang="en-US" sz="400" b="0" i="0" u="none" strike="noStrike" kern="1200" cap="none" spc="0" normalizeH="0" baseline="0" noProof="0" dirty="0">
                <a:ln>
                  <a:noFill/>
                </a:ln>
                <a:solidFill>
                  <a:schemeClr val="tx1">
                    <a:lumMod val="75000"/>
                    <a:lumOff val="25000"/>
                  </a:schemeClr>
                </a:solidFill>
                <a:effectLst/>
                <a:uLnTx/>
                <a:uFillTx/>
                <a:latin typeface="メイリオ"/>
                <a:ea typeface="メイリオ"/>
                <a:cs typeface="+mn-cs"/>
              </a:rPr>
              <a:t> </a:t>
            </a:r>
            <a:r>
              <a:rPr kumimoji="1" lang="ja-JP" altLang="en-US" sz="1400" b="0" i="0" u="none" strike="noStrike" kern="1200" cap="none" spc="0" normalizeH="0" baseline="0" noProof="0" dirty="0">
                <a:ln>
                  <a:noFill/>
                </a:ln>
                <a:solidFill>
                  <a:schemeClr val="tx1">
                    <a:lumMod val="75000"/>
                    <a:lumOff val="25000"/>
                  </a:schemeClr>
                </a:solidFill>
                <a:effectLst/>
                <a:uLnTx/>
                <a:uFillTx/>
                <a:latin typeface="メイリオ"/>
                <a:ea typeface="メイリオ"/>
                <a:cs typeface="+mn-cs"/>
              </a:rPr>
              <a:t>  </a:t>
            </a:r>
            <a:r>
              <a:rPr lang="ja-JP" altLang="en-US" sz="1400" dirty="0">
                <a:solidFill>
                  <a:schemeClr val="tx1">
                    <a:lumMod val="75000"/>
                    <a:lumOff val="25000"/>
                  </a:schemeClr>
                </a:solidFill>
                <a:latin typeface="メイリオ"/>
                <a:ea typeface="メイリオ"/>
              </a:rPr>
              <a:t>：</a:t>
            </a:r>
            <a:r>
              <a:rPr kumimoji="1" lang="ja-JP" altLang="en-US" sz="1400" b="0" i="0" u="none" strike="noStrike" kern="1200" cap="none" spc="0" normalizeH="0" baseline="0" noProof="0" dirty="0">
                <a:ln>
                  <a:noFill/>
                </a:ln>
                <a:solidFill>
                  <a:schemeClr val="tx1">
                    <a:lumMod val="75000"/>
                    <a:lumOff val="25000"/>
                  </a:schemeClr>
                </a:solidFill>
                <a:effectLst/>
                <a:uLnTx/>
                <a:uFillTx/>
                <a:latin typeface="メイリオ"/>
                <a:ea typeface="メイリオ"/>
                <a:cs typeface="+mn-cs"/>
              </a:rPr>
              <a:t>原則、 </a:t>
            </a:r>
            <a:r>
              <a:rPr kumimoji="1" lang="en-US" altLang="ja-JP" sz="1400" b="0" i="0" u="none" strike="noStrike" kern="1200" cap="none" spc="0" normalizeH="0" baseline="0" noProof="0" dirty="0">
                <a:ln>
                  <a:noFill/>
                </a:ln>
                <a:solidFill>
                  <a:schemeClr val="tx1">
                    <a:lumMod val="75000"/>
                    <a:lumOff val="25000"/>
                  </a:schemeClr>
                </a:solidFill>
                <a:effectLst/>
                <a:uLnTx/>
                <a:uFillTx/>
                <a:latin typeface="メイリオ"/>
                <a:ea typeface="メイリオ"/>
                <a:cs typeface="+mn-cs"/>
              </a:rPr>
              <a:t>2</a:t>
            </a:r>
            <a:r>
              <a:rPr kumimoji="1" lang="ja-JP" altLang="en-US" sz="1400" b="0" i="0" u="none" strike="noStrike" kern="1200" cap="none" spc="0" normalizeH="0" baseline="0" noProof="0" dirty="0">
                <a:ln>
                  <a:noFill/>
                </a:ln>
                <a:solidFill>
                  <a:schemeClr val="tx1">
                    <a:lumMod val="75000"/>
                    <a:lumOff val="25000"/>
                  </a:schemeClr>
                </a:solidFill>
                <a:effectLst/>
                <a:uLnTx/>
                <a:uFillTx/>
                <a:latin typeface="メイリオ"/>
                <a:ea typeface="メイリオ"/>
                <a:cs typeface="+mn-cs"/>
              </a:rPr>
              <a:t>週間（</a:t>
            </a:r>
            <a:r>
              <a:rPr kumimoji="1" lang="en-US" altLang="ja-JP" sz="1400" b="0" i="0" u="none" strike="noStrike" kern="1200" cap="none" spc="0" normalizeH="0" baseline="0" noProof="0" dirty="0">
                <a:ln>
                  <a:noFill/>
                </a:ln>
                <a:solidFill>
                  <a:schemeClr val="tx1">
                    <a:lumMod val="75000"/>
                    <a:lumOff val="25000"/>
                  </a:schemeClr>
                </a:solidFill>
                <a:effectLst/>
                <a:uLnTx/>
                <a:uFillTx/>
                <a:latin typeface="メイリオ"/>
                <a:ea typeface="メイリオ"/>
                <a:cs typeface="+mn-cs"/>
              </a:rPr>
              <a:t>10</a:t>
            </a:r>
            <a:r>
              <a:rPr kumimoji="1" lang="ja-JP" altLang="en-US" sz="1400" b="0" i="0" u="none" strike="noStrike" kern="1200" cap="none" spc="0" normalizeH="0" baseline="0" noProof="0" dirty="0">
                <a:ln>
                  <a:noFill/>
                </a:ln>
                <a:solidFill>
                  <a:schemeClr val="tx1">
                    <a:lumMod val="75000"/>
                    <a:lumOff val="25000"/>
                  </a:schemeClr>
                </a:solidFill>
                <a:effectLst/>
                <a:uLnTx/>
                <a:uFillTx/>
                <a:latin typeface="メイリオ"/>
                <a:ea typeface="メイリオ"/>
                <a:cs typeface="+mn-cs"/>
              </a:rPr>
              <a:t>営業日）の確保をお願いします。</a:t>
            </a:r>
            <a:endParaRPr kumimoji="1" lang="en-US" altLang="ja-JP" sz="1400" b="0" i="0" u="none" strike="noStrike" kern="1200" cap="none" spc="0" normalizeH="0" baseline="0" noProof="0" dirty="0">
              <a:ln>
                <a:noFill/>
              </a:ln>
              <a:solidFill>
                <a:schemeClr val="tx1">
                  <a:lumMod val="75000"/>
                  <a:lumOff val="25000"/>
                </a:schemeClr>
              </a:solidFill>
              <a:effectLst/>
              <a:uLnTx/>
              <a:uFillTx/>
              <a:latin typeface="メイリオ"/>
              <a:ea typeface="メイリオ"/>
              <a:cs typeface="+mn-cs"/>
            </a:endParaRPr>
          </a:p>
          <a:p>
            <a:pPr marL="457200" marR="0" lvl="1" indent="0" algn="l" defTabSz="914400" rtl="0" eaLnBrk="1" fontAlgn="auto" latinLnBrk="0" hangingPunct="1">
              <a:lnSpc>
                <a:spcPct val="100000"/>
              </a:lnSpc>
              <a:spcBef>
                <a:spcPct val="20000"/>
              </a:spcBef>
              <a:spcAft>
                <a:spcPts val="0"/>
              </a:spcAft>
              <a:buClrTx/>
              <a:buSzTx/>
              <a:buFont typeface="Arial" panose="020B0604020202020204" pitchFamily="34" charset="0"/>
              <a:buNone/>
              <a:tabLst/>
              <a:defRPr/>
            </a:pPr>
            <a:r>
              <a:rPr kumimoji="1" lang="en-US" altLang="ja-JP" sz="1400" b="0" i="0" u="none" strike="noStrike" kern="1200" cap="none" spc="0" normalizeH="0" baseline="0" noProof="0" dirty="0">
                <a:ln>
                  <a:noFill/>
                </a:ln>
                <a:solidFill>
                  <a:schemeClr val="tx1">
                    <a:lumMod val="75000"/>
                    <a:lumOff val="25000"/>
                  </a:schemeClr>
                </a:solidFill>
                <a:effectLst/>
                <a:uLnTx/>
                <a:uFillTx/>
                <a:latin typeface="メイリオ"/>
                <a:ea typeface="メイリオ"/>
                <a:cs typeface="+mn-cs"/>
              </a:rPr>
              <a:t>Private</a:t>
            </a:r>
            <a:r>
              <a:rPr kumimoji="1" lang="ja-JP" altLang="en-US" sz="1400" b="0" i="0" u="none" strike="noStrike" kern="1200" cap="none" spc="0" normalizeH="0" baseline="0" noProof="0" dirty="0">
                <a:ln>
                  <a:noFill/>
                </a:ln>
                <a:solidFill>
                  <a:schemeClr val="tx1">
                    <a:lumMod val="75000"/>
                    <a:lumOff val="25000"/>
                  </a:schemeClr>
                </a:solidFill>
                <a:effectLst/>
                <a:uLnTx/>
                <a:uFillTx/>
                <a:latin typeface="メイリオ"/>
                <a:ea typeface="メイリオ"/>
                <a:cs typeface="+mn-cs"/>
              </a:rPr>
              <a:t>クラウド  </a:t>
            </a:r>
            <a:r>
              <a:rPr kumimoji="1" lang="ja-JP" altLang="en-US" sz="1000" b="0" i="0" u="none" strike="noStrike" kern="1200" cap="none" spc="0" normalizeH="0" baseline="0" noProof="0" dirty="0">
                <a:ln>
                  <a:noFill/>
                </a:ln>
                <a:solidFill>
                  <a:schemeClr val="tx1">
                    <a:lumMod val="75000"/>
                    <a:lumOff val="25000"/>
                  </a:schemeClr>
                </a:solidFill>
                <a:effectLst/>
                <a:uLnTx/>
                <a:uFillTx/>
                <a:latin typeface="メイリオ"/>
                <a:ea typeface="メイリオ"/>
                <a:cs typeface="+mn-cs"/>
              </a:rPr>
              <a:t> </a:t>
            </a:r>
            <a:r>
              <a:rPr kumimoji="1" lang="ja-JP" altLang="en-US" sz="1400" b="0" i="0" u="none" strike="noStrike" kern="1200" cap="none" spc="0" normalizeH="0" baseline="0" noProof="0" dirty="0">
                <a:ln>
                  <a:noFill/>
                </a:ln>
                <a:solidFill>
                  <a:schemeClr val="tx1">
                    <a:lumMod val="75000"/>
                    <a:lumOff val="25000"/>
                  </a:schemeClr>
                </a:solidFill>
                <a:effectLst/>
                <a:uLnTx/>
                <a:uFillTx/>
                <a:latin typeface="メイリオ"/>
                <a:ea typeface="メイリオ"/>
                <a:cs typeface="+mn-cs"/>
              </a:rPr>
              <a:t>：原則、１ヶ月（</a:t>
            </a:r>
            <a:r>
              <a:rPr kumimoji="1" lang="en-US" altLang="ja-JP" sz="1400" b="0" i="0" u="none" strike="noStrike" kern="1200" cap="none" spc="0" normalizeH="0" baseline="0" noProof="0" dirty="0">
                <a:ln>
                  <a:noFill/>
                </a:ln>
                <a:solidFill>
                  <a:schemeClr val="tx1">
                    <a:lumMod val="75000"/>
                    <a:lumOff val="25000"/>
                  </a:schemeClr>
                </a:solidFill>
                <a:effectLst/>
                <a:uLnTx/>
                <a:uFillTx/>
                <a:latin typeface="メイリオ"/>
                <a:ea typeface="メイリオ"/>
                <a:cs typeface="+mn-cs"/>
              </a:rPr>
              <a:t>20</a:t>
            </a:r>
            <a:r>
              <a:rPr kumimoji="1" lang="ja-JP" altLang="en-US" sz="1400" b="0" i="0" u="none" strike="noStrike" kern="1200" cap="none" spc="0" normalizeH="0" baseline="0" noProof="0" dirty="0">
                <a:ln>
                  <a:noFill/>
                </a:ln>
                <a:solidFill>
                  <a:schemeClr val="tx1">
                    <a:lumMod val="75000"/>
                    <a:lumOff val="25000"/>
                  </a:schemeClr>
                </a:solidFill>
                <a:effectLst/>
                <a:uLnTx/>
                <a:uFillTx/>
                <a:latin typeface="メイリオ"/>
                <a:ea typeface="メイリオ"/>
                <a:cs typeface="+mn-cs"/>
              </a:rPr>
              <a:t>営業日）の確保をお願いします。</a:t>
            </a:r>
            <a:endParaRPr kumimoji="1" lang="en-US" altLang="ja-JP" sz="1400" b="0" i="0" u="none" strike="noStrike" kern="1200" cap="none" spc="0" normalizeH="0" baseline="0" noProof="0" dirty="0">
              <a:ln>
                <a:noFill/>
              </a:ln>
              <a:solidFill>
                <a:schemeClr val="tx1">
                  <a:lumMod val="75000"/>
                  <a:lumOff val="25000"/>
                </a:schemeClr>
              </a:solidFill>
              <a:effectLst/>
              <a:uLnTx/>
              <a:uFillTx/>
              <a:latin typeface="メイリオ"/>
              <a:ea typeface="メイリオ"/>
              <a:cs typeface="+mn-cs"/>
            </a:endParaRPr>
          </a:p>
          <a:p>
            <a:pPr marL="457200" marR="0" lvl="1" indent="0" algn="l" defTabSz="914400" rtl="0" eaLnBrk="1" fontAlgn="auto" latinLnBrk="0" hangingPunct="1">
              <a:lnSpc>
                <a:spcPct val="100000"/>
              </a:lnSpc>
              <a:spcBef>
                <a:spcPct val="20000"/>
              </a:spcBef>
              <a:spcAft>
                <a:spcPts val="0"/>
              </a:spcAft>
              <a:buClrTx/>
              <a:buSzTx/>
              <a:buFont typeface="Arial" panose="020B0604020202020204" pitchFamily="34" charset="0"/>
              <a:buNone/>
              <a:tabLst/>
              <a:defRPr/>
            </a:pPr>
            <a:r>
              <a:rPr kumimoji="1" lang="en-US" altLang="ja-JP" sz="1400" b="0" i="0" u="none" strike="noStrike" kern="1200" cap="none" spc="0" normalizeH="0" baseline="0" noProof="0" dirty="0">
                <a:ln>
                  <a:noFill/>
                </a:ln>
                <a:solidFill>
                  <a:schemeClr val="tx1">
                    <a:lumMod val="75000"/>
                    <a:lumOff val="25000"/>
                  </a:schemeClr>
                </a:solidFill>
                <a:effectLst/>
                <a:uLnTx/>
                <a:uFillTx/>
                <a:latin typeface="メイリオ"/>
                <a:ea typeface="メイリオ"/>
                <a:cs typeface="+mn-cs"/>
              </a:rPr>
              <a:t>Compact</a:t>
            </a:r>
            <a:r>
              <a:rPr kumimoji="1" lang="ja-JP" altLang="en-US" sz="1400" b="0" i="0" u="none" strike="noStrike" kern="1200" cap="none" spc="0" normalizeH="0" baseline="0" noProof="0" dirty="0">
                <a:ln>
                  <a:noFill/>
                </a:ln>
                <a:solidFill>
                  <a:schemeClr val="tx1">
                    <a:lumMod val="75000"/>
                    <a:lumOff val="25000"/>
                  </a:schemeClr>
                </a:solidFill>
                <a:effectLst/>
                <a:uLnTx/>
                <a:uFillTx/>
                <a:latin typeface="メイリオ"/>
                <a:ea typeface="メイリオ"/>
                <a:cs typeface="+mn-cs"/>
              </a:rPr>
              <a:t>クラウド：原則、１ヶ月（</a:t>
            </a:r>
            <a:r>
              <a:rPr kumimoji="1" lang="en-US" altLang="ja-JP" sz="1400" b="0" i="0" u="none" strike="noStrike" kern="1200" cap="none" spc="0" normalizeH="0" baseline="0" noProof="0" dirty="0">
                <a:ln>
                  <a:noFill/>
                </a:ln>
                <a:solidFill>
                  <a:schemeClr val="tx1">
                    <a:lumMod val="75000"/>
                    <a:lumOff val="25000"/>
                  </a:schemeClr>
                </a:solidFill>
                <a:effectLst/>
                <a:uLnTx/>
                <a:uFillTx/>
                <a:latin typeface="メイリオ"/>
                <a:ea typeface="メイリオ"/>
                <a:cs typeface="+mn-cs"/>
              </a:rPr>
              <a:t>20</a:t>
            </a:r>
            <a:r>
              <a:rPr kumimoji="1" lang="ja-JP" altLang="en-US" sz="1400" b="0" i="0" u="none" strike="noStrike" kern="1200" cap="none" spc="0" normalizeH="0" baseline="0" noProof="0" dirty="0">
                <a:ln>
                  <a:noFill/>
                </a:ln>
                <a:solidFill>
                  <a:schemeClr val="tx1">
                    <a:lumMod val="75000"/>
                    <a:lumOff val="25000"/>
                  </a:schemeClr>
                </a:solidFill>
                <a:effectLst/>
                <a:uLnTx/>
                <a:uFillTx/>
                <a:latin typeface="メイリオ"/>
                <a:ea typeface="メイリオ"/>
                <a:cs typeface="+mn-cs"/>
              </a:rPr>
              <a:t>営業日）の確保をお願いします。</a:t>
            </a:r>
            <a:endParaRPr kumimoji="1" lang="en-US" altLang="ja-JP" sz="1400" b="0" i="0" u="none" strike="noStrike" kern="1200" cap="none" spc="0" normalizeH="0" baseline="0" noProof="0" dirty="0">
              <a:ln>
                <a:noFill/>
              </a:ln>
              <a:solidFill>
                <a:schemeClr val="tx1">
                  <a:lumMod val="75000"/>
                  <a:lumOff val="25000"/>
                </a:schemeClr>
              </a:solidFill>
              <a:effectLst/>
              <a:uLnTx/>
              <a:uFillTx/>
              <a:latin typeface="メイリオ"/>
              <a:ea typeface="メイリオ"/>
              <a:cs typeface="+mn-cs"/>
            </a:endParaRPr>
          </a:p>
          <a:p>
            <a:pPr marL="457200" marR="0" lvl="1" indent="0" algn="l" defTabSz="914400" rtl="0" eaLnBrk="1" fontAlgn="auto" latinLnBrk="0" hangingPunct="1">
              <a:lnSpc>
                <a:spcPct val="100000"/>
              </a:lnSpc>
              <a:spcBef>
                <a:spcPct val="20000"/>
              </a:spcBef>
              <a:spcAft>
                <a:spcPts val="0"/>
              </a:spcAft>
              <a:buClrTx/>
              <a:buSzTx/>
              <a:buFont typeface="Arial" panose="020B0604020202020204" pitchFamily="34" charset="0"/>
              <a:buNone/>
              <a:tabLst/>
              <a:defRPr/>
            </a:pPr>
            <a:endParaRPr kumimoji="1" lang="en-US" altLang="ja-JP" sz="1400" b="0" i="0" u="none" strike="noStrike" kern="1200" cap="none" spc="0" normalizeH="0" baseline="0" noProof="0" dirty="0">
              <a:ln>
                <a:noFill/>
              </a:ln>
              <a:solidFill>
                <a:schemeClr val="tx1">
                  <a:lumMod val="75000"/>
                  <a:lumOff val="25000"/>
                </a:schemeClr>
              </a:solidFill>
              <a:effectLst/>
              <a:uLnTx/>
              <a:uFillTx/>
              <a:latin typeface="メイリオ"/>
              <a:ea typeface="メイリオ"/>
              <a:cs typeface="+mn-cs"/>
            </a:endParaRPr>
          </a:p>
          <a:p>
            <a:pPr marL="0" marR="0" lvl="0" indent="-285750" algn="l" defTabSz="914400" rtl="0" eaLnBrk="1" fontAlgn="auto" latinLnBrk="0" hangingPunct="1">
              <a:lnSpc>
                <a:spcPts val="1700"/>
              </a:lnSpc>
              <a:spcBef>
                <a:spcPts val="0"/>
              </a:spcBef>
              <a:spcAft>
                <a:spcPts val="0"/>
              </a:spcAft>
              <a:buClrTx/>
              <a:buSzTx/>
              <a:buFont typeface="Wingdings" panose="05000000000000000000" pitchFamily="2" charset="2"/>
              <a:buChar char="Ø"/>
              <a:tabLst/>
              <a:defRPr/>
            </a:pPr>
            <a:r>
              <a:rPr kumimoji="1" lang="ja-JP" altLang="en-US" sz="1400" b="0" i="0" u="none" strike="noStrike" kern="1200" cap="none" spc="0" normalizeH="0" baseline="0" noProof="0" dirty="0">
                <a:ln>
                  <a:noFill/>
                </a:ln>
                <a:solidFill>
                  <a:schemeClr val="tx1">
                    <a:lumMod val="75000"/>
                    <a:lumOff val="25000"/>
                  </a:schemeClr>
                </a:solidFill>
                <a:effectLst/>
                <a:uLnTx/>
                <a:uFillTx/>
                <a:latin typeface="メイリオ"/>
                <a:ea typeface="メイリオ"/>
                <a:cs typeface="+mn-cs"/>
              </a:rPr>
              <a:t>環境構築時の提供物</a:t>
            </a:r>
            <a:endParaRPr kumimoji="1" lang="en-US" altLang="ja-JP" sz="1400" b="0" i="0" u="none" strike="noStrike" kern="1200" cap="none" spc="0" normalizeH="0" baseline="0" noProof="0" dirty="0">
              <a:ln>
                <a:noFill/>
              </a:ln>
              <a:solidFill>
                <a:schemeClr val="tx1">
                  <a:lumMod val="75000"/>
                  <a:lumOff val="25000"/>
                </a:schemeClr>
              </a:solidFill>
              <a:effectLst/>
              <a:uLnTx/>
              <a:uFillTx/>
              <a:latin typeface="メイリオ"/>
              <a:ea typeface="メイリオ"/>
              <a:cs typeface="+mn-cs"/>
            </a:endParaRPr>
          </a:p>
          <a:p>
            <a:pPr marL="457200" marR="0" lvl="1" indent="0" algn="l" defTabSz="914400" rtl="0" eaLnBrk="1" fontAlgn="auto" latinLnBrk="0" hangingPunct="1">
              <a:lnSpc>
                <a:spcPct val="100000"/>
              </a:lnSpc>
              <a:spcBef>
                <a:spcPct val="20000"/>
              </a:spcBef>
              <a:spcAft>
                <a:spcPts val="0"/>
              </a:spcAft>
              <a:buClrTx/>
              <a:buSzTx/>
              <a:buFont typeface="Arial" panose="020B0604020202020204" pitchFamily="34" charset="0"/>
              <a:buNone/>
              <a:tabLst/>
              <a:defRPr/>
            </a:pPr>
            <a:r>
              <a:rPr kumimoji="1" lang="ja-JP" altLang="en-US" sz="1400" b="0" i="0" u="none" strike="noStrike" kern="1200" cap="none" spc="0" normalizeH="0" baseline="0" noProof="0" dirty="0">
                <a:ln>
                  <a:noFill/>
                </a:ln>
                <a:solidFill>
                  <a:schemeClr val="tx1">
                    <a:lumMod val="75000"/>
                    <a:lumOff val="25000"/>
                  </a:schemeClr>
                </a:solidFill>
                <a:effectLst/>
                <a:uLnTx/>
                <a:uFillTx/>
                <a:latin typeface="メイリオ"/>
                <a:ea typeface="メイリオ"/>
                <a:cs typeface="+mn-cs"/>
              </a:rPr>
              <a:t>インストール設定シート</a:t>
            </a:r>
          </a:p>
          <a:p>
            <a:pPr marL="457200" marR="0" lvl="1" indent="0" algn="l" defTabSz="914400" rtl="0" eaLnBrk="1" fontAlgn="auto" latinLnBrk="0" hangingPunct="1">
              <a:lnSpc>
                <a:spcPct val="100000"/>
              </a:lnSpc>
              <a:spcBef>
                <a:spcPct val="20000"/>
              </a:spcBef>
              <a:spcAft>
                <a:spcPts val="0"/>
              </a:spcAft>
              <a:buClrTx/>
              <a:buSzTx/>
              <a:buFont typeface="Arial" panose="020B0604020202020204" pitchFamily="34" charset="0"/>
              <a:buNone/>
              <a:tabLst/>
              <a:defRPr/>
            </a:pPr>
            <a:r>
              <a:rPr kumimoji="1" lang="en-US" altLang="ja-JP" sz="1400" b="0" i="0" u="none" strike="noStrike" kern="1200" cap="none" spc="0" normalizeH="0" baseline="0" noProof="0" dirty="0">
                <a:ln>
                  <a:noFill/>
                </a:ln>
                <a:solidFill>
                  <a:schemeClr val="tx1">
                    <a:lumMod val="75000"/>
                    <a:lumOff val="25000"/>
                  </a:schemeClr>
                </a:solidFill>
                <a:effectLst/>
                <a:uLnTx/>
                <a:uFillTx/>
                <a:latin typeface="メイリオ"/>
                <a:ea typeface="メイリオ"/>
                <a:cs typeface="+mn-cs"/>
              </a:rPr>
              <a:t>※</a:t>
            </a:r>
            <a:r>
              <a:rPr kumimoji="1" lang="ja-JP" altLang="en-US" sz="1400" b="0" i="0" u="none" strike="noStrike" kern="1200" cap="none" spc="0" normalizeH="0" baseline="0" noProof="0" dirty="0">
                <a:ln>
                  <a:noFill/>
                </a:ln>
                <a:solidFill>
                  <a:schemeClr val="tx1">
                    <a:lumMod val="75000"/>
                    <a:lumOff val="25000"/>
                  </a:schemeClr>
                </a:solidFill>
                <a:effectLst/>
                <a:uLnTx/>
                <a:uFillTx/>
                <a:latin typeface="メイリオ"/>
                <a:ea typeface="メイリオ"/>
                <a:cs typeface="+mn-cs"/>
              </a:rPr>
              <a:t>接続</a:t>
            </a:r>
            <a:r>
              <a:rPr kumimoji="1" lang="en-US" altLang="ja-JP" sz="1400" b="0" i="0" u="none" strike="noStrike" kern="1200" cap="none" spc="0" normalizeH="0" baseline="0" noProof="0" dirty="0">
                <a:ln>
                  <a:noFill/>
                </a:ln>
                <a:solidFill>
                  <a:schemeClr val="tx1">
                    <a:lumMod val="75000"/>
                    <a:lumOff val="25000"/>
                  </a:schemeClr>
                </a:solidFill>
                <a:effectLst/>
                <a:uLnTx/>
                <a:uFillTx/>
                <a:latin typeface="メイリオ"/>
                <a:ea typeface="メイリオ"/>
                <a:cs typeface="+mn-cs"/>
              </a:rPr>
              <a:t>URL</a:t>
            </a:r>
            <a:r>
              <a:rPr kumimoji="1" lang="ja-JP" altLang="en-US" sz="1400" b="0" i="0" u="none" strike="noStrike" kern="1200" cap="none" spc="0" normalizeH="0" baseline="0" noProof="0" dirty="0">
                <a:ln>
                  <a:noFill/>
                </a:ln>
                <a:solidFill>
                  <a:schemeClr val="tx1">
                    <a:lumMod val="75000"/>
                    <a:lumOff val="25000"/>
                  </a:schemeClr>
                </a:solidFill>
                <a:effectLst/>
                <a:uLnTx/>
                <a:uFillTx/>
                <a:latin typeface="メイリオ"/>
                <a:ea typeface="メイリオ"/>
                <a:cs typeface="+mn-cs"/>
              </a:rPr>
              <a:t>等が記載されたファイルを当社より提供します。</a:t>
            </a:r>
            <a:endParaRPr kumimoji="1" lang="en-US" altLang="ja-JP" sz="1400" b="0" i="0" u="none" strike="noStrike" kern="1200" cap="none" spc="0" normalizeH="0" baseline="0" noProof="0" dirty="0">
              <a:ln>
                <a:noFill/>
              </a:ln>
              <a:solidFill>
                <a:schemeClr val="tx1">
                  <a:lumMod val="75000"/>
                  <a:lumOff val="25000"/>
                </a:schemeClr>
              </a:solidFill>
              <a:effectLst/>
              <a:uLnTx/>
              <a:uFillTx/>
              <a:latin typeface="メイリオ"/>
              <a:ea typeface="メイリオ"/>
              <a:cs typeface="+mn-cs"/>
            </a:endParaRPr>
          </a:p>
          <a:p>
            <a:pPr marL="457200" marR="0" lvl="1" indent="0" algn="l" defTabSz="914400" rtl="0" eaLnBrk="1" fontAlgn="auto" latinLnBrk="0" hangingPunct="1">
              <a:lnSpc>
                <a:spcPct val="100000"/>
              </a:lnSpc>
              <a:spcBef>
                <a:spcPct val="20000"/>
              </a:spcBef>
              <a:spcAft>
                <a:spcPts val="0"/>
              </a:spcAft>
              <a:buClrTx/>
              <a:buSzTx/>
              <a:buFont typeface="Arial" panose="020B0604020202020204" pitchFamily="34" charset="0"/>
              <a:buNone/>
              <a:tabLst/>
              <a:defRPr/>
            </a:pPr>
            <a:endParaRPr kumimoji="1" lang="ja-JP" altLang="en-US" sz="1400" b="0" i="0" u="none" strike="noStrike" kern="1200" cap="none" spc="0" normalizeH="0" baseline="0" noProof="0" dirty="0">
              <a:ln>
                <a:noFill/>
              </a:ln>
              <a:solidFill>
                <a:schemeClr val="tx1">
                  <a:lumMod val="75000"/>
                  <a:lumOff val="25000"/>
                </a:schemeClr>
              </a:solidFill>
              <a:effectLst/>
              <a:uLnTx/>
              <a:uFillTx/>
              <a:latin typeface="メイリオ"/>
              <a:ea typeface="メイリオ"/>
              <a:cs typeface="+mn-cs"/>
            </a:endParaRPr>
          </a:p>
        </p:txBody>
      </p:sp>
    </p:spTree>
    <p:extLst>
      <p:ext uri="{BB962C8B-B14F-4D97-AF65-F5344CB8AC3E}">
        <p14:creationId xmlns:p14="http://schemas.microsoft.com/office/powerpoint/2010/main" val="128521756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p:cNvSpPr>
            <a:spLocks noGrp="1"/>
          </p:cNvSpPr>
          <p:nvPr>
            <p:ph type="sldNum" sz="quarter" idx="12"/>
          </p:nvPr>
        </p:nvSpPr>
        <p:spPr/>
        <p:txBody>
          <a:bodyPr/>
          <a:lstStyle/>
          <a:p>
            <a:fld id="{78AE49ED-73EF-499C-8307-28EB0E7CF529}" type="slidenum">
              <a:rPr kumimoji="1" lang="ja-JP" altLang="en-US" smtClean="0"/>
              <a:t>21</a:t>
            </a:fld>
            <a:endParaRPr kumimoji="1" lang="ja-JP" altLang="en-US" dirty="0"/>
          </a:p>
        </p:txBody>
      </p:sp>
      <p:sp>
        <p:nvSpPr>
          <p:cNvPr id="4" name="タイトル 3"/>
          <p:cNvSpPr>
            <a:spLocks noGrp="1"/>
          </p:cNvSpPr>
          <p:nvPr>
            <p:ph type="title"/>
          </p:nvPr>
        </p:nvSpPr>
        <p:spPr/>
        <p:txBody>
          <a:bodyPr/>
          <a:lstStyle/>
          <a:p>
            <a:r>
              <a:rPr lang="ja-JP" altLang="en-US" sz="2000" dirty="0"/>
              <a:t>環境構築（インスタンス構成）</a:t>
            </a:r>
            <a:endParaRPr kumimoji="1" lang="ja-JP" altLang="en-US" sz="2000" dirty="0"/>
          </a:p>
        </p:txBody>
      </p:sp>
      <p:sp>
        <p:nvSpPr>
          <p:cNvPr id="5" name="フッター プレースホルダー 4"/>
          <p:cNvSpPr>
            <a:spLocks noGrp="1"/>
          </p:cNvSpPr>
          <p:nvPr>
            <p:ph type="ftr" sz="quarter" idx="3"/>
          </p:nvPr>
        </p:nvSpPr>
        <p:spPr/>
        <p:txBody>
          <a:bodyPr/>
          <a:lstStyle/>
          <a:p>
            <a:r>
              <a:rPr lang="en-US" altLang="ja-JP" dirty="0"/>
              <a:t>©Canon IT Solutions Inc.  All rights reserved.</a:t>
            </a:r>
            <a:endParaRPr lang="ja-JP" altLang="en-US" dirty="0"/>
          </a:p>
        </p:txBody>
      </p:sp>
      <p:graphicFrame>
        <p:nvGraphicFramePr>
          <p:cNvPr id="6" name="表 5"/>
          <p:cNvGraphicFramePr>
            <a:graphicFrameLocks noGrp="1"/>
          </p:cNvGraphicFramePr>
          <p:nvPr>
            <p:extLst>
              <p:ext uri="{D42A27DB-BD31-4B8C-83A1-F6EECF244321}">
                <p14:modId xmlns:p14="http://schemas.microsoft.com/office/powerpoint/2010/main" val="2638420087"/>
              </p:ext>
            </p:extLst>
          </p:nvPr>
        </p:nvGraphicFramePr>
        <p:xfrm>
          <a:off x="179512" y="951570"/>
          <a:ext cx="8784976" cy="1066800"/>
        </p:xfrm>
        <a:graphic>
          <a:graphicData uri="http://schemas.openxmlformats.org/drawingml/2006/table">
            <a:tbl>
              <a:tblPr firstRow="1" bandRow="1">
                <a:tableStyleId>{93296810-A885-4BE3-A3E7-6D5BEEA58F35}</a:tableStyleId>
              </a:tblPr>
              <a:tblGrid>
                <a:gridCol w="2664296">
                  <a:extLst>
                    <a:ext uri="{9D8B030D-6E8A-4147-A177-3AD203B41FA5}">
                      <a16:colId xmlns:a16="http://schemas.microsoft.com/office/drawing/2014/main" val="2920229852"/>
                    </a:ext>
                  </a:extLst>
                </a:gridCol>
                <a:gridCol w="684076">
                  <a:extLst>
                    <a:ext uri="{9D8B030D-6E8A-4147-A177-3AD203B41FA5}">
                      <a16:colId xmlns:a16="http://schemas.microsoft.com/office/drawing/2014/main" val="490545237"/>
                    </a:ext>
                  </a:extLst>
                </a:gridCol>
                <a:gridCol w="684076">
                  <a:extLst>
                    <a:ext uri="{9D8B030D-6E8A-4147-A177-3AD203B41FA5}">
                      <a16:colId xmlns:a16="http://schemas.microsoft.com/office/drawing/2014/main" val="2949144865"/>
                    </a:ext>
                  </a:extLst>
                </a:gridCol>
                <a:gridCol w="4752528">
                  <a:extLst>
                    <a:ext uri="{9D8B030D-6E8A-4147-A177-3AD203B41FA5}">
                      <a16:colId xmlns:a16="http://schemas.microsoft.com/office/drawing/2014/main" val="1128085035"/>
                    </a:ext>
                  </a:extLst>
                </a:gridCol>
              </a:tblGrid>
              <a:tr h="0">
                <a:tc rowSpan="2">
                  <a:txBody>
                    <a:bodyPr/>
                    <a:lstStyle/>
                    <a:p>
                      <a:pPr algn="ctr"/>
                      <a:r>
                        <a:rPr kumimoji="1" lang="ja-JP" altLang="en-US" sz="800" dirty="0"/>
                        <a:t>導入製品</a:t>
                      </a:r>
                      <a:endParaRPr kumimoji="1" lang="ja-JP" altLang="en-US" sz="800" dirty="0">
                        <a:solidFill>
                          <a:schemeClr val="bg1"/>
                        </a:solidFill>
                        <a:latin typeface="+mn-ea"/>
                        <a:ea typeface="+mn-ea"/>
                      </a:endParaRPr>
                    </a:p>
                  </a:txBody>
                  <a:tcPr anchor="ctr"/>
                </a:tc>
                <a:tc gridSpan="2">
                  <a:txBody>
                    <a:bodyPr/>
                    <a:lstStyle/>
                    <a:p>
                      <a:pPr algn="ctr"/>
                      <a:r>
                        <a:rPr kumimoji="1" lang="ja-JP" altLang="en-US" sz="800" dirty="0"/>
                        <a:t>構築サーバー数</a:t>
                      </a:r>
                      <a:endParaRPr kumimoji="1" lang="ja-JP" altLang="en-US" sz="800" dirty="0">
                        <a:solidFill>
                          <a:schemeClr val="bg1"/>
                        </a:solidFill>
                        <a:latin typeface="+mn-ea"/>
                        <a:ea typeface="+mn-ea"/>
                      </a:endParaRPr>
                    </a:p>
                  </a:txBody>
                  <a:tcPr anchor="ctr"/>
                </a:tc>
                <a:tc hMerge="1">
                  <a:txBody>
                    <a:bodyPr/>
                    <a:lstStyle/>
                    <a:p>
                      <a:endParaRPr kumimoji="1" lang="ja-JP" altLang="en-US" sz="1200" dirty="0">
                        <a:latin typeface="+mn-ea"/>
                        <a:ea typeface="+mn-ea"/>
                      </a:endParaRPr>
                    </a:p>
                  </a:txBody>
                  <a:tcPr/>
                </a:tc>
                <a:tc rowSpan="2">
                  <a:txBody>
                    <a:bodyPr/>
                    <a:lstStyle/>
                    <a:p>
                      <a:pPr algn="ctr"/>
                      <a:endParaRPr kumimoji="1" lang="ja-JP" altLang="en-US" sz="800" dirty="0">
                        <a:solidFill>
                          <a:schemeClr val="bg1"/>
                        </a:solidFill>
                        <a:latin typeface="+mn-ea"/>
                        <a:ea typeface="+mn-ea"/>
                      </a:endParaRPr>
                    </a:p>
                  </a:txBody>
                  <a:tcPr anchor="ctr"/>
                </a:tc>
                <a:extLst>
                  <a:ext uri="{0D108BD9-81ED-4DB2-BD59-A6C34878D82A}">
                    <a16:rowId xmlns:a16="http://schemas.microsoft.com/office/drawing/2014/main" val="3191969761"/>
                  </a:ext>
                </a:extLst>
              </a:tr>
              <a:tr h="0">
                <a:tc vMerge="1">
                  <a:txBody>
                    <a:bodyPr/>
                    <a:lstStyle/>
                    <a:p>
                      <a:endParaRPr kumimoji="1" lang="ja-JP" altLang="en-US"/>
                    </a:p>
                  </a:txBody>
                  <a:tcPr/>
                </a:tc>
                <a:tc>
                  <a:txBody>
                    <a:bodyPr/>
                    <a:lstStyle/>
                    <a:p>
                      <a:pPr algn="ctr"/>
                      <a:r>
                        <a:rPr kumimoji="1" lang="en-US" altLang="ja-JP" sz="800" dirty="0"/>
                        <a:t>Compute</a:t>
                      </a:r>
                      <a:endParaRPr kumimoji="1" lang="en-US" altLang="ja-JP" sz="800" b="1" dirty="0">
                        <a:solidFill>
                          <a:schemeClr val="bg1"/>
                        </a:solidFill>
                        <a:latin typeface="+mn-ea"/>
                        <a:ea typeface="+mn-ea"/>
                      </a:endParaRPr>
                    </a:p>
                  </a:txBody>
                  <a:tcPr/>
                </a:tc>
                <a:tc>
                  <a:txBody>
                    <a:bodyPr/>
                    <a:lstStyle/>
                    <a:p>
                      <a:pPr algn="ctr"/>
                      <a:r>
                        <a:rPr kumimoji="1" lang="en-US" altLang="ja-JP" sz="800" dirty="0"/>
                        <a:t>DBCS</a:t>
                      </a:r>
                      <a:endParaRPr kumimoji="1" lang="ja-JP" altLang="en-US" sz="800" b="1" dirty="0">
                        <a:solidFill>
                          <a:schemeClr val="bg1"/>
                        </a:solidFill>
                        <a:latin typeface="+mn-ea"/>
                        <a:ea typeface="+mn-ea"/>
                      </a:endParaRPr>
                    </a:p>
                  </a:txBody>
                  <a:tcPr/>
                </a:tc>
                <a:tc vMerge="1">
                  <a:txBody>
                    <a:bodyPr/>
                    <a:lstStyle/>
                    <a:p>
                      <a:endParaRPr kumimoji="1" lang="ja-JP" altLang="en-US" sz="1200" b="1" dirty="0">
                        <a:solidFill>
                          <a:schemeClr val="bg1"/>
                        </a:solidFill>
                        <a:latin typeface="+mn-ea"/>
                        <a:ea typeface="+mn-ea"/>
                      </a:endParaRPr>
                    </a:p>
                  </a:txBody>
                  <a:tcPr>
                    <a:solidFill>
                      <a:schemeClr val="tx1"/>
                    </a:solidFill>
                  </a:tcPr>
                </a:tc>
                <a:extLst>
                  <a:ext uri="{0D108BD9-81ED-4DB2-BD59-A6C34878D82A}">
                    <a16:rowId xmlns:a16="http://schemas.microsoft.com/office/drawing/2014/main" val="3231792537"/>
                  </a:ext>
                </a:extLst>
              </a:tr>
              <a:tr h="0">
                <a:tc>
                  <a:txBody>
                    <a:bodyPr/>
                    <a:lstStyle/>
                    <a:p>
                      <a:r>
                        <a:rPr kumimoji="1" lang="ja-JP" altLang="en-US" sz="800" dirty="0"/>
                        <a:t>会計・固定資産　 </a:t>
                      </a:r>
                      <a:r>
                        <a:rPr kumimoji="1" lang="en-US" altLang="ja-JP" sz="800" dirty="0"/>
                        <a:t>※</a:t>
                      </a:r>
                      <a:r>
                        <a:rPr kumimoji="1" lang="ja-JP" altLang="en-US" sz="800" dirty="0"/>
                        <a:t>人給なし</a:t>
                      </a:r>
                      <a:endParaRPr kumimoji="1" lang="ja-JP" altLang="en-US" sz="800" dirty="0">
                        <a:solidFill>
                          <a:schemeClr val="tx1">
                            <a:lumMod val="75000"/>
                            <a:lumOff val="25000"/>
                          </a:schemeClr>
                        </a:solidFill>
                        <a:latin typeface="+mn-ea"/>
                        <a:ea typeface="+mn-ea"/>
                      </a:endParaRPr>
                    </a:p>
                  </a:txBody>
                  <a:tcPr/>
                </a:tc>
                <a:tc>
                  <a:txBody>
                    <a:bodyPr/>
                    <a:lstStyle/>
                    <a:p>
                      <a:pPr algn="l"/>
                      <a:r>
                        <a:rPr kumimoji="1" lang="en-US" altLang="ja-JP" sz="800" dirty="0"/>
                        <a:t>1</a:t>
                      </a:r>
                      <a:endParaRPr kumimoji="1" lang="ja-JP" altLang="en-US" sz="800" dirty="0">
                        <a:solidFill>
                          <a:schemeClr val="tx1">
                            <a:lumMod val="75000"/>
                            <a:lumOff val="25000"/>
                          </a:schemeClr>
                        </a:solidFill>
                        <a:latin typeface="+mn-ea"/>
                        <a:ea typeface="+mn-ea"/>
                      </a:endParaRPr>
                    </a:p>
                  </a:txBody>
                  <a:tcPr/>
                </a:tc>
                <a:tc>
                  <a:txBody>
                    <a:bodyPr/>
                    <a:lstStyle/>
                    <a:p>
                      <a:pPr algn="l"/>
                      <a:r>
                        <a:rPr kumimoji="1" lang="en-US" altLang="ja-JP" sz="800" dirty="0"/>
                        <a:t>1</a:t>
                      </a:r>
                      <a:endParaRPr kumimoji="1" lang="en-US" altLang="ja-JP" sz="800" dirty="0">
                        <a:solidFill>
                          <a:schemeClr val="tx1">
                            <a:lumMod val="75000"/>
                            <a:lumOff val="25000"/>
                          </a:schemeClr>
                        </a:solidFill>
                        <a:latin typeface="+mn-ea"/>
                        <a:ea typeface="+mn-ea"/>
                      </a:endParaRPr>
                    </a:p>
                  </a:txBody>
                  <a:tcPr/>
                </a:tc>
                <a:tc>
                  <a:txBody>
                    <a:bodyPr/>
                    <a:lstStyle/>
                    <a:p>
                      <a:r>
                        <a:rPr kumimoji="1" lang="ja-JP" altLang="en-US" sz="800" dirty="0"/>
                        <a:t>手形</a:t>
                      </a:r>
                      <a:r>
                        <a:rPr kumimoji="1" lang="en-US" altLang="ja-JP" sz="800" dirty="0"/>
                        <a:t>/</a:t>
                      </a:r>
                      <a:r>
                        <a:rPr kumimoji="1" lang="ja-JP" altLang="en-US" sz="800" dirty="0"/>
                        <a:t>電債</a:t>
                      </a:r>
                      <a:r>
                        <a:rPr kumimoji="1" lang="en-US" altLang="ja-JP" sz="800" dirty="0"/>
                        <a:t>/</a:t>
                      </a:r>
                      <a:r>
                        <a:rPr kumimoji="1" lang="ja-JP" altLang="en-US" sz="800" dirty="0"/>
                        <a:t>ファクタリング</a:t>
                      </a:r>
                      <a:r>
                        <a:rPr kumimoji="1" lang="en-US" altLang="ja-JP" sz="800" dirty="0"/>
                        <a:t>/</a:t>
                      </a:r>
                      <a:r>
                        <a:rPr kumimoji="1" lang="ja-JP" altLang="en-US" sz="800" dirty="0"/>
                        <a:t>駅すぱあと</a:t>
                      </a:r>
                      <a:r>
                        <a:rPr kumimoji="1" lang="en-US" altLang="ja-JP" sz="800" dirty="0"/>
                        <a:t>/</a:t>
                      </a:r>
                      <a:r>
                        <a:rPr kumimoji="1" lang="ja-JP" altLang="en-US" sz="800" dirty="0"/>
                        <a:t>スーパーインターフェース</a:t>
                      </a:r>
                      <a:r>
                        <a:rPr kumimoji="1" lang="en-US" altLang="ja-JP" sz="800" dirty="0"/>
                        <a:t>/API</a:t>
                      </a:r>
                      <a:r>
                        <a:rPr kumimoji="1" lang="ja-JP" altLang="en-US" sz="800" dirty="0"/>
                        <a:t>オプション</a:t>
                      </a:r>
                      <a:r>
                        <a:rPr kumimoji="1" lang="en-US" altLang="ja-JP" sz="800" dirty="0"/>
                        <a:t>/AI-OCR </a:t>
                      </a:r>
                      <a:r>
                        <a:rPr kumimoji="1" lang="ja-JP" altLang="en-US" sz="800" dirty="0"/>
                        <a:t>含む</a:t>
                      </a:r>
                      <a:endParaRPr kumimoji="1" lang="ja-JP" altLang="en-US" sz="800" dirty="0">
                        <a:solidFill>
                          <a:schemeClr val="tx1">
                            <a:lumMod val="75000"/>
                            <a:lumOff val="25000"/>
                          </a:schemeClr>
                        </a:solidFill>
                        <a:latin typeface="+mn-ea"/>
                        <a:ea typeface="+mn-ea"/>
                      </a:endParaRPr>
                    </a:p>
                  </a:txBody>
                  <a:tcPr/>
                </a:tc>
                <a:extLst>
                  <a:ext uri="{0D108BD9-81ED-4DB2-BD59-A6C34878D82A}">
                    <a16:rowId xmlns:a16="http://schemas.microsoft.com/office/drawing/2014/main" val="3872208593"/>
                  </a:ext>
                </a:extLst>
              </a:tr>
              <a:tr h="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800" dirty="0"/>
                        <a:t>人事・給与　　　 </a:t>
                      </a:r>
                      <a:r>
                        <a:rPr kumimoji="1" lang="en-US" altLang="ja-JP" sz="800" dirty="0"/>
                        <a:t>※</a:t>
                      </a:r>
                      <a:r>
                        <a:rPr kumimoji="1" lang="ja-JP" altLang="en-US" sz="800" dirty="0"/>
                        <a:t>会計なし</a:t>
                      </a:r>
                      <a:endParaRPr kumimoji="1" lang="ja-JP" altLang="en-US" sz="800" dirty="0">
                        <a:solidFill>
                          <a:schemeClr val="tx1">
                            <a:lumMod val="75000"/>
                            <a:lumOff val="25000"/>
                          </a:schemeClr>
                        </a:solidFill>
                        <a:latin typeface="+mn-ea"/>
                        <a:ea typeface="+mn-ea"/>
                      </a:endParaRPr>
                    </a:p>
                  </a:txBody>
                  <a:tcPr/>
                </a:tc>
                <a:tc>
                  <a:txBody>
                    <a:bodyPr/>
                    <a:lstStyle/>
                    <a:p>
                      <a:pPr algn="l"/>
                      <a:r>
                        <a:rPr kumimoji="1" lang="en-US" altLang="ja-JP" sz="800" dirty="0"/>
                        <a:t>1</a:t>
                      </a:r>
                      <a:endParaRPr kumimoji="1" lang="ja-JP" altLang="en-US" sz="800" dirty="0">
                        <a:solidFill>
                          <a:schemeClr val="tx1">
                            <a:lumMod val="75000"/>
                            <a:lumOff val="25000"/>
                          </a:schemeClr>
                        </a:solidFill>
                        <a:latin typeface="+mn-ea"/>
                        <a:ea typeface="+mn-ea"/>
                      </a:endParaRPr>
                    </a:p>
                  </a:txBody>
                  <a:tcPr/>
                </a:tc>
                <a:tc>
                  <a:txBody>
                    <a:bodyPr/>
                    <a:lstStyle/>
                    <a:p>
                      <a:pPr algn="l"/>
                      <a:r>
                        <a:rPr kumimoji="1" lang="en-US" altLang="ja-JP" sz="800" dirty="0"/>
                        <a:t>1</a:t>
                      </a:r>
                      <a:endParaRPr kumimoji="1" lang="ja-JP" altLang="en-US" sz="800" dirty="0">
                        <a:solidFill>
                          <a:schemeClr val="tx1">
                            <a:lumMod val="75000"/>
                            <a:lumOff val="25000"/>
                          </a:schemeClr>
                        </a:solidFill>
                        <a:latin typeface="+mn-ea"/>
                        <a:ea typeface="+mn-ea"/>
                      </a:endParaRPr>
                    </a:p>
                  </a:txBody>
                  <a:tcPr/>
                </a:tc>
                <a:tc>
                  <a:txBody>
                    <a:bodyPr/>
                    <a:lstStyle/>
                    <a:p>
                      <a:endParaRPr kumimoji="1" lang="ja-JP" altLang="en-US" sz="800" dirty="0">
                        <a:solidFill>
                          <a:schemeClr val="tx1">
                            <a:lumMod val="75000"/>
                            <a:lumOff val="25000"/>
                          </a:schemeClr>
                        </a:solidFill>
                        <a:latin typeface="+mn-ea"/>
                        <a:ea typeface="+mn-ea"/>
                      </a:endParaRPr>
                    </a:p>
                  </a:txBody>
                  <a:tcPr/>
                </a:tc>
                <a:extLst>
                  <a:ext uri="{0D108BD9-81ED-4DB2-BD59-A6C34878D82A}">
                    <a16:rowId xmlns:a16="http://schemas.microsoft.com/office/drawing/2014/main" val="153243827"/>
                  </a:ext>
                </a:extLst>
              </a:tr>
              <a:tr h="0">
                <a:tc>
                  <a:txBody>
                    <a:bodyPr/>
                    <a:lstStyle/>
                    <a:p>
                      <a:r>
                        <a:rPr kumimoji="1" lang="ja-JP" altLang="en-US" sz="800" dirty="0"/>
                        <a:t>会計・固定資産 ＋ 人事・給与</a:t>
                      </a:r>
                      <a:endParaRPr kumimoji="1" lang="ja-JP" altLang="en-US" sz="800" dirty="0">
                        <a:solidFill>
                          <a:schemeClr val="tx1">
                            <a:lumMod val="75000"/>
                            <a:lumOff val="25000"/>
                          </a:schemeClr>
                        </a:solidFill>
                        <a:latin typeface="+mn-ea"/>
                        <a:ea typeface="+mn-ea"/>
                      </a:endParaRPr>
                    </a:p>
                  </a:txBody>
                  <a:tcPr/>
                </a:tc>
                <a:tc>
                  <a:txBody>
                    <a:bodyPr/>
                    <a:lstStyle/>
                    <a:p>
                      <a:pPr algn="l"/>
                      <a:r>
                        <a:rPr kumimoji="1" lang="en-US" altLang="ja-JP" sz="800" dirty="0"/>
                        <a:t>1</a:t>
                      </a:r>
                      <a:r>
                        <a:rPr kumimoji="1" lang="ja-JP" altLang="en-US" sz="800" dirty="0"/>
                        <a:t>（同居）</a:t>
                      </a:r>
                      <a:endParaRPr kumimoji="1" lang="ja-JP" altLang="en-US" sz="800" dirty="0">
                        <a:solidFill>
                          <a:schemeClr val="tx1">
                            <a:lumMod val="75000"/>
                            <a:lumOff val="25000"/>
                          </a:schemeClr>
                        </a:solidFill>
                        <a:latin typeface="+mn-ea"/>
                        <a:ea typeface="+mn-ea"/>
                      </a:endParaRPr>
                    </a:p>
                  </a:txBody>
                  <a:tcPr/>
                </a:tc>
                <a:tc>
                  <a:txBody>
                    <a:bodyPr/>
                    <a:lstStyle/>
                    <a:p>
                      <a:pPr algn="l"/>
                      <a:r>
                        <a:rPr kumimoji="1" lang="en-US" altLang="ja-JP" sz="800" dirty="0"/>
                        <a:t>2</a:t>
                      </a:r>
                      <a:endParaRPr kumimoji="1" lang="ja-JP" altLang="en-US" sz="800" dirty="0">
                        <a:solidFill>
                          <a:schemeClr val="tx1">
                            <a:lumMod val="75000"/>
                            <a:lumOff val="25000"/>
                          </a:schemeClr>
                        </a:solidFill>
                        <a:latin typeface="+mn-ea"/>
                        <a:ea typeface="+mn-ea"/>
                      </a:endParaRPr>
                    </a:p>
                  </a:txBody>
                  <a:tcPr/>
                </a:tc>
                <a:tc>
                  <a:txBody>
                    <a:bodyPr/>
                    <a:lstStyle/>
                    <a:p>
                      <a:r>
                        <a:rPr kumimoji="1" lang="en-US" altLang="ja-JP" sz="800" dirty="0"/>
                        <a:t>AP</a:t>
                      </a:r>
                      <a:r>
                        <a:rPr kumimoji="1" lang="ja-JP" altLang="en-US" sz="800" dirty="0"/>
                        <a:t>サーバは会計人給が同居、</a:t>
                      </a:r>
                      <a:r>
                        <a:rPr kumimoji="1" lang="en-US" altLang="ja-JP" sz="800" dirty="0"/>
                        <a:t>DB</a:t>
                      </a:r>
                      <a:r>
                        <a:rPr kumimoji="1" lang="ja-JP" altLang="en-US" sz="800" dirty="0"/>
                        <a:t>サーバーは会計と人給で別に構築します。</a:t>
                      </a:r>
                      <a:endParaRPr kumimoji="1" lang="ja-JP" altLang="en-US" sz="800" dirty="0">
                        <a:solidFill>
                          <a:schemeClr val="tx1">
                            <a:lumMod val="75000"/>
                            <a:lumOff val="25000"/>
                          </a:schemeClr>
                        </a:solidFill>
                        <a:latin typeface="+mn-ea"/>
                        <a:ea typeface="+mn-ea"/>
                      </a:endParaRPr>
                    </a:p>
                  </a:txBody>
                  <a:tcPr/>
                </a:tc>
                <a:extLst>
                  <a:ext uri="{0D108BD9-81ED-4DB2-BD59-A6C34878D82A}">
                    <a16:rowId xmlns:a16="http://schemas.microsoft.com/office/drawing/2014/main" val="855155407"/>
                  </a:ext>
                </a:extLst>
              </a:tr>
            </a:tbl>
          </a:graphicData>
        </a:graphic>
      </p:graphicFrame>
      <p:sp>
        <p:nvSpPr>
          <p:cNvPr id="7" name="正方形/長方形 6"/>
          <p:cNvSpPr/>
          <p:nvPr/>
        </p:nvSpPr>
        <p:spPr>
          <a:xfrm>
            <a:off x="95563" y="2065985"/>
            <a:ext cx="3960440" cy="369332"/>
          </a:xfrm>
          <a:prstGeom prst="rect">
            <a:avLst/>
          </a:prstGeom>
        </p:spPr>
        <p:txBody>
          <a:bodyPr wrap="square">
            <a:spAutoFit/>
          </a:bodyPr>
          <a:lstStyle/>
          <a:p>
            <a:r>
              <a:rPr lang="ja-JP" altLang="en-US" sz="900" dirty="0">
                <a:latin typeface="+mn-ea"/>
              </a:rPr>
              <a:t>以下の製品を導入する場合、上記に加え、以下のサーバー数が追加になります。</a:t>
            </a:r>
            <a:endParaRPr lang="ja-JP" altLang="en-US" sz="900" dirty="0">
              <a:solidFill>
                <a:srgbClr val="FF0000"/>
              </a:solidFill>
              <a:latin typeface="+mn-ea"/>
            </a:endParaRPr>
          </a:p>
        </p:txBody>
      </p:sp>
      <p:graphicFrame>
        <p:nvGraphicFramePr>
          <p:cNvPr id="8" name="表 7"/>
          <p:cNvGraphicFramePr>
            <a:graphicFrameLocks noGrp="1"/>
          </p:cNvGraphicFramePr>
          <p:nvPr>
            <p:extLst>
              <p:ext uri="{D42A27DB-BD31-4B8C-83A1-F6EECF244321}">
                <p14:modId xmlns:p14="http://schemas.microsoft.com/office/powerpoint/2010/main" val="91530685"/>
              </p:ext>
            </p:extLst>
          </p:nvPr>
        </p:nvGraphicFramePr>
        <p:xfrm>
          <a:off x="179512" y="2258341"/>
          <a:ext cx="8784976" cy="1402080"/>
        </p:xfrm>
        <a:graphic>
          <a:graphicData uri="http://schemas.openxmlformats.org/drawingml/2006/table">
            <a:tbl>
              <a:tblPr firstRow="1" bandRow="1">
                <a:tableStyleId>{93296810-A885-4BE3-A3E7-6D5BEEA58F35}</a:tableStyleId>
              </a:tblPr>
              <a:tblGrid>
                <a:gridCol w="2664296">
                  <a:extLst>
                    <a:ext uri="{9D8B030D-6E8A-4147-A177-3AD203B41FA5}">
                      <a16:colId xmlns:a16="http://schemas.microsoft.com/office/drawing/2014/main" val="2920229852"/>
                    </a:ext>
                  </a:extLst>
                </a:gridCol>
                <a:gridCol w="684076">
                  <a:extLst>
                    <a:ext uri="{9D8B030D-6E8A-4147-A177-3AD203B41FA5}">
                      <a16:colId xmlns:a16="http://schemas.microsoft.com/office/drawing/2014/main" val="490545237"/>
                    </a:ext>
                  </a:extLst>
                </a:gridCol>
                <a:gridCol w="684076">
                  <a:extLst>
                    <a:ext uri="{9D8B030D-6E8A-4147-A177-3AD203B41FA5}">
                      <a16:colId xmlns:a16="http://schemas.microsoft.com/office/drawing/2014/main" val="2949144865"/>
                    </a:ext>
                  </a:extLst>
                </a:gridCol>
                <a:gridCol w="4752528">
                  <a:extLst>
                    <a:ext uri="{9D8B030D-6E8A-4147-A177-3AD203B41FA5}">
                      <a16:colId xmlns:a16="http://schemas.microsoft.com/office/drawing/2014/main" val="1128085035"/>
                    </a:ext>
                  </a:extLst>
                </a:gridCol>
              </a:tblGrid>
              <a:tr h="0">
                <a:tc rowSpan="2">
                  <a:txBody>
                    <a:bodyPr/>
                    <a:lstStyle/>
                    <a:p>
                      <a:pPr algn="ctr"/>
                      <a:r>
                        <a:rPr kumimoji="1" lang="ja-JP" altLang="en-US" sz="800" dirty="0"/>
                        <a:t>導入製品</a:t>
                      </a:r>
                      <a:endParaRPr kumimoji="1" lang="ja-JP" altLang="en-US" sz="800" dirty="0">
                        <a:solidFill>
                          <a:schemeClr val="bg1"/>
                        </a:solidFill>
                        <a:latin typeface="+mn-ea"/>
                        <a:ea typeface="+mn-ea"/>
                      </a:endParaRPr>
                    </a:p>
                  </a:txBody>
                  <a:tcPr anchor="ctr"/>
                </a:tc>
                <a:tc gridSpan="2">
                  <a:txBody>
                    <a:bodyPr/>
                    <a:lstStyle/>
                    <a:p>
                      <a:pPr algn="ctr"/>
                      <a:r>
                        <a:rPr kumimoji="1" lang="ja-JP" altLang="en-US" sz="800" dirty="0"/>
                        <a:t>構築サーバー数（追加）</a:t>
                      </a:r>
                      <a:endParaRPr kumimoji="1" lang="ja-JP" altLang="en-US" sz="800" dirty="0">
                        <a:solidFill>
                          <a:schemeClr val="bg1"/>
                        </a:solidFill>
                        <a:latin typeface="+mn-ea"/>
                        <a:ea typeface="+mn-ea"/>
                      </a:endParaRPr>
                    </a:p>
                  </a:txBody>
                  <a:tcPr anchor="ctr"/>
                </a:tc>
                <a:tc hMerge="1">
                  <a:txBody>
                    <a:bodyPr/>
                    <a:lstStyle/>
                    <a:p>
                      <a:endParaRPr kumimoji="1" lang="ja-JP" altLang="en-US" sz="1200" dirty="0">
                        <a:latin typeface="+mn-ea"/>
                        <a:ea typeface="+mn-ea"/>
                      </a:endParaRPr>
                    </a:p>
                  </a:txBody>
                  <a:tcPr/>
                </a:tc>
                <a:tc rowSpan="2">
                  <a:txBody>
                    <a:bodyPr/>
                    <a:lstStyle/>
                    <a:p>
                      <a:pPr algn="ctr"/>
                      <a:endParaRPr kumimoji="1" lang="ja-JP" altLang="en-US" sz="800" dirty="0">
                        <a:solidFill>
                          <a:schemeClr val="bg1"/>
                        </a:solidFill>
                        <a:latin typeface="+mn-ea"/>
                        <a:ea typeface="+mn-ea"/>
                      </a:endParaRPr>
                    </a:p>
                  </a:txBody>
                  <a:tcPr anchor="ctr"/>
                </a:tc>
                <a:extLst>
                  <a:ext uri="{0D108BD9-81ED-4DB2-BD59-A6C34878D82A}">
                    <a16:rowId xmlns:a16="http://schemas.microsoft.com/office/drawing/2014/main" val="3191969761"/>
                  </a:ext>
                </a:extLst>
              </a:tr>
              <a:tr h="0">
                <a:tc vMerge="1">
                  <a:txBody>
                    <a:bodyPr/>
                    <a:lstStyle/>
                    <a:p>
                      <a:endParaRPr kumimoji="1" lang="ja-JP" altLang="en-US"/>
                    </a:p>
                  </a:txBody>
                  <a:tcPr/>
                </a:tc>
                <a:tc>
                  <a:txBody>
                    <a:bodyPr/>
                    <a:lstStyle/>
                    <a:p>
                      <a:pPr algn="ctr"/>
                      <a:r>
                        <a:rPr kumimoji="1" lang="en-US" altLang="ja-JP" sz="800" dirty="0"/>
                        <a:t>Compute</a:t>
                      </a:r>
                      <a:endParaRPr kumimoji="1" lang="en-US" altLang="ja-JP" sz="800" b="1" dirty="0">
                        <a:solidFill>
                          <a:schemeClr val="bg1"/>
                        </a:solidFill>
                        <a:latin typeface="+mn-ea"/>
                        <a:ea typeface="+mn-ea"/>
                      </a:endParaRPr>
                    </a:p>
                  </a:txBody>
                  <a:tcPr/>
                </a:tc>
                <a:tc>
                  <a:txBody>
                    <a:bodyPr/>
                    <a:lstStyle/>
                    <a:p>
                      <a:pPr algn="ctr"/>
                      <a:r>
                        <a:rPr kumimoji="1" lang="en-US" altLang="ja-JP" sz="800" dirty="0"/>
                        <a:t>DBCS</a:t>
                      </a:r>
                      <a:endParaRPr kumimoji="1" lang="ja-JP" altLang="en-US" sz="800" b="1" dirty="0">
                        <a:solidFill>
                          <a:schemeClr val="bg1"/>
                        </a:solidFill>
                        <a:latin typeface="+mn-ea"/>
                        <a:ea typeface="+mn-ea"/>
                      </a:endParaRPr>
                    </a:p>
                  </a:txBody>
                  <a:tcPr/>
                </a:tc>
                <a:tc vMerge="1">
                  <a:txBody>
                    <a:bodyPr/>
                    <a:lstStyle/>
                    <a:p>
                      <a:endParaRPr kumimoji="1" lang="ja-JP" altLang="en-US" sz="1200" b="1" dirty="0">
                        <a:solidFill>
                          <a:schemeClr val="bg1"/>
                        </a:solidFill>
                        <a:latin typeface="+mn-ea"/>
                        <a:ea typeface="+mn-ea"/>
                      </a:endParaRPr>
                    </a:p>
                  </a:txBody>
                  <a:tcPr>
                    <a:solidFill>
                      <a:schemeClr val="tx1"/>
                    </a:solidFill>
                  </a:tcPr>
                </a:tc>
                <a:extLst>
                  <a:ext uri="{0D108BD9-81ED-4DB2-BD59-A6C34878D82A}">
                    <a16:rowId xmlns:a16="http://schemas.microsoft.com/office/drawing/2014/main" val="3231792537"/>
                  </a:ext>
                </a:extLst>
              </a:tr>
              <a:tr h="0">
                <a:tc>
                  <a:txBody>
                    <a:bodyPr/>
                    <a:lstStyle/>
                    <a:p>
                      <a:r>
                        <a:rPr kumimoji="1" lang="ja-JP" altLang="en-US" sz="800" dirty="0"/>
                        <a:t>人事諸届・照会</a:t>
                      </a:r>
                      <a:endParaRPr kumimoji="1" lang="ja-JP" altLang="en-US" sz="800" dirty="0">
                        <a:solidFill>
                          <a:schemeClr val="tx1">
                            <a:lumMod val="75000"/>
                            <a:lumOff val="25000"/>
                          </a:schemeClr>
                        </a:solidFill>
                        <a:latin typeface="+mn-ea"/>
                        <a:ea typeface="+mn-ea"/>
                      </a:endParaRPr>
                    </a:p>
                  </a:txBody>
                  <a:tcPr/>
                </a:tc>
                <a:tc>
                  <a:txBody>
                    <a:bodyPr/>
                    <a:lstStyle/>
                    <a:p>
                      <a:pPr algn="l"/>
                      <a:r>
                        <a:rPr kumimoji="1" lang="en-US" altLang="ja-JP" sz="800" dirty="0"/>
                        <a:t>1</a:t>
                      </a:r>
                      <a:endParaRPr kumimoji="1" lang="ja-JP" altLang="en-US" sz="800" dirty="0">
                        <a:solidFill>
                          <a:schemeClr val="tx1">
                            <a:lumMod val="75000"/>
                            <a:lumOff val="25000"/>
                          </a:schemeClr>
                        </a:solidFill>
                        <a:latin typeface="+mn-ea"/>
                        <a:ea typeface="+mn-ea"/>
                      </a:endParaRPr>
                    </a:p>
                  </a:txBody>
                  <a:tcPr/>
                </a:tc>
                <a:tc>
                  <a:txBody>
                    <a:bodyPr/>
                    <a:lstStyle/>
                    <a:p>
                      <a:pPr algn="l"/>
                      <a:r>
                        <a:rPr kumimoji="1" lang="ja-JP" altLang="en-US" sz="800" dirty="0"/>
                        <a:t>－</a:t>
                      </a:r>
                      <a:endParaRPr kumimoji="1" lang="en-US" altLang="ja-JP" sz="800" dirty="0">
                        <a:solidFill>
                          <a:schemeClr val="tx1">
                            <a:lumMod val="75000"/>
                            <a:lumOff val="25000"/>
                          </a:schemeClr>
                        </a:solidFill>
                        <a:latin typeface="+mn-ea"/>
                        <a:ea typeface="+mn-ea"/>
                      </a:endParaRPr>
                    </a:p>
                  </a:txBody>
                  <a:tcPr/>
                </a:tc>
                <a:tc>
                  <a:txBody>
                    <a:bodyPr/>
                    <a:lstStyle/>
                    <a:p>
                      <a:r>
                        <a:rPr kumimoji="1" lang="ja-JP" altLang="en-US" sz="800" dirty="0"/>
                        <a:t>人事諸届・照会 専用の</a:t>
                      </a:r>
                      <a:r>
                        <a:rPr kumimoji="1" lang="en-US" altLang="ja-JP" sz="800" dirty="0"/>
                        <a:t>AP</a:t>
                      </a:r>
                      <a:r>
                        <a:rPr kumimoji="1" lang="ja-JP" altLang="en-US" sz="800" dirty="0"/>
                        <a:t>サーバを構築します。</a:t>
                      </a:r>
                      <a:endParaRPr kumimoji="1" lang="ja-JP" altLang="en-US" sz="800" dirty="0">
                        <a:solidFill>
                          <a:schemeClr val="tx1">
                            <a:lumMod val="75000"/>
                            <a:lumOff val="25000"/>
                          </a:schemeClr>
                        </a:solidFill>
                        <a:latin typeface="+mn-ea"/>
                        <a:ea typeface="+mn-ea"/>
                      </a:endParaRPr>
                    </a:p>
                  </a:txBody>
                  <a:tcPr/>
                </a:tc>
                <a:extLst>
                  <a:ext uri="{0D108BD9-81ED-4DB2-BD59-A6C34878D82A}">
                    <a16:rowId xmlns:a16="http://schemas.microsoft.com/office/drawing/2014/main" val="3872208593"/>
                  </a:ext>
                </a:extLst>
              </a:tr>
              <a:tr h="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zh-TW" altLang="en-US" sz="800" dirty="0"/>
                        <a:t>証憑管理</a:t>
                      </a:r>
                      <a:r>
                        <a:rPr kumimoji="1" lang="ja-JP" altLang="en-US" sz="800" dirty="0"/>
                        <a:t>オプション</a:t>
                      </a:r>
                      <a:r>
                        <a:rPr kumimoji="1" lang="zh-TW" altLang="en-US" sz="800" dirty="0"/>
                        <a:t>、</a:t>
                      </a:r>
                      <a:r>
                        <a:rPr kumimoji="1" lang="ja-JP" altLang="en-US" sz="800" dirty="0"/>
                        <a:t>証憑管理</a:t>
                      </a:r>
                      <a:r>
                        <a:rPr kumimoji="1" lang="en-US" altLang="ja-JP" sz="800" dirty="0"/>
                        <a:t>e</a:t>
                      </a:r>
                      <a:r>
                        <a:rPr kumimoji="1" lang="ja-JP" altLang="en-US" sz="800" dirty="0"/>
                        <a:t>文書対応オプション</a:t>
                      </a:r>
                      <a:endParaRPr kumimoji="1" lang="ja-JP" altLang="en-US" sz="800" dirty="0">
                        <a:solidFill>
                          <a:schemeClr val="tx1">
                            <a:lumMod val="75000"/>
                            <a:lumOff val="25000"/>
                          </a:schemeClr>
                        </a:solidFill>
                        <a:latin typeface="+mn-ea"/>
                        <a:ea typeface="+mn-ea"/>
                      </a:endParaRPr>
                    </a:p>
                  </a:txBody>
                  <a:tcPr/>
                </a:tc>
                <a:tc>
                  <a:txBody>
                    <a:bodyPr/>
                    <a:lstStyle/>
                    <a:p>
                      <a:pPr algn="l"/>
                      <a:r>
                        <a:rPr kumimoji="1" lang="en-US" altLang="ja-JP" sz="800" dirty="0"/>
                        <a:t>1</a:t>
                      </a:r>
                      <a:endParaRPr kumimoji="1" lang="ja-JP" altLang="en-US" sz="800" dirty="0">
                        <a:solidFill>
                          <a:schemeClr val="tx1">
                            <a:lumMod val="75000"/>
                            <a:lumOff val="25000"/>
                          </a:schemeClr>
                        </a:solidFill>
                        <a:latin typeface="+mn-ea"/>
                        <a:ea typeface="+mn-ea"/>
                      </a:endParaRPr>
                    </a:p>
                  </a:txBody>
                  <a:tcPr/>
                </a:tc>
                <a:tc>
                  <a:txBody>
                    <a:bodyPr/>
                    <a:lstStyle/>
                    <a:p>
                      <a:pPr algn="l"/>
                      <a:r>
                        <a:rPr kumimoji="1" lang="ja-JP" altLang="en-US" sz="800" dirty="0"/>
                        <a:t>－</a:t>
                      </a:r>
                      <a:endParaRPr kumimoji="1" lang="ja-JP" altLang="en-US" sz="800" dirty="0">
                        <a:solidFill>
                          <a:schemeClr val="tx1">
                            <a:lumMod val="75000"/>
                            <a:lumOff val="25000"/>
                          </a:schemeClr>
                        </a:solidFill>
                        <a:latin typeface="+mn-ea"/>
                        <a:ea typeface="+mn-ea"/>
                      </a:endParaRPr>
                    </a:p>
                  </a:txBody>
                  <a:tcPr/>
                </a:tc>
                <a:tc>
                  <a:txBody>
                    <a:bodyPr/>
                    <a:lstStyle/>
                    <a:p>
                      <a:r>
                        <a:rPr kumimoji="1" lang="ja-JP" altLang="en-US" sz="800" dirty="0"/>
                        <a:t>会計</a:t>
                      </a:r>
                      <a:r>
                        <a:rPr kumimoji="1" lang="en-US" altLang="ja-JP" sz="800" dirty="0"/>
                        <a:t>DB(UTF8)</a:t>
                      </a:r>
                      <a:r>
                        <a:rPr kumimoji="1" lang="ja-JP" altLang="en-US" sz="800" dirty="0"/>
                        <a:t>と証憑</a:t>
                      </a:r>
                      <a:r>
                        <a:rPr kumimoji="1" lang="en-US" altLang="ja-JP" sz="800" dirty="0"/>
                        <a:t>DB(SJIS)</a:t>
                      </a:r>
                      <a:r>
                        <a:rPr kumimoji="1" lang="ja-JP" altLang="en-US" sz="800" dirty="0"/>
                        <a:t>は同一</a:t>
                      </a:r>
                      <a:r>
                        <a:rPr kumimoji="1" lang="en-US" altLang="ja-JP" sz="800" dirty="0"/>
                        <a:t>DBCS</a:t>
                      </a:r>
                      <a:r>
                        <a:rPr kumimoji="1" lang="ja-JP" altLang="en-US" sz="800" dirty="0"/>
                        <a:t>内に別</a:t>
                      </a:r>
                      <a:r>
                        <a:rPr kumimoji="1" lang="en-US" altLang="ja-JP" sz="800" dirty="0"/>
                        <a:t>PDB</a:t>
                      </a:r>
                      <a:r>
                        <a:rPr kumimoji="1" lang="ja-JP" altLang="en-US" sz="800" dirty="0"/>
                        <a:t>として同居します。</a:t>
                      </a:r>
                      <a:endParaRPr kumimoji="1" lang="ja-JP" altLang="en-US" sz="800" dirty="0">
                        <a:solidFill>
                          <a:schemeClr val="tx1">
                            <a:lumMod val="75000"/>
                            <a:lumOff val="25000"/>
                          </a:schemeClr>
                        </a:solidFill>
                        <a:latin typeface="+mn-ea"/>
                        <a:ea typeface="+mn-ea"/>
                      </a:endParaRPr>
                    </a:p>
                  </a:txBody>
                  <a:tcPr/>
                </a:tc>
                <a:extLst>
                  <a:ext uri="{0D108BD9-81ED-4DB2-BD59-A6C34878D82A}">
                    <a16:rowId xmlns:a16="http://schemas.microsoft.com/office/drawing/2014/main" val="1793371621"/>
                  </a:ext>
                </a:extLst>
              </a:tr>
              <a:tr h="0">
                <a:tc>
                  <a:txBody>
                    <a:bodyPr/>
                    <a:lstStyle/>
                    <a:p>
                      <a:r>
                        <a:rPr kumimoji="1" lang="ja-JP" altLang="en-US" sz="800" dirty="0"/>
                        <a:t>グループ経営管理</a:t>
                      </a:r>
                      <a:endParaRPr kumimoji="1" lang="ja-JP" altLang="en-US" sz="800" dirty="0">
                        <a:solidFill>
                          <a:schemeClr val="tx1">
                            <a:lumMod val="75000"/>
                            <a:lumOff val="25000"/>
                          </a:schemeClr>
                        </a:solidFill>
                        <a:latin typeface="+mn-ea"/>
                        <a:ea typeface="+mn-ea"/>
                      </a:endParaRPr>
                    </a:p>
                  </a:txBody>
                  <a:tcPr/>
                </a:tc>
                <a:tc>
                  <a:txBody>
                    <a:bodyPr/>
                    <a:lstStyle/>
                    <a:p>
                      <a:pPr algn="l"/>
                      <a:r>
                        <a:rPr kumimoji="1" lang="en-US" altLang="ja-JP" sz="800" dirty="0"/>
                        <a:t>1</a:t>
                      </a:r>
                      <a:endParaRPr kumimoji="1" lang="ja-JP" altLang="en-US" sz="800" dirty="0">
                        <a:solidFill>
                          <a:schemeClr val="tx1">
                            <a:lumMod val="75000"/>
                            <a:lumOff val="25000"/>
                          </a:schemeClr>
                        </a:solidFill>
                        <a:latin typeface="+mn-ea"/>
                        <a:ea typeface="+mn-ea"/>
                      </a:endParaRPr>
                    </a:p>
                  </a:txBody>
                  <a:tcPr/>
                </a:tc>
                <a:tc>
                  <a:txBody>
                    <a:bodyPr/>
                    <a:lstStyle/>
                    <a:p>
                      <a:pPr algn="l"/>
                      <a:r>
                        <a:rPr kumimoji="1" lang="ja-JP" altLang="en-US" sz="800" dirty="0"/>
                        <a:t>－</a:t>
                      </a:r>
                      <a:endParaRPr kumimoji="1" lang="ja-JP" altLang="en-US" sz="800" dirty="0">
                        <a:solidFill>
                          <a:schemeClr val="tx1">
                            <a:lumMod val="75000"/>
                            <a:lumOff val="25000"/>
                          </a:schemeClr>
                        </a:solidFill>
                        <a:latin typeface="+mn-ea"/>
                        <a:ea typeface="+mn-ea"/>
                      </a:endParaRPr>
                    </a:p>
                  </a:txBody>
                  <a:tcPr/>
                </a:tc>
                <a:tc>
                  <a:txBody>
                    <a:bodyPr/>
                    <a:lstStyle/>
                    <a:p>
                      <a:endParaRPr kumimoji="1" lang="ja-JP" altLang="en-US" sz="800" dirty="0">
                        <a:solidFill>
                          <a:schemeClr val="tx1">
                            <a:lumMod val="75000"/>
                            <a:lumOff val="25000"/>
                          </a:schemeClr>
                        </a:solidFill>
                        <a:latin typeface="+mn-ea"/>
                        <a:ea typeface="+mn-ea"/>
                      </a:endParaRPr>
                    </a:p>
                  </a:txBody>
                  <a:tcPr/>
                </a:tc>
                <a:extLst>
                  <a:ext uri="{0D108BD9-81ED-4DB2-BD59-A6C34878D82A}">
                    <a16:rowId xmlns:a16="http://schemas.microsoft.com/office/drawing/2014/main" val="153243827"/>
                  </a:ext>
                </a:extLst>
              </a:tr>
              <a:tr h="0">
                <a:tc>
                  <a:txBody>
                    <a:bodyPr/>
                    <a:lstStyle/>
                    <a:p>
                      <a:r>
                        <a:rPr kumimoji="1" lang="ja-JP" altLang="en-US" sz="800" dirty="0"/>
                        <a:t>システム連携ツール</a:t>
                      </a:r>
                      <a:endParaRPr kumimoji="1" lang="ja-JP" altLang="en-US" sz="800" dirty="0">
                        <a:solidFill>
                          <a:schemeClr val="tx1">
                            <a:lumMod val="75000"/>
                            <a:lumOff val="25000"/>
                          </a:schemeClr>
                        </a:solidFill>
                        <a:latin typeface="+mn-ea"/>
                        <a:ea typeface="+mn-ea"/>
                      </a:endParaRPr>
                    </a:p>
                  </a:txBody>
                  <a:tcPr anchor="ctr"/>
                </a:tc>
                <a:tc>
                  <a:txBody>
                    <a:bodyPr/>
                    <a:lstStyle/>
                    <a:p>
                      <a:pPr algn="l"/>
                      <a:r>
                        <a:rPr kumimoji="1" lang="en-US" altLang="ja-JP" sz="800" dirty="0"/>
                        <a:t>1</a:t>
                      </a:r>
                      <a:endParaRPr kumimoji="1" lang="ja-JP" altLang="en-US" sz="800" dirty="0">
                        <a:solidFill>
                          <a:schemeClr val="tx1">
                            <a:lumMod val="75000"/>
                            <a:lumOff val="25000"/>
                          </a:schemeClr>
                        </a:solidFill>
                        <a:latin typeface="+mn-ea"/>
                        <a:ea typeface="+mn-ea"/>
                      </a:endParaRPr>
                    </a:p>
                  </a:txBody>
                  <a:tcPr anchor="ct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en-US" altLang="ja-JP" sz="800" dirty="0"/>
                        <a:t>1 ※1</a:t>
                      </a:r>
                      <a:endParaRPr kumimoji="1" lang="ja-JP" altLang="en-US" sz="800" dirty="0">
                        <a:solidFill>
                          <a:srgbClr val="FF0000"/>
                        </a:solidFill>
                        <a:latin typeface="+mn-ea"/>
                        <a:ea typeface="+mn-ea"/>
                      </a:endParaRPr>
                    </a:p>
                  </a:txBody>
                  <a:tcPr anchor="ctr"/>
                </a:tc>
                <a:tc>
                  <a:txBody>
                    <a:bodyPr/>
                    <a:lstStyle/>
                    <a:p>
                      <a:r>
                        <a:rPr kumimoji="1" lang="ja-JP" altLang="en-US" sz="800" dirty="0"/>
                        <a:t>コネクトサーバは、データ格納用にストレージを別途作成します。</a:t>
                      </a:r>
                    </a:p>
                    <a:p>
                      <a:r>
                        <a:rPr kumimoji="1" lang="en-US" altLang="ja-JP" sz="800" dirty="0"/>
                        <a:t>※1</a:t>
                      </a:r>
                      <a:r>
                        <a:rPr kumimoji="1" lang="ja-JP" altLang="en-US" sz="800" dirty="0"/>
                        <a:t> リポジトリ</a:t>
                      </a:r>
                      <a:r>
                        <a:rPr kumimoji="1" lang="en-US" altLang="ja-JP" sz="800" dirty="0"/>
                        <a:t>DB</a:t>
                      </a:r>
                      <a:r>
                        <a:rPr kumimoji="1" lang="ja-JP" altLang="en-US" sz="800" dirty="0"/>
                        <a:t>を使用する場合は、専用に</a:t>
                      </a:r>
                      <a:r>
                        <a:rPr kumimoji="1" lang="en-US" altLang="ja-JP" sz="800" dirty="0"/>
                        <a:t>DB</a:t>
                      </a:r>
                      <a:r>
                        <a:rPr kumimoji="1" lang="ja-JP" altLang="en-US" sz="800" dirty="0"/>
                        <a:t>サーバーを１つ構築します。別途相談ください。</a:t>
                      </a:r>
                      <a:endParaRPr kumimoji="1" lang="en-US" altLang="ja-JP" sz="800" dirty="0">
                        <a:solidFill>
                          <a:srgbClr val="FF0000"/>
                        </a:solidFill>
                        <a:latin typeface="+mn-ea"/>
                        <a:ea typeface="+mn-ea"/>
                      </a:endParaRPr>
                    </a:p>
                  </a:txBody>
                  <a:tcPr anchor="ctr"/>
                </a:tc>
                <a:extLst>
                  <a:ext uri="{0D108BD9-81ED-4DB2-BD59-A6C34878D82A}">
                    <a16:rowId xmlns:a16="http://schemas.microsoft.com/office/drawing/2014/main" val="855155407"/>
                  </a:ext>
                </a:extLst>
              </a:tr>
            </a:tbl>
          </a:graphicData>
        </a:graphic>
      </p:graphicFrame>
      <p:sp>
        <p:nvSpPr>
          <p:cNvPr id="9" name="正方形/長方形 8"/>
          <p:cNvSpPr/>
          <p:nvPr/>
        </p:nvSpPr>
        <p:spPr>
          <a:xfrm>
            <a:off x="95562" y="3809061"/>
            <a:ext cx="6240633" cy="230832"/>
          </a:xfrm>
          <a:prstGeom prst="rect">
            <a:avLst/>
          </a:prstGeom>
        </p:spPr>
        <p:txBody>
          <a:bodyPr wrap="square">
            <a:spAutoFit/>
          </a:bodyPr>
          <a:lstStyle/>
          <a:p>
            <a:r>
              <a:rPr lang="ja-JP" altLang="en-US" sz="900" dirty="0">
                <a:solidFill>
                  <a:schemeClr val="tx1">
                    <a:lumMod val="75000"/>
                    <a:lumOff val="25000"/>
                  </a:schemeClr>
                </a:solidFill>
                <a:latin typeface="+mn-ea"/>
              </a:rPr>
              <a:t>例）会計、人給、証憑管理、システム連携ツール（リポジトリ</a:t>
            </a:r>
            <a:r>
              <a:rPr lang="en-US" altLang="ja-JP" sz="900" dirty="0">
                <a:solidFill>
                  <a:schemeClr val="tx1">
                    <a:lumMod val="75000"/>
                    <a:lumOff val="25000"/>
                  </a:schemeClr>
                </a:solidFill>
                <a:latin typeface="+mn-ea"/>
              </a:rPr>
              <a:t>DB</a:t>
            </a:r>
            <a:r>
              <a:rPr lang="ja-JP" altLang="en-US" sz="900" dirty="0">
                <a:solidFill>
                  <a:schemeClr val="tx1">
                    <a:lumMod val="75000"/>
                    <a:lumOff val="25000"/>
                  </a:schemeClr>
                </a:solidFill>
                <a:latin typeface="+mn-ea"/>
              </a:rPr>
              <a:t>なし）を導入する場合のインスタンス構成</a:t>
            </a:r>
            <a:endParaRPr lang="en-US" altLang="ja-JP" sz="900" dirty="0">
              <a:solidFill>
                <a:schemeClr val="tx1">
                  <a:lumMod val="75000"/>
                  <a:lumOff val="25000"/>
                </a:schemeClr>
              </a:solidFill>
              <a:latin typeface="+mn-ea"/>
            </a:endParaRPr>
          </a:p>
        </p:txBody>
      </p:sp>
      <p:pic>
        <p:nvPicPr>
          <p:cNvPr id="10" name="図 9"/>
          <p:cNvPicPr>
            <a:picLocks noChangeAspect="1"/>
          </p:cNvPicPr>
          <p:nvPr/>
        </p:nvPicPr>
        <p:blipFill>
          <a:blip r:embed="rId2"/>
          <a:stretch>
            <a:fillRect/>
          </a:stretch>
        </p:blipFill>
        <p:spPr>
          <a:xfrm>
            <a:off x="503548" y="4007875"/>
            <a:ext cx="4896076" cy="847072"/>
          </a:xfrm>
          <a:prstGeom prst="rect">
            <a:avLst/>
          </a:prstGeom>
        </p:spPr>
      </p:pic>
    </p:spTree>
    <p:extLst>
      <p:ext uri="{BB962C8B-B14F-4D97-AF65-F5344CB8AC3E}">
        <p14:creationId xmlns:p14="http://schemas.microsoft.com/office/powerpoint/2010/main" val="132440761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p:cNvSpPr>
            <a:spLocks noGrp="1"/>
          </p:cNvSpPr>
          <p:nvPr>
            <p:ph type="sldNum" sz="quarter" idx="12"/>
          </p:nvPr>
        </p:nvSpPr>
        <p:spPr/>
        <p:txBody>
          <a:bodyPr/>
          <a:lstStyle/>
          <a:p>
            <a:fld id="{78AE49ED-73EF-499C-8307-28EB0E7CF529}" type="slidenum">
              <a:rPr kumimoji="1" lang="ja-JP" altLang="en-US" smtClean="0"/>
              <a:t>22</a:t>
            </a:fld>
            <a:endParaRPr kumimoji="1" lang="ja-JP" altLang="en-US" dirty="0"/>
          </a:p>
        </p:txBody>
      </p:sp>
      <p:sp>
        <p:nvSpPr>
          <p:cNvPr id="3" name="テキスト プレースホルダー 2"/>
          <p:cNvSpPr>
            <a:spLocks noGrp="1"/>
          </p:cNvSpPr>
          <p:nvPr>
            <p:ph type="body" sz="quarter" idx="14"/>
          </p:nvPr>
        </p:nvSpPr>
        <p:spPr/>
        <p:txBody>
          <a:bodyPr/>
          <a:lstStyle/>
          <a:p>
            <a:pPr lvl="0" indent="-285750">
              <a:buFont typeface="Wingdings" panose="05000000000000000000" pitchFamily="2" charset="2"/>
              <a:buChar char="Ø"/>
              <a:defRPr/>
            </a:pPr>
            <a:endParaRPr lang="en-US" altLang="ja-JP" sz="1400" dirty="0">
              <a:solidFill>
                <a:prstClr val="black">
                  <a:lumMod val="75000"/>
                  <a:lumOff val="25000"/>
                </a:prstClr>
              </a:solidFill>
            </a:endParaRPr>
          </a:p>
          <a:p>
            <a:pPr lvl="0" indent="-285750">
              <a:buFont typeface="Wingdings" panose="05000000000000000000" pitchFamily="2" charset="2"/>
              <a:buChar char="Ø"/>
              <a:defRPr/>
            </a:pPr>
            <a:r>
              <a:rPr lang="en-US" altLang="ja-JP" sz="1400" dirty="0">
                <a:solidFill>
                  <a:prstClr val="black">
                    <a:lumMod val="75000"/>
                    <a:lumOff val="25000"/>
                  </a:prstClr>
                </a:solidFill>
              </a:rPr>
              <a:t>NX Cloud</a:t>
            </a:r>
            <a:r>
              <a:rPr lang="ja-JP" altLang="en-US" sz="1400" dirty="0">
                <a:solidFill>
                  <a:prstClr val="black">
                    <a:lumMod val="75000"/>
                    <a:lumOff val="25000"/>
                  </a:prstClr>
                </a:solidFill>
              </a:rPr>
              <a:t>環境の</a:t>
            </a:r>
            <a:r>
              <a:rPr lang="en-US" altLang="ja-JP" sz="1400" dirty="0">
                <a:solidFill>
                  <a:prstClr val="black">
                    <a:lumMod val="75000"/>
                    <a:lumOff val="25000"/>
                  </a:prstClr>
                </a:solidFill>
              </a:rPr>
              <a:t>SS</a:t>
            </a:r>
            <a:r>
              <a:rPr lang="ja-JP" altLang="en-US" sz="1400" dirty="0">
                <a:solidFill>
                  <a:prstClr val="black">
                    <a:lumMod val="75000"/>
                    <a:lumOff val="25000"/>
                  </a:prstClr>
                </a:solidFill>
              </a:rPr>
              <a:t>等のバージョン</a:t>
            </a:r>
          </a:p>
          <a:p>
            <a:pPr lvl="1">
              <a:buFont typeface="Arial" panose="020B0604020202020204" pitchFamily="34" charset="0"/>
              <a:buChar char="•"/>
              <a:defRPr/>
            </a:pPr>
            <a:r>
              <a:rPr lang="en-US" altLang="ja-JP" sz="1400" dirty="0">
                <a:solidFill>
                  <a:prstClr val="black">
                    <a:lumMod val="75000"/>
                    <a:lumOff val="25000"/>
                  </a:prstClr>
                </a:solidFill>
              </a:rPr>
              <a:t>NX Cloud</a:t>
            </a:r>
            <a:r>
              <a:rPr lang="ja-JP" altLang="en-US" sz="1400" dirty="0">
                <a:solidFill>
                  <a:prstClr val="black">
                    <a:lumMod val="75000"/>
                    <a:lumOff val="25000"/>
                  </a:prstClr>
                </a:solidFill>
              </a:rPr>
              <a:t>環境に使用する</a:t>
            </a:r>
            <a:r>
              <a:rPr lang="en-US" altLang="ja-JP" sz="1400" dirty="0">
                <a:solidFill>
                  <a:prstClr val="black">
                    <a:lumMod val="75000"/>
                    <a:lumOff val="25000"/>
                  </a:prstClr>
                </a:solidFill>
              </a:rPr>
              <a:t>OS</a:t>
            </a:r>
            <a:r>
              <a:rPr lang="ja-JP" altLang="en-US" sz="1400" dirty="0">
                <a:solidFill>
                  <a:prstClr val="black">
                    <a:lumMod val="75000"/>
                    <a:lumOff val="25000"/>
                  </a:prstClr>
                </a:solidFill>
              </a:rPr>
              <a:t>や</a:t>
            </a:r>
            <a:r>
              <a:rPr lang="en-US" altLang="ja-JP" sz="1400" dirty="0">
                <a:solidFill>
                  <a:prstClr val="black">
                    <a:lumMod val="75000"/>
                    <a:lumOff val="25000"/>
                  </a:prstClr>
                </a:solidFill>
              </a:rPr>
              <a:t>DB</a:t>
            </a:r>
            <a:r>
              <a:rPr lang="ja-JP" altLang="en-US" sz="1400" dirty="0">
                <a:solidFill>
                  <a:prstClr val="black">
                    <a:lumMod val="75000"/>
                    <a:lumOff val="25000"/>
                  </a:prstClr>
                </a:solidFill>
              </a:rPr>
              <a:t>は当社が決定します。</a:t>
            </a:r>
          </a:p>
          <a:p>
            <a:pPr lvl="1">
              <a:buFont typeface="Arial" panose="020B0604020202020204" pitchFamily="34" charset="0"/>
              <a:buChar char="•"/>
              <a:defRPr/>
            </a:pPr>
            <a:r>
              <a:rPr lang="ja-JP" altLang="en-US" sz="1400" dirty="0">
                <a:solidFill>
                  <a:prstClr val="black">
                    <a:lumMod val="75000"/>
                    <a:lumOff val="25000"/>
                  </a:prstClr>
                </a:solidFill>
              </a:rPr>
              <a:t>初期環境構築時、</a:t>
            </a:r>
            <a:r>
              <a:rPr lang="en-US" altLang="ja-JP" sz="1400" dirty="0">
                <a:solidFill>
                  <a:prstClr val="black">
                    <a:lumMod val="75000"/>
                    <a:lumOff val="25000"/>
                  </a:prstClr>
                </a:solidFill>
              </a:rPr>
              <a:t>SS</a:t>
            </a:r>
            <a:r>
              <a:rPr lang="ja-JP" altLang="en-US" sz="1400" dirty="0">
                <a:solidFill>
                  <a:prstClr val="black">
                    <a:lumMod val="75000"/>
                    <a:lumOff val="25000"/>
                  </a:prstClr>
                </a:solidFill>
              </a:rPr>
              <a:t>バージョンは、原則、その時点の最新バージョンを使用します。</a:t>
            </a:r>
          </a:p>
          <a:p>
            <a:pPr marL="457200" lvl="1" indent="0">
              <a:buNone/>
              <a:defRPr/>
            </a:pPr>
            <a:r>
              <a:rPr lang="ja-JP" altLang="en-US" sz="1400" dirty="0">
                <a:solidFill>
                  <a:prstClr val="black">
                    <a:lumMod val="75000"/>
                    <a:lumOff val="25000"/>
                  </a:prstClr>
                </a:solidFill>
              </a:rPr>
              <a:t>　  既存の</a:t>
            </a:r>
            <a:r>
              <a:rPr lang="en-US" altLang="ja-JP" sz="1400" dirty="0">
                <a:solidFill>
                  <a:prstClr val="black">
                    <a:lumMod val="75000"/>
                    <a:lumOff val="25000"/>
                  </a:prstClr>
                </a:solidFill>
              </a:rPr>
              <a:t>SS</a:t>
            </a:r>
            <a:r>
              <a:rPr lang="ja-JP" altLang="en-US" sz="1400" dirty="0">
                <a:solidFill>
                  <a:prstClr val="black">
                    <a:lumMod val="75000"/>
                    <a:lumOff val="25000"/>
                  </a:prstClr>
                </a:solidFill>
              </a:rPr>
              <a:t>ご利用のお客様で</a:t>
            </a:r>
            <a:r>
              <a:rPr lang="en-US" altLang="ja-JP" sz="1400" dirty="0">
                <a:solidFill>
                  <a:prstClr val="black">
                    <a:lumMod val="75000"/>
                    <a:lumOff val="25000"/>
                  </a:prstClr>
                </a:solidFill>
              </a:rPr>
              <a:t>NX Cloud</a:t>
            </a:r>
            <a:r>
              <a:rPr lang="ja-JP" altLang="en-US" sz="1400" dirty="0" err="1">
                <a:solidFill>
                  <a:prstClr val="black">
                    <a:lumMod val="75000"/>
                    <a:lumOff val="25000"/>
                  </a:prstClr>
                </a:solidFill>
              </a:rPr>
              <a:t>への</a:t>
            </a:r>
            <a:r>
              <a:rPr lang="ja-JP" altLang="en-US" sz="1400" dirty="0">
                <a:solidFill>
                  <a:prstClr val="black">
                    <a:lumMod val="75000"/>
                    <a:lumOff val="25000"/>
                  </a:prstClr>
                </a:solidFill>
              </a:rPr>
              <a:t>データ移行を伴う場合、</a:t>
            </a:r>
          </a:p>
          <a:p>
            <a:pPr marL="457200" lvl="1" indent="0">
              <a:buNone/>
              <a:defRPr/>
            </a:pPr>
            <a:r>
              <a:rPr lang="ja-JP" altLang="en-US" sz="1400" dirty="0">
                <a:solidFill>
                  <a:prstClr val="black">
                    <a:lumMod val="75000"/>
                    <a:lumOff val="25000"/>
                  </a:prstClr>
                </a:solidFill>
              </a:rPr>
              <a:t>　  保守対象バージョンであればそのバージョンで環境構築を行います。</a:t>
            </a:r>
            <a:endParaRPr lang="en-US" altLang="ja-JP" sz="1400" dirty="0">
              <a:solidFill>
                <a:prstClr val="black">
                  <a:lumMod val="75000"/>
                  <a:lumOff val="25000"/>
                </a:prstClr>
              </a:solidFill>
            </a:endParaRPr>
          </a:p>
          <a:p>
            <a:pPr marL="457200" lvl="1" indent="0">
              <a:buNone/>
              <a:defRPr/>
            </a:pPr>
            <a:br>
              <a:rPr lang="en-US" altLang="ja-JP" sz="300" dirty="0">
                <a:solidFill>
                  <a:prstClr val="black">
                    <a:lumMod val="75000"/>
                    <a:lumOff val="25000"/>
                  </a:prstClr>
                </a:solidFill>
              </a:rPr>
            </a:br>
            <a:r>
              <a:rPr lang="ja-JP" altLang="en-US" sz="1400" dirty="0">
                <a:solidFill>
                  <a:prstClr val="black">
                    <a:lumMod val="75000"/>
                    <a:lumOff val="25000"/>
                  </a:prstClr>
                </a:solidFill>
              </a:rPr>
              <a:t>　  </a:t>
            </a:r>
            <a:r>
              <a:rPr lang="ja-JP" altLang="en-US" dirty="0">
                <a:solidFill>
                  <a:prstClr val="black">
                    <a:lumMod val="75000"/>
                    <a:lumOff val="25000"/>
                  </a:prstClr>
                </a:solidFill>
              </a:rPr>
              <a:t>注）データ移行を行う場合、原則、移行データは保守対象バージョンのデータであることが前提となります。</a:t>
            </a:r>
          </a:p>
          <a:p>
            <a:pPr lvl="1">
              <a:buFont typeface="Arial" panose="020B0604020202020204" pitchFamily="34" charset="0"/>
              <a:buChar char="•"/>
              <a:defRPr/>
            </a:pPr>
            <a:r>
              <a:rPr lang="ja-JP" altLang="en-US" sz="1400" dirty="0">
                <a:solidFill>
                  <a:prstClr val="black">
                    <a:lumMod val="75000"/>
                    <a:lumOff val="25000"/>
                  </a:prstClr>
                </a:solidFill>
              </a:rPr>
              <a:t>サーバ構成のご要望は、原則、受け付けません。</a:t>
            </a:r>
            <a:endParaRPr lang="en-US" altLang="ja-JP" sz="1400" dirty="0">
              <a:solidFill>
                <a:prstClr val="black">
                  <a:lumMod val="75000"/>
                  <a:lumOff val="25000"/>
                </a:prstClr>
              </a:solidFill>
            </a:endParaRPr>
          </a:p>
          <a:p>
            <a:pPr lvl="1">
              <a:buFont typeface="Arial" panose="020B0604020202020204" pitchFamily="34" charset="0"/>
              <a:buChar char="•"/>
              <a:defRPr/>
            </a:pPr>
            <a:r>
              <a:rPr lang="en-US" altLang="ja-JP" sz="1400" dirty="0">
                <a:solidFill>
                  <a:prstClr val="black">
                    <a:lumMod val="75000"/>
                    <a:lumOff val="25000"/>
                  </a:prstClr>
                </a:solidFill>
              </a:rPr>
              <a:t>NX Cloud</a:t>
            </a:r>
            <a:r>
              <a:rPr lang="ja-JP" altLang="en-US" sz="1400" dirty="0" err="1">
                <a:solidFill>
                  <a:prstClr val="black">
                    <a:lumMod val="75000"/>
                    <a:lumOff val="25000"/>
                  </a:prstClr>
                </a:solidFill>
              </a:rPr>
              <a:t>には</a:t>
            </a:r>
            <a:r>
              <a:rPr lang="ja-JP" altLang="en-US" sz="1400" dirty="0">
                <a:solidFill>
                  <a:prstClr val="black">
                    <a:lumMod val="75000"/>
                    <a:lumOff val="25000"/>
                  </a:prstClr>
                </a:solidFill>
              </a:rPr>
              <a:t>バッチ実行ツールなどを含めツール等の配置は不可です。</a:t>
            </a:r>
            <a:endParaRPr lang="en-US" altLang="ja-JP" sz="1400" dirty="0">
              <a:solidFill>
                <a:prstClr val="black">
                  <a:lumMod val="75000"/>
                  <a:lumOff val="25000"/>
                </a:prstClr>
              </a:solidFill>
            </a:endParaRPr>
          </a:p>
          <a:p>
            <a:pPr lvl="1">
              <a:buFont typeface="Arial" panose="020B0604020202020204" pitchFamily="34" charset="0"/>
              <a:buChar char="•"/>
              <a:defRPr/>
            </a:pPr>
            <a:r>
              <a:rPr lang="ja-JP" altLang="en-US" sz="1400" dirty="0">
                <a:solidFill>
                  <a:prstClr val="black">
                    <a:lumMod val="75000"/>
                    <a:lumOff val="25000"/>
                  </a:prstClr>
                </a:solidFill>
              </a:rPr>
              <a:t>インストールした</a:t>
            </a:r>
            <a:r>
              <a:rPr lang="en-US" altLang="ja-JP" sz="1400" dirty="0">
                <a:solidFill>
                  <a:prstClr val="black">
                    <a:lumMod val="75000"/>
                    <a:lumOff val="25000"/>
                  </a:prstClr>
                </a:solidFill>
              </a:rPr>
              <a:t>SS</a:t>
            </a:r>
            <a:r>
              <a:rPr lang="ja-JP" altLang="en-US" sz="1400" dirty="0">
                <a:solidFill>
                  <a:prstClr val="black">
                    <a:lumMod val="75000"/>
                    <a:lumOff val="25000"/>
                  </a:prstClr>
                </a:solidFill>
              </a:rPr>
              <a:t>製品のライセンス登録は、後日、お客様側で実施いただきます。</a:t>
            </a:r>
            <a:endParaRPr lang="en-US" altLang="ja-JP" sz="1600" dirty="0">
              <a:solidFill>
                <a:prstClr val="black">
                  <a:lumMod val="75000"/>
                  <a:lumOff val="25000"/>
                </a:prstClr>
              </a:solidFill>
            </a:endParaRPr>
          </a:p>
          <a:p>
            <a:endParaRPr kumimoji="1" lang="ja-JP" altLang="en-US" dirty="0"/>
          </a:p>
        </p:txBody>
      </p:sp>
      <p:sp>
        <p:nvSpPr>
          <p:cNvPr id="4" name="タイトル 3"/>
          <p:cNvSpPr>
            <a:spLocks noGrp="1"/>
          </p:cNvSpPr>
          <p:nvPr>
            <p:ph type="title"/>
          </p:nvPr>
        </p:nvSpPr>
        <p:spPr/>
        <p:txBody>
          <a:bodyPr/>
          <a:lstStyle/>
          <a:p>
            <a:r>
              <a:rPr lang="ja-JP" altLang="en-US" sz="2000" dirty="0"/>
              <a:t>環境構築（クラウド環境のバージョン等）</a:t>
            </a:r>
            <a:br>
              <a:rPr lang="ja-JP" altLang="en-US" dirty="0"/>
            </a:br>
            <a:br>
              <a:rPr lang="en-US" altLang="ja-JP" dirty="0"/>
            </a:br>
            <a:endParaRPr kumimoji="1" lang="ja-JP" altLang="en-US" dirty="0"/>
          </a:p>
        </p:txBody>
      </p:sp>
      <p:sp>
        <p:nvSpPr>
          <p:cNvPr id="5" name="フッター プレースホルダー 4"/>
          <p:cNvSpPr>
            <a:spLocks noGrp="1"/>
          </p:cNvSpPr>
          <p:nvPr>
            <p:ph type="ftr" sz="quarter" idx="3"/>
          </p:nvPr>
        </p:nvSpPr>
        <p:spPr/>
        <p:txBody>
          <a:bodyPr/>
          <a:lstStyle/>
          <a:p>
            <a:r>
              <a:rPr lang="en-US" altLang="ja-JP" dirty="0"/>
              <a:t>©Canon IT Solutions Inc.  All rights reserved.</a:t>
            </a:r>
            <a:endParaRPr lang="ja-JP" altLang="en-US" dirty="0"/>
          </a:p>
        </p:txBody>
      </p:sp>
    </p:spTree>
    <p:extLst>
      <p:ext uri="{BB962C8B-B14F-4D97-AF65-F5344CB8AC3E}">
        <p14:creationId xmlns:p14="http://schemas.microsoft.com/office/powerpoint/2010/main" val="103674311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p:cNvSpPr>
            <a:spLocks noGrp="1"/>
          </p:cNvSpPr>
          <p:nvPr>
            <p:ph type="sldNum" sz="quarter" idx="12"/>
          </p:nvPr>
        </p:nvSpPr>
        <p:spPr/>
        <p:txBody>
          <a:bodyPr/>
          <a:lstStyle/>
          <a:p>
            <a:fld id="{78AE49ED-73EF-499C-8307-28EB0E7CF529}" type="slidenum">
              <a:rPr kumimoji="1" lang="ja-JP" altLang="en-US" smtClean="0"/>
              <a:t>23</a:t>
            </a:fld>
            <a:endParaRPr kumimoji="1" lang="ja-JP" altLang="en-US" dirty="0"/>
          </a:p>
        </p:txBody>
      </p:sp>
      <p:sp>
        <p:nvSpPr>
          <p:cNvPr id="4" name="タイトル 3"/>
          <p:cNvSpPr>
            <a:spLocks noGrp="1"/>
          </p:cNvSpPr>
          <p:nvPr>
            <p:ph type="title"/>
          </p:nvPr>
        </p:nvSpPr>
        <p:spPr/>
        <p:txBody>
          <a:bodyPr/>
          <a:lstStyle/>
          <a:p>
            <a:r>
              <a:rPr lang="ja-JP" altLang="en-US" sz="2000" dirty="0"/>
              <a:t>環境構築（ネットワーク設定について）</a:t>
            </a:r>
            <a:endParaRPr kumimoji="1" lang="ja-JP" altLang="en-US" sz="2000" dirty="0"/>
          </a:p>
        </p:txBody>
      </p:sp>
      <p:sp>
        <p:nvSpPr>
          <p:cNvPr id="5" name="フッター プレースホルダー 4"/>
          <p:cNvSpPr>
            <a:spLocks noGrp="1"/>
          </p:cNvSpPr>
          <p:nvPr>
            <p:ph type="ftr" sz="quarter" idx="3"/>
          </p:nvPr>
        </p:nvSpPr>
        <p:spPr/>
        <p:txBody>
          <a:bodyPr/>
          <a:lstStyle/>
          <a:p>
            <a:r>
              <a:rPr lang="en-US" altLang="ja-JP" dirty="0"/>
              <a:t>©Canon IT Solutions Inc.  All rights reserved.</a:t>
            </a:r>
            <a:endParaRPr lang="ja-JP" altLang="en-US" dirty="0"/>
          </a:p>
        </p:txBody>
      </p:sp>
      <p:grpSp>
        <p:nvGrpSpPr>
          <p:cNvPr id="8" name="グループ化 7"/>
          <p:cNvGrpSpPr/>
          <p:nvPr/>
        </p:nvGrpSpPr>
        <p:grpSpPr>
          <a:xfrm>
            <a:off x="1475656" y="1815666"/>
            <a:ext cx="7200800" cy="2788615"/>
            <a:chOff x="611560" y="1125193"/>
            <a:chExt cx="7992888" cy="3777780"/>
          </a:xfrm>
        </p:grpSpPr>
        <p:pic>
          <p:nvPicPr>
            <p:cNvPr id="9" name="図 8"/>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11560" y="1125193"/>
              <a:ext cx="7992888" cy="3777780"/>
            </a:xfrm>
            <a:prstGeom prst="rect">
              <a:avLst/>
            </a:prstGeom>
          </p:spPr>
        </p:pic>
        <p:sp>
          <p:nvSpPr>
            <p:cNvPr id="10" name="正方形/長方形 9"/>
            <p:cNvSpPr/>
            <p:nvPr/>
          </p:nvSpPr>
          <p:spPr>
            <a:xfrm>
              <a:off x="3049390" y="2211710"/>
              <a:ext cx="959148" cy="1452518"/>
            </a:xfrm>
            <a:prstGeom prst="rect">
              <a:avLst/>
            </a:prstGeom>
            <a:noFill/>
            <a:ln w="38100">
              <a:solidFill>
                <a:srgbClr val="FF0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grpSp>
      <p:sp>
        <p:nvSpPr>
          <p:cNvPr id="11" name="正方形/長方形 10"/>
          <p:cNvSpPr/>
          <p:nvPr/>
        </p:nvSpPr>
        <p:spPr>
          <a:xfrm>
            <a:off x="467798" y="905820"/>
            <a:ext cx="8028638" cy="954107"/>
          </a:xfrm>
          <a:prstGeom prst="rect">
            <a:avLst/>
          </a:prstGeom>
        </p:spPr>
        <p:txBody>
          <a:bodyPr wrap="square">
            <a:spAutoFit/>
          </a:bodyPr>
          <a:lstStyle/>
          <a:p>
            <a:r>
              <a:rPr lang="ja-JP" altLang="en-US" sz="1400" dirty="0">
                <a:solidFill>
                  <a:schemeClr val="tx1">
                    <a:lumMod val="75000"/>
                    <a:lumOff val="25000"/>
                  </a:schemeClr>
                </a:solidFill>
                <a:latin typeface="+mn-ea"/>
              </a:rPr>
              <a:t>初期環境構築時、ユーザーネットワークを</a:t>
            </a:r>
            <a:r>
              <a:rPr lang="en-US" altLang="ja-JP" sz="1400" dirty="0">
                <a:solidFill>
                  <a:schemeClr val="tx1">
                    <a:lumMod val="75000"/>
                    <a:lumOff val="25000"/>
                  </a:schemeClr>
                </a:solidFill>
                <a:latin typeface="+mn-ea"/>
              </a:rPr>
              <a:t>OCI</a:t>
            </a:r>
            <a:r>
              <a:rPr lang="ja-JP" altLang="en-US" sz="1400" dirty="0">
                <a:solidFill>
                  <a:schemeClr val="tx1">
                    <a:lumMod val="75000"/>
                    <a:lumOff val="25000"/>
                  </a:schemeClr>
                </a:solidFill>
                <a:latin typeface="+mn-ea"/>
              </a:rPr>
              <a:t>に繋げるために赤枠内の接続設定を行いますので、お客様ネットワークのルータ情報等が必要になります。</a:t>
            </a:r>
            <a:endParaRPr lang="en-US" altLang="ja-JP" sz="1400" dirty="0">
              <a:solidFill>
                <a:schemeClr val="tx1">
                  <a:lumMod val="75000"/>
                  <a:lumOff val="25000"/>
                </a:schemeClr>
              </a:solidFill>
              <a:latin typeface="+mn-ea"/>
            </a:endParaRPr>
          </a:p>
          <a:p>
            <a:r>
              <a:rPr lang="ja-JP" altLang="en-US" sz="1400" dirty="0">
                <a:solidFill>
                  <a:schemeClr val="tx1">
                    <a:lumMod val="75000"/>
                    <a:lumOff val="25000"/>
                  </a:schemeClr>
                </a:solidFill>
                <a:latin typeface="+mn-ea"/>
              </a:rPr>
              <a:t>なお、</a:t>
            </a:r>
            <a:r>
              <a:rPr lang="en-US" altLang="ja-JP" sz="1400" b="1" dirty="0">
                <a:solidFill>
                  <a:schemeClr val="tx1">
                    <a:lumMod val="75000"/>
                    <a:lumOff val="25000"/>
                  </a:schemeClr>
                </a:solidFill>
                <a:latin typeface="+mn-ea"/>
              </a:rPr>
              <a:t>NX Cloud</a:t>
            </a:r>
            <a:r>
              <a:rPr lang="ja-JP" altLang="en-US" sz="1400" b="1" dirty="0">
                <a:solidFill>
                  <a:schemeClr val="tx1">
                    <a:lumMod val="75000"/>
                    <a:lumOff val="25000"/>
                  </a:schemeClr>
                </a:solidFill>
                <a:latin typeface="+mn-ea"/>
              </a:rPr>
              <a:t>外（緑色エリア）のネットワークの設定等に関しては、当社は関与しません。</a:t>
            </a:r>
            <a:endParaRPr lang="en-US" altLang="ja-JP" sz="1400" b="1" dirty="0">
              <a:solidFill>
                <a:schemeClr val="tx1">
                  <a:lumMod val="75000"/>
                  <a:lumOff val="25000"/>
                </a:schemeClr>
              </a:solidFill>
              <a:latin typeface="+mn-ea"/>
            </a:endParaRPr>
          </a:p>
          <a:p>
            <a:r>
              <a:rPr lang="ja-JP" altLang="en-US" sz="1400" b="1" dirty="0">
                <a:solidFill>
                  <a:schemeClr val="tx1">
                    <a:lumMod val="75000"/>
                    <a:lumOff val="25000"/>
                  </a:schemeClr>
                </a:solidFill>
                <a:latin typeface="+mn-ea"/>
              </a:rPr>
              <a:t>お客様側で対応いただきます。</a:t>
            </a:r>
            <a:endParaRPr lang="en-US" altLang="ja-JP" sz="1400" b="1" dirty="0">
              <a:solidFill>
                <a:schemeClr val="tx1">
                  <a:lumMod val="75000"/>
                  <a:lumOff val="25000"/>
                </a:schemeClr>
              </a:solidFill>
              <a:latin typeface="+mn-ea"/>
            </a:endParaRPr>
          </a:p>
        </p:txBody>
      </p:sp>
      <p:sp>
        <p:nvSpPr>
          <p:cNvPr id="12" name="正方形/長方形 11"/>
          <p:cNvSpPr/>
          <p:nvPr/>
        </p:nvSpPr>
        <p:spPr>
          <a:xfrm>
            <a:off x="1475655" y="1903225"/>
            <a:ext cx="2156138" cy="2662989"/>
          </a:xfrm>
          <a:prstGeom prst="rect">
            <a:avLst/>
          </a:prstGeom>
          <a:solidFill>
            <a:srgbClr val="009900">
              <a:alpha val="10000"/>
            </a:srgbClr>
          </a:solidFill>
          <a:ln>
            <a:solidFill>
              <a:srgbClr val="006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13" name="正方形/長方形 12"/>
          <p:cNvSpPr/>
          <p:nvPr/>
        </p:nvSpPr>
        <p:spPr>
          <a:xfrm>
            <a:off x="3671900" y="1903225"/>
            <a:ext cx="4860540" cy="2662989"/>
          </a:xfrm>
          <a:prstGeom prst="rect">
            <a:avLst/>
          </a:prstGeom>
          <a:solidFill>
            <a:srgbClr val="0066FF">
              <a:alpha val="10000"/>
            </a:srgbClr>
          </a:solidFill>
          <a:ln>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14" name="四角形吹き出し 13"/>
          <p:cNvSpPr/>
          <p:nvPr/>
        </p:nvSpPr>
        <p:spPr>
          <a:xfrm>
            <a:off x="4752020" y="3689886"/>
            <a:ext cx="2088232" cy="466040"/>
          </a:xfrm>
          <a:prstGeom prst="wedgeRectCallout">
            <a:avLst>
              <a:gd name="adj1" fmla="val -57795"/>
              <a:gd name="adj2" fmla="val -144082"/>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200" dirty="0">
                <a:solidFill>
                  <a:schemeClr val="tx1"/>
                </a:solidFill>
                <a:latin typeface="+mn-ea"/>
              </a:rPr>
              <a:t>ネットワークの設定を行う</a:t>
            </a:r>
            <a:br>
              <a:rPr lang="en-US" altLang="ja-JP" sz="1200" dirty="0">
                <a:solidFill>
                  <a:schemeClr val="tx1"/>
                </a:solidFill>
                <a:latin typeface="+mn-ea"/>
              </a:rPr>
            </a:br>
            <a:r>
              <a:rPr lang="ja-JP" altLang="en-US" sz="1200" dirty="0">
                <a:solidFill>
                  <a:schemeClr val="tx1"/>
                </a:solidFill>
                <a:latin typeface="+mn-ea"/>
              </a:rPr>
              <a:t>（</a:t>
            </a:r>
            <a:r>
              <a:rPr lang="en-US" altLang="ja-JP" sz="1200" dirty="0">
                <a:solidFill>
                  <a:schemeClr val="tx1"/>
                </a:solidFill>
                <a:latin typeface="+mn-ea"/>
              </a:rPr>
              <a:t>IP</a:t>
            </a:r>
            <a:r>
              <a:rPr lang="ja-JP" altLang="en-US" sz="1200" dirty="0">
                <a:solidFill>
                  <a:schemeClr val="tx1"/>
                </a:solidFill>
                <a:latin typeface="+mn-ea"/>
              </a:rPr>
              <a:t>アドレス制限を含む）</a:t>
            </a:r>
            <a:endParaRPr kumimoji="1" lang="en-US" altLang="ja-JP" sz="1200" dirty="0">
              <a:solidFill>
                <a:schemeClr val="tx1"/>
              </a:solidFill>
              <a:latin typeface="+mn-ea"/>
            </a:endParaRPr>
          </a:p>
        </p:txBody>
      </p:sp>
      <p:sp>
        <p:nvSpPr>
          <p:cNvPr id="15" name="正方形/長方形 14"/>
          <p:cNvSpPr/>
          <p:nvPr/>
        </p:nvSpPr>
        <p:spPr>
          <a:xfrm>
            <a:off x="1519681" y="1985436"/>
            <a:ext cx="1072099" cy="2520280"/>
          </a:xfrm>
          <a:prstGeom prst="rect">
            <a:avLst/>
          </a:prstGeom>
          <a:noFill/>
          <a:ln w="222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16" name="テキスト ボックス 15"/>
          <p:cNvSpPr txBox="1"/>
          <p:nvPr/>
        </p:nvSpPr>
        <p:spPr>
          <a:xfrm>
            <a:off x="1571727" y="3884201"/>
            <a:ext cx="2008203" cy="553998"/>
          </a:xfrm>
          <a:prstGeom prst="rect">
            <a:avLst/>
          </a:prstGeom>
          <a:solidFill>
            <a:schemeClr val="bg1"/>
          </a:solidFill>
        </p:spPr>
        <p:txBody>
          <a:bodyPr wrap="square" rtlCol="0">
            <a:spAutoFit/>
          </a:bodyPr>
          <a:lstStyle/>
          <a:p>
            <a:r>
              <a:rPr lang="ja-JP" altLang="en-US" sz="1000" dirty="0">
                <a:latin typeface="+mn-ea"/>
              </a:rPr>
              <a:t>ネットワークは最低</a:t>
            </a:r>
            <a:r>
              <a:rPr lang="en-US" altLang="ja-JP" sz="1000" dirty="0">
                <a:latin typeface="+mn-ea"/>
              </a:rPr>
              <a:t>8Mbps</a:t>
            </a:r>
            <a:r>
              <a:rPr lang="ja-JP" altLang="en-US" sz="1000" dirty="0">
                <a:latin typeface="+mn-ea"/>
              </a:rPr>
              <a:t>以上、平均</a:t>
            </a:r>
            <a:r>
              <a:rPr lang="en-US" altLang="ja-JP" sz="1000" dirty="0">
                <a:latin typeface="+mn-ea"/>
              </a:rPr>
              <a:t>20</a:t>
            </a:r>
            <a:r>
              <a:rPr lang="ja-JP" altLang="en-US" sz="1000" dirty="0">
                <a:latin typeface="+mn-ea"/>
              </a:rPr>
              <a:t>～</a:t>
            </a:r>
            <a:r>
              <a:rPr lang="en-US" altLang="ja-JP" sz="1000" dirty="0">
                <a:latin typeface="+mn-ea"/>
              </a:rPr>
              <a:t>40Mbps</a:t>
            </a:r>
            <a:r>
              <a:rPr lang="ja-JP" altLang="en-US" sz="1000" dirty="0">
                <a:latin typeface="+mn-ea"/>
              </a:rPr>
              <a:t>の回線速度を</a:t>
            </a:r>
            <a:endParaRPr lang="en-US" altLang="ja-JP" sz="1000" dirty="0">
              <a:latin typeface="+mn-ea"/>
            </a:endParaRPr>
          </a:p>
          <a:p>
            <a:r>
              <a:rPr lang="ja-JP" altLang="en-US" sz="1000" dirty="0">
                <a:latin typeface="+mn-ea"/>
              </a:rPr>
              <a:t>推奨します。</a:t>
            </a:r>
            <a:endParaRPr kumimoji="1" lang="ja-JP" altLang="en-US" sz="1000" dirty="0">
              <a:latin typeface="+mn-ea"/>
            </a:endParaRPr>
          </a:p>
        </p:txBody>
      </p:sp>
    </p:spTree>
    <p:extLst>
      <p:ext uri="{BB962C8B-B14F-4D97-AF65-F5344CB8AC3E}">
        <p14:creationId xmlns:p14="http://schemas.microsoft.com/office/powerpoint/2010/main" val="382162910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p:cNvSpPr>
            <a:spLocks noGrp="1"/>
          </p:cNvSpPr>
          <p:nvPr>
            <p:ph type="sldNum" sz="quarter" idx="12"/>
          </p:nvPr>
        </p:nvSpPr>
        <p:spPr/>
        <p:txBody>
          <a:bodyPr/>
          <a:lstStyle/>
          <a:p>
            <a:fld id="{78AE49ED-73EF-499C-8307-28EB0E7CF529}" type="slidenum">
              <a:rPr kumimoji="1" lang="ja-JP" altLang="en-US" smtClean="0"/>
              <a:t>24</a:t>
            </a:fld>
            <a:endParaRPr kumimoji="1" lang="ja-JP" altLang="en-US" dirty="0"/>
          </a:p>
        </p:txBody>
      </p:sp>
      <p:sp>
        <p:nvSpPr>
          <p:cNvPr id="3" name="テキスト プレースホルダー 2"/>
          <p:cNvSpPr>
            <a:spLocks noGrp="1"/>
          </p:cNvSpPr>
          <p:nvPr>
            <p:ph type="body" sz="quarter" idx="14"/>
          </p:nvPr>
        </p:nvSpPr>
        <p:spPr>
          <a:xfrm>
            <a:off x="358775" y="951570"/>
            <a:ext cx="8426450" cy="3852428"/>
          </a:xfrm>
        </p:spPr>
        <p:txBody>
          <a:bodyPr/>
          <a:lstStyle/>
          <a:p>
            <a:pPr lvl="0">
              <a:lnSpc>
                <a:spcPct val="100000"/>
              </a:lnSpc>
            </a:pPr>
            <a:r>
              <a:rPr lang="ja-JP" altLang="en-US" sz="1400" dirty="0">
                <a:solidFill>
                  <a:schemeClr val="tx1">
                    <a:lumMod val="75000"/>
                    <a:lumOff val="25000"/>
                  </a:schemeClr>
                </a:solidFill>
              </a:rPr>
              <a:t>グローバル</a:t>
            </a:r>
            <a:r>
              <a:rPr lang="en-US" altLang="ja-JP" sz="1400" dirty="0">
                <a:solidFill>
                  <a:schemeClr val="tx1">
                    <a:lumMod val="75000"/>
                    <a:lumOff val="25000"/>
                  </a:schemeClr>
                </a:solidFill>
              </a:rPr>
              <a:t>IP</a:t>
            </a:r>
            <a:r>
              <a:rPr lang="ja-JP" altLang="en-US" sz="1400" dirty="0">
                <a:solidFill>
                  <a:schemeClr val="tx1">
                    <a:lumMod val="75000"/>
                    <a:lumOff val="25000"/>
                  </a:schemeClr>
                </a:solidFill>
              </a:rPr>
              <a:t>アドレスで接続を制限しますので、接続元</a:t>
            </a:r>
            <a:r>
              <a:rPr lang="en-US" altLang="ja-JP" sz="1400" dirty="0">
                <a:solidFill>
                  <a:schemeClr val="tx1">
                    <a:lumMod val="75000"/>
                    <a:lumOff val="25000"/>
                  </a:schemeClr>
                </a:solidFill>
              </a:rPr>
              <a:t>IP</a:t>
            </a:r>
            <a:r>
              <a:rPr lang="ja-JP" altLang="en-US" sz="1400" dirty="0">
                <a:solidFill>
                  <a:schemeClr val="tx1">
                    <a:lumMod val="75000"/>
                    <a:lumOff val="25000"/>
                  </a:schemeClr>
                </a:solidFill>
              </a:rPr>
              <a:t>アドレスとして</a:t>
            </a:r>
            <a:r>
              <a:rPr lang="ja-JP" altLang="en-US" sz="1400" b="1" dirty="0">
                <a:solidFill>
                  <a:schemeClr val="tx1">
                    <a:lumMod val="75000"/>
                    <a:lumOff val="25000"/>
                  </a:schemeClr>
                </a:solidFill>
              </a:rPr>
              <a:t>固定のグローバル</a:t>
            </a:r>
            <a:r>
              <a:rPr lang="en-US" altLang="ja-JP" sz="1400" b="1" dirty="0">
                <a:solidFill>
                  <a:schemeClr val="tx1">
                    <a:lumMod val="75000"/>
                    <a:lumOff val="25000"/>
                  </a:schemeClr>
                </a:solidFill>
              </a:rPr>
              <a:t>IP</a:t>
            </a:r>
            <a:r>
              <a:rPr lang="ja-JP" altLang="en-US" sz="1400" b="1" dirty="0">
                <a:solidFill>
                  <a:schemeClr val="tx1">
                    <a:lumMod val="75000"/>
                    <a:lumOff val="25000"/>
                  </a:schemeClr>
                </a:solidFill>
              </a:rPr>
              <a:t>アドレスを指定</a:t>
            </a:r>
            <a:r>
              <a:rPr lang="ja-JP" altLang="en-US" sz="1400" dirty="0">
                <a:solidFill>
                  <a:schemeClr val="tx1">
                    <a:lumMod val="75000"/>
                    <a:lumOff val="25000"/>
                  </a:schemeClr>
                </a:solidFill>
              </a:rPr>
              <a:t>いただきます。グローバル</a:t>
            </a:r>
            <a:r>
              <a:rPr lang="en-US" altLang="ja-JP" sz="1400" dirty="0">
                <a:solidFill>
                  <a:schemeClr val="tx1">
                    <a:lumMod val="75000"/>
                    <a:lumOff val="25000"/>
                  </a:schemeClr>
                </a:solidFill>
              </a:rPr>
              <a:t>IP</a:t>
            </a:r>
            <a:r>
              <a:rPr lang="ja-JP" altLang="en-US" sz="1400" dirty="0">
                <a:solidFill>
                  <a:schemeClr val="tx1">
                    <a:lumMod val="75000"/>
                    <a:lumOff val="25000"/>
                  </a:schemeClr>
                </a:solidFill>
              </a:rPr>
              <a:t>アドレスが</a:t>
            </a:r>
            <a:r>
              <a:rPr lang="ja-JP" altLang="en-US" sz="1400" b="1" dirty="0">
                <a:solidFill>
                  <a:schemeClr val="tx1">
                    <a:lumMod val="75000"/>
                    <a:lumOff val="25000"/>
                  </a:schemeClr>
                </a:solidFill>
              </a:rPr>
              <a:t>可変の環境では利用できません</a:t>
            </a:r>
            <a:r>
              <a:rPr lang="ja-JP" altLang="en-US" sz="1400" dirty="0">
                <a:solidFill>
                  <a:schemeClr val="tx1">
                    <a:lumMod val="75000"/>
                    <a:lumOff val="25000"/>
                  </a:schemeClr>
                </a:solidFill>
              </a:rPr>
              <a:t>のでご注意ください。</a:t>
            </a:r>
            <a:endParaRPr lang="en-US" altLang="ja-JP" sz="1400" dirty="0">
              <a:solidFill>
                <a:schemeClr val="tx1">
                  <a:lumMod val="75000"/>
                  <a:lumOff val="25000"/>
                </a:schemeClr>
              </a:solidFill>
            </a:endParaRPr>
          </a:p>
          <a:p>
            <a:pPr marL="285750" lvl="0" indent="-285750">
              <a:lnSpc>
                <a:spcPct val="100000"/>
              </a:lnSpc>
              <a:buFont typeface="Arial" panose="020B0604020202020204" pitchFamily="34" charset="0"/>
              <a:buChar char="•"/>
            </a:pPr>
            <a:r>
              <a:rPr lang="ja-JP" altLang="en-US" b="1" dirty="0">
                <a:solidFill>
                  <a:schemeClr val="tx1">
                    <a:lumMod val="75000"/>
                    <a:lumOff val="25000"/>
                  </a:schemeClr>
                </a:solidFill>
              </a:rPr>
              <a:t>指定できる</a:t>
            </a:r>
            <a:r>
              <a:rPr lang="en-US" altLang="ja-JP" b="1" dirty="0">
                <a:solidFill>
                  <a:schemeClr val="tx1">
                    <a:lumMod val="75000"/>
                    <a:lumOff val="25000"/>
                  </a:schemeClr>
                </a:solidFill>
              </a:rPr>
              <a:t>IP</a:t>
            </a:r>
            <a:r>
              <a:rPr lang="ja-JP" altLang="en-US" b="1" dirty="0">
                <a:solidFill>
                  <a:schemeClr val="tx1">
                    <a:lumMod val="75000"/>
                    <a:lumOff val="25000"/>
                  </a:schemeClr>
                </a:solidFill>
              </a:rPr>
              <a:t>アドレスは最大で</a:t>
            </a:r>
            <a:r>
              <a:rPr lang="en-US" altLang="ja-JP" b="1" dirty="0">
                <a:solidFill>
                  <a:schemeClr val="tx1">
                    <a:lumMod val="75000"/>
                    <a:lumOff val="25000"/>
                  </a:schemeClr>
                </a:solidFill>
              </a:rPr>
              <a:t>50</a:t>
            </a:r>
            <a:r>
              <a:rPr lang="ja-JP" altLang="en-US" dirty="0">
                <a:solidFill>
                  <a:schemeClr val="tx1">
                    <a:lumMod val="75000"/>
                    <a:lumOff val="25000"/>
                  </a:schemeClr>
                </a:solidFill>
              </a:rPr>
              <a:t>です。</a:t>
            </a:r>
            <a:endParaRPr lang="en-US" altLang="ja-JP" dirty="0">
              <a:solidFill>
                <a:schemeClr val="tx1">
                  <a:lumMod val="75000"/>
                  <a:lumOff val="25000"/>
                </a:schemeClr>
              </a:solidFill>
            </a:endParaRPr>
          </a:p>
          <a:p>
            <a:pPr marL="285750" lvl="0" indent="-285750">
              <a:lnSpc>
                <a:spcPct val="100000"/>
              </a:lnSpc>
              <a:buFont typeface="Arial" panose="020B0604020202020204" pitchFamily="34" charset="0"/>
              <a:buChar char="•"/>
            </a:pPr>
            <a:r>
              <a:rPr lang="ja-JP" altLang="en-US" dirty="0">
                <a:solidFill>
                  <a:schemeClr val="tx1">
                    <a:lumMod val="75000"/>
                    <a:lumOff val="25000"/>
                  </a:schemeClr>
                </a:solidFill>
              </a:rPr>
              <a:t>構築後の追加・変更は対応に時間を頂く可能性があります。できるだけ構築時に記入をお願いします。</a:t>
            </a:r>
            <a:endParaRPr lang="en-US" altLang="ja-JP" dirty="0">
              <a:solidFill>
                <a:schemeClr val="tx1">
                  <a:lumMod val="75000"/>
                  <a:lumOff val="25000"/>
                </a:schemeClr>
              </a:solidFill>
            </a:endParaRPr>
          </a:p>
          <a:p>
            <a:pPr marL="285750" lvl="0" indent="-285750">
              <a:lnSpc>
                <a:spcPct val="100000"/>
              </a:lnSpc>
              <a:buFont typeface="Arial" panose="020B0604020202020204" pitchFamily="34" charset="0"/>
              <a:buChar char="•"/>
            </a:pPr>
            <a:r>
              <a:rPr lang="en-US" altLang="ja-JP" dirty="0">
                <a:solidFill>
                  <a:schemeClr val="tx1">
                    <a:lumMod val="75000"/>
                    <a:lumOff val="25000"/>
                  </a:schemeClr>
                </a:solidFill>
              </a:rPr>
              <a:t>HTTPS</a:t>
            </a:r>
            <a:r>
              <a:rPr lang="ja-JP" altLang="en-US" dirty="0">
                <a:solidFill>
                  <a:schemeClr val="tx1">
                    <a:lumMod val="75000"/>
                    <a:lumOff val="25000"/>
                  </a:schemeClr>
                </a:solidFill>
              </a:rPr>
              <a:t>による通信のみ許可します。</a:t>
            </a:r>
            <a:endParaRPr lang="en-US" altLang="ja-JP" dirty="0">
              <a:solidFill>
                <a:schemeClr val="tx1">
                  <a:lumMod val="75000"/>
                  <a:lumOff val="25000"/>
                </a:schemeClr>
              </a:solidFill>
            </a:endParaRPr>
          </a:p>
          <a:p>
            <a:pPr marL="285750" lvl="0" indent="-285750">
              <a:lnSpc>
                <a:spcPct val="100000"/>
              </a:lnSpc>
              <a:buFont typeface="Arial" panose="020B0604020202020204" pitchFamily="34" charset="0"/>
              <a:buChar char="•"/>
            </a:pPr>
            <a:r>
              <a:rPr lang="ja-JP" altLang="en-US" dirty="0">
                <a:solidFill>
                  <a:schemeClr val="tx1">
                    <a:lumMod val="75000"/>
                    <a:lumOff val="25000"/>
                  </a:schemeClr>
                </a:solidFill>
              </a:rPr>
              <a:t>インターネット経由の場合は</a:t>
            </a:r>
            <a:r>
              <a:rPr lang="en-US" altLang="ja-JP" dirty="0">
                <a:solidFill>
                  <a:schemeClr val="tx1">
                    <a:lumMod val="75000"/>
                    <a:lumOff val="25000"/>
                  </a:schemeClr>
                </a:solidFill>
              </a:rPr>
              <a:t>IP</a:t>
            </a:r>
            <a:r>
              <a:rPr lang="ja-JP" altLang="en-US" dirty="0">
                <a:solidFill>
                  <a:schemeClr val="tx1">
                    <a:lumMod val="75000"/>
                    <a:lumOff val="25000"/>
                  </a:schemeClr>
                </a:solidFill>
              </a:rPr>
              <a:t>集約が必須です。</a:t>
            </a:r>
            <a:endParaRPr lang="en-US" altLang="ja-JP" dirty="0">
              <a:solidFill>
                <a:schemeClr val="tx1">
                  <a:lumMod val="75000"/>
                  <a:lumOff val="25000"/>
                </a:schemeClr>
              </a:solidFill>
            </a:endParaRPr>
          </a:p>
          <a:p>
            <a:pPr lvl="0">
              <a:lnSpc>
                <a:spcPct val="100000"/>
              </a:lnSpc>
            </a:pPr>
            <a:endParaRPr lang="en-US" altLang="ja-JP" dirty="0">
              <a:solidFill>
                <a:schemeClr val="tx1">
                  <a:lumMod val="75000"/>
                  <a:lumOff val="25000"/>
                </a:schemeClr>
              </a:solidFill>
            </a:endParaRPr>
          </a:p>
          <a:p>
            <a:pPr marL="285750" lvl="0" indent="-285750">
              <a:lnSpc>
                <a:spcPct val="150000"/>
              </a:lnSpc>
              <a:buFont typeface="Arial" panose="020B0604020202020204" pitchFamily="34" charset="0"/>
              <a:buChar char="•"/>
            </a:pPr>
            <a:endParaRPr lang="en-US" altLang="ja-JP" sz="1400" dirty="0">
              <a:solidFill>
                <a:schemeClr val="tx1">
                  <a:lumMod val="75000"/>
                  <a:lumOff val="25000"/>
                </a:schemeClr>
              </a:solidFill>
            </a:endParaRPr>
          </a:p>
          <a:p>
            <a:endParaRPr kumimoji="1" lang="en-US" altLang="ja-JP" dirty="0">
              <a:solidFill>
                <a:schemeClr val="tx1">
                  <a:lumMod val="75000"/>
                  <a:lumOff val="25000"/>
                </a:schemeClr>
              </a:solidFill>
            </a:endParaRPr>
          </a:p>
          <a:p>
            <a:endParaRPr lang="en-US" altLang="ja-JP" dirty="0">
              <a:solidFill>
                <a:schemeClr val="tx1">
                  <a:lumMod val="75000"/>
                  <a:lumOff val="25000"/>
                </a:schemeClr>
              </a:solidFill>
            </a:endParaRPr>
          </a:p>
          <a:p>
            <a:endParaRPr kumimoji="1" lang="en-US" altLang="ja-JP" dirty="0">
              <a:solidFill>
                <a:schemeClr val="tx1">
                  <a:lumMod val="75000"/>
                  <a:lumOff val="25000"/>
                </a:schemeClr>
              </a:solidFill>
            </a:endParaRPr>
          </a:p>
          <a:p>
            <a:endParaRPr lang="en-US" altLang="ja-JP" dirty="0">
              <a:solidFill>
                <a:schemeClr val="tx1">
                  <a:lumMod val="75000"/>
                  <a:lumOff val="25000"/>
                </a:schemeClr>
              </a:solidFill>
            </a:endParaRPr>
          </a:p>
          <a:p>
            <a:endParaRPr kumimoji="1" lang="en-US" altLang="ja-JP" dirty="0">
              <a:solidFill>
                <a:schemeClr val="tx1">
                  <a:lumMod val="75000"/>
                  <a:lumOff val="25000"/>
                </a:schemeClr>
              </a:solidFill>
            </a:endParaRPr>
          </a:p>
          <a:p>
            <a:endParaRPr lang="en-US" altLang="ja-JP" sz="1000" dirty="0">
              <a:solidFill>
                <a:schemeClr val="tx1">
                  <a:lumMod val="75000"/>
                  <a:lumOff val="25000"/>
                </a:schemeClr>
              </a:solidFill>
            </a:endParaRPr>
          </a:p>
          <a:p>
            <a:endParaRPr lang="en-US" altLang="ja-JP" sz="1000" dirty="0">
              <a:solidFill>
                <a:schemeClr val="tx1">
                  <a:lumMod val="75000"/>
                  <a:lumOff val="25000"/>
                </a:schemeClr>
              </a:solidFill>
            </a:endParaRPr>
          </a:p>
          <a:p>
            <a:endParaRPr lang="en-US" altLang="ja-JP" sz="1000" dirty="0">
              <a:solidFill>
                <a:schemeClr val="tx1">
                  <a:lumMod val="75000"/>
                  <a:lumOff val="25000"/>
                </a:schemeClr>
              </a:solidFill>
            </a:endParaRPr>
          </a:p>
          <a:p>
            <a:r>
              <a:rPr lang="ja-JP" altLang="en-US" sz="1000" dirty="0">
                <a:solidFill>
                  <a:schemeClr val="tx1">
                    <a:lumMod val="75000"/>
                    <a:lumOff val="25000"/>
                  </a:schemeClr>
                </a:solidFill>
              </a:rPr>
              <a:t>注）但し、「人事諸届・照会</a:t>
            </a:r>
            <a:r>
              <a:rPr lang="en-US" altLang="ja-JP" sz="1000" dirty="0">
                <a:solidFill>
                  <a:schemeClr val="tx1">
                    <a:lumMod val="75000"/>
                    <a:lumOff val="25000"/>
                  </a:schemeClr>
                </a:solidFill>
              </a:rPr>
              <a:t>(FLHR)</a:t>
            </a:r>
            <a:r>
              <a:rPr lang="ja-JP" altLang="en-US" sz="1000" dirty="0">
                <a:solidFill>
                  <a:schemeClr val="tx1">
                    <a:lumMod val="75000"/>
                    <a:lumOff val="25000"/>
                  </a:schemeClr>
                </a:solidFill>
              </a:rPr>
              <a:t>」及び「従業員モバイルオプション</a:t>
            </a:r>
            <a:r>
              <a:rPr lang="en-US" altLang="ja-JP" sz="1000" dirty="0">
                <a:solidFill>
                  <a:schemeClr val="tx1">
                    <a:lumMod val="75000"/>
                    <a:lumOff val="25000"/>
                  </a:schemeClr>
                </a:solidFill>
              </a:rPr>
              <a:t>(NXEM)</a:t>
            </a:r>
            <a:r>
              <a:rPr lang="ja-JP" altLang="en-US" sz="1000" dirty="0">
                <a:solidFill>
                  <a:schemeClr val="tx1">
                    <a:lumMod val="75000"/>
                    <a:lumOff val="25000"/>
                  </a:schemeClr>
                </a:solidFill>
              </a:rPr>
              <a:t>」のインターネット接続利用に限り、</a:t>
            </a:r>
            <a:endParaRPr lang="en-US" altLang="ja-JP" sz="1000" dirty="0">
              <a:solidFill>
                <a:schemeClr val="tx1">
                  <a:lumMod val="75000"/>
                  <a:lumOff val="25000"/>
                </a:schemeClr>
              </a:solidFill>
            </a:endParaRPr>
          </a:p>
          <a:p>
            <a:pPr indent="-285750"/>
            <a:r>
              <a:rPr lang="ja-JP" altLang="en-US" sz="1000" dirty="0">
                <a:solidFill>
                  <a:schemeClr val="tx1">
                    <a:lumMod val="75000"/>
                    <a:lumOff val="25000"/>
                  </a:schemeClr>
                </a:solidFill>
              </a:rPr>
              <a:t>　　</a:t>
            </a:r>
            <a:r>
              <a:rPr lang="en-US" altLang="ja-JP" sz="1000" dirty="0">
                <a:solidFill>
                  <a:schemeClr val="tx1">
                    <a:lumMod val="75000"/>
                    <a:lumOff val="25000"/>
                  </a:schemeClr>
                </a:solidFill>
              </a:rPr>
              <a:t>IP</a:t>
            </a:r>
            <a:r>
              <a:rPr lang="ja-JP" altLang="en-US" sz="1000" dirty="0">
                <a:solidFill>
                  <a:schemeClr val="tx1">
                    <a:lumMod val="75000"/>
                    <a:lumOff val="25000"/>
                  </a:schemeClr>
                </a:solidFill>
              </a:rPr>
              <a:t>アドレス制限なし（インターネット接続＋</a:t>
            </a:r>
            <a:r>
              <a:rPr lang="en-US" altLang="ja-JP" sz="1000" dirty="0">
                <a:solidFill>
                  <a:schemeClr val="tx1">
                    <a:lumMod val="75000"/>
                    <a:lumOff val="25000"/>
                  </a:schemeClr>
                </a:solidFill>
              </a:rPr>
              <a:t>WAF</a:t>
            </a:r>
            <a:r>
              <a:rPr lang="ja-JP" altLang="en-US" sz="1000" dirty="0">
                <a:solidFill>
                  <a:schemeClr val="tx1">
                    <a:lumMod val="75000"/>
                    <a:lumOff val="25000"/>
                  </a:schemeClr>
                </a:solidFill>
              </a:rPr>
              <a:t>＋</a:t>
            </a:r>
            <a:r>
              <a:rPr lang="en-US" altLang="ja-JP" sz="1000" dirty="0">
                <a:solidFill>
                  <a:schemeClr val="tx1">
                    <a:lumMod val="75000"/>
                    <a:lumOff val="25000"/>
                  </a:schemeClr>
                </a:solidFill>
              </a:rPr>
              <a:t>IP</a:t>
            </a:r>
            <a:r>
              <a:rPr lang="ja-JP" altLang="en-US" sz="1000" dirty="0">
                <a:solidFill>
                  <a:schemeClr val="tx1">
                    <a:lumMod val="75000"/>
                    <a:lumOff val="25000"/>
                  </a:schemeClr>
                </a:solidFill>
              </a:rPr>
              <a:t>アドレス制限なし ）の利用も可能です。</a:t>
            </a:r>
            <a:endParaRPr lang="en-US" altLang="ja-JP" sz="1000" dirty="0">
              <a:solidFill>
                <a:schemeClr val="tx1">
                  <a:lumMod val="75000"/>
                  <a:lumOff val="25000"/>
                </a:schemeClr>
              </a:solidFill>
            </a:endParaRPr>
          </a:p>
          <a:p>
            <a:endParaRPr kumimoji="1" lang="ja-JP" altLang="en-US" dirty="0">
              <a:solidFill>
                <a:schemeClr val="tx1">
                  <a:lumMod val="75000"/>
                  <a:lumOff val="25000"/>
                </a:schemeClr>
              </a:solidFill>
            </a:endParaRPr>
          </a:p>
        </p:txBody>
      </p:sp>
      <p:sp>
        <p:nvSpPr>
          <p:cNvPr id="4" name="タイトル 3"/>
          <p:cNvSpPr>
            <a:spLocks noGrp="1"/>
          </p:cNvSpPr>
          <p:nvPr>
            <p:ph type="title"/>
          </p:nvPr>
        </p:nvSpPr>
        <p:spPr/>
        <p:txBody>
          <a:bodyPr/>
          <a:lstStyle/>
          <a:p>
            <a:r>
              <a:rPr lang="ja-JP" altLang="en-US" sz="2000" dirty="0"/>
              <a:t>環境構築（インターネット接続の場合）</a:t>
            </a:r>
            <a:endParaRPr kumimoji="1" lang="ja-JP" altLang="en-US" sz="2000" dirty="0"/>
          </a:p>
        </p:txBody>
      </p:sp>
      <p:sp>
        <p:nvSpPr>
          <p:cNvPr id="5" name="フッター プレースホルダー 4"/>
          <p:cNvSpPr>
            <a:spLocks noGrp="1"/>
          </p:cNvSpPr>
          <p:nvPr>
            <p:ph type="ftr" sz="quarter" idx="3"/>
          </p:nvPr>
        </p:nvSpPr>
        <p:spPr/>
        <p:txBody>
          <a:bodyPr/>
          <a:lstStyle/>
          <a:p>
            <a:r>
              <a:rPr lang="en-US" altLang="ja-JP" dirty="0"/>
              <a:t>©Canon IT Solutions Inc.  All rights reserved.</a:t>
            </a:r>
            <a:endParaRPr lang="ja-JP" altLang="en-US" dirty="0"/>
          </a:p>
        </p:txBody>
      </p:sp>
      <p:pic>
        <p:nvPicPr>
          <p:cNvPr id="6" name="図 5">
            <a:extLst>
              <a:ext uri="{FF2B5EF4-FFF2-40B4-BE49-F238E27FC236}">
                <a16:creationId xmlns:a16="http://schemas.microsoft.com/office/drawing/2014/main" id="{0BEED512-6D8A-CF19-4342-8D7C41F35AB4}"/>
              </a:ext>
            </a:extLst>
          </p:cNvPr>
          <p:cNvPicPr>
            <a:picLocks noChangeAspect="1"/>
          </p:cNvPicPr>
          <p:nvPr/>
        </p:nvPicPr>
        <p:blipFill>
          <a:blip r:embed="rId2"/>
          <a:stretch>
            <a:fillRect/>
          </a:stretch>
        </p:blipFill>
        <p:spPr>
          <a:xfrm>
            <a:off x="358775" y="2139702"/>
            <a:ext cx="8145031" cy="2052228"/>
          </a:xfrm>
          <a:prstGeom prst="rect">
            <a:avLst/>
          </a:prstGeom>
        </p:spPr>
      </p:pic>
    </p:spTree>
    <p:extLst>
      <p:ext uri="{BB962C8B-B14F-4D97-AF65-F5344CB8AC3E}">
        <p14:creationId xmlns:p14="http://schemas.microsoft.com/office/powerpoint/2010/main" val="216970894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p:cNvSpPr>
            <a:spLocks noGrp="1"/>
          </p:cNvSpPr>
          <p:nvPr>
            <p:ph type="sldNum" sz="quarter" idx="12"/>
          </p:nvPr>
        </p:nvSpPr>
        <p:spPr/>
        <p:txBody>
          <a:bodyPr/>
          <a:lstStyle/>
          <a:p>
            <a:fld id="{78AE49ED-73EF-499C-8307-28EB0E7CF529}" type="slidenum">
              <a:rPr kumimoji="1" lang="ja-JP" altLang="en-US" smtClean="0"/>
              <a:t>25</a:t>
            </a:fld>
            <a:endParaRPr kumimoji="1" lang="ja-JP" altLang="en-US" dirty="0"/>
          </a:p>
        </p:txBody>
      </p:sp>
      <p:sp>
        <p:nvSpPr>
          <p:cNvPr id="3" name="テキスト プレースホルダー 2"/>
          <p:cNvSpPr>
            <a:spLocks noGrp="1"/>
          </p:cNvSpPr>
          <p:nvPr>
            <p:ph type="body" sz="quarter" idx="14"/>
          </p:nvPr>
        </p:nvSpPr>
        <p:spPr/>
        <p:txBody>
          <a:bodyPr/>
          <a:lstStyle/>
          <a:p>
            <a:pPr lvl="0">
              <a:lnSpc>
                <a:spcPct val="150000"/>
              </a:lnSpc>
            </a:pPr>
            <a:r>
              <a:rPr lang="ja-JP" altLang="en-US" sz="1600" dirty="0">
                <a:solidFill>
                  <a:prstClr val="black">
                    <a:lumMod val="75000"/>
                    <a:lumOff val="25000"/>
                  </a:prstClr>
                </a:solidFill>
              </a:rPr>
              <a:t>・</a:t>
            </a:r>
            <a:r>
              <a:rPr lang="ja-JP" altLang="en-US" sz="1400" b="1" dirty="0">
                <a:solidFill>
                  <a:prstClr val="black">
                    <a:lumMod val="75000"/>
                    <a:lumOff val="25000"/>
                  </a:prstClr>
                </a:solidFill>
              </a:rPr>
              <a:t>指定できる</a:t>
            </a:r>
            <a:r>
              <a:rPr lang="en-US" altLang="ja-JP" sz="1400" b="1" dirty="0">
                <a:solidFill>
                  <a:prstClr val="black">
                    <a:lumMod val="75000"/>
                    <a:lumOff val="25000"/>
                  </a:prstClr>
                </a:solidFill>
              </a:rPr>
              <a:t>IP</a:t>
            </a:r>
            <a:r>
              <a:rPr lang="ja-JP" altLang="en-US" sz="1400" b="1" dirty="0">
                <a:solidFill>
                  <a:prstClr val="black">
                    <a:lumMod val="75000"/>
                    <a:lumOff val="25000"/>
                  </a:prstClr>
                </a:solidFill>
              </a:rPr>
              <a:t>アドレスは最大で</a:t>
            </a:r>
            <a:r>
              <a:rPr lang="en-US" altLang="ja-JP" sz="1400" b="1" dirty="0">
                <a:solidFill>
                  <a:prstClr val="black">
                    <a:lumMod val="75000"/>
                    <a:lumOff val="25000"/>
                  </a:prstClr>
                </a:solidFill>
              </a:rPr>
              <a:t>10</a:t>
            </a:r>
            <a:r>
              <a:rPr lang="ja-JP" altLang="en-US" sz="1400" dirty="0">
                <a:solidFill>
                  <a:prstClr val="black">
                    <a:lumMod val="75000"/>
                    <a:lumOff val="25000"/>
                  </a:prstClr>
                </a:solidFill>
              </a:rPr>
              <a:t>です。（</a:t>
            </a:r>
            <a:r>
              <a:rPr lang="en-US" altLang="ja-JP" sz="1400" dirty="0">
                <a:solidFill>
                  <a:prstClr val="black">
                    <a:lumMod val="75000"/>
                    <a:lumOff val="25000"/>
                  </a:prstClr>
                </a:solidFill>
              </a:rPr>
              <a:t>CIDR</a:t>
            </a:r>
            <a:r>
              <a:rPr lang="ja-JP" altLang="ja-JP" sz="1400" dirty="0">
                <a:solidFill>
                  <a:prstClr val="black">
                    <a:lumMod val="75000"/>
                    <a:lumOff val="25000"/>
                  </a:prstClr>
                </a:solidFill>
              </a:rPr>
              <a:t>表記</a:t>
            </a:r>
            <a:r>
              <a:rPr lang="ja-JP" altLang="en-US" sz="1400" dirty="0">
                <a:solidFill>
                  <a:prstClr val="black">
                    <a:lumMod val="75000"/>
                    <a:lumOff val="25000"/>
                  </a:prstClr>
                </a:solidFill>
              </a:rPr>
              <a:t>は</a:t>
            </a:r>
            <a:r>
              <a:rPr lang="en-US" altLang="ja-JP" sz="1400" dirty="0">
                <a:solidFill>
                  <a:prstClr val="black">
                    <a:lumMod val="75000"/>
                    <a:lumOff val="25000"/>
                  </a:prstClr>
                </a:solidFill>
              </a:rPr>
              <a:t>1</a:t>
            </a:r>
            <a:r>
              <a:rPr lang="ja-JP" altLang="ja-JP" sz="1400" dirty="0">
                <a:solidFill>
                  <a:prstClr val="black">
                    <a:lumMod val="75000"/>
                    <a:lumOff val="25000"/>
                  </a:prstClr>
                </a:solidFill>
              </a:rPr>
              <a:t>個の指定値として設定できます</a:t>
            </a:r>
            <a:r>
              <a:rPr lang="ja-JP" altLang="en-US" sz="1400" dirty="0">
                <a:solidFill>
                  <a:prstClr val="black">
                    <a:lumMod val="75000"/>
                    <a:lumOff val="25000"/>
                  </a:prstClr>
                </a:solidFill>
              </a:rPr>
              <a:t>）</a:t>
            </a:r>
            <a:endParaRPr lang="en-US" altLang="ja-JP" sz="1400" dirty="0">
              <a:solidFill>
                <a:prstClr val="black">
                  <a:lumMod val="75000"/>
                  <a:lumOff val="25000"/>
                </a:prstClr>
              </a:solidFill>
            </a:endParaRPr>
          </a:p>
          <a:p>
            <a:pPr lvl="0">
              <a:lnSpc>
                <a:spcPct val="100000"/>
              </a:lnSpc>
            </a:pPr>
            <a:r>
              <a:rPr lang="ja-JP" altLang="en-US" sz="1400" dirty="0">
                <a:solidFill>
                  <a:prstClr val="black">
                    <a:lumMod val="75000"/>
                    <a:lumOff val="25000"/>
                  </a:prstClr>
                </a:solidFill>
              </a:rPr>
              <a:t>・お客様側のネットワークで下記セグメントからクラウドサービスへアクセスされる場合、</a:t>
            </a:r>
            <a:endParaRPr lang="en-US" altLang="ja-JP" sz="1400" dirty="0">
              <a:solidFill>
                <a:prstClr val="black">
                  <a:lumMod val="75000"/>
                  <a:lumOff val="25000"/>
                </a:prstClr>
              </a:solidFill>
            </a:endParaRPr>
          </a:p>
          <a:p>
            <a:pPr lvl="0">
              <a:lnSpc>
                <a:spcPct val="100000"/>
              </a:lnSpc>
            </a:pPr>
            <a:r>
              <a:rPr lang="ja-JP" altLang="en-US" sz="1400" dirty="0">
                <a:solidFill>
                  <a:prstClr val="black">
                    <a:lumMod val="75000"/>
                    <a:lumOff val="25000"/>
                  </a:prstClr>
                </a:solidFill>
              </a:rPr>
              <a:t>　</a:t>
            </a:r>
            <a:r>
              <a:rPr lang="en-US" altLang="ja-JP" sz="1400" dirty="0">
                <a:solidFill>
                  <a:prstClr val="black">
                    <a:lumMod val="75000"/>
                    <a:lumOff val="25000"/>
                  </a:prstClr>
                </a:solidFill>
              </a:rPr>
              <a:t>VPN</a:t>
            </a:r>
            <a:r>
              <a:rPr lang="ja-JP" altLang="en-US" sz="1400" dirty="0">
                <a:solidFill>
                  <a:prstClr val="black">
                    <a:lumMod val="75000"/>
                    <a:lumOff val="25000"/>
                  </a:prstClr>
                </a:solidFill>
              </a:rPr>
              <a:t>接続、</a:t>
            </a:r>
            <a:r>
              <a:rPr lang="en-US" altLang="ja-JP" sz="1400" dirty="0" err="1">
                <a:solidFill>
                  <a:prstClr val="black">
                    <a:lumMod val="75000"/>
                    <a:lumOff val="25000"/>
                  </a:prstClr>
                </a:solidFill>
              </a:rPr>
              <a:t>FastConnect</a:t>
            </a:r>
            <a:r>
              <a:rPr lang="ja-JP" altLang="en-US" sz="1400" dirty="0">
                <a:solidFill>
                  <a:prstClr val="black">
                    <a:lumMod val="75000"/>
                    <a:lumOff val="25000"/>
                  </a:prstClr>
                </a:solidFill>
              </a:rPr>
              <a:t>利用時の</a:t>
            </a:r>
            <a:r>
              <a:rPr lang="ja-JP" altLang="en-US" sz="1400" b="1" dirty="0">
                <a:solidFill>
                  <a:prstClr val="black">
                    <a:lumMod val="75000"/>
                    <a:lumOff val="25000"/>
                  </a:prstClr>
                </a:solidFill>
              </a:rPr>
              <a:t>使用（下記セグメントからの</a:t>
            </a:r>
            <a:r>
              <a:rPr lang="en-US" altLang="ja-JP" sz="1400" b="1" dirty="0">
                <a:solidFill>
                  <a:prstClr val="black">
                    <a:lumMod val="75000"/>
                    <a:lumOff val="25000"/>
                  </a:prstClr>
                </a:solidFill>
              </a:rPr>
              <a:t>NX Cloud</a:t>
            </a:r>
            <a:r>
              <a:rPr lang="ja-JP" altLang="en-US" sz="1400" b="1" dirty="0" err="1">
                <a:solidFill>
                  <a:prstClr val="black">
                    <a:lumMod val="75000"/>
                    <a:lumOff val="25000"/>
                  </a:prstClr>
                </a:solidFill>
              </a:rPr>
              <a:t>への</a:t>
            </a:r>
            <a:r>
              <a:rPr lang="ja-JP" altLang="en-US" sz="1400" b="1" dirty="0">
                <a:solidFill>
                  <a:prstClr val="black">
                    <a:lumMod val="75000"/>
                    <a:lumOff val="25000"/>
                  </a:prstClr>
                </a:solidFill>
              </a:rPr>
              <a:t>アクセス）はできません</a:t>
            </a:r>
            <a:r>
              <a:rPr lang="ja-JP" altLang="en-US" sz="1400" dirty="0">
                <a:solidFill>
                  <a:prstClr val="black">
                    <a:lumMod val="75000"/>
                    <a:lumOff val="25000"/>
                  </a:prstClr>
                </a:solidFill>
              </a:rPr>
              <a:t>。</a:t>
            </a:r>
            <a:endParaRPr lang="en-US" altLang="ja-JP" sz="1400" dirty="0">
              <a:solidFill>
                <a:prstClr val="black">
                  <a:lumMod val="75000"/>
                  <a:lumOff val="25000"/>
                </a:prstClr>
              </a:solidFill>
            </a:endParaRPr>
          </a:p>
          <a:p>
            <a:pPr lvl="0">
              <a:lnSpc>
                <a:spcPct val="100000"/>
              </a:lnSpc>
            </a:pPr>
            <a:r>
              <a:rPr lang="ja-JP" altLang="en-US" sz="1100" dirty="0">
                <a:solidFill>
                  <a:prstClr val="black">
                    <a:lumMod val="75000"/>
                    <a:lumOff val="25000"/>
                  </a:prstClr>
                </a:solidFill>
              </a:rPr>
              <a:t>　 注意）下記セグメントから</a:t>
            </a:r>
            <a:r>
              <a:rPr lang="en-US" altLang="ja-JP" sz="1100" dirty="0">
                <a:solidFill>
                  <a:prstClr val="black">
                    <a:lumMod val="75000"/>
                    <a:lumOff val="25000"/>
                  </a:prstClr>
                </a:solidFill>
              </a:rPr>
              <a:t>NX Cloud</a:t>
            </a:r>
            <a:r>
              <a:rPr lang="ja-JP" altLang="en-US" sz="1100" dirty="0">
                <a:solidFill>
                  <a:prstClr val="black">
                    <a:lumMod val="75000"/>
                    <a:lumOff val="25000"/>
                  </a:prstClr>
                </a:solidFill>
              </a:rPr>
              <a:t>へアクセスする場合はお客様側で</a:t>
            </a:r>
            <a:r>
              <a:rPr lang="en-US" altLang="ja-JP" sz="1100" b="1" dirty="0">
                <a:solidFill>
                  <a:prstClr val="black">
                    <a:lumMod val="75000"/>
                    <a:lumOff val="25000"/>
                  </a:prstClr>
                </a:solidFill>
              </a:rPr>
              <a:t>NAT</a:t>
            </a:r>
            <a:r>
              <a:rPr lang="ja-JP" altLang="en-US" sz="1100" b="1" dirty="0">
                <a:solidFill>
                  <a:prstClr val="black">
                    <a:lumMod val="75000"/>
                    <a:lumOff val="25000"/>
                  </a:prstClr>
                </a:solidFill>
              </a:rPr>
              <a:t>を経由頂く必要があります</a:t>
            </a:r>
            <a:r>
              <a:rPr lang="ja-JP" altLang="en-US" sz="1100" dirty="0">
                <a:solidFill>
                  <a:prstClr val="black">
                    <a:lumMod val="75000"/>
                    <a:lumOff val="25000"/>
                  </a:prstClr>
                </a:solidFill>
              </a:rPr>
              <a:t>。</a:t>
            </a:r>
            <a:endParaRPr lang="en-US" altLang="ja-JP" sz="1100" dirty="0">
              <a:solidFill>
                <a:prstClr val="black">
                  <a:lumMod val="75000"/>
                  <a:lumOff val="25000"/>
                </a:prstClr>
              </a:solidFill>
            </a:endParaRPr>
          </a:p>
          <a:p>
            <a:pPr lvl="0">
              <a:lnSpc>
                <a:spcPct val="100000"/>
              </a:lnSpc>
            </a:pPr>
            <a:r>
              <a:rPr lang="ja-JP" altLang="en-US" sz="1100" b="1" dirty="0">
                <a:solidFill>
                  <a:prstClr val="black">
                    <a:lumMod val="75000"/>
                    <a:lumOff val="25000"/>
                  </a:prstClr>
                </a:solidFill>
              </a:rPr>
              <a:t>　　　　 </a:t>
            </a:r>
            <a:r>
              <a:rPr lang="en-US" altLang="ja-JP" sz="1100" b="1" dirty="0">
                <a:solidFill>
                  <a:prstClr val="black">
                    <a:lumMod val="75000"/>
                    <a:lumOff val="25000"/>
                  </a:prstClr>
                </a:solidFill>
              </a:rPr>
              <a:t>NX Cloud</a:t>
            </a:r>
            <a:r>
              <a:rPr lang="ja-JP" altLang="ja-JP" sz="1100" b="1" dirty="0">
                <a:solidFill>
                  <a:prstClr val="black">
                    <a:lumMod val="75000"/>
                    <a:lumOff val="25000"/>
                  </a:prstClr>
                </a:solidFill>
              </a:rPr>
              <a:t>側に</a:t>
            </a:r>
            <a:r>
              <a:rPr lang="ja-JP" altLang="en-US" sz="1100" b="1" dirty="0">
                <a:solidFill>
                  <a:prstClr val="black">
                    <a:lumMod val="75000"/>
                    <a:lumOff val="25000"/>
                  </a:prstClr>
                </a:solidFill>
              </a:rPr>
              <a:t>は</a:t>
            </a:r>
            <a:r>
              <a:rPr lang="en-US" altLang="ja-JP" sz="1100" b="1" dirty="0">
                <a:solidFill>
                  <a:prstClr val="black">
                    <a:lumMod val="75000"/>
                    <a:lumOff val="25000"/>
                  </a:prstClr>
                </a:solidFill>
              </a:rPr>
              <a:t>NAT</a:t>
            </a:r>
            <a:r>
              <a:rPr lang="ja-JP" altLang="ja-JP" sz="1100" b="1" dirty="0">
                <a:solidFill>
                  <a:prstClr val="black">
                    <a:lumMod val="75000"/>
                    <a:lumOff val="25000"/>
                  </a:prstClr>
                </a:solidFill>
              </a:rPr>
              <a:t>を用意</a:t>
            </a:r>
            <a:r>
              <a:rPr lang="ja-JP" altLang="en-US" sz="1100" b="1" dirty="0">
                <a:solidFill>
                  <a:prstClr val="black">
                    <a:lumMod val="75000"/>
                    <a:lumOff val="25000"/>
                  </a:prstClr>
                </a:solidFill>
              </a:rPr>
              <a:t>できません。</a:t>
            </a:r>
            <a:endParaRPr lang="en-US" altLang="ja-JP" sz="1100" dirty="0">
              <a:solidFill>
                <a:prstClr val="black">
                  <a:lumMod val="75000"/>
                  <a:lumOff val="25000"/>
                </a:prstClr>
              </a:solidFill>
            </a:endParaRPr>
          </a:p>
          <a:p>
            <a:pPr marL="457200" lvl="1" indent="0">
              <a:spcBef>
                <a:spcPts val="0"/>
              </a:spcBef>
              <a:buNone/>
            </a:pPr>
            <a:r>
              <a:rPr lang="ja-JP" altLang="en-US" sz="1100" dirty="0">
                <a:solidFill>
                  <a:prstClr val="black">
                    <a:lumMod val="75000"/>
                    <a:lumOff val="25000"/>
                  </a:prstClr>
                </a:solidFill>
              </a:rPr>
              <a:t>　</a:t>
            </a:r>
            <a:r>
              <a:rPr lang="en-US" altLang="ja-JP" sz="1100" dirty="0">
                <a:solidFill>
                  <a:schemeClr val="tx1">
                    <a:lumMod val="75000"/>
                    <a:lumOff val="25000"/>
                  </a:schemeClr>
                </a:solidFill>
              </a:rPr>
              <a:t>10.100.0.0/24</a:t>
            </a:r>
            <a:r>
              <a:rPr lang="ja-JP" altLang="en-US" sz="1100" dirty="0">
                <a:solidFill>
                  <a:schemeClr val="tx1">
                    <a:lumMod val="75000"/>
                    <a:lumOff val="25000"/>
                  </a:schemeClr>
                </a:solidFill>
              </a:rPr>
              <a:t>　 </a:t>
            </a:r>
            <a:r>
              <a:rPr lang="en-US" altLang="ja-JP" sz="1100" dirty="0">
                <a:solidFill>
                  <a:schemeClr val="tx1">
                    <a:lumMod val="75000"/>
                    <a:lumOff val="25000"/>
                  </a:schemeClr>
                </a:solidFill>
              </a:rPr>
              <a:t>10.100.2.0/24</a:t>
            </a:r>
            <a:r>
              <a:rPr lang="ja-JP" altLang="en-US" sz="1100" dirty="0">
                <a:solidFill>
                  <a:schemeClr val="tx1">
                    <a:lumMod val="75000"/>
                    <a:lumOff val="25000"/>
                  </a:schemeClr>
                </a:solidFill>
              </a:rPr>
              <a:t>　</a:t>
            </a:r>
            <a:r>
              <a:rPr lang="en-US" altLang="ja-JP" sz="1100" dirty="0">
                <a:solidFill>
                  <a:schemeClr val="tx1">
                    <a:lumMod val="75000"/>
                    <a:lumOff val="25000"/>
                  </a:schemeClr>
                </a:solidFill>
              </a:rPr>
              <a:t>10.110.0.0/23</a:t>
            </a:r>
            <a:r>
              <a:rPr lang="ja-JP" altLang="en-US" sz="1100" dirty="0">
                <a:solidFill>
                  <a:schemeClr val="tx1">
                    <a:lumMod val="75000"/>
                    <a:lumOff val="25000"/>
                  </a:schemeClr>
                </a:solidFill>
              </a:rPr>
              <a:t>　 </a:t>
            </a:r>
            <a:r>
              <a:rPr lang="ja-JP" altLang="en-US" sz="700" dirty="0">
                <a:solidFill>
                  <a:schemeClr val="tx1">
                    <a:lumMod val="75000"/>
                    <a:lumOff val="25000"/>
                  </a:schemeClr>
                </a:solidFill>
              </a:rPr>
              <a:t> </a:t>
            </a:r>
            <a:r>
              <a:rPr lang="en-US" altLang="ja-JP" sz="1100" dirty="0">
                <a:solidFill>
                  <a:schemeClr val="tx1">
                    <a:lumMod val="75000"/>
                    <a:lumOff val="25000"/>
                  </a:schemeClr>
                </a:solidFill>
              </a:rPr>
              <a:t>10.116.0.0/15(※1)</a:t>
            </a:r>
            <a:r>
              <a:rPr lang="ja-JP" altLang="en-US" sz="1100" dirty="0">
                <a:solidFill>
                  <a:schemeClr val="tx1">
                    <a:lumMod val="75000"/>
                    <a:lumOff val="25000"/>
                  </a:schemeClr>
                </a:solidFill>
              </a:rPr>
              <a:t>   </a:t>
            </a:r>
            <a:r>
              <a:rPr lang="ja-JP" altLang="en-US" sz="400" dirty="0">
                <a:solidFill>
                  <a:schemeClr val="tx1">
                    <a:lumMod val="75000"/>
                    <a:lumOff val="25000"/>
                  </a:schemeClr>
                </a:solidFill>
              </a:rPr>
              <a:t> </a:t>
            </a:r>
            <a:r>
              <a:rPr lang="en-US" altLang="ja-JP" sz="1100" dirty="0">
                <a:solidFill>
                  <a:schemeClr val="tx1">
                    <a:lumMod val="75000"/>
                    <a:lumOff val="25000"/>
                  </a:schemeClr>
                </a:solidFill>
              </a:rPr>
              <a:t>10.133.202.0/24</a:t>
            </a:r>
            <a:r>
              <a:rPr lang="ja-JP" altLang="en-US" sz="1100" dirty="0">
                <a:solidFill>
                  <a:schemeClr val="tx1">
                    <a:lumMod val="75000"/>
                    <a:lumOff val="25000"/>
                  </a:schemeClr>
                </a:solidFill>
              </a:rPr>
              <a:t>　 </a:t>
            </a:r>
            <a:r>
              <a:rPr lang="ja-JP" altLang="en-US" sz="900" dirty="0">
                <a:solidFill>
                  <a:schemeClr val="tx1">
                    <a:lumMod val="75000"/>
                    <a:lumOff val="25000"/>
                  </a:schemeClr>
                </a:solidFill>
              </a:rPr>
              <a:t> </a:t>
            </a:r>
            <a:r>
              <a:rPr lang="en-US" altLang="ja-JP" sz="1100" dirty="0">
                <a:solidFill>
                  <a:schemeClr val="tx1">
                    <a:lumMod val="75000"/>
                    <a:lumOff val="25000"/>
                  </a:schemeClr>
                </a:solidFill>
              </a:rPr>
              <a:t>10.150.10.0/24</a:t>
            </a:r>
            <a:r>
              <a:rPr lang="ja-JP" altLang="en-US" sz="1100" dirty="0">
                <a:solidFill>
                  <a:schemeClr val="tx1">
                    <a:lumMod val="75000"/>
                    <a:lumOff val="25000"/>
                  </a:schemeClr>
                </a:solidFill>
              </a:rPr>
              <a:t>　</a:t>
            </a:r>
            <a:endParaRPr lang="en-US" altLang="ja-JP" sz="1100" dirty="0">
              <a:solidFill>
                <a:schemeClr val="tx1">
                  <a:lumMod val="75000"/>
                  <a:lumOff val="25000"/>
                </a:schemeClr>
              </a:solidFill>
            </a:endParaRPr>
          </a:p>
          <a:p>
            <a:pPr marL="457200" lvl="1" indent="0">
              <a:spcBef>
                <a:spcPts val="0"/>
              </a:spcBef>
              <a:buNone/>
            </a:pPr>
            <a:r>
              <a:rPr lang="ja-JP" altLang="en-US" sz="1100" dirty="0">
                <a:solidFill>
                  <a:schemeClr val="tx1">
                    <a:lumMod val="75000"/>
                    <a:lumOff val="25000"/>
                  </a:schemeClr>
                </a:solidFill>
              </a:rPr>
              <a:t>　</a:t>
            </a:r>
            <a:r>
              <a:rPr lang="en-US" altLang="ja-JP" sz="1100" dirty="0">
                <a:solidFill>
                  <a:schemeClr val="tx1">
                    <a:lumMod val="75000"/>
                    <a:lumOff val="25000"/>
                  </a:schemeClr>
                </a:solidFill>
              </a:rPr>
              <a:t>10.245.88.0/24  172.25.1.0/24</a:t>
            </a:r>
            <a:r>
              <a:rPr lang="ja-JP" altLang="en-US" sz="1100" dirty="0">
                <a:solidFill>
                  <a:schemeClr val="tx1">
                    <a:lumMod val="75000"/>
                    <a:lumOff val="25000"/>
                  </a:schemeClr>
                </a:solidFill>
              </a:rPr>
              <a:t>　</a:t>
            </a:r>
            <a:r>
              <a:rPr lang="en-US" altLang="ja-JP" sz="1100" dirty="0">
                <a:solidFill>
                  <a:schemeClr val="tx1">
                    <a:lumMod val="75000"/>
                    <a:lumOff val="25000"/>
                  </a:schemeClr>
                </a:solidFill>
              </a:rPr>
              <a:t>172.27.45.0/24</a:t>
            </a:r>
            <a:r>
              <a:rPr lang="ja-JP" altLang="en-US" sz="1100" dirty="0">
                <a:solidFill>
                  <a:schemeClr val="tx1">
                    <a:lumMod val="75000"/>
                    <a:lumOff val="25000"/>
                  </a:schemeClr>
                </a:solidFill>
              </a:rPr>
              <a:t>　</a:t>
            </a:r>
            <a:r>
              <a:rPr lang="en-US" altLang="ja-JP" sz="1100" dirty="0">
                <a:solidFill>
                  <a:schemeClr val="tx1">
                    <a:lumMod val="75000"/>
                    <a:lumOff val="25000"/>
                  </a:schemeClr>
                </a:solidFill>
              </a:rPr>
              <a:t>172.27.46.0/24</a:t>
            </a:r>
            <a:r>
              <a:rPr lang="ja-JP" altLang="en-US" sz="1100" dirty="0">
                <a:solidFill>
                  <a:schemeClr val="tx1">
                    <a:lumMod val="75000"/>
                    <a:lumOff val="25000"/>
                  </a:schemeClr>
                </a:solidFill>
              </a:rPr>
              <a:t>　　　</a:t>
            </a:r>
            <a:r>
              <a:rPr lang="en-US" altLang="ja-JP" sz="1100" dirty="0">
                <a:solidFill>
                  <a:schemeClr val="tx1">
                    <a:lumMod val="75000"/>
                    <a:lumOff val="25000"/>
                  </a:schemeClr>
                </a:solidFill>
              </a:rPr>
              <a:t>192.168.16.16/28</a:t>
            </a:r>
            <a:r>
              <a:rPr lang="ja-JP" altLang="en-US" sz="1100" dirty="0">
                <a:solidFill>
                  <a:schemeClr val="tx1">
                    <a:lumMod val="75000"/>
                    <a:lumOff val="25000"/>
                  </a:schemeClr>
                </a:solidFill>
              </a:rPr>
              <a:t>　</a:t>
            </a:r>
            <a:r>
              <a:rPr lang="en-US" altLang="ja-JP" sz="1100" dirty="0">
                <a:solidFill>
                  <a:schemeClr val="tx1">
                    <a:lumMod val="75000"/>
                    <a:lumOff val="25000"/>
                  </a:schemeClr>
                </a:solidFill>
              </a:rPr>
              <a:t>192.168.128.0/20</a:t>
            </a:r>
          </a:p>
          <a:p>
            <a:pPr marL="457200" lvl="1" indent="0">
              <a:spcBef>
                <a:spcPts val="0"/>
              </a:spcBef>
              <a:buNone/>
            </a:pPr>
            <a:r>
              <a:rPr lang="en-US" altLang="ja-JP" sz="900" dirty="0">
                <a:solidFill>
                  <a:schemeClr val="tx1">
                    <a:lumMod val="75000"/>
                    <a:lumOff val="25000"/>
                  </a:schemeClr>
                </a:solidFill>
              </a:rPr>
              <a:t>   (※1</a:t>
            </a:r>
            <a:r>
              <a:rPr lang="ja-JP" altLang="en-US" sz="900" dirty="0">
                <a:solidFill>
                  <a:schemeClr val="tx1">
                    <a:lumMod val="75000"/>
                    <a:lumOff val="25000"/>
                  </a:schemeClr>
                </a:solidFill>
              </a:rPr>
              <a:t>）こちらについては 重複している場合も調整できる可能がありますのでご相談ください</a:t>
            </a:r>
            <a:endParaRPr lang="en-US" altLang="ja-JP" sz="900" dirty="0">
              <a:solidFill>
                <a:schemeClr val="tx1">
                  <a:lumMod val="75000"/>
                  <a:lumOff val="25000"/>
                </a:schemeClr>
              </a:solidFill>
            </a:endParaRPr>
          </a:p>
          <a:p>
            <a:pPr>
              <a:lnSpc>
                <a:spcPct val="100000"/>
              </a:lnSpc>
            </a:pPr>
            <a:r>
              <a:rPr lang="ja-JP" altLang="en-US" sz="1400" dirty="0"/>
              <a:t>・</a:t>
            </a:r>
            <a:r>
              <a:rPr lang="en-US" altLang="ja-JP" sz="1400" dirty="0"/>
              <a:t>VPN</a:t>
            </a:r>
            <a:r>
              <a:rPr lang="ja-JP" altLang="en-US" sz="1400" dirty="0"/>
              <a:t>接続の回線は、原則、１回線のみです。冗長化のために回線を１つ追加することは可能です。</a:t>
            </a:r>
            <a:endParaRPr lang="en-US" altLang="ja-JP" sz="1400" dirty="0"/>
          </a:p>
          <a:p>
            <a:pPr>
              <a:lnSpc>
                <a:spcPct val="100000"/>
              </a:lnSpc>
            </a:pPr>
            <a:r>
              <a:rPr lang="ja-JP" altLang="en-US" sz="1100" dirty="0"/>
              <a:t>　 注意）お客様の各事業所等と別の</a:t>
            </a:r>
            <a:r>
              <a:rPr lang="en-US" altLang="ja-JP" sz="1100" dirty="0"/>
              <a:t>VPN</a:t>
            </a:r>
            <a:r>
              <a:rPr lang="ja-JP" altLang="en-US" sz="1100" dirty="0"/>
              <a:t>回線で各々接続するような対応はしておりません。</a:t>
            </a:r>
            <a:endParaRPr lang="ja-JP" altLang="en-US" sz="1400" dirty="0"/>
          </a:p>
          <a:p>
            <a:pPr lvl="0">
              <a:lnSpc>
                <a:spcPct val="100000"/>
              </a:lnSpc>
            </a:pPr>
            <a:r>
              <a:rPr lang="ja-JP" altLang="en-US" sz="1600" dirty="0"/>
              <a:t>・</a:t>
            </a:r>
            <a:r>
              <a:rPr lang="en-US" altLang="ja-JP" sz="1400" dirty="0"/>
              <a:t>VPN</a:t>
            </a:r>
            <a:r>
              <a:rPr lang="ja-JP" altLang="en-US" sz="1400" dirty="0"/>
              <a:t>接続にベストエフォートの回線を利用する場合は、</a:t>
            </a:r>
            <a:r>
              <a:rPr lang="en-US" altLang="ja-JP" sz="1400" dirty="0"/>
              <a:t>1G</a:t>
            </a:r>
            <a:r>
              <a:rPr lang="ja-JP" altLang="en-US" sz="1400" dirty="0"/>
              <a:t>以上の回線を推奨します。	</a:t>
            </a:r>
          </a:p>
          <a:p>
            <a:pPr lvl="0">
              <a:lnSpc>
                <a:spcPct val="100000"/>
              </a:lnSpc>
            </a:pPr>
            <a:r>
              <a:rPr lang="ja-JP" altLang="en-US" sz="1100" dirty="0"/>
              <a:t>　  注意）回線の種類や場所、時間帯など様々な要因により速度は変わります。快適な利用を保証するものではありません。</a:t>
            </a:r>
            <a:endParaRPr lang="en-US" altLang="ja-JP" sz="1100" dirty="0"/>
          </a:p>
          <a:p>
            <a:pPr lvl="0">
              <a:lnSpc>
                <a:spcPct val="100000"/>
              </a:lnSpc>
            </a:pPr>
            <a:r>
              <a:rPr lang="ja-JP" altLang="en-US" sz="1600" dirty="0"/>
              <a:t>・</a:t>
            </a:r>
            <a:r>
              <a:rPr lang="en-US" altLang="ja-JP" sz="1400" dirty="0"/>
              <a:t>NX Cloud</a:t>
            </a:r>
            <a:r>
              <a:rPr lang="ja-JP" altLang="en-US" sz="1400" dirty="0"/>
              <a:t>の</a:t>
            </a:r>
            <a:r>
              <a:rPr lang="en-US" altLang="ja-JP" sz="1400" dirty="0"/>
              <a:t>VPN</a:t>
            </a:r>
            <a:r>
              <a:rPr lang="ja-JP" altLang="en-US" sz="1400" dirty="0"/>
              <a:t>接続は、ルータ間の</a:t>
            </a:r>
            <a:r>
              <a:rPr lang="en-US" altLang="ja-JP" sz="1400" dirty="0"/>
              <a:t>VPN</a:t>
            </a:r>
            <a:r>
              <a:rPr lang="ja-JP" altLang="en-US" sz="1400" dirty="0"/>
              <a:t>接続です。ルーティングは静的ルーティングです。</a:t>
            </a:r>
            <a:endParaRPr lang="en-US" altLang="ja-JP" sz="1400" dirty="0"/>
          </a:p>
          <a:p>
            <a:pPr>
              <a:lnSpc>
                <a:spcPct val="100000"/>
              </a:lnSpc>
            </a:pPr>
            <a:r>
              <a:rPr lang="ja-JP" altLang="en-US" sz="1600" dirty="0"/>
              <a:t>・</a:t>
            </a:r>
            <a:r>
              <a:rPr lang="ja-JP" altLang="en-US" sz="1400" dirty="0"/>
              <a:t>障害発生時の復旧対応としてサーバの復元を行った場合に</a:t>
            </a:r>
            <a:r>
              <a:rPr lang="en-US" altLang="ja-JP" sz="1400" dirty="0"/>
              <a:t>IP</a:t>
            </a:r>
            <a:r>
              <a:rPr lang="ja-JP" altLang="en-US" sz="1400" dirty="0"/>
              <a:t>アドレスが変更になり、</a:t>
            </a:r>
            <a:r>
              <a:rPr lang="en-US" altLang="ja-JP" sz="1400" dirty="0"/>
              <a:t>NX</a:t>
            </a:r>
            <a:r>
              <a:rPr lang="ja-JP" altLang="en-US" sz="1400" dirty="0"/>
              <a:t> </a:t>
            </a:r>
            <a:r>
              <a:rPr lang="en-US" altLang="ja-JP" sz="1400" dirty="0"/>
              <a:t>Cloud</a:t>
            </a:r>
            <a:r>
              <a:rPr lang="ja-JP" altLang="en-US" sz="1400" dirty="0"/>
              <a:t>へ</a:t>
            </a:r>
            <a:endParaRPr lang="en-US" altLang="ja-JP" sz="1400" dirty="0"/>
          </a:p>
          <a:p>
            <a:pPr>
              <a:lnSpc>
                <a:spcPct val="100000"/>
              </a:lnSpc>
            </a:pPr>
            <a:r>
              <a:rPr lang="ja-JP" altLang="en-US" sz="1400" dirty="0"/>
              <a:t>　アクセスする</a:t>
            </a:r>
            <a:r>
              <a:rPr lang="en-US" altLang="ja-JP" sz="1400" dirty="0"/>
              <a:t>URL</a:t>
            </a:r>
            <a:r>
              <a:rPr lang="ja-JP" altLang="en-US" sz="1400" dirty="0"/>
              <a:t>が変更になることがあります。また、サーバ環境の復元作業完了までに数日間を</a:t>
            </a:r>
            <a:endParaRPr lang="en-US" altLang="ja-JP" sz="1400" dirty="0"/>
          </a:p>
          <a:p>
            <a:pPr>
              <a:lnSpc>
                <a:spcPct val="100000"/>
              </a:lnSpc>
            </a:pPr>
            <a:r>
              <a:rPr lang="ja-JP" altLang="en-US" sz="1400" dirty="0"/>
              <a:t>　要する場合もあります。</a:t>
            </a:r>
            <a:endParaRPr lang="en-US" altLang="ja-JP" sz="1400" dirty="0"/>
          </a:p>
          <a:p>
            <a:pPr>
              <a:lnSpc>
                <a:spcPct val="100000"/>
              </a:lnSpc>
            </a:pPr>
            <a:r>
              <a:rPr lang="ja-JP" altLang="en-US" sz="1400" dirty="0"/>
              <a:t>・</a:t>
            </a:r>
            <a:r>
              <a:rPr lang="en-US" altLang="ja-JP" sz="1400" dirty="0"/>
              <a:t>NX Cloud</a:t>
            </a:r>
            <a:r>
              <a:rPr lang="ja-JP" altLang="en-US" sz="1400" dirty="0"/>
              <a:t>は基盤に</a:t>
            </a:r>
            <a:r>
              <a:rPr lang="en-US" altLang="ja-JP" sz="1400" dirty="0"/>
              <a:t>OCI</a:t>
            </a:r>
            <a:r>
              <a:rPr lang="ja-JP" altLang="en-US" sz="1400" dirty="0"/>
              <a:t>（</a:t>
            </a:r>
            <a:r>
              <a:rPr lang="en-US" altLang="ja-JP" sz="1400" dirty="0"/>
              <a:t>Oracle Cloud Infrastructure</a:t>
            </a:r>
            <a:r>
              <a:rPr lang="ja-JP" altLang="en-US" sz="1400" dirty="0"/>
              <a:t>）を採用しています。</a:t>
            </a:r>
            <a:r>
              <a:rPr lang="en-US" altLang="ja-JP" sz="1400" dirty="0"/>
              <a:t>OCI</a:t>
            </a:r>
            <a:r>
              <a:rPr lang="ja-JP" altLang="en-US" sz="1400" dirty="0"/>
              <a:t>側のメンテナンス </a:t>
            </a:r>
            <a:endParaRPr lang="en-US" altLang="ja-JP" sz="1400" dirty="0"/>
          </a:p>
          <a:p>
            <a:pPr>
              <a:lnSpc>
                <a:spcPct val="100000"/>
              </a:lnSpc>
            </a:pPr>
            <a:r>
              <a:rPr lang="ja-JP" altLang="en-US" sz="1400" dirty="0"/>
              <a:t> （</a:t>
            </a:r>
            <a:r>
              <a:rPr lang="en-US" altLang="ja-JP" sz="1400" dirty="0"/>
              <a:t>Router Update</a:t>
            </a:r>
            <a:r>
              <a:rPr lang="ja-JP" altLang="en-US" sz="1400" dirty="0"/>
              <a:t>、等）に伴い、お客様の接続機器／設定の見直しが必要になる場合があります。</a:t>
            </a:r>
            <a:endParaRPr lang="en-US" altLang="ja-JP" sz="1400" dirty="0"/>
          </a:p>
          <a:p>
            <a:endParaRPr kumimoji="1" lang="ja-JP" altLang="en-US" dirty="0"/>
          </a:p>
        </p:txBody>
      </p:sp>
      <p:sp>
        <p:nvSpPr>
          <p:cNvPr id="4" name="タイトル 3"/>
          <p:cNvSpPr>
            <a:spLocks noGrp="1"/>
          </p:cNvSpPr>
          <p:nvPr>
            <p:ph type="title"/>
          </p:nvPr>
        </p:nvSpPr>
        <p:spPr/>
        <p:txBody>
          <a:bodyPr/>
          <a:lstStyle/>
          <a:p>
            <a:r>
              <a:rPr lang="ja-JP" altLang="en-US" sz="2000" dirty="0"/>
              <a:t>環境構築（</a:t>
            </a:r>
            <a:r>
              <a:rPr lang="en-US" altLang="ja-JP" sz="2000" dirty="0"/>
              <a:t>VPN</a:t>
            </a:r>
            <a:r>
              <a:rPr lang="ja-JP" altLang="en-US" sz="2000" dirty="0"/>
              <a:t>接続、</a:t>
            </a:r>
            <a:r>
              <a:rPr lang="en-US" altLang="ja-JP" sz="2000" dirty="0" err="1"/>
              <a:t>FastConnect</a:t>
            </a:r>
            <a:r>
              <a:rPr lang="ja-JP" altLang="en-US" sz="2000" dirty="0"/>
              <a:t>利用の場合）</a:t>
            </a:r>
            <a:endParaRPr kumimoji="1" lang="ja-JP" altLang="en-US" sz="2000" dirty="0"/>
          </a:p>
        </p:txBody>
      </p:sp>
      <p:sp>
        <p:nvSpPr>
          <p:cNvPr id="5" name="フッター プレースホルダー 4"/>
          <p:cNvSpPr>
            <a:spLocks noGrp="1"/>
          </p:cNvSpPr>
          <p:nvPr>
            <p:ph type="ftr" sz="quarter" idx="3"/>
          </p:nvPr>
        </p:nvSpPr>
        <p:spPr/>
        <p:txBody>
          <a:bodyPr/>
          <a:lstStyle/>
          <a:p>
            <a:r>
              <a:rPr lang="en-US" altLang="ja-JP" dirty="0"/>
              <a:t>©Canon IT Solutions Inc.  All rights reserved.</a:t>
            </a:r>
            <a:endParaRPr lang="ja-JP" altLang="en-US" dirty="0"/>
          </a:p>
        </p:txBody>
      </p:sp>
    </p:spTree>
    <p:extLst>
      <p:ext uri="{BB962C8B-B14F-4D97-AF65-F5344CB8AC3E}">
        <p14:creationId xmlns:p14="http://schemas.microsoft.com/office/powerpoint/2010/main" val="176263476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p:cNvSpPr>
            <a:spLocks noGrp="1"/>
          </p:cNvSpPr>
          <p:nvPr>
            <p:ph type="sldNum" sz="quarter" idx="12"/>
          </p:nvPr>
        </p:nvSpPr>
        <p:spPr/>
        <p:txBody>
          <a:bodyPr/>
          <a:lstStyle/>
          <a:p>
            <a:fld id="{78AE49ED-73EF-499C-8307-28EB0E7CF529}" type="slidenum">
              <a:rPr kumimoji="1" lang="ja-JP" altLang="en-US" smtClean="0"/>
              <a:t>26</a:t>
            </a:fld>
            <a:endParaRPr kumimoji="1" lang="ja-JP" altLang="en-US" dirty="0"/>
          </a:p>
        </p:txBody>
      </p:sp>
      <p:sp>
        <p:nvSpPr>
          <p:cNvPr id="3" name="テキスト プレースホルダー 2"/>
          <p:cNvSpPr>
            <a:spLocks noGrp="1"/>
          </p:cNvSpPr>
          <p:nvPr>
            <p:ph type="body" sz="quarter" idx="14"/>
          </p:nvPr>
        </p:nvSpPr>
        <p:spPr/>
        <p:txBody>
          <a:bodyPr/>
          <a:lstStyle/>
          <a:p>
            <a:pPr lvl="0">
              <a:lnSpc>
                <a:spcPct val="100000"/>
              </a:lnSpc>
            </a:pPr>
            <a:r>
              <a:rPr lang="ja-JP" altLang="en-US" dirty="0">
                <a:solidFill>
                  <a:schemeClr val="tx1">
                    <a:lumMod val="75000"/>
                    <a:lumOff val="25000"/>
                  </a:schemeClr>
                </a:solidFill>
              </a:rPr>
              <a:t>・</a:t>
            </a:r>
            <a:r>
              <a:rPr lang="en-US" altLang="ja-JP" dirty="0">
                <a:solidFill>
                  <a:schemeClr val="tx1">
                    <a:lumMod val="75000"/>
                    <a:lumOff val="25000"/>
                  </a:schemeClr>
                </a:solidFill>
              </a:rPr>
              <a:t>VPN</a:t>
            </a:r>
            <a:r>
              <a:rPr lang="ja-JP" altLang="en-US" dirty="0">
                <a:solidFill>
                  <a:schemeClr val="tx1">
                    <a:lumMod val="75000"/>
                    <a:lumOff val="25000"/>
                  </a:schemeClr>
                </a:solidFill>
              </a:rPr>
              <a:t>接続では</a:t>
            </a:r>
            <a:r>
              <a:rPr lang="en-US" altLang="ja-JP" dirty="0">
                <a:solidFill>
                  <a:schemeClr val="tx1">
                    <a:lumMod val="75000"/>
                    <a:lumOff val="25000"/>
                  </a:schemeClr>
                </a:solidFill>
              </a:rPr>
              <a:t>NX Cloud</a:t>
            </a:r>
            <a:r>
              <a:rPr lang="ja-JP" altLang="en-US" dirty="0">
                <a:solidFill>
                  <a:schemeClr val="tx1">
                    <a:lumMod val="75000"/>
                    <a:lumOff val="25000"/>
                  </a:schemeClr>
                </a:solidFill>
              </a:rPr>
              <a:t>側は、冗長化のためトンネルが</a:t>
            </a:r>
            <a:r>
              <a:rPr lang="en-US" altLang="ja-JP" dirty="0">
                <a:solidFill>
                  <a:schemeClr val="tx1">
                    <a:lumMod val="75000"/>
                    <a:lumOff val="25000"/>
                  </a:schemeClr>
                </a:solidFill>
              </a:rPr>
              <a:t>2</a:t>
            </a:r>
            <a:r>
              <a:rPr lang="ja-JP" altLang="en-US" dirty="0">
                <a:solidFill>
                  <a:schemeClr val="tx1">
                    <a:lumMod val="75000"/>
                    <a:lumOff val="25000"/>
                  </a:schemeClr>
                </a:solidFill>
              </a:rPr>
              <a:t>本用意されています。</a:t>
            </a:r>
            <a:endParaRPr lang="en-US" altLang="ja-JP" dirty="0">
              <a:solidFill>
                <a:schemeClr val="tx1">
                  <a:lumMod val="75000"/>
                  <a:lumOff val="25000"/>
                </a:schemeClr>
              </a:solidFill>
            </a:endParaRPr>
          </a:p>
          <a:p>
            <a:pPr lvl="0">
              <a:lnSpc>
                <a:spcPct val="100000"/>
              </a:lnSpc>
            </a:pPr>
            <a:r>
              <a:rPr lang="ja-JP" altLang="en-US" dirty="0">
                <a:solidFill>
                  <a:schemeClr val="tx1">
                    <a:lumMod val="75000"/>
                    <a:lumOff val="25000"/>
                  </a:schemeClr>
                </a:solidFill>
              </a:rPr>
              <a:t>　一方のトンネルのみ接続されている場合、トンネルのクラウド側のメンテナンス（不定期）などにより、　</a:t>
            </a:r>
            <a:endParaRPr lang="en-US" altLang="ja-JP" dirty="0">
              <a:solidFill>
                <a:schemeClr val="tx1">
                  <a:lumMod val="75000"/>
                  <a:lumOff val="25000"/>
                </a:schemeClr>
              </a:solidFill>
            </a:endParaRPr>
          </a:p>
          <a:p>
            <a:pPr>
              <a:lnSpc>
                <a:spcPct val="100000"/>
              </a:lnSpc>
            </a:pPr>
            <a:r>
              <a:rPr lang="ja-JP" altLang="en-US" dirty="0">
                <a:solidFill>
                  <a:schemeClr val="tx1">
                    <a:lumMod val="75000"/>
                    <a:lumOff val="25000"/>
                  </a:schemeClr>
                </a:solidFill>
              </a:rPr>
              <a:t>　一時的に通信が不通となることがあります。</a:t>
            </a:r>
            <a:r>
              <a:rPr lang="ja-JP" altLang="en-US" b="1" dirty="0">
                <a:solidFill>
                  <a:schemeClr val="tx1">
                    <a:lumMod val="75000"/>
                    <a:lumOff val="25000"/>
                  </a:schemeClr>
                </a:solidFill>
              </a:rPr>
              <a:t>トンネルは２つとも使用されることを推奨</a:t>
            </a:r>
            <a:r>
              <a:rPr lang="ja-JP" altLang="en-US" dirty="0">
                <a:solidFill>
                  <a:schemeClr val="tx1">
                    <a:lumMod val="75000"/>
                    <a:lumOff val="25000"/>
                  </a:schemeClr>
                </a:solidFill>
              </a:rPr>
              <a:t>します。</a:t>
            </a:r>
            <a:endParaRPr lang="en-US" altLang="ja-JP" dirty="0">
              <a:solidFill>
                <a:schemeClr val="tx1">
                  <a:lumMod val="75000"/>
                  <a:lumOff val="25000"/>
                </a:schemeClr>
              </a:solidFill>
            </a:endParaRPr>
          </a:p>
          <a:p>
            <a:pPr lvl="0">
              <a:lnSpc>
                <a:spcPct val="100000"/>
              </a:lnSpc>
            </a:pPr>
            <a:r>
              <a:rPr lang="ja-JP" altLang="en-US" sz="1100" dirty="0">
                <a:solidFill>
                  <a:schemeClr val="tx1">
                    <a:lumMod val="75000"/>
                    <a:lumOff val="25000"/>
                  </a:schemeClr>
                </a:solidFill>
              </a:rPr>
              <a:t>　</a:t>
            </a:r>
            <a:endParaRPr lang="en-US" altLang="ja-JP" sz="1100" dirty="0">
              <a:solidFill>
                <a:schemeClr val="tx1">
                  <a:lumMod val="75000"/>
                  <a:lumOff val="25000"/>
                </a:schemeClr>
              </a:solidFill>
            </a:endParaRPr>
          </a:p>
          <a:p>
            <a:pPr lvl="0">
              <a:lnSpc>
                <a:spcPct val="100000"/>
              </a:lnSpc>
            </a:pPr>
            <a:r>
              <a:rPr lang="ja-JP" altLang="en-US" sz="1100" dirty="0">
                <a:solidFill>
                  <a:schemeClr val="tx1">
                    <a:lumMod val="75000"/>
                    <a:lumOff val="25000"/>
                  </a:schemeClr>
                </a:solidFill>
              </a:rPr>
              <a:t>　注）非対称ルーティングになることがありますのでご注意ください。</a:t>
            </a:r>
          </a:p>
          <a:p>
            <a:endParaRPr kumimoji="1" lang="ja-JP" altLang="en-US" dirty="0">
              <a:solidFill>
                <a:schemeClr val="tx1">
                  <a:lumMod val="75000"/>
                  <a:lumOff val="25000"/>
                </a:schemeClr>
              </a:solidFill>
            </a:endParaRPr>
          </a:p>
        </p:txBody>
      </p:sp>
      <p:sp>
        <p:nvSpPr>
          <p:cNvPr id="4" name="タイトル 3"/>
          <p:cNvSpPr>
            <a:spLocks noGrp="1"/>
          </p:cNvSpPr>
          <p:nvPr>
            <p:ph type="title"/>
          </p:nvPr>
        </p:nvSpPr>
        <p:spPr/>
        <p:txBody>
          <a:bodyPr/>
          <a:lstStyle/>
          <a:p>
            <a:r>
              <a:rPr lang="ja-JP" altLang="en-US" sz="2000" dirty="0"/>
              <a:t>環境構築（</a:t>
            </a:r>
            <a:r>
              <a:rPr lang="en-US" altLang="ja-JP" sz="2000" dirty="0"/>
              <a:t>VPN</a:t>
            </a:r>
            <a:r>
              <a:rPr lang="ja-JP" altLang="en-US" sz="2000" dirty="0"/>
              <a:t>接続、</a:t>
            </a:r>
            <a:r>
              <a:rPr lang="en-US" altLang="ja-JP" sz="2000" dirty="0" err="1"/>
              <a:t>FastConnect</a:t>
            </a:r>
            <a:r>
              <a:rPr lang="ja-JP" altLang="en-US" sz="2000" dirty="0"/>
              <a:t>利用の場合）</a:t>
            </a:r>
            <a:endParaRPr kumimoji="1" lang="ja-JP" altLang="en-US" sz="2000" dirty="0"/>
          </a:p>
        </p:txBody>
      </p:sp>
      <p:sp>
        <p:nvSpPr>
          <p:cNvPr id="5" name="フッター プレースホルダー 4"/>
          <p:cNvSpPr>
            <a:spLocks noGrp="1"/>
          </p:cNvSpPr>
          <p:nvPr>
            <p:ph type="ftr" sz="quarter" idx="3"/>
          </p:nvPr>
        </p:nvSpPr>
        <p:spPr/>
        <p:txBody>
          <a:bodyPr/>
          <a:lstStyle/>
          <a:p>
            <a:r>
              <a:rPr lang="en-US" altLang="ja-JP" dirty="0"/>
              <a:t>©Canon IT Solutions Inc.  All rights reserved.</a:t>
            </a:r>
            <a:endParaRPr lang="ja-JP" altLang="en-US" dirty="0"/>
          </a:p>
        </p:txBody>
      </p:sp>
      <p:pic>
        <p:nvPicPr>
          <p:cNvPr id="8" name="図 7">
            <a:extLst>
              <a:ext uri="{FF2B5EF4-FFF2-40B4-BE49-F238E27FC236}">
                <a16:creationId xmlns:a16="http://schemas.microsoft.com/office/drawing/2014/main" id="{5EC70D39-01EF-81A3-8DA5-275B357E46DC}"/>
              </a:ext>
            </a:extLst>
          </p:cNvPr>
          <p:cNvPicPr>
            <a:picLocks noChangeAspect="1"/>
          </p:cNvPicPr>
          <p:nvPr/>
        </p:nvPicPr>
        <p:blipFill>
          <a:blip r:embed="rId2"/>
          <a:stretch>
            <a:fillRect/>
          </a:stretch>
        </p:blipFill>
        <p:spPr>
          <a:xfrm>
            <a:off x="467543" y="1851670"/>
            <a:ext cx="6749017" cy="2916324"/>
          </a:xfrm>
          <a:prstGeom prst="rect">
            <a:avLst/>
          </a:prstGeom>
        </p:spPr>
      </p:pic>
    </p:spTree>
    <p:extLst>
      <p:ext uri="{BB962C8B-B14F-4D97-AF65-F5344CB8AC3E}">
        <p14:creationId xmlns:p14="http://schemas.microsoft.com/office/powerpoint/2010/main" val="309948208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p:cNvSpPr>
            <a:spLocks noGrp="1"/>
          </p:cNvSpPr>
          <p:nvPr>
            <p:ph type="sldNum" sz="quarter" idx="12"/>
          </p:nvPr>
        </p:nvSpPr>
        <p:spPr/>
        <p:txBody>
          <a:bodyPr/>
          <a:lstStyle/>
          <a:p>
            <a:fld id="{78AE49ED-73EF-499C-8307-28EB0E7CF529}" type="slidenum">
              <a:rPr kumimoji="1" lang="ja-JP" altLang="en-US" smtClean="0"/>
              <a:t>27</a:t>
            </a:fld>
            <a:endParaRPr kumimoji="1" lang="ja-JP" altLang="en-US" dirty="0"/>
          </a:p>
        </p:txBody>
      </p:sp>
      <p:sp>
        <p:nvSpPr>
          <p:cNvPr id="3" name="テキスト プレースホルダー 2"/>
          <p:cNvSpPr>
            <a:spLocks noGrp="1"/>
          </p:cNvSpPr>
          <p:nvPr>
            <p:ph type="body" sz="quarter" idx="14"/>
          </p:nvPr>
        </p:nvSpPr>
        <p:spPr/>
        <p:txBody>
          <a:bodyPr/>
          <a:lstStyle/>
          <a:p>
            <a:pPr marL="285750" lvl="0" indent="-285750">
              <a:lnSpc>
                <a:spcPct val="100000"/>
              </a:lnSpc>
              <a:buFont typeface="Arial" panose="020B0604020202020204" pitchFamily="34" charset="0"/>
              <a:buChar char="•"/>
            </a:pPr>
            <a:r>
              <a:rPr lang="en-US" altLang="ja-JP" sz="1400" dirty="0">
                <a:solidFill>
                  <a:prstClr val="black">
                    <a:lumMod val="75000"/>
                    <a:lumOff val="25000"/>
                  </a:prstClr>
                </a:solidFill>
              </a:rPr>
              <a:t>VPN</a:t>
            </a:r>
            <a:r>
              <a:rPr lang="ja-JP" altLang="ja-JP" sz="1400" dirty="0">
                <a:solidFill>
                  <a:prstClr val="black">
                    <a:lumMod val="75000"/>
                    <a:lumOff val="25000"/>
                  </a:prstClr>
                </a:solidFill>
              </a:rPr>
              <a:t>接続</a:t>
            </a:r>
            <a:r>
              <a:rPr lang="ja-JP" altLang="en-US" sz="1400" dirty="0">
                <a:solidFill>
                  <a:prstClr val="black">
                    <a:lumMod val="75000"/>
                    <a:lumOff val="25000"/>
                  </a:prstClr>
                </a:solidFill>
              </a:rPr>
              <a:t>で構築する場合、以下の</a:t>
            </a:r>
            <a:r>
              <a:rPr lang="ja-JP" altLang="ja-JP" sz="1400" dirty="0">
                <a:solidFill>
                  <a:prstClr val="black">
                    <a:lumMod val="75000"/>
                    <a:lumOff val="25000"/>
                  </a:prstClr>
                </a:solidFill>
              </a:rPr>
              <a:t>手順</a:t>
            </a:r>
            <a:r>
              <a:rPr lang="ja-JP" altLang="en-US" sz="1400" dirty="0">
                <a:solidFill>
                  <a:prstClr val="black">
                    <a:lumMod val="75000"/>
                    <a:lumOff val="25000"/>
                  </a:prstClr>
                </a:solidFill>
              </a:rPr>
              <a:t>でお客様にも対応いただきます。</a:t>
            </a:r>
            <a:endParaRPr lang="en-US" altLang="ja-JP" sz="1400" dirty="0">
              <a:solidFill>
                <a:prstClr val="black">
                  <a:lumMod val="75000"/>
                  <a:lumOff val="25000"/>
                </a:prstClr>
              </a:solidFill>
            </a:endParaRPr>
          </a:p>
          <a:p>
            <a:pPr marL="457200" lvl="1" indent="0">
              <a:lnSpc>
                <a:spcPct val="150000"/>
              </a:lnSpc>
              <a:spcBef>
                <a:spcPts val="0"/>
              </a:spcBef>
              <a:buNone/>
            </a:pPr>
            <a:r>
              <a:rPr lang="ja-JP" altLang="ja-JP" sz="1100" dirty="0">
                <a:solidFill>
                  <a:prstClr val="black">
                    <a:lumMod val="75000"/>
                    <a:lumOff val="25000"/>
                  </a:prstClr>
                </a:solidFill>
              </a:rPr>
              <a:t>①</a:t>
            </a:r>
            <a:r>
              <a:rPr lang="en-US" altLang="ja-JP" sz="1100" dirty="0">
                <a:solidFill>
                  <a:prstClr val="black">
                    <a:lumMod val="75000"/>
                    <a:lumOff val="25000"/>
                  </a:prstClr>
                </a:solidFill>
              </a:rPr>
              <a:t>(</a:t>
            </a:r>
            <a:r>
              <a:rPr lang="ja-JP" altLang="ja-JP" sz="1100" dirty="0">
                <a:solidFill>
                  <a:prstClr val="black">
                    <a:lumMod val="75000"/>
                    <a:lumOff val="25000"/>
                  </a:prstClr>
                </a:solidFill>
              </a:rPr>
              <a:t>お客様</a:t>
            </a:r>
            <a:r>
              <a:rPr lang="ja-JP" altLang="en-US" sz="1100" dirty="0">
                <a:solidFill>
                  <a:prstClr val="black">
                    <a:lumMod val="75000"/>
                    <a:lumOff val="25000"/>
                  </a:prstClr>
                </a:solidFill>
              </a:rPr>
              <a:t>→当社</a:t>
            </a:r>
            <a:r>
              <a:rPr lang="en-US" altLang="ja-JP" sz="1100" dirty="0">
                <a:solidFill>
                  <a:prstClr val="black">
                    <a:lumMod val="75000"/>
                    <a:lumOff val="25000"/>
                  </a:prstClr>
                </a:solidFill>
              </a:rPr>
              <a:t>)</a:t>
            </a:r>
            <a:r>
              <a:rPr lang="ja-JP" altLang="en-US" sz="1100" dirty="0">
                <a:solidFill>
                  <a:prstClr val="black">
                    <a:lumMod val="75000"/>
                    <a:lumOff val="25000"/>
                  </a:prstClr>
                </a:solidFill>
              </a:rPr>
              <a:t>　</a:t>
            </a:r>
            <a:r>
              <a:rPr lang="en-US" altLang="ja-JP" sz="1100" dirty="0">
                <a:solidFill>
                  <a:prstClr val="black">
                    <a:lumMod val="75000"/>
                    <a:lumOff val="25000"/>
                  </a:prstClr>
                </a:solidFill>
              </a:rPr>
              <a:t>※</a:t>
            </a:r>
            <a:r>
              <a:rPr lang="ja-JP" altLang="en-US" sz="1100" dirty="0">
                <a:solidFill>
                  <a:prstClr val="black">
                    <a:lumMod val="75000"/>
                    <a:lumOff val="25000"/>
                  </a:prstClr>
                </a:solidFill>
              </a:rPr>
              <a:t>ヒアリングシート</a:t>
            </a:r>
            <a:endParaRPr lang="en-US" altLang="ja-JP" sz="1100" dirty="0">
              <a:solidFill>
                <a:prstClr val="black">
                  <a:lumMod val="75000"/>
                  <a:lumOff val="25000"/>
                </a:prstClr>
              </a:solidFill>
            </a:endParaRPr>
          </a:p>
          <a:p>
            <a:pPr marL="857250" lvl="2" indent="0">
              <a:spcBef>
                <a:spcPts val="0"/>
              </a:spcBef>
              <a:buNone/>
            </a:pPr>
            <a:r>
              <a:rPr lang="ja-JP" altLang="en-US" sz="1100" dirty="0">
                <a:solidFill>
                  <a:prstClr val="black">
                    <a:lumMod val="75000"/>
                    <a:lumOff val="25000"/>
                  </a:prstClr>
                </a:solidFill>
              </a:rPr>
              <a:t>　</a:t>
            </a:r>
            <a:r>
              <a:rPr lang="en-US" altLang="ja-JP" sz="1100" dirty="0">
                <a:solidFill>
                  <a:prstClr val="black">
                    <a:lumMod val="75000"/>
                    <a:lumOff val="25000"/>
                  </a:prstClr>
                </a:solidFill>
              </a:rPr>
              <a:t>VPN</a:t>
            </a:r>
            <a:r>
              <a:rPr lang="ja-JP" altLang="ja-JP" sz="1100" dirty="0">
                <a:solidFill>
                  <a:prstClr val="black">
                    <a:lumMod val="75000"/>
                    <a:lumOff val="25000"/>
                  </a:prstClr>
                </a:solidFill>
              </a:rPr>
              <a:t>ルータの情報と、クラウド環境に接続する</a:t>
            </a:r>
            <a:r>
              <a:rPr lang="en-US" altLang="ja-JP" sz="1100" dirty="0">
                <a:solidFill>
                  <a:prstClr val="black">
                    <a:lumMod val="75000"/>
                    <a:lumOff val="25000"/>
                  </a:prstClr>
                </a:solidFill>
              </a:rPr>
              <a:t>LAN</a:t>
            </a:r>
            <a:r>
              <a:rPr lang="ja-JP" altLang="ja-JP" sz="1100" dirty="0">
                <a:solidFill>
                  <a:prstClr val="black">
                    <a:lumMod val="75000"/>
                    <a:lumOff val="25000"/>
                  </a:prstClr>
                </a:solidFill>
              </a:rPr>
              <a:t>のアドレスを教えて</a:t>
            </a:r>
            <a:r>
              <a:rPr lang="ja-JP" altLang="en-US" sz="1100" dirty="0">
                <a:solidFill>
                  <a:prstClr val="black">
                    <a:lumMod val="75000"/>
                    <a:lumOff val="25000"/>
                  </a:prstClr>
                </a:solidFill>
              </a:rPr>
              <a:t>頂く</a:t>
            </a:r>
            <a:r>
              <a:rPr lang="ja-JP" altLang="ja-JP" sz="1100" dirty="0">
                <a:solidFill>
                  <a:prstClr val="black">
                    <a:lumMod val="75000"/>
                    <a:lumOff val="25000"/>
                  </a:prstClr>
                </a:solidFill>
              </a:rPr>
              <a:t>。</a:t>
            </a:r>
            <a:endParaRPr lang="en-US" altLang="ja-JP" sz="1100" dirty="0">
              <a:solidFill>
                <a:prstClr val="black">
                  <a:lumMod val="75000"/>
                  <a:lumOff val="25000"/>
                </a:prstClr>
              </a:solidFill>
            </a:endParaRPr>
          </a:p>
          <a:p>
            <a:pPr marL="1371600" lvl="3" indent="0">
              <a:spcBef>
                <a:spcPts val="0"/>
              </a:spcBef>
              <a:buNone/>
            </a:pPr>
            <a:r>
              <a:rPr lang="ja-JP" altLang="ja-JP" sz="1100" dirty="0">
                <a:solidFill>
                  <a:prstClr val="black">
                    <a:lumMod val="75000"/>
                    <a:lumOff val="25000"/>
                  </a:prstClr>
                </a:solidFill>
              </a:rPr>
              <a:t>ルータの</a:t>
            </a:r>
            <a:r>
              <a:rPr lang="en-US" altLang="ja-JP" sz="1100" dirty="0" err="1">
                <a:solidFill>
                  <a:prstClr val="black">
                    <a:lumMod val="75000"/>
                    <a:lumOff val="25000"/>
                  </a:prstClr>
                </a:solidFill>
              </a:rPr>
              <a:t>PublicIP</a:t>
            </a:r>
            <a:r>
              <a:rPr lang="en-US" altLang="ja-JP" sz="1100" dirty="0">
                <a:solidFill>
                  <a:prstClr val="black">
                    <a:lumMod val="75000"/>
                    <a:lumOff val="25000"/>
                  </a:prstClr>
                </a:solidFill>
              </a:rPr>
              <a:t>(VPN</a:t>
            </a:r>
            <a:r>
              <a:rPr lang="ja-JP" altLang="ja-JP" sz="1100" dirty="0">
                <a:solidFill>
                  <a:prstClr val="black">
                    <a:lumMod val="75000"/>
                    <a:lumOff val="25000"/>
                  </a:prstClr>
                </a:solidFill>
              </a:rPr>
              <a:t>接続先</a:t>
            </a:r>
            <a:r>
              <a:rPr lang="en-US" altLang="ja-JP" sz="1100" dirty="0">
                <a:solidFill>
                  <a:prstClr val="black">
                    <a:lumMod val="75000"/>
                    <a:lumOff val="25000"/>
                  </a:prstClr>
                </a:solidFill>
              </a:rPr>
              <a:t>)</a:t>
            </a:r>
            <a:r>
              <a:rPr lang="ja-JP" altLang="ja-JP" sz="1100" dirty="0">
                <a:solidFill>
                  <a:prstClr val="black">
                    <a:lumMod val="75000"/>
                    <a:lumOff val="25000"/>
                  </a:prstClr>
                </a:solidFill>
              </a:rPr>
              <a:t>：</a:t>
            </a:r>
            <a:endParaRPr lang="en-US" altLang="ja-JP" sz="1100" dirty="0">
              <a:solidFill>
                <a:prstClr val="black">
                  <a:lumMod val="75000"/>
                  <a:lumOff val="25000"/>
                </a:prstClr>
              </a:solidFill>
            </a:endParaRPr>
          </a:p>
          <a:p>
            <a:pPr marL="1371600" lvl="3" indent="0">
              <a:spcBef>
                <a:spcPts val="0"/>
              </a:spcBef>
              <a:buNone/>
            </a:pPr>
            <a:r>
              <a:rPr lang="en-US" altLang="ja-JP" sz="1100" dirty="0">
                <a:solidFill>
                  <a:prstClr val="black">
                    <a:lumMod val="75000"/>
                    <a:lumOff val="25000"/>
                  </a:prstClr>
                </a:solidFill>
              </a:rPr>
              <a:t>LAN</a:t>
            </a:r>
            <a:r>
              <a:rPr lang="ja-JP" altLang="ja-JP" sz="1100" dirty="0">
                <a:solidFill>
                  <a:prstClr val="black">
                    <a:lumMod val="75000"/>
                    <a:lumOff val="25000"/>
                  </a:prstClr>
                </a:solidFill>
              </a:rPr>
              <a:t>のアドレス：（クラウド側からお客様側へルーティングする必要のある</a:t>
            </a:r>
            <a:r>
              <a:rPr lang="en-US" altLang="ja-JP" sz="1100" dirty="0">
                <a:solidFill>
                  <a:prstClr val="black">
                    <a:lumMod val="75000"/>
                    <a:lumOff val="25000"/>
                  </a:prstClr>
                </a:solidFill>
              </a:rPr>
              <a:t>LAN</a:t>
            </a:r>
            <a:r>
              <a:rPr lang="ja-JP" altLang="ja-JP" sz="1100" dirty="0">
                <a:solidFill>
                  <a:prstClr val="black">
                    <a:lumMod val="75000"/>
                    <a:lumOff val="25000"/>
                  </a:prstClr>
                </a:solidFill>
              </a:rPr>
              <a:t>のアドレス。）</a:t>
            </a:r>
          </a:p>
          <a:p>
            <a:pPr marL="457200" lvl="1" indent="0">
              <a:lnSpc>
                <a:spcPct val="150000"/>
              </a:lnSpc>
              <a:spcBef>
                <a:spcPts val="0"/>
              </a:spcBef>
              <a:buNone/>
            </a:pPr>
            <a:r>
              <a:rPr lang="ja-JP" altLang="ja-JP" sz="1100" dirty="0">
                <a:solidFill>
                  <a:prstClr val="black">
                    <a:lumMod val="75000"/>
                    <a:lumOff val="25000"/>
                  </a:prstClr>
                </a:solidFill>
              </a:rPr>
              <a:t>②</a:t>
            </a:r>
            <a:r>
              <a:rPr lang="en-US" altLang="ja-JP" sz="1100" dirty="0">
                <a:solidFill>
                  <a:prstClr val="black">
                    <a:lumMod val="75000"/>
                    <a:lumOff val="25000"/>
                  </a:prstClr>
                </a:solidFill>
              </a:rPr>
              <a:t>(</a:t>
            </a:r>
            <a:r>
              <a:rPr lang="ja-JP" altLang="en-US" sz="1100" dirty="0">
                <a:solidFill>
                  <a:prstClr val="black">
                    <a:lumMod val="75000"/>
                    <a:lumOff val="25000"/>
                  </a:prstClr>
                </a:solidFill>
              </a:rPr>
              <a:t>当社→お客様</a:t>
            </a:r>
            <a:r>
              <a:rPr lang="en-US" altLang="ja-JP" sz="1100" dirty="0">
                <a:solidFill>
                  <a:prstClr val="black">
                    <a:lumMod val="75000"/>
                    <a:lumOff val="25000"/>
                  </a:prstClr>
                </a:solidFill>
              </a:rPr>
              <a:t>)</a:t>
            </a:r>
          </a:p>
          <a:p>
            <a:pPr marL="857250" lvl="2" indent="0">
              <a:spcBef>
                <a:spcPts val="0"/>
              </a:spcBef>
              <a:buNone/>
            </a:pPr>
            <a:r>
              <a:rPr lang="ja-JP" altLang="en-US" sz="1100" dirty="0">
                <a:solidFill>
                  <a:prstClr val="black">
                    <a:lumMod val="75000"/>
                    <a:lumOff val="25000"/>
                  </a:prstClr>
                </a:solidFill>
              </a:rPr>
              <a:t>  </a:t>
            </a:r>
            <a:r>
              <a:rPr lang="ja-JP" altLang="ja-JP" sz="1100" dirty="0">
                <a:solidFill>
                  <a:prstClr val="black">
                    <a:lumMod val="75000"/>
                    <a:lumOff val="25000"/>
                  </a:prstClr>
                </a:solidFill>
              </a:rPr>
              <a:t>「①」の内容を元に、</a:t>
            </a:r>
            <a:r>
              <a:rPr lang="en-US" altLang="ja-JP" sz="1100" dirty="0">
                <a:solidFill>
                  <a:prstClr val="black">
                    <a:lumMod val="75000"/>
                    <a:lumOff val="25000"/>
                  </a:prstClr>
                </a:solidFill>
              </a:rPr>
              <a:t>NX Cloud</a:t>
            </a:r>
            <a:r>
              <a:rPr lang="ja-JP" altLang="ja-JP" sz="1100" dirty="0">
                <a:solidFill>
                  <a:prstClr val="black">
                    <a:lumMod val="75000"/>
                    <a:lumOff val="25000"/>
                  </a:prstClr>
                </a:solidFill>
              </a:rPr>
              <a:t>側の</a:t>
            </a:r>
            <a:r>
              <a:rPr lang="en-US" altLang="ja-JP" sz="1100" dirty="0">
                <a:solidFill>
                  <a:prstClr val="black">
                    <a:lumMod val="75000"/>
                    <a:lumOff val="25000"/>
                  </a:prstClr>
                </a:solidFill>
              </a:rPr>
              <a:t>VPN</a:t>
            </a:r>
            <a:r>
              <a:rPr lang="ja-JP" altLang="ja-JP" sz="1100" dirty="0">
                <a:solidFill>
                  <a:prstClr val="black">
                    <a:lumMod val="75000"/>
                    <a:lumOff val="25000"/>
                  </a:prstClr>
                </a:solidFill>
              </a:rPr>
              <a:t>を作成し、</a:t>
            </a:r>
            <a:r>
              <a:rPr lang="en-US" altLang="ja-JP" sz="1100" dirty="0">
                <a:solidFill>
                  <a:prstClr val="black">
                    <a:lumMod val="75000"/>
                    <a:lumOff val="25000"/>
                  </a:prstClr>
                </a:solidFill>
              </a:rPr>
              <a:t>NX Cloud</a:t>
            </a:r>
            <a:r>
              <a:rPr lang="ja-JP" altLang="ja-JP" sz="1100" dirty="0">
                <a:solidFill>
                  <a:prstClr val="black">
                    <a:lumMod val="75000"/>
                    <a:lumOff val="25000"/>
                  </a:prstClr>
                </a:solidFill>
              </a:rPr>
              <a:t>側の</a:t>
            </a:r>
            <a:r>
              <a:rPr lang="en-US" altLang="ja-JP" sz="1100" dirty="0">
                <a:solidFill>
                  <a:prstClr val="black">
                    <a:lumMod val="75000"/>
                    <a:lumOff val="25000"/>
                  </a:prstClr>
                </a:solidFill>
              </a:rPr>
              <a:t>VPN</a:t>
            </a:r>
            <a:r>
              <a:rPr lang="ja-JP" altLang="ja-JP" sz="1100" dirty="0">
                <a:solidFill>
                  <a:prstClr val="black">
                    <a:lumMod val="75000"/>
                    <a:lumOff val="25000"/>
                  </a:prstClr>
                </a:solidFill>
              </a:rPr>
              <a:t>の情報を連絡します。</a:t>
            </a:r>
            <a:endParaRPr lang="en-US" altLang="ja-JP" sz="1100" dirty="0">
              <a:solidFill>
                <a:prstClr val="black">
                  <a:lumMod val="75000"/>
                  <a:lumOff val="25000"/>
                </a:prstClr>
              </a:solidFill>
            </a:endParaRPr>
          </a:p>
          <a:p>
            <a:pPr marL="1371600" lvl="3" indent="0">
              <a:spcBef>
                <a:spcPts val="0"/>
              </a:spcBef>
              <a:buNone/>
            </a:pPr>
            <a:r>
              <a:rPr lang="en-US" altLang="ja-JP" sz="1100" dirty="0">
                <a:solidFill>
                  <a:prstClr val="black">
                    <a:lumMod val="75000"/>
                    <a:lumOff val="25000"/>
                  </a:prstClr>
                </a:solidFill>
              </a:rPr>
              <a:t>NX Cloud</a:t>
            </a:r>
            <a:r>
              <a:rPr lang="ja-JP" altLang="ja-JP" sz="1100" dirty="0">
                <a:solidFill>
                  <a:prstClr val="black">
                    <a:lumMod val="75000"/>
                    <a:lumOff val="25000"/>
                  </a:prstClr>
                </a:solidFill>
              </a:rPr>
              <a:t>側の</a:t>
            </a:r>
            <a:r>
              <a:rPr lang="en-US" altLang="ja-JP" sz="1100" dirty="0" err="1">
                <a:solidFill>
                  <a:prstClr val="black">
                    <a:lumMod val="75000"/>
                    <a:lumOff val="25000"/>
                  </a:prstClr>
                </a:solidFill>
              </a:rPr>
              <a:t>PublicIP</a:t>
            </a:r>
            <a:r>
              <a:rPr lang="en-US" altLang="ja-JP" sz="1100" dirty="0">
                <a:solidFill>
                  <a:prstClr val="black">
                    <a:lumMod val="75000"/>
                    <a:lumOff val="25000"/>
                  </a:prstClr>
                </a:solidFill>
              </a:rPr>
              <a:t>(VPN</a:t>
            </a:r>
            <a:r>
              <a:rPr lang="ja-JP" altLang="ja-JP" sz="1100" dirty="0">
                <a:solidFill>
                  <a:prstClr val="black">
                    <a:lumMod val="75000"/>
                    <a:lumOff val="25000"/>
                  </a:prstClr>
                </a:solidFill>
              </a:rPr>
              <a:t>接続先</a:t>
            </a:r>
            <a:r>
              <a:rPr lang="en-US" altLang="ja-JP" sz="1100" dirty="0">
                <a:solidFill>
                  <a:prstClr val="black">
                    <a:lumMod val="75000"/>
                    <a:lumOff val="25000"/>
                  </a:prstClr>
                </a:solidFill>
              </a:rPr>
              <a:t>)</a:t>
            </a:r>
            <a:r>
              <a:rPr lang="ja-JP" altLang="ja-JP" sz="1100" dirty="0">
                <a:solidFill>
                  <a:prstClr val="black">
                    <a:lumMod val="75000"/>
                    <a:lumOff val="25000"/>
                  </a:prstClr>
                </a:solidFill>
              </a:rPr>
              <a:t>：</a:t>
            </a:r>
          </a:p>
          <a:p>
            <a:pPr marL="1371600" lvl="3" indent="0">
              <a:spcBef>
                <a:spcPts val="0"/>
              </a:spcBef>
              <a:buNone/>
            </a:pPr>
            <a:r>
              <a:rPr lang="ja-JP" altLang="ja-JP" sz="1100" dirty="0">
                <a:solidFill>
                  <a:prstClr val="black">
                    <a:lumMod val="75000"/>
                    <a:lumOff val="25000"/>
                  </a:prstClr>
                </a:solidFill>
              </a:rPr>
              <a:t>事前共有キー：</a:t>
            </a:r>
          </a:p>
          <a:p>
            <a:pPr marL="457200" lvl="1" indent="0">
              <a:lnSpc>
                <a:spcPct val="150000"/>
              </a:lnSpc>
              <a:spcBef>
                <a:spcPts val="0"/>
              </a:spcBef>
              <a:buNone/>
            </a:pPr>
            <a:r>
              <a:rPr lang="ja-JP" altLang="ja-JP" sz="1100" dirty="0">
                <a:solidFill>
                  <a:prstClr val="black">
                    <a:lumMod val="75000"/>
                    <a:lumOff val="25000"/>
                  </a:prstClr>
                </a:solidFill>
              </a:rPr>
              <a:t>③</a:t>
            </a:r>
            <a:r>
              <a:rPr lang="en-US" altLang="ja-JP" sz="1100" dirty="0">
                <a:solidFill>
                  <a:prstClr val="black">
                    <a:lumMod val="75000"/>
                    <a:lumOff val="25000"/>
                  </a:prstClr>
                </a:solidFill>
              </a:rPr>
              <a:t>(</a:t>
            </a:r>
            <a:r>
              <a:rPr lang="ja-JP" altLang="ja-JP" sz="1100" dirty="0">
                <a:solidFill>
                  <a:prstClr val="black">
                    <a:lumMod val="75000"/>
                    <a:lumOff val="25000"/>
                  </a:prstClr>
                </a:solidFill>
              </a:rPr>
              <a:t>お客様</a:t>
            </a:r>
            <a:r>
              <a:rPr lang="en-US" altLang="ja-JP" sz="1100" dirty="0">
                <a:solidFill>
                  <a:prstClr val="black">
                    <a:lumMod val="75000"/>
                    <a:lumOff val="25000"/>
                  </a:prstClr>
                </a:solidFill>
              </a:rPr>
              <a:t>)</a:t>
            </a:r>
          </a:p>
          <a:p>
            <a:pPr marL="857250" lvl="2" indent="0">
              <a:spcBef>
                <a:spcPts val="0"/>
              </a:spcBef>
              <a:buNone/>
            </a:pPr>
            <a:r>
              <a:rPr lang="ja-JP" altLang="en-US" sz="1100" dirty="0">
                <a:solidFill>
                  <a:prstClr val="black">
                    <a:lumMod val="75000"/>
                    <a:lumOff val="25000"/>
                  </a:prstClr>
                </a:solidFill>
              </a:rPr>
              <a:t>  </a:t>
            </a:r>
            <a:r>
              <a:rPr lang="ja-JP" altLang="ja-JP" sz="1100" dirty="0">
                <a:solidFill>
                  <a:prstClr val="black">
                    <a:lumMod val="75000"/>
                    <a:lumOff val="25000"/>
                  </a:prstClr>
                </a:solidFill>
              </a:rPr>
              <a:t>「②」の</a:t>
            </a:r>
            <a:r>
              <a:rPr lang="en-US" altLang="ja-JP" sz="1100" dirty="0">
                <a:solidFill>
                  <a:prstClr val="black">
                    <a:lumMod val="75000"/>
                    <a:lumOff val="25000"/>
                  </a:prstClr>
                </a:solidFill>
              </a:rPr>
              <a:t>NX Cloud</a:t>
            </a:r>
            <a:r>
              <a:rPr lang="ja-JP" altLang="ja-JP" sz="1100" dirty="0">
                <a:solidFill>
                  <a:prstClr val="black">
                    <a:lumMod val="75000"/>
                    <a:lumOff val="25000"/>
                  </a:prstClr>
                </a:solidFill>
              </a:rPr>
              <a:t>側の</a:t>
            </a:r>
            <a:r>
              <a:rPr lang="en-US" altLang="ja-JP" sz="1100" dirty="0">
                <a:solidFill>
                  <a:prstClr val="black">
                    <a:lumMod val="75000"/>
                    <a:lumOff val="25000"/>
                  </a:prstClr>
                </a:solidFill>
              </a:rPr>
              <a:t>VPN</a:t>
            </a:r>
            <a:r>
              <a:rPr lang="ja-JP" altLang="ja-JP" sz="1100" dirty="0">
                <a:solidFill>
                  <a:prstClr val="black">
                    <a:lumMod val="75000"/>
                    <a:lumOff val="25000"/>
                  </a:prstClr>
                </a:solidFill>
              </a:rPr>
              <a:t>へ</a:t>
            </a:r>
            <a:r>
              <a:rPr lang="en-US" altLang="ja-JP" sz="1100" dirty="0">
                <a:solidFill>
                  <a:prstClr val="black">
                    <a:lumMod val="75000"/>
                    <a:lumOff val="25000"/>
                  </a:prstClr>
                </a:solidFill>
              </a:rPr>
              <a:t>VPN</a:t>
            </a:r>
            <a:r>
              <a:rPr lang="ja-JP" altLang="ja-JP" sz="1100" dirty="0">
                <a:solidFill>
                  <a:prstClr val="black">
                    <a:lumMod val="75000"/>
                    <a:lumOff val="25000"/>
                  </a:prstClr>
                </a:solidFill>
              </a:rPr>
              <a:t>接続をします。</a:t>
            </a:r>
          </a:p>
          <a:p>
            <a:pPr marL="1371600" lvl="3" indent="0">
              <a:spcBef>
                <a:spcPts val="0"/>
              </a:spcBef>
              <a:buNone/>
            </a:pPr>
            <a:r>
              <a:rPr lang="ja-JP" altLang="ja-JP" sz="1100" dirty="0">
                <a:solidFill>
                  <a:prstClr val="black">
                    <a:lumMod val="75000"/>
                    <a:lumOff val="25000"/>
                  </a:prstClr>
                </a:solidFill>
              </a:rPr>
              <a:t>接続先</a:t>
            </a:r>
            <a:r>
              <a:rPr lang="en-US" altLang="ja-JP" sz="1100" dirty="0" err="1">
                <a:solidFill>
                  <a:prstClr val="black">
                    <a:lumMod val="75000"/>
                    <a:lumOff val="25000"/>
                  </a:prstClr>
                </a:solidFill>
              </a:rPr>
              <a:t>PublicIP</a:t>
            </a:r>
            <a:r>
              <a:rPr lang="ja-JP" altLang="ja-JP" sz="1100" dirty="0">
                <a:solidFill>
                  <a:prstClr val="black">
                    <a:lumMod val="75000"/>
                    <a:lumOff val="25000"/>
                  </a:prstClr>
                </a:solidFill>
              </a:rPr>
              <a:t>：「②」で連絡したもの</a:t>
            </a:r>
          </a:p>
          <a:p>
            <a:pPr marL="1371600" lvl="3" indent="0">
              <a:spcBef>
                <a:spcPts val="0"/>
              </a:spcBef>
              <a:buNone/>
            </a:pPr>
            <a:r>
              <a:rPr lang="ja-JP" altLang="ja-JP" sz="1100" dirty="0">
                <a:solidFill>
                  <a:prstClr val="black">
                    <a:lumMod val="75000"/>
                    <a:lumOff val="25000"/>
                  </a:prstClr>
                </a:solidFill>
              </a:rPr>
              <a:t>事前共有キー：「②」で連絡したもの</a:t>
            </a:r>
          </a:p>
          <a:p>
            <a:pPr marL="1371600" lvl="3" indent="0">
              <a:spcBef>
                <a:spcPts val="0"/>
              </a:spcBef>
              <a:buNone/>
            </a:pPr>
            <a:r>
              <a:rPr lang="ja-JP" altLang="ja-JP" sz="1100" dirty="0">
                <a:solidFill>
                  <a:prstClr val="black">
                    <a:lumMod val="75000"/>
                    <a:lumOff val="25000"/>
                  </a:prstClr>
                </a:solidFill>
              </a:rPr>
              <a:t>ルーティング方式：静的ルーティング</a:t>
            </a:r>
          </a:p>
          <a:p>
            <a:pPr marL="1371600" lvl="3" indent="0">
              <a:spcBef>
                <a:spcPts val="0"/>
              </a:spcBef>
              <a:buNone/>
            </a:pPr>
            <a:r>
              <a:rPr lang="en-US" altLang="ja-JP" sz="1100" dirty="0">
                <a:solidFill>
                  <a:prstClr val="black">
                    <a:lumMod val="75000"/>
                    <a:lumOff val="25000"/>
                  </a:prstClr>
                </a:solidFill>
              </a:rPr>
              <a:t>IKE</a:t>
            </a:r>
            <a:r>
              <a:rPr lang="ja-JP" altLang="ja-JP" sz="1100" dirty="0">
                <a:solidFill>
                  <a:prstClr val="black">
                    <a:lumMod val="75000"/>
                    <a:lumOff val="25000"/>
                  </a:prstClr>
                </a:solidFill>
              </a:rPr>
              <a:t>：</a:t>
            </a:r>
            <a:r>
              <a:rPr lang="en-US" altLang="ja-JP" sz="1100" dirty="0">
                <a:solidFill>
                  <a:prstClr val="black">
                    <a:lumMod val="75000"/>
                    <a:lumOff val="25000"/>
                  </a:prstClr>
                </a:solidFill>
              </a:rPr>
              <a:t>IKEv1</a:t>
            </a:r>
            <a:endParaRPr lang="ja-JP" altLang="ja-JP" sz="1100" dirty="0">
              <a:solidFill>
                <a:prstClr val="black">
                  <a:lumMod val="75000"/>
                  <a:lumOff val="25000"/>
                </a:prstClr>
              </a:solidFill>
            </a:endParaRPr>
          </a:p>
          <a:p>
            <a:pPr marL="1371600" lvl="3" indent="0">
              <a:spcBef>
                <a:spcPts val="0"/>
              </a:spcBef>
              <a:buNone/>
            </a:pPr>
            <a:r>
              <a:rPr lang="ja-JP" altLang="ja-JP" sz="1100" dirty="0">
                <a:solidFill>
                  <a:prstClr val="black">
                    <a:lumMod val="75000"/>
                    <a:lumOff val="25000"/>
                  </a:prstClr>
                </a:solidFill>
              </a:rPr>
              <a:t>上記以外の暗号化などに関するパラメータは下記をご確認ください。サポートされている</a:t>
            </a:r>
            <a:r>
              <a:rPr lang="en-US" altLang="ja-JP" sz="1100" dirty="0" err="1">
                <a:solidFill>
                  <a:prstClr val="black">
                    <a:lumMod val="75000"/>
                    <a:lumOff val="25000"/>
                  </a:prstClr>
                </a:solidFill>
              </a:rPr>
              <a:t>IPSec</a:t>
            </a:r>
            <a:r>
              <a:rPr lang="ja-JP" altLang="ja-JP" sz="1100" dirty="0">
                <a:solidFill>
                  <a:prstClr val="black">
                    <a:lumMod val="75000"/>
                    <a:lumOff val="25000"/>
                  </a:prstClr>
                </a:solidFill>
              </a:rPr>
              <a:t>パラメータ</a:t>
            </a:r>
          </a:p>
          <a:p>
            <a:pPr marL="1371600" lvl="3" indent="0">
              <a:spcBef>
                <a:spcPts val="0"/>
              </a:spcBef>
              <a:buNone/>
            </a:pPr>
            <a:r>
              <a:rPr lang="en-US" altLang="ja-JP" sz="1100" dirty="0">
                <a:solidFill>
                  <a:prstClr val="black">
                    <a:lumMod val="75000"/>
                    <a:lumOff val="25000"/>
                  </a:prstClr>
                </a:solidFill>
              </a:rPr>
              <a:t>&lt;</a:t>
            </a:r>
            <a:r>
              <a:rPr lang="en-US" altLang="ja-JP" sz="1100" u="sng" dirty="0">
                <a:solidFill>
                  <a:prstClr val="black">
                    <a:lumMod val="75000"/>
                    <a:lumOff val="25000"/>
                  </a:prstClr>
                </a:solidFill>
                <a:hlinkClick r:id="rId2"/>
              </a:rPr>
              <a:t>https://docs.cloud.oracle.com/ja-jp/iaas/Content/Network/Reference/supportedIPsecparams.htm</a:t>
            </a:r>
            <a:r>
              <a:rPr lang="en-US" altLang="ja-JP" sz="1100" dirty="0">
                <a:solidFill>
                  <a:prstClr val="black">
                    <a:lumMod val="75000"/>
                    <a:lumOff val="25000"/>
                  </a:prstClr>
                </a:solidFill>
              </a:rPr>
              <a:t>&gt;</a:t>
            </a:r>
            <a:endParaRPr lang="ja-JP" altLang="ja-JP" sz="1100" dirty="0">
              <a:solidFill>
                <a:prstClr val="black">
                  <a:lumMod val="75000"/>
                  <a:lumOff val="25000"/>
                </a:prstClr>
              </a:solidFill>
            </a:endParaRPr>
          </a:p>
          <a:p>
            <a:pPr marL="457200" lvl="1" indent="0">
              <a:lnSpc>
                <a:spcPct val="150000"/>
              </a:lnSpc>
              <a:spcBef>
                <a:spcPts val="0"/>
              </a:spcBef>
              <a:buNone/>
            </a:pPr>
            <a:r>
              <a:rPr lang="ja-JP" altLang="ja-JP" sz="1100" dirty="0">
                <a:solidFill>
                  <a:prstClr val="black">
                    <a:lumMod val="75000"/>
                    <a:lumOff val="25000"/>
                  </a:prstClr>
                </a:solidFill>
              </a:rPr>
              <a:t>④</a:t>
            </a:r>
            <a:r>
              <a:rPr lang="en-US" altLang="ja-JP" sz="1100" dirty="0">
                <a:solidFill>
                  <a:prstClr val="black">
                    <a:lumMod val="75000"/>
                    <a:lumOff val="25000"/>
                  </a:prstClr>
                </a:solidFill>
              </a:rPr>
              <a:t>(</a:t>
            </a:r>
            <a:r>
              <a:rPr lang="ja-JP" altLang="ja-JP" sz="1100" dirty="0">
                <a:solidFill>
                  <a:prstClr val="black">
                    <a:lumMod val="75000"/>
                    <a:lumOff val="25000"/>
                  </a:prstClr>
                </a:solidFill>
              </a:rPr>
              <a:t>お客様、</a:t>
            </a:r>
            <a:r>
              <a:rPr lang="ja-JP" altLang="en-US" sz="1100" dirty="0">
                <a:solidFill>
                  <a:prstClr val="black">
                    <a:lumMod val="75000"/>
                    <a:lumOff val="25000"/>
                  </a:prstClr>
                </a:solidFill>
              </a:rPr>
              <a:t>当社</a:t>
            </a:r>
            <a:r>
              <a:rPr lang="en-US" altLang="ja-JP" sz="1100" dirty="0">
                <a:solidFill>
                  <a:prstClr val="black">
                    <a:lumMod val="75000"/>
                    <a:lumOff val="25000"/>
                  </a:prstClr>
                </a:solidFill>
              </a:rPr>
              <a:t>)</a:t>
            </a:r>
          </a:p>
          <a:p>
            <a:pPr marL="857250" lvl="2" indent="0">
              <a:spcBef>
                <a:spcPts val="0"/>
              </a:spcBef>
              <a:buNone/>
            </a:pPr>
            <a:r>
              <a:rPr lang="ja-JP" altLang="en-US" sz="1100" dirty="0">
                <a:solidFill>
                  <a:prstClr val="black">
                    <a:lumMod val="75000"/>
                    <a:lumOff val="25000"/>
                  </a:prstClr>
                </a:solidFill>
              </a:rPr>
              <a:t>　</a:t>
            </a:r>
            <a:r>
              <a:rPr lang="ja-JP" altLang="ja-JP" sz="1100" dirty="0">
                <a:solidFill>
                  <a:prstClr val="black">
                    <a:lumMod val="75000"/>
                    <a:lumOff val="25000"/>
                  </a:prstClr>
                </a:solidFill>
              </a:rPr>
              <a:t>疎通確認</a:t>
            </a:r>
            <a:r>
              <a:rPr lang="ja-JP" altLang="en-US" sz="1100" dirty="0">
                <a:solidFill>
                  <a:prstClr val="black">
                    <a:lumMod val="75000"/>
                    <a:lumOff val="25000"/>
                  </a:prstClr>
                </a:solidFill>
              </a:rPr>
              <a:t>：</a:t>
            </a:r>
            <a:r>
              <a:rPr lang="ja-JP" altLang="ja-JP" sz="1100" dirty="0">
                <a:solidFill>
                  <a:prstClr val="black">
                    <a:lumMod val="75000"/>
                    <a:lumOff val="25000"/>
                  </a:prstClr>
                </a:solidFill>
              </a:rPr>
              <a:t>お客様側から</a:t>
            </a:r>
            <a:r>
              <a:rPr lang="en-US" altLang="ja-JP" sz="1100" dirty="0">
                <a:solidFill>
                  <a:prstClr val="black">
                    <a:lumMod val="75000"/>
                    <a:lumOff val="25000"/>
                  </a:prstClr>
                </a:solidFill>
              </a:rPr>
              <a:t>NX Cloud</a:t>
            </a:r>
            <a:r>
              <a:rPr lang="ja-JP" altLang="ja-JP" sz="1100" dirty="0">
                <a:solidFill>
                  <a:prstClr val="black">
                    <a:lumMod val="75000"/>
                    <a:lumOff val="25000"/>
                  </a:prstClr>
                </a:solidFill>
              </a:rPr>
              <a:t>側のサーバへ</a:t>
            </a:r>
            <a:r>
              <a:rPr lang="ja-JP" altLang="en-US" sz="1100" dirty="0">
                <a:solidFill>
                  <a:prstClr val="black">
                    <a:lumMod val="75000"/>
                    <a:lumOff val="25000"/>
                  </a:prstClr>
                </a:solidFill>
              </a:rPr>
              <a:t> </a:t>
            </a:r>
            <a:r>
              <a:rPr lang="en-US" altLang="ja-JP" sz="1100" dirty="0">
                <a:solidFill>
                  <a:prstClr val="black">
                    <a:lumMod val="75000"/>
                    <a:lumOff val="25000"/>
                  </a:prstClr>
                </a:solidFill>
              </a:rPr>
              <a:t>http</a:t>
            </a:r>
            <a:r>
              <a:rPr lang="ja-JP" altLang="en-US" sz="1100" dirty="0">
                <a:solidFill>
                  <a:prstClr val="black">
                    <a:lumMod val="75000"/>
                    <a:lumOff val="25000"/>
                  </a:prstClr>
                </a:solidFill>
              </a:rPr>
              <a:t> </a:t>
            </a:r>
            <a:r>
              <a:rPr lang="ja-JP" altLang="ja-JP" sz="1100" dirty="0">
                <a:solidFill>
                  <a:prstClr val="black">
                    <a:lumMod val="75000"/>
                    <a:lumOff val="25000"/>
                  </a:prstClr>
                </a:solidFill>
              </a:rPr>
              <a:t>で通信ができるか</a:t>
            </a:r>
            <a:r>
              <a:rPr lang="ja-JP" altLang="en-US" sz="1100" dirty="0">
                <a:solidFill>
                  <a:prstClr val="black">
                    <a:lumMod val="75000"/>
                    <a:lumOff val="25000"/>
                  </a:prstClr>
                </a:solidFill>
              </a:rPr>
              <a:t>を</a:t>
            </a:r>
            <a:r>
              <a:rPr lang="ja-JP" altLang="ja-JP" sz="1100" dirty="0">
                <a:solidFill>
                  <a:prstClr val="black">
                    <a:lumMod val="75000"/>
                    <a:lumOff val="25000"/>
                  </a:prstClr>
                </a:solidFill>
              </a:rPr>
              <a:t>確認</a:t>
            </a:r>
            <a:r>
              <a:rPr lang="ja-JP" altLang="en-US" sz="1100" dirty="0">
                <a:solidFill>
                  <a:prstClr val="black">
                    <a:lumMod val="75000"/>
                    <a:lumOff val="25000"/>
                  </a:prstClr>
                </a:solidFill>
              </a:rPr>
              <a:t>いただきます。</a:t>
            </a:r>
            <a:endParaRPr lang="ja-JP" altLang="ja-JP" sz="1100" dirty="0">
              <a:solidFill>
                <a:prstClr val="black">
                  <a:lumMod val="75000"/>
                  <a:lumOff val="25000"/>
                </a:prstClr>
              </a:solidFill>
            </a:endParaRPr>
          </a:p>
          <a:p>
            <a:endParaRPr kumimoji="1" lang="ja-JP" altLang="en-US" dirty="0"/>
          </a:p>
        </p:txBody>
      </p:sp>
      <p:sp>
        <p:nvSpPr>
          <p:cNvPr id="4" name="タイトル 3"/>
          <p:cNvSpPr>
            <a:spLocks noGrp="1"/>
          </p:cNvSpPr>
          <p:nvPr>
            <p:ph type="title"/>
          </p:nvPr>
        </p:nvSpPr>
        <p:spPr/>
        <p:txBody>
          <a:bodyPr/>
          <a:lstStyle/>
          <a:p>
            <a:r>
              <a:rPr lang="en-US" altLang="ja-JP" sz="2000" dirty="0"/>
              <a:t>VPN</a:t>
            </a:r>
            <a:r>
              <a:rPr lang="ja-JP" altLang="en-US" sz="2000" dirty="0"/>
              <a:t>接続、</a:t>
            </a:r>
            <a:r>
              <a:rPr lang="en-US" altLang="ja-JP" sz="2000" dirty="0" err="1"/>
              <a:t>FastConnect</a:t>
            </a:r>
            <a:r>
              <a:rPr lang="ja-JP" altLang="en-US" sz="2000" dirty="0"/>
              <a:t>利用 の場合</a:t>
            </a:r>
            <a:endParaRPr kumimoji="1" lang="ja-JP" altLang="en-US" sz="2000" dirty="0"/>
          </a:p>
        </p:txBody>
      </p:sp>
      <p:sp>
        <p:nvSpPr>
          <p:cNvPr id="5" name="フッター プレースホルダー 4"/>
          <p:cNvSpPr>
            <a:spLocks noGrp="1"/>
          </p:cNvSpPr>
          <p:nvPr>
            <p:ph type="ftr" sz="quarter" idx="3"/>
          </p:nvPr>
        </p:nvSpPr>
        <p:spPr/>
        <p:txBody>
          <a:bodyPr/>
          <a:lstStyle/>
          <a:p>
            <a:r>
              <a:rPr lang="en-US" altLang="ja-JP" dirty="0"/>
              <a:t>©Canon IT Solutions Inc.  All rights reserved.</a:t>
            </a:r>
            <a:endParaRPr lang="ja-JP" altLang="en-US" dirty="0"/>
          </a:p>
        </p:txBody>
      </p:sp>
    </p:spTree>
    <p:extLst>
      <p:ext uri="{BB962C8B-B14F-4D97-AF65-F5344CB8AC3E}">
        <p14:creationId xmlns:p14="http://schemas.microsoft.com/office/powerpoint/2010/main" val="362538133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p:cNvSpPr>
            <a:spLocks noGrp="1"/>
          </p:cNvSpPr>
          <p:nvPr>
            <p:ph type="sldNum" sz="quarter" idx="12"/>
          </p:nvPr>
        </p:nvSpPr>
        <p:spPr/>
        <p:txBody>
          <a:bodyPr/>
          <a:lstStyle/>
          <a:p>
            <a:fld id="{78AE49ED-73EF-499C-8307-28EB0E7CF529}" type="slidenum">
              <a:rPr kumimoji="1" lang="ja-JP" altLang="en-US" smtClean="0"/>
              <a:t>28</a:t>
            </a:fld>
            <a:endParaRPr kumimoji="1" lang="ja-JP" altLang="en-US" dirty="0"/>
          </a:p>
        </p:txBody>
      </p:sp>
      <p:sp>
        <p:nvSpPr>
          <p:cNvPr id="3" name="テキスト プレースホルダー 2"/>
          <p:cNvSpPr>
            <a:spLocks noGrp="1"/>
          </p:cNvSpPr>
          <p:nvPr>
            <p:ph type="body" sz="quarter" idx="14"/>
          </p:nvPr>
        </p:nvSpPr>
        <p:spPr/>
        <p:txBody>
          <a:bodyPr/>
          <a:lstStyle/>
          <a:p>
            <a:pPr marL="285750" lvl="0" indent="-285750">
              <a:lnSpc>
                <a:spcPct val="100000"/>
              </a:lnSpc>
              <a:buFont typeface="Arial" panose="020B0604020202020204" pitchFamily="34" charset="0"/>
              <a:buChar char="•"/>
            </a:pPr>
            <a:r>
              <a:rPr lang="en-US" altLang="ja-JP" sz="1400" dirty="0" err="1">
                <a:solidFill>
                  <a:schemeClr val="tx1">
                    <a:lumMod val="75000"/>
                    <a:lumOff val="25000"/>
                  </a:schemeClr>
                </a:solidFill>
              </a:rPr>
              <a:t>FastConnect</a:t>
            </a:r>
            <a:r>
              <a:rPr lang="ja-JP" altLang="en-US" sz="1400" dirty="0">
                <a:solidFill>
                  <a:schemeClr val="tx1">
                    <a:lumMod val="75000"/>
                    <a:lumOff val="25000"/>
                  </a:schemeClr>
                </a:solidFill>
              </a:rPr>
              <a:t>で</a:t>
            </a:r>
            <a:r>
              <a:rPr lang="ja-JP" altLang="ja-JP" sz="1400" dirty="0">
                <a:solidFill>
                  <a:schemeClr val="tx1">
                    <a:lumMod val="75000"/>
                    <a:lumOff val="25000"/>
                  </a:schemeClr>
                </a:solidFill>
              </a:rPr>
              <a:t>接続</a:t>
            </a:r>
            <a:r>
              <a:rPr lang="ja-JP" altLang="en-US" sz="1400" dirty="0">
                <a:solidFill>
                  <a:schemeClr val="tx1">
                    <a:lumMod val="75000"/>
                    <a:lumOff val="25000"/>
                  </a:schemeClr>
                </a:solidFill>
              </a:rPr>
              <a:t>構築する場合、以下の</a:t>
            </a:r>
            <a:r>
              <a:rPr lang="ja-JP" altLang="ja-JP" sz="1400" dirty="0">
                <a:solidFill>
                  <a:schemeClr val="tx1">
                    <a:lumMod val="75000"/>
                    <a:lumOff val="25000"/>
                  </a:schemeClr>
                </a:solidFill>
              </a:rPr>
              <a:t>手順</a:t>
            </a:r>
            <a:r>
              <a:rPr lang="ja-JP" altLang="en-US" sz="1400" dirty="0">
                <a:solidFill>
                  <a:schemeClr val="tx1">
                    <a:lumMod val="75000"/>
                    <a:lumOff val="25000"/>
                  </a:schemeClr>
                </a:solidFill>
              </a:rPr>
              <a:t>でお客様にも対応いただきます。</a:t>
            </a:r>
            <a:endParaRPr lang="en-US" altLang="ja-JP" sz="1400" dirty="0">
              <a:solidFill>
                <a:schemeClr val="tx1">
                  <a:lumMod val="75000"/>
                  <a:lumOff val="25000"/>
                </a:schemeClr>
              </a:solidFill>
            </a:endParaRPr>
          </a:p>
          <a:p>
            <a:pPr marL="457200" lvl="1" indent="0">
              <a:lnSpc>
                <a:spcPct val="150000"/>
              </a:lnSpc>
              <a:spcBef>
                <a:spcPts val="0"/>
              </a:spcBef>
              <a:buNone/>
            </a:pPr>
            <a:r>
              <a:rPr lang="ja-JP" altLang="ja-JP" sz="1100" dirty="0">
                <a:solidFill>
                  <a:schemeClr val="tx1">
                    <a:lumMod val="75000"/>
                    <a:lumOff val="25000"/>
                  </a:schemeClr>
                </a:solidFill>
              </a:rPr>
              <a:t>①</a:t>
            </a:r>
            <a:r>
              <a:rPr lang="en-US" altLang="ja-JP" sz="1100" dirty="0">
                <a:solidFill>
                  <a:schemeClr val="tx1">
                    <a:lumMod val="75000"/>
                    <a:lumOff val="25000"/>
                  </a:schemeClr>
                </a:solidFill>
              </a:rPr>
              <a:t>(</a:t>
            </a:r>
            <a:r>
              <a:rPr lang="ja-JP" altLang="ja-JP" sz="1100" dirty="0">
                <a:solidFill>
                  <a:schemeClr val="tx1">
                    <a:lumMod val="75000"/>
                    <a:lumOff val="25000"/>
                  </a:schemeClr>
                </a:solidFill>
              </a:rPr>
              <a:t>お客様</a:t>
            </a:r>
            <a:r>
              <a:rPr lang="ja-JP" altLang="en-US" sz="1100" dirty="0">
                <a:solidFill>
                  <a:schemeClr val="tx1">
                    <a:lumMod val="75000"/>
                    <a:lumOff val="25000"/>
                  </a:schemeClr>
                </a:solidFill>
              </a:rPr>
              <a:t>→当社</a:t>
            </a:r>
            <a:r>
              <a:rPr lang="en-US" altLang="ja-JP" sz="1100" dirty="0">
                <a:solidFill>
                  <a:schemeClr val="tx1">
                    <a:lumMod val="75000"/>
                    <a:lumOff val="25000"/>
                  </a:schemeClr>
                </a:solidFill>
              </a:rPr>
              <a:t>)</a:t>
            </a:r>
            <a:r>
              <a:rPr lang="ja-JP" altLang="en-US" sz="1100" dirty="0">
                <a:solidFill>
                  <a:schemeClr val="tx1">
                    <a:lumMod val="75000"/>
                    <a:lumOff val="25000"/>
                  </a:schemeClr>
                </a:solidFill>
              </a:rPr>
              <a:t>　</a:t>
            </a:r>
            <a:r>
              <a:rPr lang="en-US" altLang="ja-JP" sz="1100" dirty="0">
                <a:solidFill>
                  <a:schemeClr val="tx1">
                    <a:lumMod val="75000"/>
                    <a:lumOff val="25000"/>
                  </a:schemeClr>
                </a:solidFill>
              </a:rPr>
              <a:t>※</a:t>
            </a:r>
            <a:r>
              <a:rPr lang="ja-JP" altLang="en-US" sz="1100" dirty="0">
                <a:solidFill>
                  <a:schemeClr val="tx1">
                    <a:lumMod val="75000"/>
                    <a:lumOff val="25000"/>
                  </a:schemeClr>
                </a:solidFill>
              </a:rPr>
              <a:t>ヒアリングシート</a:t>
            </a:r>
            <a:endParaRPr lang="en-US" altLang="ja-JP" sz="1100" dirty="0">
              <a:solidFill>
                <a:schemeClr val="tx1">
                  <a:lumMod val="75000"/>
                  <a:lumOff val="25000"/>
                </a:schemeClr>
              </a:solidFill>
            </a:endParaRPr>
          </a:p>
          <a:p>
            <a:pPr marL="857250" lvl="2" indent="0">
              <a:buNone/>
            </a:pPr>
            <a:r>
              <a:rPr lang="en-US" altLang="ja-JP" sz="1100" dirty="0">
                <a:solidFill>
                  <a:schemeClr val="tx1">
                    <a:lumMod val="75000"/>
                    <a:lumOff val="25000"/>
                  </a:schemeClr>
                </a:solidFill>
              </a:rPr>
              <a:t>LAN</a:t>
            </a:r>
            <a:r>
              <a:rPr lang="ja-JP" altLang="ja-JP" sz="1100" dirty="0">
                <a:solidFill>
                  <a:schemeClr val="tx1">
                    <a:lumMod val="75000"/>
                    <a:lumOff val="25000"/>
                  </a:schemeClr>
                </a:solidFill>
              </a:rPr>
              <a:t>のアドレス：（クラウド側からお客様側へルーティングする必要のある</a:t>
            </a:r>
            <a:r>
              <a:rPr lang="en-US" altLang="ja-JP" sz="1100" dirty="0">
                <a:solidFill>
                  <a:schemeClr val="tx1">
                    <a:lumMod val="75000"/>
                    <a:lumOff val="25000"/>
                  </a:schemeClr>
                </a:solidFill>
              </a:rPr>
              <a:t>LAN</a:t>
            </a:r>
            <a:r>
              <a:rPr lang="ja-JP" altLang="ja-JP" sz="1100" dirty="0">
                <a:solidFill>
                  <a:schemeClr val="tx1">
                    <a:lumMod val="75000"/>
                    <a:lumOff val="25000"/>
                  </a:schemeClr>
                </a:solidFill>
              </a:rPr>
              <a:t>のアドレス。）</a:t>
            </a:r>
            <a:br>
              <a:rPr lang="en-US" altLang="ja-JP" sz="1100" dirty="0">
                <a:solidFill>
                  <a:schemeClr val="tx1">
                    <a:lumMod val="75000"/>
                    <a:lumOff val="25000"/>
                  </a:schemeClr>
                </a:solidFill>
              </a:rPr>
            </a:br>
            <a:r>
              <a:rPr lang="ja-JP" altLang="en-US" sz="1100" dirty="0">
                <a:solidFill>
                  <a:schemeClr val="tx1">
                    <a:lumMod val="75000"/>
                    <a:lumOff val="25000"/>
                  </a:schemeClr>
                </a:solidFill>
              </a:rPr>
              <a:t>注）「</a:t>
            </a:r>
            <a:r>
              <a:rPr lang="ja-JP" altLang="ja-JP" sz="1100" dirty="0">
                <a:solidFill>
                  <a:schemeClr val="tx1">
                    <a:lumMod val="75000"/>
                    <a:lumOff val="25000"/>
                  </a:schemeClr>
                </a:solidFill>
              </a:rPr>
              <a:t>ルータの</a:t>
            </a:r>
            <a:r>
              <a:rPr lang="en-US" altLang="ja-JP" sz="1100" dirty="0" err="1">
                <a:solidFill>
                  <a:schemeClr val="tx1">
                    <a:lumMod val="75000"/>
                    <a:lumOff val="25000"/>
                  </a:schemeClr>
                </a:solidFill>
              </a:rPr>
              <a:t>PublicIP</a:t>
            </a:r>
            <a:r>
              <a:rPr lang="en-US" altLang="ja-JP" sz="1100" dirty="0">
                <a:solidFill>
                  <a:schemeClr val="tx1">
                    <a:lumMod val="75000"/>
                    <a:lumOff val="25000"/>
                  </a:schemeClr>
                </a:solidFill>
              </a:rPr>
              <a:t>(VPN</a:t>
            </a:r>
            <a:r>
              <a:rPr lang="ja-JP" altLang="ja-JP" sz="1100" dirty="0">
                <a:solidFill>
                  <a:schemeClr val="tx1">
                    <a:lumMod val="75000"/>
                    <a:lumOff val="25000"/>
                  </a:schemeClr>
                </a:solidFill>
              </a:rPr>
              <a:t>接続先</a:t>
            </a:r>
            <a:r>
              <a:rPr lang="en-US" altLang="ja-JP" sz="1100" dirty="0">
                <a:solidFill>
                  <a:schemeClr val="tx1">
                    <a:lumMod val="75000"/>
                    <a:lumOff val="25000"/>
                  </a:schemeClr>
                </a:solidFill>
              </a:rPr>
              <a:t>)</a:t>
            </a:r>
            <a:r>
              <a:rPr lang="ja-JP" altLang="en-US" sz="1100" dirty="0">
                <a:solidFill>
                  <a:schemeClr val="tx1">
                    <a:lumMod val="75000"/>
                    <a:lumOff val="25000"/>
                  </a:schemeClr>
                </a:solidFill>
              </a:rPr>
              <a:t>」欄の記入は不要です。</a:t>
            </a:r>
            <a:endParaRPr lang="ja-JP" altLang="ja-JP" sz="1100" dirty="0">
              <a:solidFill>
                <a:schemeClr val="tx1">
                  <a:lumMod val="75000"/>
                  <a:lumOff val="25000"/>
                </a:schemeClr>
              </a:solidFill>
            </a:endParaRPr>
          </a:p>
          <a:p>
            <a:pPr marL="457200" lvl="1" indent="0">
              <a:lnSpc>
                <a:spcPct val="150000"/>
              </a:lnSpc>
              <a:spcBef>
                <a:spcPts val="0"/>
              </a:spcBef>
              <a:buNone/>
            </a:pPr>
            <a:r>
              <a:rPr lang="ja-JP" altLang="ja-JP" sz="1100" dirty="0">
                <a:solidFill>
                  <a:schemeClr val="tx1">
                    <a:lumMod val="75000"/>
                    <a:lumOff val="25000"/>
                  </a:schemeClr>
                </a:solidFill>
              </a:rPr>
              <a:t>②</a:t>
            </a:r>
            <a:r>
              <a:rPr lang="en-US" altLang="ja-JP" sz="1100" dirty="0">
                <a:solidFill>
                  <a:schemeClr val="tx1">
                    <a:lumMod val="75000"/>
                    <a:lumOff val="25000"/>
                  </a:schemeClr>
                </a:solidFill>
              </a:rPr>
              <a:t>(</a:t>
            </a:r>
            <a:r>
              <a:rPr lang="ja-JP" altLang="en-US" sz="1100" dirty="0">
                <a:solidFill>
                  <a:schemeClr val="tx1">
                    <a:lumMod val="75000"/>
                    <a:lumOff val="25000"/>
                  </a:schemeClr>
                </a:solidFill>
              </a:rPr>
              <a:t>お客様→当社</a:t>
            </a:r>
            <a:r>
              <a:rPr lang="en-US" altLang="ja-JP" sz="1100" dirty="0">
                <a:solidFill>
                  <a:schemeClr val="tx1">
                    <a:lumMod val="75000"/>
                    <a:lumOff val="25000"/>
                  </a:schemeClr>
                </a:solidFill>
              </a:rPr>
              <a:t>)</a:t>
            </a:r>
          </a:p>
          <a:p>
            <a:pPr marL="857250" lvl="2" indent="0">
              <a:buNone/>
            </a:pPr>
            <a:r>
              <a:rPr lang="en-US" altLang="ja-JP" sz="1100" dirty="0">
                <a:solidFill>
                  <a:schemeClr val="tx1">
                    <a:lumMod val="75000"/>
                    <a:lumOff val="25000"/>
                  </a:schemeClr>
                </a:solidFill>
              </a:rPr>
              <a:t>OCI</a:t>
            </a:r>
            <a:r>
              <a:rPr lang="ja-JP" altLang="en-US" sz="1100" dirty="0">
                <a:solidFill>
                  <a:schemeClr val="tx1">
                    <a:lumMod val="75000"/>
                    <a:lumOff val="25000"/>
                  </a:schemeClr>
                </a:solidFill>
              </a:rPr>
              <a:t>側（</a:t>
            </a:r>
            <a:r>
              <a:rPr lang="en-US" altLang="ja-JP" sz="1100" dirty="0" err="1">
                <a:solidFill>
                  <a:schemeClr val="tx1">
                    <a:lumMod val="75000"/>
                    <a:lumOff val="25000"/>
                  </a:schemeClr>
                </a:solidFill>
              </a:rPr>
              <a:t>SuperStream</a:t>
            </a:r>
            <a:r>
              <a:rPr lang="en-US" altLang="ja-JP" sz="1100" dirty="0">
                <a:solidFill>
                  <a:schemeClr val="tx1">
                    <a:lumMod val="75000"/>
                    <a:lumOff val="25000"/>
                  </a:schemeClr>
                </a:solidFill>
              </a:rPr>
              <a:t>-NX Cloud</a:t>
            </a:r>
            <a:r>
              <a:rPr lang="ja-JP" altLang="en-US" sz="1100" dirty="0">
                <a:solidFill>
                  <a:schemeClr val="tx1">
                    <a:lumMod val="75000"/>
                    <a:lumOff val="25000"/>
                  </a:schemeClr>
                </a:solidFill>
              </a:rPr>
              <a:t>側）の </a:t>
            </a:r>
            <a:r>
              <a:rPr lang="en-US" altLang="ja-JP" sz="1100" dirty="0" err="1">
                <a:solidFill>
                  <a:schemeClr val="tx1">
                    <a:lumMod val="75000"/>
                    <a:lumOff val="25000"/>
                  </a:schemeClr>
                </a:solidFill>
              </a:rPr>
              <a:t>FastConnect</a:t>
            </a:r>
            <a:r>
              <a:rPr lang="ja-JP" altLang="en-US" sz="1100" dirty="0">
                <a:solidFill>
                  <a:schemeClr val="tx1">
                    <a:lumMod val="75000"/>
                    <a:lumOff val="25000"/>
                  </a:schemeClr>
                </a:solidFill>
              </a:rPr>
              <a:t> 設定で必要となる情報をご連絡いただきます。</a:t>
            </a:r>
            <a:br>
              <a:rPr lang="en-US" altLang="ja-JP" sz="1100" dirty="0">
                <a:solidFill>
                  <a:schemeClr val="tx1">
                    <a:lumMod val="75000"/>
                    <a:lumOff val="25000"/>
                  </a:schemeClr>
                </a:solidFill>
              </a:rPr>
            </a:br>
            <a:r>
              <a:rPr lang="ja-JP" altLang="en-US" sz="1100" dirty="0">
                <a:solidFill>
                  <a:schemeClr val="tx1">
                    <a:lumMod val="75000"/>
                    <a:lumOff val="25000"/>
                  </a:schemeClr>
                </a:solidFill>
              </a:rPr>
              <a:t>注）お客様側で回線ベンダー様へご確認いただきご連絡をお願いします。</a:t>
            </a:r>
            <a:endParaRPr lang="ja-JP" altLang="ja-JP" sz="1100" dirty="0">
              <a:solidFill>
                <a:schemeClr val="tx1">
                  <a:lumMod val="75000"/>
                  <a:lumOff val="25000"/>
                </a:schemeClr>
              </a:solidFill>
            </a:endParaRPr>
          </a:p>
          <a:p>
            <a:pPr marL="457200" lvl="1" indent="0">
              <a:lnSpc>
                <a:spcPct val="150000"/>
              </a:lnSpc>
              <a:spcBef>
                <a:spcPts val="0"/>
              </a:spcBef>
              <a:buNone/>
            </a:pPr>
            <a:r>
              <a:rPr lang="ja-JP" altLang="ja-JP" sz="1100" dirty="0">
                <a:solidFill>
                  <a:schemeClr val="tx1">
                    <a:lumMod val="75000"/>
                    <a:lumOff val="25000"/>
                  </a:schemeClr>
                </a:solidFill>
              </a:rPr>
              <a:t>③</a:t>
            </a:r>
            <a:r>
              <a:rPr lang="en-US" altLang="ja-JP" sz="1100" dirty="0">
                <a:solidFill>
                  <a:schemeClr val="tx1">
                    <a:lumMod val="75000"/>
                    <a:lumOff val="25000"/>
                  </a:schemeClr>
                </a:solidFill>
              </a:rPr>
              <a:t>(</a:t>
            </a:r>
            <a:r>
              <a:rPr lang="ja-JP" altLang="en-US" sz="1100" dirty="0">
                <a:solidFill>
                  <a:schemeClr val="tx1">
                    <a:lumMod val="75000"/>
                    <a:lumOff val="25000"/>
                  </a:schemeClr>
                </a:solidFill>
              </a:rPr>
              <a:t>当社→お客様</a:t>
            </a:r>
            <a:r>
              <a:rPr lang="en-US" altLang="ja-JP" sz="1100" dirty="0">
                <a:solidFill>
                  <a:schemeClr val="tx1">
                    <a:lumMod val="75000"/>
                    <a:lumOff val="25000"/>
                  </a:schemeClr>
                </a:solidFill>
              </a:rPr>
              <a:t>)</a:t>
            </a:r>
          </a:p>
          <a:p>
            <a:pPr marL="857250" lvl="2" indent="0">
              <a:lnSpc>
                <a:spcPct val="150000"/>
              </a:lnSpc>
              <a:spcBef>
                <a:spcPts val="0"/>
              </a:spcBef>
              <a:buNone/>
            </a:pPr>
            <a:r>
              <a:rPr lang="ja-JP" altLang="ja-JP" sz="1100" dirty="0">
                <a:solidFill>
                  <a:schemeClr val="tx1">
                    <a:lumMod val="75000"/>
                    <a:lumOff val="25000"/>
                  </a:schemeClr>
                </a:solidFill>
              </a:rPr>
              <a:t>「②」</a:t>
            </a:r>
            <a:r>
              <a:rPr lang="ja-JP" altLang="en-US" sz="1100" dirty="0">
                <a:solidFill>
                  <a:schemeClr val="tx1">
                    <a:lumMod val="75000"/>
                    <a:lumOff val="25000"/>
                  </a:schemeClr>
                </a:solidFill>
              </a:rPr>
              <a:t>の情報を基に、弊社で</a:t>
            </a:r>
            <a:r>
              <a:rPr lang="en-US" altLang="ja-JP" sz="1100" dirty="0" err="1">
                <a:solidFill>
                  <a:schemeClr val="tx1">
                    <a:lumMod val="75000"/>
                    <a:lumOff val="25000"/>
                  </a:schemeClr>
                </a:solidFill>
              </a:rPr>
              <a:t>SuperStream</a:t>
            </a:r>
            <a:r>
              <a:rPr lang="en-US" altLang="ja-JP" sz="1100" dirty="0">
                <a:solidFill>
                  <a:schemeClr val="tx1">
                    <a:lumMod val="75000"/>
                    <a:lumOff val="25000"/>
                  </a:schemeClr>
                </a:solidFill>
              </a:rPr>
              <a:t>-NX Cloud</a:t>
            </a:r>
            <a:r>
              <a:rPr lang="ja-JP" altLang="en-US" sz="1100" dirty="0">
                <a:solidFill>
                  <a:schemeClr val="tx1">
                    <a:lumMod val="75000"/>
                    <a:lumOff val="25000"/>
                  </a:schemeClr>
                </a:solidFill>
              </a:rPr>
              <a:t>側の設定作業を実施します。</a:t>
            </a:r>
            <a:br>
              <a:rPr lang="en-US" altLang="ja-JP" sz="1100" dirty="0">
                <a:solidFill>
                  <a:schemeClr val="tx1">
                    <a:lumMod val="75000"/>
                    <a:lumOff val="25000"/>
                  </a:schemeClr>
                </a:solidFill>
              </a:rPr>
            </a:br>
            <a:r>
              <a:rPr lang="ja-JP" altLang="en-US" sz="1100" dirty="0">
                <a:solidFill>
                  <a:schemeClr val="tx1">
                    <a:lumMod val="75000"/>
                    <a:lumOff val="25000"/>
                  </a:schemeClr>
                </a:solidFill>
              </a:rPr>
              <a:t>弊社作業完了後、</a:t>
            </a:r>
            <a:r>
              <a:rPr lang="en-US" altLang="ja-JP" sz="1100" dirty="0">
                <a:solidFill>
                  <a:schemeClr val="tx1">
                    <a:lumMod val="75000"/>
                    <a:lumOff val="25000"/>
                  </a:schemeClr>
                </a:solidFill>
              </a:rPr>
              <a:t>OCID</a:t>
            </a:r>
            <a:r>
              <a:rPr lang="ja-JP" altLang="en-US" sz="1100" dirty="0">
                <a:solidFill>
                  <a:schemeClr val="tx1">
                    <a:lumMod val="75000"/>
                    <a:lumOff val="25000"/>
                  </a:schemeClr>
                </a:solidFill>
              </a:rPr>
              <a:t>をお客様へご連絡します。</a:t>
            </a:r>
            <a:endParaRPr lang="en-US" altLang="ja-JP" sz="1100" dirty="0">
              <a:solidFill>
                <a:schemeClr val="tx1">
                  <a:lumMod val="75000"/>
                  <a:lumOff val="25000"/>
                </a:schemeClr>
              </a:solidFill>
            </a:endParaRPr>
          </a:p>
          <a:p>
            <a:pPr marL="457200" lvl="1" indent="0">
              <a:lnSpc>
                <a:spcPct val="150000"/>
              </a:lnSpc>
              <a:spcBef>
                <a:spcPts val="0"/>
              </a:spcBef>
              <a:buNone/>
            </a:pPr>
            <a:r>
              <a:rPr lang="ja-JP" altLang="ja-JP" sz="1100" dirty="0">
                <a:solidFill>
                  <a:schemeClr val="tx1">
                    <a:lumMod val="75000"/>
                    <a:lumOff val="25000"/>
                  </a:schemeClr>
                </a:solidFill>
              </a:rPr>
              <a:t>③</a:t>
            </a:r>
            <a:r>
              <a:rPr lang="en-US" altLang="ja-JP" sz="1100" dirty="0">
                <a:solidFill>
                  <a:schemeClr val="tx1">
                    <a:lumMod val="75000"/>
                    <a:lumOff val="25000"/>
                  </a:schemeClr>
                </a:solidFill>
              </a:rPr>
              <a:t>(</a:t>
            </a:r>
            <a:r>
              <a:rPr lang="ja-JP" altLang="ja-JP" sz="1100" dirty="0">
                <a:solidFill>
                  <a:schemeClr val="tx1">
                    <a:lumMod val="75000"/>
                    <a:lumOff val="25000"/>
                  </a:schemeClr>
                </a:solidFill>
              </a:rPr>
              <a:t>お客様</a:t>
            </a:r>
            <a:r>
              <a:rPr lang="en-US" altLang="ja-JP" sz="1100" dirty="0">
                <a:solidFill>
                  <a:schemeClr val="tx1">
                    <a:lumMod val="75000"/>
                    <a:lumOff val="25000"/>
                  </a:schemeClr>
                </a:solidFill>
              </a:rPr>
              <a:t>)</a:t>
            </a:r>
          </a:p>
          <a:p>
            <a:pPr marL="857250" lvl="2" indent="0">
              <a:lnSpc>
                <a:spcPct val="150000"/>
              </a:lnSpc>
              <a:buNone/>
            </a:pPr>
            <a:r>
              <a:rPr lang="ja-JP" altLang="en-US" sz="1100" dirty="0">
                <a:solidFill>
                  <a:schemeClr val="tx1">
                    <a:lumMod val="75000"/>
                    <a:lumOff val="25000"/>
                  </a:schemeClr>
                </a:solidFill>
              </a:rPr>
              <a:t>お客様側（回線ベンダー）で </a:t>
            </a:r>
            <a:r>
              <a:rPr lang="en-US" altLang="ja-JP" sz="1100" dirty="0" err="1">
                <a:solidFill>
                  <a:schemeClr val="tx1">
                    <a:lumMod val="75000"/>
                    <a:lumOff val="25000"/>
                  </a:schemeClr>
                </a:solidFill>
              </a:rPr>
              <a:t>FastConnect</a:t>
            </a:r>
            <a:r>
              <a:rPr lang="ja-JP" altLang="en-US" sz="1100" dirty="0">
                <a:solidFill>
                  <a:schemeClr val="tx1">
                    <a:lumMod val="75000"/>
                    <a:lumOff val="25000"/>
                  </a:schemeClr>
                </a:solidFill>
              </a:rPr>
              <a:t> の接続設定を完了していただきます。</a:t>
            </a:r>
            <a:endParaRPr lang="en-US" altLang="ja-JP" sz="1100" dirty="0">
              <a:solidFill>
                <a:schemeClr val="tx1">
                  <a:lumMod val="75000"/>
                  <a:lumOff val="25000"/>
                </a:schemeClr>
              </a:solidFill>
            </a:endParaRPr>
          </a:p>
          <a:p>
            <a:pPr marL="457200" lvl="1" indent="0">
              <a:lnSpc>
                <a:spcPct val="150000"/>
              </a:lnSpc>
              <a:spcBef>
                <a:spcPts val="0"/>
              </a:spcBef>
              <a:buNone/>
            </a:pPr>
            <a:r>
              <a:rPr lang="ja-JP" altLang="ja-JP" sz="1100" dirty="0">
                <a:solidFill>
                  <a:schemeClr val="tx1">
                    <a:lumMod val="75000"/>
                    <a:lumOff val="25000"/>
                  </a:schemeClr>
                </a:solidFill>
              </a:rPr>
              <a:t>④</a:t>
            </a:r>
            <a:r>
              <a:rPr lang="en-US" altLang="ja-JP" sz="1100" dirty="0">
                <a:solidFill>
                  <a:schemeClr val="tx1">
                    <a:lumMod val="75000"/>
                    <a:lumOff val="25000"/>
                  </a:schemeClr>
                </a:solidFill>
              </a:rPr>
              <a:t>(</a:t>
            </a:r>
            <a:r>
              <a:rPr lang="ja-JP" altLang="ja-JP" sz="1100" dirty="0">
                <a:solidFill>
                  <a:schemeClr val="tx1">
                    <a:lumMod val="75000"/>
                    <a:lumOff val="25000"/>
                  </a:schemeClr>
                </a:solidFill>
              </a:rPr>
              <a:t>お客様、</a:t>
            </a:r>
            <a:r>
              <a:rPr lang="ja-JP" altLang="en-US" sz="1100" dirty="0">
                <a:solidFill>
                  <a:schemeClr val="tx1">
                    <a:lumMod val="75000"/>
                    <a:lumOff val="25000"/>
                  </a:schemeClr>
                </a:solidFill>
              </a:rPr>
              <a:t>当社</a:t>
            </a:r>
            <a:r>
              <a:rPr lang="en-US" altLang="ja-JP" sz="1100" dirty="0">
                <a:solidFill>
                  <a:schemeClr val="tx1">
                    <a:lumMod val="75000"/>
                    <a:lumOff val="25000"/>
                  </a:schemeClr>
                </a:solidFill>
              </a:rPr>
              <a:t>)</a:t>
            </a:r>
          </a:p>
          <a:p>
            <a:pPr marL="857250" lvl="2" indent="0">
              <a:lnSpc>
                <a:spcPct val="150000"/>
              </a:lnSpc>
              <a:spcBef>
                <a:spcPts val="0"/>
              </a:spcBef>
              <a:buNone/>
            </a:pPr>
            <a:r>
              <a:rPr lang="ja-JP" altLang="ja-JP" sz="1100" dirty="0">
                <a:solidFill>
                  <a:schemeClr val="tx1">
                    <a:lumMod val="75000"/>
                    <a:lumOff val="25000"/>
                  </a:schemeClr>
                </a:solidFill>
              </a:rPr>
              <a:t>疎通確認</a:t>
            </a:r>
            <a:r>
              <a:rPr lang="ja-JP" altLang="en-US" sz="1100" dirty="0">
                <a:solidFill>
                  <a:schemeClr val="tx1">
                    <a:lumMod val="75000"/>
                    <a:lumOff val="25000"/>
                  </a:schemeClr>
                </a:solidFill>
              </a:rPr>
              <a:t>：</a:t>
            </a:r>
            <a:r>
              <a:rPr lang="ja-JP" altLang="ja-JP" sz="1100" dirty="0">
                <a:solidFill>
                  <a:schemeClr val="tx1">
                    <a:lumMod val="75000"/>
                    <a:lumOff val="25000"/>
                  </a:schemeClr>
                </a:solidFill>
              </a:rPr>
              <a:t>お客様側から</a:t>
            </a:r>
            <a:r>
              <a:rPr lang="en-US" altLang="ja-JP" sz="1100" dirty="0">
                <a:solidFill>
                  <a:schemeClr val="tx1">
                    <a:lumMod val="75000"/>
                    <a:lumOff val="25000"/>
                  </a:schemeClr>
                </a:solidFill>
              </a:rPr>
              <a:t>NX Cloud</a:t>
            </a:r>
            <a:r>
              <a:rPr lang="ja-JP" altLang="ja-JP" sz="1100" dirty="0">
                <a:solidFill>
                  <a:schemeClr val="tx1">
                    <a:lumMod val="75000"/>
                    <a:lumOff val="25000"/>
                  </a:schemeClr>
                </a:solidFill>
              </a:rPr>
              <a:t>側のサーバへ</a:t>
            </a:r>
            <a:r>
              <a:rPr lang="en-US" altLang="ja-JP" sz="1100" dirty="0">
                <a:solidFill>
                  <a:schemeClr val="tx1">
                    <a:lumMod val="75000"/>
                    <a:lumOff val="25000"/>
                  </a:schemeClr>
                </a:solidFill>
              </a:rPr>
              <a:t>http</a:t>
            </a:r>
            <a:r>
              <a:rPr lang="ja-JP" altLang="ja-JP" sz="1100" dirty="0">
                <a:solidFill>
                  <a:schemeClr val="tx1">
                    <a:lumMod val="75000"/>
                    <a:lumOff val="25000"/>
                  </a:schemeClr>
                </a:solidFill>
              </a:rPr>
              <a:t>で通信ができるか</a:t>
            </a:r>
            <a:r>
              <a:rPr lang="ja-JP" altLang="en-US" sz="1100" dirty="0">
                <a:solidFill>
                  <a:schemeClr val="tx1">
                    <a:lumMod val="75000"/>
                    <a:lumOff val="25000"/>
                  </a:schemeClr>
                </a:solidFill>
              </a:rPr>
              <a:t>を</a:t>
            </a:r>
            <a:r>
              <a:rPr lang="ja-JP" altLang="ja-JP" sz="1100" dirty="0">
                <a:solidFill>
                  <a:schemeClr val="tx1">
                    <a:lumMod val="75000"/>
                    <a:lumOff val="25000"/>
                  </a:schemeClr>
                </a:solidFill>
              </a:rPr>
              <a:t>確認</a:t>
            </a:r>
            <a:r>
              <a:rPr lang="ja-JP" altLang="en-US" sz="1100" dirty="0">
                <a:solidFill>
                  <a:schemeClr val="tx1">
                    <a:lumMod val="75000"/>
                    <a:lumOff val="25000"/>
                  </a:schemeClr>
                </a:solidFill>
              </a:rPr>
              <a:t>いただきます。</a:t>
            </a:r>
            <a:endParaRPr lang="ja-JP" altLang="ja-JP" sz="1100" dirty="0">
              <a:solidFill>
                <a:schemeClr val="tx1">
                  <a:lumMod val="75000"/>
                  <a:lumOff val="25000"/>
                </a:schemeClr>
              </a:solidFill>
            </a:endParaRPr>
          </a:p>
          <a:p>
            <a:endParaRPr kumimoji="1" lang="ja-JP" altLang="en-US" dirty="0"/>
          </a:p>
        </p:txBody>
      </p:sp>
      <p:sp>
        <p:nvSpPr>
          <p:cNvPr id="4" name="タイトル 3"/>
          <p:cNvSpPr>
            <a:spLocks noGrp="1"/>
          </p:cNvSpPr>
          <p:nvPr>
            <p:ph type="title"/>
          </p:nvPr>
        </p:nvSpPr>
        <p:spPr/>
        <p:txBody>
          <a:bodyPr/>
          <a:lstStyle/>
          <a:p>
            <a:r>
              <a:rPr lang="en-US" altLang="ja-JP" sz="2000" dirty="0"/>
              <a:t>VPN</a:t>
            </a:r>
            <a:r>
              <a:rPr lang="ja-JP" altLang="en-US" sz="2000" dirty="0"/>
              <a:t>接続、</a:t>
            </a:r>
            <a:r>
              <a:rPr lang="en-US" altLang="ja-JP" sz="2000" dirty="0" err="1"/>
              <a:t>FastConnect</a:t>
            </a:r>
            <a:r>
              <a:rPr lang="ja-JP" altLang="en-US" sz="2000" dirty="0"/>
              <a:t>利用 の場合</a:t>
            </a:r>
            <a:endParaRPr kumimoji="1" lang="ja-JP" altLang="en-US" sz="2000" dirty="0"/>
          </a:p>
        </p:txBody>
      </p:sp>
      <p:sp>
        <p:nvSpPr>
          <p:cNvPr id="5" name="フッター プレースホルダー 4"/>
          <p:cNvSpPr>
            <a:spLocks noGrp="1"/>
          </p:cNvSpPr>
          <p:nvPr>
            <p:ph type="ftr" sz="quarter" idx="3"/>
          </p:nvPr>
        </p:nvSpPr>
        <p:spPr/>
        <p:txBody>
          <a:bodyPr/>
          <a:lstStyle/>
          <a:p>
            <a:r>
              <a:rPr lang="en-US" altLang="ja-JP" dirty="0"/>
              <a:t>©Canon IT Solutions Inc.  All rights reserved.</a:t>
            </a:r>
            <a:endParaRPr lang="ja-JP" altLang="en-US" dirty="0"/>
          </a:p>
        </p:txBody>
      </p:sp>
    </p:spTree>
    <p:extLst>
      <p:ext uri="{BB962C8B-B14F-4D97-AF65-F5344CB8AC3E}">
        <p14:creationId xmlns:p14="http://schemas.microsoft.com/office/powerpoint/2010/main" val="249460754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p:cNvSpPr>
            <a:spLocks noGrp="1"/>
          </p:cNvSpPr>
          <p:nvPr>
            <p:ph type="sldNum" sz="quarter" idx="12"/>
          </p:nvPr>
        </p:nvSpPr>
        <p:spPr/>
        <p:txBody>
          <a:bodyPr/>
          <a:lstStyle/>
          <a:p>
            <a:fld id="{78AE49ED-73EF-499C-8307-28EB0E7CF529}" type="slidenum">
              <a:rPr kumimoji="1" lang="ja-JP" altLang="en-US" smtClean="0"/>
              <a:t>29</a:t>
            </a:fld>
            <a:endParaRPr kumimoji="1" lang="ja-JP" altLang="en-US" dirty="0"/>
          </a:p>
        </p:txBody>
      </p:sp>
      <p:sp>
        <p:nvSpPr>
          <p:cNvPr id="3" name="テキスト プレースホルダー 2"/>
          <p:cNvSpPr>
            <a:spLocks noGrp="1"/>
          </p:cNvSpPr>
          <p:nvPr>
            <p:ph type="body" sz="quarter" idx="14"/>
          </p:nvPr>
        </p:nvSpPr>
        <p:spPr>
          <a:xfrm>
            <a:off x="358774" y="951570"/>
            <a:ext cx="8605713" cy="3780420"/>
          </a:xfrm>
        </p:spPr>
        <p:txBody>
          <a:bodyPr/>
          <a:lstStyle/>
          <a:p>
            <a:pPr marL="285750" lvl="0" indent="-285750">
              <a:lnSpc>
                <a:spcPct val="100000"/>
              </a:lnSpc>
              <a:buFont typeface="Wingdings" panose="05000000000000000000" pitchFamily="2" charset="2"/>
              <a:buChar char="Ø"/>
            </a:pPr>
            <a:r>
              <a:rPr lang="en-US" altLang="ja-JP" sz="1400" dirty="0">
                <a:solidFill>
                  <a:schemeClr val="tx1">
                    <a:lumMod val="75000"/>
                    <a:lumOff val="25000"/>
                  </a:schemeClr>
                </a:solidFill>
              </a:rPr>
              <a:t>Public</a:t>
            </a:r>
            <a:r>
              <a:rPr lang="ja-JP" altLang="en-US" sz="1400" dirty="0">
                <a:solidFill>
                  <a:schemeClr val="tx1">
                    <a:lumMod val="75000"/>
                    <a:lumOff val="25000"/>
                  </a:schemeClr>
                </a:solidFill>
              </a:rPr>
              <a:t>クラウド</a:t>
            </a:r>
            <a:endParaRPr lang="en-US" altLang="ja-JP" sz="1400" dirty="0">
              <a:solidFill>
                <a:schemeClr val="tx1">
                  <a:lumMod val="75000"/>
                  <a:lumOff val="25000"/>
                </a:schemeClr>
              </a:solidFill>
            </a:endParaRPr>
          </a:p>
          <a:p>
            <a:pPr marL="457200" lvl="1" indent="0">
              <a:buNone/>
            </a:pPr>
            <a:r>
              <a:rPr lang="en-US" altLang="ja-JP" sz="1400" b="1" dirty="0" err="1">
                <a:solidFill>
                  <a:schemeClr val="tx1">
                    <a:lumMod val="75000"/>
                    <a:lumOff val="25000"/>
                  </a:schemeClr>
                </a:solidFill>
              </a:rPr>
              <a:t>dmp</a:t>
            </a:r>
            <a:r>
              <a:rPr lang="ja-JP" altLang="en-US" sz="1400" b="1" dirty="0">
                <a:solidFill>
                  <a:schemeClr val="tx1">
                    <a:lumMod val="75000"/>
                    <a:lumOff val="25000"/>
                  </a:schemeClr>
                </a:solidFill>
              </a:rPr>
              <a:t>ファイルによるデータ移行は出来ません。</a:t>
            </a:r>
            <a:r>
              <a:rPr lang="ja-JP" altLang="en-US" sz="1400" dirty="0">
                <a:solidFill>
                  <a:schemeClr val="tx1">
                    <a:lumMod val="75000"/>
                    <a:lumOff val="25000"/>
                  </a:schemeClr>
                </a:solidFill>
              </a:rPr>
              <a:t> </a:t>
            </a:r>
            <a:endParaRPr lang="en-US" altLang="ja-JP" sz="1400" dirty="0">
              <a:solidFill>
                <a:schemeClr val="tx1">
                  <a:lumMod val="75000"/>
                  <a:lumOff val="25000"/>
                </a:schemeClr>
              </a:solidFill>
            </a:endParaRPr>
          </a:p>
          <a:p>
            <a:pPr marL="457200" lvl="1" indent="0">
              <a:buNone/>
            </a:pPr>
            <a:r>
              <a:rPr lang="ja-JP" altLang="en-US" sz="1400" dirty="0">
                <a:solidFill>
                  <a:schemeClr val="tx1">
                    <a:lumMod val="75000"/>
                    <a:lumOff val="25000"/>
                  </a:schemeClr>
                </a:solidFill>
              </a:rPr>
              <a:t>「</a:t>
            </a:r>
            <a:r>
              <a:rPr lang="en-US" altLang="ja-JP" sz="1400" dirty="0" err="1">
                <a:solidFill>
                  <a:schemeClr val="tx1">
                    <a:lumMod val="75000"/>
                    <a:lumOff val="25000"/>
                  </a:schemeClr>
                </a:solidFill>
              </a:rPr>
              <a:t>SuperStream</a:t>
            </a:r>
            <a:r>
              <a:rPr lang="en-US" altLang="ja-JP" sz="1400" dirty="0">
                <a:solidFill>
                  <a:schemeClr val="tx1">
                    <a:lumMod val="75000"/>
                    <a:lumOff val="25000"/>
                  </a:schemeClr>
                </a:solidFill>
              </a:rPr>
              <a:t>-NX Cloud</a:t>
            </a:r>
            <a:r>
              <a:rPr lang="ja-JP" altLang="en-US" sz="1400" dirty="0">
                <a:solidFill>
                  <a:schemeClr val="tx1">
                    <a:lumMod val="75000"/>
                    <a:lumOff val="25000"/>
                  </a:schemeClr>
                </a:solidFill>
              </a:rPr>
              <a:t>　設定依頼書」を元に、会社作成およびユーザー関連マスタの設定は当社が実施します。その他の運用で必要なマスタ、残高データの登録は標準機能の取込機能を使用してユーザーが実施します。インスタンスで一意となるようユーザー</a:t>
            </a:r>
            <a:r>
              <a:rPr lang="en-US" altLang="ja-JP" sz="1400" dirty="0">
                <a:solidFill>
                  <a:schemeClr val="tx1">
                    <a:lumMod val="75000"/>
                    <a:lumOff val="25000"/>
                  </a:schemeClr>
                </a:solidFill>
              </a:rPr>
              <a:t>ID</a:t>
            </a:r>
            <a:r>
              <a:rPr lang="ja-JP" altLang="en-US" sz="1400" dirty="0">
                <a:solidFill>
                  <a:schemeClr val="tx1">
                    <a:lumMod val="75000"/>
                    <a:lumOff val="25000"/>
                  </a:schemeClr>
                </a:solidFill>
              </a:rPr>
              <a:t>等の採番は当社で行います。</a:t>
            </a:r>
            <a:endParaRPr lang="en-US" altLang="ja-JP" sz="1400" dirty="0">
              <a:solidFill>
                <a:schemeClr val="tx1">
                  <a:lumMod val="75000"/>
                  <a:lumOff val="25000"/>
                </a:schemeClr>
              </a:solidFill>
            </a:endParaRPr>
          </a:p>
          <a:p>
            <a:pPr lvl="0"/>
            <a:endParaRPr lang="en-US" altLang="ja-JP" sz="1400" dirty="0">
              <a:solidFill>
                <a:schemeClr val="tx1">
                  <a:lumMod val="75000"/>
                  <a:lumOff val="25000"/>
                </a:schemeClr>
              </a:solidFill>
            </a:endParaRPr>
          </a:p>
          <a:p>
            <a:pPr marL="285750" lvl="0" indent="-285750">
              <a:buFont typeface="Wingdings" panose="05000000000000000000" pitchFamily="2" charset="2"/>
              <a:buChar char="Ø"/>
            </a:pPr>
            <a:r>
              <a:rPr lang="en-US" altLang="ja-JP" sz="1400" dirty="0">
                <a:solidFill>
                  <a:schemeClr val="tx1">
                    <a:lumMod val="75000"/>
                    <a:lumOff val="25000"/>
                  </a:schemeClr>
                </a:solidFill>
              </a:rPr>
              <a:t>Private</a:t>
            </a:r>
            <a:r>
              <a:rPr lang="ja-JP" altLang="en-US" sz="1400" dirty="0">
                <a:solidFill>
                  <a:schemeClr val="tx1">
                    <a:lumMod val="75000"/>
                    <a:lumOff val="25000"/>
                  </a:schemeClr>
                </a:solidFill>
              </a:rPr>
              <a:t>クラウド、</a:t>
            </a:r>
            <a:r>
              <a:rPr lang="en-US" altLang="ja-JP" sz="1400" dirty="0">
                <a:solidFill>
                  <a:schemeClr val="tx1">
                    <a:lumMod val="75000"/>
                    <a:lumOff val="25000"/>
                  </a:schemeClr>
                </a:solidFill>
              </a:rPr>
              <a:t>Compact</a:t>
            </a:r>
            <a:r>
              <a:rPr lang="ja-JP" altLang="en-US" sz="1400" dirty="0">
                <a:solidFill>
                  <a:schemeClr val="tx1">
                    <a:lumMod val="75000"/>
                    <a:lumOff val="25000"/>
                  </a:schemeClr>
                </a:solidFill>
              </a:rPr>
              <a:t>クラウド</a:t>
            </a:r>
            <a:endParaRPr lang="en-US" altLang="ja-JP" sz="1400" dirty="0">
              <a:solidFill>
                <a:schemeClr val="tx1">
                  <a:lumMod val="75000"/>
                  <a:lumOff val="25000"/>
                </a:schemeClr>
              </a:solidFill>
            </a:endParaRPr>
          </a:p>
          <a:p>
            <a:pPr marL="457200" lvl="1" indent="0">
              <a:buNone/>
            </a:pPr>
            <a:r>
              <a:rPr lang="en-US" altLang="ja-JP" sz="1400" b="1" dirty="0" err="1">
                <a:solidFill>
                  <a:schemeClr val="tx1">
                    <a:lumMod val="75000"/>
                    <a:lumOff val="25000"/>
                  </a:schemeClr>
                </a:solidFill>
              </a:rPr>
              <a:t>dmp</a:t>
            </a:r>
            <a:r>
              <a:rPr lang="ja-JP" altLang="en-US" sz="1400" b="1" dirty="0">
                <a:solidFill>
                  <a:schemeClr val="tx1">
                    <a:lumMod val="75000"/>
                    <a:lumOff val="25000"/>
                  </a:schemeClr>
                </a:solidFill>
              </a:rPr>
              <a:t>ファイルによるデータ移行が可能です。</a:t>
            </a:r>
            <a:r>
              <a:rPr lang="ja-JP" altLang="en-US" sz="1400" dirty="0">
                <a:solidFill>
                  <a:schemeClr val="tx1">
                    <a:lumMod val="75000"/>
                    <a:lumOff val="25000"/>
                  </a:schemeClr>
                </a:solidFill>
              </a:rPr>
              <a:t>（有償対応）</a:t>
            </a:r>
            <a:endParaRPr lang="en-US" altLang="ja-JP" sz="1400" dirty="0">
              <a:solidFill>
                <a:schemeClr val="tx1">
                  <a:lumMod val="75000"/>
                  <a:lumOff val="25000"/>
                </a:schemeClr>
              </a:solidFill>
            </a:endParaRPr>
          </a:p>
          <a:p>
            <a:pPr marL="457200" lvl="1" indent="0">
              <a:buNone/>
            </a:pPr>
            <a:r>
              <a:rPr lang="ja-JP" altLang="en-US" sz="1400" dirty="0">
                <a:solidFill>
                  <a:schemeClr val="tx1">
                    <a:lumMod val="75000"/>
                    <a:lumOff val="25000"/>
                  </a:schemeClr>
                </a:solidFill>
              </a:rPr>
              <a:t>移行先でのインポート作業は、</a:t>
            </a:r>
            <a:r>
              <a:rPr lang="en-US" altLang="ja-JP" sz="1400" dirty="0">
                <a:solidFill>
                  <a:schemeClr val="tx1">
                    <a:lumMod val="75000"/>
                    <a:lumOff val="25000"/>
                  </a:schemeClr>
                </a:solidFill>
              </a:rPr>
              <a:t>NX Cloud</a:t>
            </a:r>
            <a:r>
              <a:rPr lang="ja-JP" altLang="en-US" sz="1400" dirty="0">
                <a:solidFill>
                  <a:schemeClr val="tx1">
                    <a:lumMod val="75000"/>
                    <a:lumOff val="25000"/>
                  </a:schemeClr>
                </a:solidFill>
              </a:rPr>
              <a:t>内の作業になるため当社で実施します。</a:t>
            </a:r>
            <a:endParaRPr lang="en-US" altLang="ja-JP" sz="1400" dirty="0">
              <a:solidFill>
                <a:schemeClr val="tx1">
                  <a:lumMod val="75000"/>
                  <a:lumOff val="25000"/>
                </a:schemeClr>
              </a:solidFill>
            </a:endParaRPr>
          </a:p>
          <a:p>
            <a:pPr marL="457200" lvl="1" indent="0">
              <a:buNone/>
            </a:pPr>
            <a:r>
              <a:rPr lang="ja-JP" altLang="en-US" sz="1400" dirty="0">
                <a:solidFill>
                  <a:schemeClr val="tx1">
                    <a:lumMod val="75000"/>
                    <a:lumOff val="25000"/>
                  </a:schemeClr>
                </a:solidFill>
              </a:rPr>
              <a:t>移行元でのエクスポート作業はユーザーが実施します。</a:t>
            </a:r>
            <a:r>
              <a:rPr lang="en-US" altLang="ja-JP" sz="1400" dirty="0" err="1">
                <a:solidFill>
                  <a:schemeClr val="tx1">
                    <a:lumMod val="75000"/>
                    <a:lumOff val="25000"/>
                  </a:schemeClr>
                </a:solidFill>
              </a:rPr>
              <a:t>dmp</a:t>
            </a:r>
            <a:r>
              <a:rPr lang="ja-JP" altLang="en-US" sz="1400" dirty="0">
                <a:solidFill>
                  <a:schemeClr val="tx1">
                    <a:lumMod val="75000"/>
                    <a:lumOff val="25000"/>
                  </a:schemeClr>
                </a:solidFill>
              </a:rPr>
              <a:t>ファイルとあわせてエクスポート時のログファイルも必要です。</a:t>
            </a:r>
            <a:endParaRPr lang="en-US" altLang="ja-JP" sz="1400" dirty="0">
              <a:solidFill>
                <a:schemeClr val="tx1">
                  <a:lumMod val="75000"/>
                  <a:lumOff val="25000"/>
                </a:schemeClr>
              </a:solidFill>
            </a:endParaRPr>
          </a:p>
          <a:p>
            <a:pPr marL="457200" lvl="1" indent="0">
              <a:buNone/>
            </a:pPr>
            <a:r>
              <a:rPr lang="ja-JP" altLang="en-US" sz="1400" dirty="0">
                <a:solidFill>
                  <a:schemeClr val="tx1">
                    <a:lumMod val="75000"/>
                    <a:lumOff val="25000"/>
                  </a:schemeClr>
                </a:solidFill>
              </a:rPr>
              <a:t>証憑ファイル等のファイルの移行を行う場合は、</a:t>
            </a:r>
            <a:r>
              <a:rPr lang="en-US" altLang="ja-JP" sz="1400" dirty="0">
                <a:solidFill>
                  <a:schemeClr val="tx1">
                    <a:lumMod val="75000"/>
                    <a:lumOff val="25000"/>
                  </a:schemeClr>
                </a:solidFill>
              </a:rPr>
              <a:t>AP</a:t>
            </a:r>
            <a:r>
              <a:rPr lang="ja-JP" altLang="en-US" sz="1400" dirty="0">
                <a:solidFill>
                  <a:schemeClr val="tx1">
                    <a:lumMod val="75000"/>
                    <a:lumOff val="25000"/>
                  </a:schemeClr>
                </a:solidFill>
              </a:rPr>
              <a:t>サーバーの</a:t>
            </a:r>
            <a:r>
              <a:rPr lang="en-US" altLang="ja-JP" sz="1400" dirty="0" err="1">
                <a:solidFill>
                  <a:schemeClr val="tx1">
                    <a:lumMod val="75000"/>
                    <a:lumOff val="25000"/>
                  </a:schemeClr>
                </a:solidFill>
              </a:rPr>
              <a:t>NXShared</a:t>
            </a:r>
            <a:r>
              <a:rPr lang="ja-JP" altLang="en-US" sz="1400" dirty="0">
                <a:solidFill>
                  <a:schemeClr val="tx1">
                    <a:lumMod val="75000"/>
                    <a:lumOff val="25000"/>
                  </a:schemeClr>
                </a:solidFill>
              </a:rPr>
              <a:t>フォルダ等に格納されている関連ファイルをお客様にて準備（収集・提供）頂く必要があります。</a:t>
            </a:r>
            <a:endParaRPr lang="en-US" altLang="ja-JP" sz="1400" dirty="0">
              <a:solidFill>
                <a:schemeClr val="tx1">
                  <a:lumMod val="75000"/>
                  <a:lumOff val="25000"/>
                </a:schemeClr>
              </a:solidFill>
            </a:endParaRPr>
          </a:p>
          <a:p>
            <a:pPr marL="457200" lvl="1" indent="0">
              <a:buNone/>
            </a:pPr>
            <a:r>
              <a:rPr lang="ja-JP" altLang="en-US" dirty="0">
                <a:solidFill>
                  <a:schemeClr val="tx1">
                    <a:lumMod val="75000"/>
                    <a:lumOff val="25000"/>
                  </a:schemeClr>
                </a:solidFill>
              </a:rPr>
              <a:t>注）移行データは、移行先（</a:t>
            </a:r>
            <a:r>
              <a:rPr lang="en-US" altLang="ja-JP" dirty="0">
                <a:solidFill>
                  <a:schemeClr val="tx1">
                    <a:lumMod val="75000"/>
                    <a:lumOff val="25000"/>
                  </a:schemeClr>
                </a:solidFill>
              </a:rPr>
              <a:t>NX Cloud</a:t>
            </a:r>
            <a:r>
              <a:rPr lang="ja-JP" altLang="en-US" dirty="0">
                <a:solidFill>
                  <a:schemeClr val="tx1">
                    <a:lumMod val="75000"/>
                    <a:lumOff val="25000"/>
                  </a:schemeClr>
                </a:solidFill>
              </a:rPr>
              <a:t>）と同じ</a:t>
            </a:r>
            <a:r>
              <a:rPr lang="en-US" altLang="ja-JP" dirty="0">
                <a:solidFill>
                  <a:schemeClr val="tx1">
                    <a:lumMod val="75000"/>
                    <a:lumOff val="25000"/>
                  </a:schemeClr>
                </a:solidFill>
              </a:rPr>
              <a:t>SS</a:t>
            </a:r>
            <a:r>
              <a:rPr lang="ja-JP" altLang="en-US" dirty="0">
                <a:solidFill>
                  <a:schemeClr val="tx1">
                    <a:lumMod val="75000"/>
                    <a:lumOff val="25000"/>
                  </a:schemeClr>
                </a:solidFill>
              </a:rPr>
              <a:t>製品のみ導入された環境で取得したデータを提供いただく前提です。</a:t>
            </a:r>
            <a:endParaRPr lang="en-US" altLang="ja-JP" dirty="0">
              <a:solidFill>
                <a:schemeClr val="tx1">
                  <a:lumMod val="75000"/>
                  <a:lumOff val="25000"/>
                </a:schemeClr>
              </a:solidFill>
            </a:endParaRPr>
          </a:p>
          <a:p>
            <a:pPr marL="457200" lvl="1" indent="0">
              <a:buNone/>
            </a:pPr>
            <a:r>
              <a:rPr lang="ja-JP" altLang="en-US" dirty="0">
                <a:solidFill>
                  <a:schemeClr val="tx1">
                    <a:lumMod val="75000"/>
                    <a:lumOff val="25000"/>
                  </a:schemeClr>
                </a:solidFill>
              </a:rPr>
              <a:t>注）移行データは、原則、保守対象バージョンの</a:t>
            </a:r>
            <a:r>
              <a:rPr lang="en-US" altLang="ja-JP" dirty="0" err="1">
                <a:solidFill>
                  <a:schemeClr val="tx1">
                    <a:lumMod val="75000"/>
                    <a:lumOff val="25000"/>
                  </a:schemeClr>
                </a:solidFill>
              </a:rPr>
              <a:t>SuperStream</a:t>
            </a:r>
            <a:r>
              <a:rPr lang="en-US" altLang="ja-JP" dirty="0">
                <a:solidFill>
                  <a:schemeClr val="tx1">
                    <a:lumMod val="75000"/>
                    <a:lumOff val="25000"/>
                  </a:schemeClr>
                </a:solidFill>
              </a:rPr>
              <a:t>-NX</a:t>
            </a:r>
            <a:r>
              <a:rPr lang="ja-JP" altLang="en-US" dirty="0">
                <a:solidFill>
                  <a:schemeClr val="tx1">
                    <a:lumMod val="75000"/>
                    <a:lumOff val="25000"/>
                  </a:schemeClr>
                </a:solidFill>
              </a:rPr>
              <a:t>データであることを前提とします。</a:t>
            </a:r>
            <a:endParaRPr lang="en-US" altLang="ja-JP" dirty="0">
              <a:solidFill>
                <a:schemeClr val="tx1">
                  <a:lumMod val="75000"/>
                  <a:lumOff val="25000"/>
                </a:schemeClr>
              </a:solidFill>
            </a:endParaRPr>
          </a:p>
          <a:p>
            <a:pPr marL="457200" lvl="1" indent="0">
              <a:buNone/>
            </a:pPr>
            <a:r>
              <a:rPr lang="ja-JP" altLang="en-US" dirty="0">
                <a:solidFill>
                  <a:schemeClr val="tx1">
                    <a:lumMod val="75000"/>
                    <a:lumOff val="25000"/>
                  </a:schemeClr>
                </a:solidFill>
              </a:rPr>
              <a:t>注）移行データの</a:t>
            </a:r>
            <a:r>
              <a:rPr lang="en-US" altLang="ja-JP" dirty="0">
                <a:solidFill>
                  <a:schemeClr val="tx1">
                    <a:lumMod val="75000"/>
                    <a:lumOff val="25000"/>
                  </a:schemeClr>
                </a:solidFill>
              </a:rPr>
              <a:t>DB</a:t>
            </a:r>
            <a:r>
              <a:rPr lang="ja-JP" altLang="en-US" dirty="0">
                <a:solidFill>
                  <a:schemeClr val="tx1">
                    <a:lumMod val="75000"/>
                    <a:lumOff val="25000"/>
                  </a:schemeClr>
                </a:solidFill>
              </a:rPr>
              <a:t>データは</a:t>
            </a:r>
            <a:r>
              <a:rPr lang="en-US" altLang="ja-JP" dirty="0">
                <a:solidFill>
                  <a:schemeClr val="tx1">
                    <a:lumMod val="75000"/>
                    <a:lumOff val="25000"/>
                  </a:schemeClr>
                </a:solidFill>
              </a:rPr>
              <a:t>Oracle Database </a:t>
            </a:r>
            <a:r>
              <a:rPr lang="ja-JP" altLang="en-US" dirty="0">
                <a:solidFill>
                  <a:schemeClr val="tx1">
                    <a:lumMod val="75000"/>
                    <a:lumOff val="25000"/>
                  </a:schemeClr>
                </a:solidFill>
              </a:rPr>
              <a:t>のデータを前提とします。</a:t>
            </a:r>
            <a:endParaRPr lang="en-US" altLang="ja-JP" dirty="0">
              <a:solidFill>
                <a:schemeClr val="tx1">
                  <a:lumMod val="75000"/>
                  <a:lumOff val="25000"/>
                </a:schemeClr>
              </a:solidFill>
            </a:endParaRPr>
          </a:p>
          <a:p>
            <a:endParaRPr kumimoji="1" lang="ja-JP" altLang="en-US" dirty="0">
              <a:solidFill>
                <a:schemeClr val="tx1">
                  <a:lumMod val="75000"/>
                  <a:lumOff val="25000"/>
                </a:schemeClr>
              </a:solidFill>
            </a:endParaRPr>
          </a:p>
        </p:txBody>
      </p:sp>
      <p:sp>
        <p:nvSpPr>
          <p:cNvPr id="4" name="タイトル 3"/>
          <p:cNvSpPr>
            <a:spLocks noGrp="1"/>
          </p:cNvSpPr>
          <p:nvPr>
            <p:ph type="title"/>
          </p:nvPr>
        </p:nvSpPr>
        <p:spPr/>
        <p:txBody>
          <a:bodyPr/>
          <a:lstStyle/>
          <a:p>
            <a:r>
              <a:rPr lang="en-US" altLang="ja-JP" sz="2000" dirty="0" err="1"/>
              <a:t>SuperStream</a:t>
            </a:r>
            <a:r>
              <a:rPr lang="en-US" altLang="ja-JP" sz="2000" dirty="0"/>
              <a:t>-NX</a:t>
            </a:r>
            <a:r>
              <a:rPr lang="ja-JP" altLang="en-US" sz="2000" dirty="0"/>
              <a:t>データのオンプレからのデータ移行</a:t>
            </a:r>
            <a:endParaRPr kumimoji="1" lang="ja-JP" altLang="en-US" sz="2000" dirty="0"/>
          </a:p>
        </p:txBody>
      </p:sp>
      <p:sp>
        <p:nvSpPr>
          <p:cNvPr id="5" name="フッター プレースホルダー 4"/>
          <p:cNvSpPr>
            <a:spLocks noGrp="1"/>
          </p:cNvSpPr>
          <p:nvPr>
            <p:ph type="ftr" sz="quarter" idx="3"/>
          </p:nvPr>
        </p:nvSpPr>
        <p:spPr/>
        <p:txBody>
          <a:bodyPr/>
          <a:lstStyle/>
          <a:p>
            <a:r>
              <a:rPr lang="en-US" altLang="ja-JP" dirty="0"/>
              <a:t>©Canon IT Solutions Inc.  All rights reserved.</a:t>
            </a:r>
            <a:endParaRPr lang="ja-JP" altLang="en-US" dirty="0"/>
          </a:p>
        </p:txBody>
      </p:sp>
    </p:spTree>
    <p:extLst>
      <p:ext uri="{BB962C8B-B14F-4D97-AF65-F5344CB8AC3E}">
        <p14:creationId xmlns:p14="http://schemas.microsoft.com/office/powerpoint/2010/main" val="18609109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フッター プレースホルダー 1"/>
          <p:cNvSpPr>
            <a:spLocks noGrp="1"/>
          </p:cNvSpPr>
          <p:nvPr>
            <p:ph type="ftr" sz="quarter" idx="3"/>
          </p:nvPr>
        </p:nvSpPr>
        <p:spPr/>
        <p:txBody>
          <a:bodyPr/>
          <a:lstStyle/>
          <a:p>
            <a:r>
              <a:rPr lang="en-US" altLang="ja-JP" dirty="0"/>
              <a:t>©Canon IT Solutions Inc.  All rights reserved.</a:t>
            </a:r>
            <a:endParaRPr lang="ja-JP" altLang="en-US" dirty="0"/>
          </a:p>
        </p:txBody>
      </p:sp>
      <p:sp>
        <p:nvSpPr>
          <p:cNvPr id="4" name="スライド番号プレースホルダー 3"/>
          <p:cNvSpPr>
            <a:spLocks noGrp="1"/>
          </p:cNvSpPr>
          <p:nvPr>
            <p:ph type="sldNum" sz="quarter" idx="4"/>
          </p:nvPr>
        </p:nvSpPr>
        <p:spPr/>
        <p:txBody>
          <a:bodyPr/>
          <a:lstStyle/>
          <a:p>
            <a:fld id="{78AE49ED-73EF-499C-8307-28EB0E7CF529}" type="slidenum">
              <a:rPr lang="ja-JP" altLang="en-US" smtClean="0"/>
              <a:pPr/>
              <a:t>3</a:t>
            </a:fld>
            <a:endParaRPr lang="ja-JP" altLang="en-US" dirty="0"/>
          </a:p>
        </p:txBody>
      </p:sp>
      <p:sp>
        <p:nvSpPr>
          <p:cNvPr id="5" name="テキスト プレースホルダ 2"/>
          <p:cNvSpPr txBox="1">
            <a:spLocks noGrp="1"/>
          </p:cNvSpPr>
          <p:nvPr>
            <p:ph type="body" sz="quarter" idx="14"/>
          </p:nvPr>
        </p:nvSpPr>
        <p:spPr>
          <a:prstGeom prst="rect">
            <a:avLst/>
          </a:prstGeom>
        </p:spPr>
        <p:txBody>
          <a:bodyPr lIns="0" tIns="0" rIns="0" bIns="0" anchor="ctr" anchorCtr="0"/>
          <a:lstStyle>
            <a:lvl1pPr marL="0" indent="0" algn="l" defTabSz="914400" rtl="0" eaLnBrk="1" latinLnBrk="0" hangingPunct="1">
              <a:lnSpc>
                <a:spcPts val="1700"/>
              </a:lnSpc>
              <a:spcBef>
                <a:spcPts val="0"/>
              </a:spcBef>
              <a:spcAft>
                <a:spcPts val="0"/>
              </a:spcAft>
              <a:buFontTx/>
              <a:buNone/>
              <a:tabLst/>
              <a:defRPr kumimoji="1" sz="1400" b="1" kern="1200">
                <a:solidFill>
                  <a:schemeClr val="bg1"/>
                </a:solidFill>
                <a:latin typeface="+mn-ea"/>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1200" kern="1200">
                <a:solidFill>
                  <a:schemeClr val="tx1"/>
                </a:solidFill>
                <a:latin typeface="+mn-ea"/>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1200" kern="1200">
                <a:solidFill>
                  <a:schemeClr val="tx1"/>
                </a:solidFill>
                <a:latin typeface="+mn-ea"/>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1200" kern="1200">
                <a:solidFill>
                  <a:schemeClr val="tx1"/>
                </a:solidFill>
                <a:latin typeface="+mn-ea"/>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1200" kern="1200">
                <a:solidFill>
                  <a:schemeClr val="tx1"/>
                </a:solidFill>
                <a:latin typeface="+mn-ea"/>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400"/>
              </a:spcAft>
              <a:buClrTx/>
              <a:buSzTx/>
              <a:buFontTx/>
              <a:buNone/>
              <a:tabLst/>
              <a:defRPr/>
            </a:pPr>
            <a:r>
              <a:rPr kumimoji="1" lang="en-US" altLang="ja-JP" sz="2000" i="0" u="none" strike="noStrike" kern="1200" cap="none" spc="0" normalizeH="0" baseline="0" noProof="0" dirty="0">
                <a:ln>
                  <a:noFill/>
                </a:ln>
                <a:solidFill>
                  <a:schemeClr val="accent1"/>
                </a:solidFill>
                <a:effectLst/>
                <a:uLnTx/>
                <a:uFillTx/>
                <a:latin typeface="メイリオ" pitchFamily="50" charset="-128"/>
                <a:ea typeface="メイリオ" pitchFamily="50" charset="-128"/>
                <a:cs typeface="メイリオ" pitchFamily="50" charset="-128"/>
              </a:rPr>
              <a:t>01</a:t>
            </a:r>
            <a:r>
              <a:rPr lang="ja-JP" altLang="en-US" sz="2000" dirty="0">
                <a:solidFill>
                  <a:schemeClr val="accent1"/>
                </a:solidFill>
                <a:latin typeface="メイリオ" pitchFamily="50" charset="-128"/>
                <a:ea typeface="メイリオ" pitchFamily="50" charset="-128"/>
                <a:cs typeface="メイリオ" pitchFamily="50" charset="-128"/>
              </a:rPr>
              <a:t> </a:t>
            </a:r>
            <a:r>
              <a:rPr lang="en-US" altLang="ja-JP" sz="2000" dirty="0">
                <a:solidFill>
                  <a:schemeClr val="tx2"/>
                </a:solidFill>
                <a:latin typeface="メイリオ" pitchFamily="50" charset="-128"/>
                <a:ea typeface="メイリオ" pitchFamily="50" charset="-128"/>
                <a:cs typeface="メイリオ" pitchFamily="50" charset="-128"/>
              </a:rPr>
              <a:t>NX Cloud</a:t>
            </a:r>
            <a:r>
              <a:rPr lang="ja-JP" altLang="en-US" sz="2000" dirty="0">
                <a:solidFill>
                  <a:schemeClr val="tx2"/>
                </a:solidFill>
                <a:latin typeface="メイリオ" pitchFamily="50" charset="-128"/>
                <a:ea typeface="メイリオ" pitchFamily="50" charset="-128"/>
                <a:cs typeface="メイリオ" pitchFamily="50" charset="-128"/>
              </a:rPr>
              <a:t>の概要</a:t>
            </a:r>
            <a:endParaRPr lang="en-US" altLang="ja-JP" sz="2000" dirty="0">
              <a:solidFill>
                <a:schemeClr val="tx2"/>
              </a:solidFill>
              <a:latin typeface="メイリオ" pitchFamily="50" charset="-128"/>
              <a:ea typeface="メイリオ" pitchFamily="50" charset="-128"/>
              <a:cs typeface="メイリオ"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i="0" u="none" strike="noStrike" kern="1200" cap="none" spc="0" normalizeH="0" baseline="0" noProof="0" dirty="0">
              <a:ln>
                <a:noFill/>
              </a:ln>
              <a:solidFill>
                <a:schemeClr val="tx2"/>
              </a:solidFill>
              <a:effectLst/>
              <a:uLnTx/>
              <a:uFillTx/>
              <a:latin typeface="メイリオ" pitchFamily="50" charset="-128"/>
              <a:ea typeface="メイリオ" pitchFamily="50" charset="-128"/>
              <a:cs typeface="メイリオ" pitchFamily="50" charset="-128"/>
            </a:endParaRPr>
          </a:p>
          <a:p>
            <a:pPr lvl="0">
              <a:lnSpc>
                <a:spcPct val="100000"/>
              </a:lnSpc>
              <a:spcAft>
                <a:spcPts val="400"/>
              </a:spcAft>
              <a:defRPr/>
            </a:pPr>
            <a:r>
              <a:rPr kumimoji="1" lang="en-US" altLang="ja-JP" sz="2000" i="0" u="none" strike="noStrike" kern="1200" cap="none" spc="0" normalizeH="0" baseline="0" noProof="0" dirty="0">
                <a:ln>
                  <a:noFill/>
                </a:ln>
                <a:solidFill>
                  <a:schemeClr val="accent1"/>
                </a:solidFill>
                <a:effectLst/>
                <a:uLnTx/>
                <a:uFillTx/>
                <a:latin typeface="メイリオ" pitchFamily="50" charset="-128"/>
                <a:ea typeface="メイリオ" pitchFamily="50" charset="-128"/>
                <a:cs typeface="メイリオ" pitchFamily="50" charset="-128"/>
              </a:rPr>
              <a:t>02 </a:t>
            </a:r>
            <a:r>
              <a:rPr lang="ja-JP" altLang="en-US" sz="2000" dirty="0">
                <a:solidFill>
                  <a:schemeClr val="tx2"/>
                </a:solidFill>
                <a:latin typeface="メイリオ" pitchFamily="50" charset="-128"/>
                <a:ea typeface="メイリオ" pitchFamily="50" charset="-128"/>
                <a:cs typeface="メイリオ" pitchFamily="50" charset="-128"/>
              </a:rPr>
              <a:t>環境構築について</a:t>
            </a:r>
            <a:endParaRPr kumimoji="1" lang="ja-JP" altLang="en-US" i="0" u="none" strike="noStrike" kern="1200" cap="none" spc="0" normalizeH="0" baseline="0" noProof="0" dirty="0">
              <a:ln>
                <a:noFill/>
              </a:ln>
              <a:solidFill>
                <a:schemeClr val="tx2"/>
              </a:solidFill>
              <a:effectLst/>
              <a:uLnTx/>
              <a:uFillTx/>
              <a:latin typeface="メイリオ" pitchFamily="50" charset="-128"/>
              <a:ea typeface="メイリオ" pitchFamily="50" charset="-128"/>
              <a:cs typeface="メイリオ"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i="0" u="none" strike="noStrike" kern="1200" cap="none" spc="0" normalizeH="0" baseline="0" noProof="0" dirty="0">
              <a:ln>
                <a:noFill/>
              </a:ln>
              <a:solidFill>
                <a:schemeClr val="tx2"/>
              </a:solidFill>
              <a:effectLst/>
              <a:uLnTx/>
              <a:uFillTx/>
              <a:latin typeface="メイリオ" pitchFamily="50" charset="-128"/>
              <a:ea typeface="メイリオ" pitchFamily="50" charset="-128"/>
              <a:cs typeface="メイリオ" pitchFamily="50" charset="-128"/>
            </a:endParaRPr>
          </a:p>
          <a:p>
            <a:pPr lvl="0">
              <a:lnSpc>
                <a:spcPct val="100000"/>
              </a:lnSpc>
              <a:defRPr/>
            </a:pPr>
            <a:r>
              <a:rPr kumimoji="1" lang="en-US" altLang="ja-JP" sz="2000" i="0" u="none" strike="noStrike" kern="1200" cap="none" spc="0" normalizeH="0" baseline="0" noProof="0" dirty="0">
                <a:ln>
                  <a:noFill/>
                </a:ln>
                <a:solidFill>
                  <a:schemeClr val="accent1"/>
                </a:solidFill>
                <a:effectLst/>
                <a:uLnTx/>
                <a:uFillTx/>
                <a:latin typeface="メイリオ" pitchFamily="50" charset="-128"/>
                <a:ea typeface="メイリオ" pitchFamily="50" charset="-128"/>
                <a:cs typeface="メイリオ" pitchFamily="50" charset="-128"/>
              </a:rPr>
              <a:t>03 </a:t>
            </a:r>
            <a:r>
              <a:rPr lang="ja-JP" altLang="en-US" sz="2000" dirty="0">
                <a:solidFill>
                  <a:schemeClr val="tx2"/>
                </a:solidFill>
                <a:latin typeface="メイリオ" pitchFamily="50" charset="-128"/>
                <a:ea typeface="メイリオ" pitchFamily="50" charset="-128"/>
                <a:cs typeface="メイリオ" pitchFamily="50" charset="-128"/>
              </a:rPr>
              <a:t>運用について</a:t>
            </a:r>
          </a:p>
          <a:p>
            <a:pPr lvl="0">
              <a:lnSpc>
                <a:spcPct val="100000"/>
              </a:lnSpc>
              <a:defRPr/>
            </a:pPr>
            <a:endParaRPr lang="en-US" altLang="ja-JP" dirty="0">
              <a:solidFill>
                <a:schemeClr val="tx2"/>
              </a:solidFill>
              <a:latin typeface="メイリオ" pitchFamily="50" charset="-128"/>
              <a:ea typeface="メイリオ" pitchFamily="50" charset="-128"/>
              <a:cs typeface="メイリオ" pitchFamily="50" charset="-128"/>
            </a:endParaRPr>
          </a:p>
          <a:p>
            <a:pPr lvl="0">
              <a:lnSpc>
                <a:spcPct val="100000"/>
              </a:lnSpc>
              <a:defRPr/>
            </a:pPr>
            <a:endParaRPr kumimoji="1" lang="en-US" altLang="ja-JP" b="0" i="0" u="none" strike="noStrike" kern="1200" cap="none" spc="0" normalizeH="0" baseline="0" noProof="0" dirty="0">
              <a:ln>
                <a:noFill/>
              </a:ln>
              <a:solidFill>
                <a:schemeClr val="tx2"/>
              </a:solidFill>
              <a:effectLst/>
              <a:uLnTx/>
              <a:uFillTx/>
              <a:latin typeface="メイリオ" pitchFamily="50" charset="-128"/>
              <a:ea typeface="メイリオ" pitchFamily="50" charset="-128"/>
              <a:cs typeface="メイリオ" pitchFamily="50" charset="-128"/>
            </a:endParaRPr>
          </a:p>
        </p:txBody>
      </p:sp>
    </p:spTree>
    <p:extLst>
      <p:ext uri="{BB962C8B-B14F-4D97-AF65-F5344CB8AC3E}">
        <p14:creationId xmlns:p14="http://schemas.microsoft.com/office/powerpoint/2010/main" val="37942870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p:cNvSpPr>
            <a:spLocks noGrp="1"/>
          </p:cNvSpPr>
          <p:nvPr>
            <p:ph type="sldNum" sz="quarter" idx="12"/>
          </p:nvPr>
        </p:nvSpPr>
        <p:spPr/>
        <p:txBody>
          <a:bodyPr/>
          <a:lstStyle/>
          <a:p>
            <a:fld id="{78AE49ED-73EF-499C-8307-28EB0E7CF529}" type="slidenum">
              <a:rPr kumimoji="1" lang="ja-JP" altLang="en-US" smtClean="0"/>
              <a:t>30</a:t>
            </a:fld>
            <a:endParaRPr kumimoji="1" lang="ja-JP" altLang="en-US" dirty="0"/>
          </a:p>
        </p:txBody>
      </p:sp>
      <p:sp>
        <p:nvSpPr>
          <p:cNvPr id="4" name="タイトル 3"/>
          <p:cNvSpPr>
            <a:spLocks noGrp="1"/>
          </p:cNvSpPr>
          <p:nvPr>
            <p:ph type="title"/>
          </p:nvPr>
        </p:nvSpPr>
        <p:spPr/>
        <p:txBody>
          <a:bodyPr/>
          <a:lstStyle/>
          <a:p>
            <a:r>
              <a:rPr lang="ja-JP" altLang="en-US" sz="2000" dirty="0"/>
              <a:t>アドオン開発</a:t>
            </a:r>
            <a:endParaRPr kumimoji="1" lang="ja-JP" altLang="en-US" sz="2000" dirty="0"/>
          </a:p>
        </p:txBody>
      </p:sp>
      <p:sp>
        <p:nvSpPr>
          <p:cNvPr id="5" name="フッター プレースホルダー 4"/>
          <p:cNvSpPr>
            <a:spLocks noGrp="1"/>
          </p:cNvSpPr>
          <p:nvPr>
            <p:ph type="ftr" sz="quarter" idx="3"/>
          </p:nvPr>
        </p:nvSpPr>
        <p:spPr/>
        <p:txBody>
          <a:bodyPr/>
          <a:lstStyle/>
          <a:p>
            <a:r>
              <a:rPr lang="en-US" altLang="ja-JP" dirty="0"/>
              <a:t>©Canon IT Solutions Inc.  All rights reserved.</a:t>
            </a:r>
            <a:endParaRPr lang="ja-JP" altLang="en-US" dirty="0"/>
          </a:p>
        </p:txBody>
      </p:sp>
      <p:sp>
        <p:nvSpPr>
          <p:cNvPr id="6" name="テキスト プレースホルダー 1"/>
          <p:cNvSpPr>
            <a:spLocks noGrp="1"/>
          </p:cNvSpPr>
          <p:nvPr>
            <p:ph type="body" sz="quarter" idx="14"/>
          </p:nvPr>
        </p:nvSpPr>
        <p:spPr>
          <a:xfrm>
            <a:off x="360000" y="951570"/>
            <a:ext cx="8424000" cy="3780420"/>
          </a:xfrm>
        </p:spPr>
        <p:txBody>
          <a:bodyPr/>
          <a:lstStyle/>
          <a:p>
            <a:pPr marL="285750" indent="-285750">
              <a:lnSpc>
                <a:spcPct val="100000"/>
              </a:lnSpc>
              <a:buFont typeface="Wingdings" panose="05000000000000000000" pitchFamily="2" charset="2"/>
              <a:buChar char="Ø"/>
            </a:pPr>
            <a:r>
              <a:rPr lang="en-US" altLang="ja-JP" sz="1400" dirty="0">
                <a:solidFill>
                  <a:schemeClr val="tx1">
                    <a:lumMod val="75000"/>
                    <a:lumOff val="25000"/>
                  </a:schemeClr>
                </a:solidFill>
              </a:rPr>
              <a:t>Public</a:t>
            </a:r>
            <a:r>
              <a:rPr lang="ja-JP" altLang="en-US" sz="1400" dirty="0">
                <a:solidFill>
                  <a:schemeClr val="tx1">
                    <a:lumMod val="75000"/>
                    <a:lumOff val="25000"/>
                  </a:schemeClr>
                </a:solidFill>
              </a:rPr>
              <a:t>クラウド、</a:t>
            </a:r>
            <a:r>
              <a:rPr lang="en-US" altLang="ja-JP" sz="1400" dirty="0">
                <a:solidFill>
                  <a:schemeClr val="tx1">
                    <a:lumMod val="75000"/>
                    <a:lumOff val="25000"/>
                  </a:schemeClr>
                </a:solidFill>
              </a:rPr>
              <a:t>Compact</a:t>
            </a:r>
            <a:r>
              <a:rPr lang="ja-JP" altLang="en-US" sz="1400" dirty="0">
                <a:solidFill>
                  <a:schemeClr val="tx1">
                    <a:lumMod val="75000"/>
                    <a:lumOff val="25000"/>
                  </a:schemeClr>
                </a:solidFill>
              </a:rPr>
              <a:t>クラウド</a:t>
            </a:r>
            <a:endParaRPr lang="en-US" altLang="ja-JP" sz="1400" dirty="0">
              <a:solidFill>
                <a:schemeClr val="tx1">
                  <a:lumMod val="75000"/>
                  <a:lumOff val="25000"/>
                </a:schemeClr>
              </a:solidFill>
            </a:endParaRPr>
          </a:p>
          <a:p>
            <a:pPr marL="457200" lvl="1" indent="0">
              <a:buNone/>
            </a:pPr>
            <a:r>
              <a:rPr kumimoji="0" lang="en-US" altLang="ja-JP" sz="1400" kern="0" dirty="0">
                <a:solidFill>
                  <a:schemeClr val="tx1">
                    <a:lumMod val="75000"/>
                    <a:lumOff val="25000"/>
                  </a:schemeClr>
                </a:solidFill>
                <a:cs typeface="メイリオ" pitchFamily="50" charset="-128"/>
              </a:rPr>
              <a:t>NX Cloud</a:t>
            </a:r>
            <a:r>
              <a:rPr kumimoji="0" lang="ja-JP" altLang="en-US" sz="1400" kern="0" dirty="0">
                <a:solidFill>
                  <a:schemeClr val="tx1">
                    <a:lumMod val="75000"/>
                    <a:lumOff val="25000"/>
                  </a:schemeClr>
                </a:solidFill>
                <a:cs typeface="メイリオ" pitchFamily="50" charset="-128"/>
              </a:rPr>
              <a:t>内での</a:t>
            </a:r>
            <a:r>
              <a:rPr kumimoji="0" lang="ja-JP" altLang="en-US" sz="1400" b="1" kern="0" dirty="0">
                <a:solidFill>
                  <a:schemeClr val="tx1">
                    <a:lumMod val="75000"/>
                    <a:lumOff val="25000"/>
                  </a:schemeClr>
                </a:solidFill>
                <a:cs typeface="メイリオ" pitchFamily="50" charset="-128"/>
              </a:rPr>
              <a:t>アドオン利用は一切不可</a:t>
            </a:r>
            <a:r>
              <a:rPr kumimoji="0" lang="ja-JP" altLang="en-US" sz="1400" kern="0" dirty="0">
                <a:solidFill>
                  <a:schemeClr val="tx1">
                    <a:lumMod val="75000"/>
                    <a:lumOff val="25000"/>
                  </a:schemeClr>
                </a:solidFill>
                <a:cs typeface="メイリオ" pitchFamily="50" charset="-128"/>
              </a:rPr>
              <a:t>です。</a:t>
            </a:r>
            <a:endParaRPr kumimoji="0" lang="en-US" altLang="ja-JP" sz="1400" kern="0" dirty="0">
              <a:solidFill>
                <a:schemeClr val="tx1">
                  <a:lumMod val="75000"/>
                  <a:lumOff val="25000"/>
                </a:schemeClr>
              </a:solidFill>
              <a:cs typeface="メイリオ" pitchFamily="50" charset="-128"/>
            </a:endParaRPr>
          </a:p>
          <a:p>
            <a:pPr marL="457200" lvl="1" indent="0">
              <a:buNone/>
            </a:pPr>
            <a:endParaRPr lang="en-US" altLang="ja-JP" sz="1400" dirty="0">
              <a:solidFill>
                <a:schemeClr val="tx1">
                  <a:lumMod val="75000"/>
                  <a:lumOff val="25000"/>
                </a:schemeClr>
              </a:solidFill>
            </a:endParaRPr>
          </a:p>
          <a:p>
            <a:pPr marL="285750" indent="-285750">
              <a:lnSpc>
                <a:spcPct val="100000"/>
              </a:lnSpc>
              <a:buFont typeface="Wingdings" panose="05000000000000000000" pitchFamily="2" charset="2"/>
              <a:buChar char="Ø"/>
            </a:pPr>
            <a:r>
              <a:rPr lang="en-US" altLang="ja-JP" sz="1400" dirty="0">
                <a:solidFill>
                  <a:schemeClr val="tx1">
                    <a:lumMod val="75000"/>
                    <a:lumOff val="25000"/>
                  </a:schemeClr>
                </a:solidFill>
              </a:rPr>
              <a:t>Private</a:t>
            </a:r>
            <a:r>
              <a:rPr lang="ja-JP" altLang="en-US" sz="1400" dirty="0">
                <a:solidFill>
                  <a:schemeClr val="tx1">
                    <a:lumMod val="75000"/>
                    <a:lumOff val="25000"/>
                  </a:schemeClr>
                </a:solidFill>
              </a:rPr>
              <a:t>クラウド</a:t>
            </a:r>
            <a:endParaRPr lang="en-US" altLang="ja-JP" sz="1400" dirty="0">
              <a:solidFill>
                <a:schemeClr val="tx1">
                  <a:lumMod val="75000"/>
                  <a:lumOff val="25000"/>
                </a:schemeClr>
              </a:solidFill>
            </a:endParaRPr>
          </a:p>
          <a:p>
            <a:pPr marL="400050" lvl="2" indent="0">
              <a:spcBef>
                <a:spcPts val="0"/>
              </a:spcBef>
              <a:buNone/>
            </a:pPr>
            <a:r>
              <a:rPr kumimoji="0" lang="ja-JP" altLang="en-US" sz="1400" b="1" kern="0" dirty="0">
                <a:solidFill>
                  <a:schemeClr val="tx1">
                    <a:lumMod val="75000"/>
                    <a:lumOff val="25000"/>
                  </a:schemeClr>
                </a:solidFill>
                <a:cs typeface="メイリオ" pitchFamily="50" charset="-128"/>
              </a:rPr>
              <a:t>当社開発の</a:t>
            </a:r>
            <a:r>
              <a:rPr kumimoji="0" lang="en-US" altLang="ja-JP" sz="1400" b="1" kern="0" dirty="0" err="1">
                <a:solidFill>
                  <a:schemeClr val="tx1">
                    <a:lumMod val="75000"/>
                    <a:lumOff val="25000"/>
                  </a:schemeClr>
                </a:solidFill>
                <a:cs typeface="メイリオ" pitchFamily="50" charset="-128"/>
              </a:rPr>
              <a:t>NXConnect</a:t>
            </a:r>
            <a:r>
              <a:rPr kumimoji="0" lang="ja-JP" altLang="en-US" sz="1400" b="1" kern="0" dirty="0">
                <a:solidFill>
                  <a:schemeClr val="tx1">
                    <a:lumMod val="75000"/>
                    <a:lumOff val="25000"/>
                  </a:schemeClr>
                </a:solidFill>
                <a:cs typeface="メイリオ" pitchFamily="50" charset="-128"/>
              </a:rPr>
              <a:t>アドオンのみ、</a:t>
            </a:r>
            <a:r>
              <a:rPr kumimoji="0" lang="en-US" altLang="ja-JP" sz="1400" kern="0" dirty="0">
                <a:solidFill>
                  <a:schemeClr val="tx1">
                    <a:lumMod val="75000"/>
                    <a:lumOff val="25000"/>
                  </a:schemeClr>
                </a:solidFill>
                <a:cs typeface="メイリオ" pitchFamily="50" charset="-128"/>
              </a:rPr>
              <a:t>NX Cloud</a:t>
            </a:r>
            <a:r>
              <a:rPr kumimoji="0" lang="ja-JP" altLang="en-US" sz="1400" kern="0" dirty="0">
                <a:solidFill>
                  <a:schemeClr val="tx1">
                    <a:lumMod val="75000"/>
                    <a:lumOff val="25000"/>
                  </a:schemeClr>
                </a:solidFill>
                <a:cs typeface="メイリオ" pitchFamily="50" charset="-128"/>
              </a:rPr>
              <a:t>内で利用可能です。</a:t>
            </a:r>
            <a:endParaRPr kumimoji="0" lang="en-US" altLang="ja-JP" sz="1400" kern="0" dirty="0">
              <a:solidFill>
                <a:schemeClr val="tx1">
                  <a:lumMod val="75000"/>
                  <a:lumOff val="25000"/>
                </a:schemeClr>
              </a:solidFill>
              <a:cs typeface="メイリオ" pitchFamily="50" charset="-128"/>
            </a:endParaRPr>
          </a:p>
          <a:p>
            <a:pPr marL="400050" lvl="2" indent="0">
              <a:spcBef>
                <a:spcPts val="0"/>
              </a:spcBef>
              <a:buNone/>
            </a:pPr>
            <a:r>
              <a:rPr kumimoji="0" lang="ja-JP" altLang="en-US" sz="1400" kern="0" dirty="0">
                <a:solidFill>
                  <a:schemeClr val="tx1">
                    <a:lumMod val="75000"/>
                    <a:lumOff val="25000"/>
                  </a:schemeClr>
                </a:solidFill>
                <a:cs typeface="メイリオ" pitchFamily="50" charset="-128"/>
              </a:rPr>
              <a:t>また、別途アドオン保守契約の締結か、アドオンの規模に応じた保守料の増額調整が必須です。</a:t>
            </a:r>
            <a:endParaRPr kumimoji="0" lang="en-US" altLang="ja-JP" sz="1400" kern="0" dirty="0">
              <a:solidFill>
                <a:schemeClr val="tx1">
                  <a:lumMod val="75000"/>
                  <a:lumOff val="25000"/>
                </a:schemeClr>
              </a:solidFill>
              <a:cs typeface="メイリオ" pitchFamily="50" charset="-128"/>
            </a:endParaRPr>
          </a:p>
          <a:p>
            <a:pPr marL="400050" lvl="2" indent="0">
              <a:spcBef>
                <a:spcPts val="0"/>
              </a:spcBef>
              <a:buNone/>
            </a:pPr>
            <a:r>
              <a:rPr lang="ja-JP" altLang="en-US" sz="1400" dirty="0">
                <a:solidFill>
                  <a:schemeClr val="tx1">
                    <a:lumMod val="75000"/>
                    <a:lumOff val="25000"/>
                  </a:schemeClr>
                </a:solidFill>
              </a:rPr>
              <a:t>他システムとのデータ連携は、共有フォルダ経由での連携を前提とします。</a:t>
            </a:r>
            <a:endParaRPr kumimoji="0" lang="en-US" altLang="ja-JP" sz="1400" kern="0" dirty="0">
              <a:solidFill>
                <a:schemeClr val="tx1">
                  <a:lumMod val="75000"/>
                  <a:lumOff val="25000"/>
                </a:schemeClr>
              </a:solidFill>
              <a:cs typeface="メイリオ" pitchFamily="50" charset="-128"/>
            </a:endParaRPr>
          </a:p>
          <a:p>
            <a:pPr marL="400050" lvl="2" indent="0">
              <a:spcBef>
                <a:spcPts val="0"/>
              </a:spcBef>
              <a:buNone/>
            </a:pPr>
            <a:r>
              <a:rPr lang="ja-JP" altLang="en-US" sz="1400" dirty="0">
                <a:solidFill>
                  <a:schemeClr val="tx1">
                    <a:lumMod val="75000"/>
                    <a:lumOff val="25000"/>
                  </a:schemeClr>
                </a:solidFill>
              </a:rPr>
              <a:t>共有フォルダを利用する場合、</a:t>
            </a:r>
            <a:r>
              <a:rPr lang="en-US" altLang="ja-JP" sz="1400" dirty="0">
                <a:solidFill>
                  <a:schemeClr val="tx1">
                    <a:lumMod val="75000"/>
                    <a:lumOff val="25000"/>
                  </a:schemeClr>
                </a:solidFill>
              </a:rPr>
              <a:t>VPN</a:t>
            </a:r>
            <a:r>
              <a:rPr lang="ja-JP" altLang="en-US" sz="1400" dirty="0">
                <a:solidFill>
                  <a:schemeClr val="tx1">
                    <a:lumMod val="75000"/>
                    <a:lumOff val="25000"/>
                  </a:schemeClr>
                </a:solidFill>
              </a:rPr>
              <a:t>接続または</a:t>
            </a:r>
            <a:r>
              <a:rPr lang="en-US" altLang="ja-JP" sz="1400" dirty="0" err="1">
                <a:solidFill>
                  <a:schemeClr val="tx1">
                    <a:lumMod val="75000"/>
                    <a:lumOff val="25000"/>
                  </a:schemeClr>
                </a:solidFill>
              </a:rPr>
              <a:t>FastConnect</a:t>
            </a:r>
            <a:r>
              <a:rPr lang="ja-JP" altLang="en-US" sz="1400" dirty="0">
                <a:solidFill>
                  <a:schemeClr val="tx1">
                    <a:lumMod val="75000"/>
                    <a:lumOff val="25000"/>
                  </a:schemeClr>
                </a:solidFill>
              </a:rPr>
              <a:t>利用が必須になります。</a:t>
            </a:r>
            <a:endParaRPr lang="en-US" altLang="ja-JP" sz="1400" dirty="0">
              <a:solidFill>
                <a:schemeClr val="tx1">
                  <a:lumMod val="75000"/>
                  <a:lumOff val="25000"/>
                </a:schemeClr>
              </a:solidFill>
            </a:endParaRPr>
          </a:p>
          <a:p>
            <a:pPr marL="400050" lvl="2" indent="0">
              <a:spcBef>
                <a:spcPts val="0"/>
              </a:spcBef>
              <a:buNone/>
            </a:pPr>
            <a:r>
              <a:rPr lang="ja-JP" altLang="en-US" sz="1400" dirty="0">
                <a:solidFill>
                  <a:schemeClr val="tx1">
                    <a:lumMod val="75000"/>
                    <a:lumOff val="25000"/>
                  </a:schemeClr>
                </a:solidFill>
              </a:rPr>
              <a:t>利用するプログラムはバッチ実行ツールを前提とします。</a:t>
            </a:r>
            <a:endParaRPr lang="en-US" altLang="ja-JP" sz="1400" dirty="0">
              <a:solidFill>
                <a:schemeClr val="tx1">
                  <a:lumMod val="75000"/>
                  <a:lumOff val="25000"/>
                </a:schemeClr>
              </a:solidFill>
            </a:endParaRPr>
          </a:p>
          <a:p>
            <a:pPr>
              <a:lnSpc>
                <a:spcPct val="150000"/>
              </a:lnSpc>
            </a:pPr>
            <a:r>
              <a:rPr lang="ja-JP" altLang="en-US" sz="1400" dirty="0">
                <a:solidFill>
                  <a:schemeClr val="tx1">
                    <a:lumMod val="75000"/>
                    <a:lumOff val="25000"/>
                  </a:schemeClr>
                </a:solidFill>
              </a:rPr>
              <a:t>　　</a:t>
            </a:r>
            <a:r>
              <a:rPr lang="ja-JP" altLang="en-US" sz="1100" dirty="0">
                <a:solidFill>
                  <a:schemeClr val="tx1">
                    <a:lumMod val="75000"/>
                    <a:lumOff val="25000"/>
                  </a:schemeClr>
                </a:solidFill>
              </a:rPr>
              <a:t>注意）</a:t>
            </a:r>
            <a:r>
              <a:rPr lang="en-US" altLang="ja-JP" sz="1100" dirty="0">
                <a:solidFill>
                  <a:schemeClr val="tx1">
                    <a:lumMod val="75000"/>
                    <a:lumOff val="25000"/>
                  </a:schemeClr>
                </a:solidFill>
              </a:rPr>
              <a:t>NX</a:t>
            </a:r>
            <a:r>
              <a:rPr lang="ja-JP" altLang="en-US" sz="1100" dirty="0">
                <a:solidFill>
                  <a:schemeClr val="tx1">
                    <a:lumMod val="75000"/>
                    <a:lumOff val="25000"/>
                  </a:schemeClr>
                </a:solidFill>
              </a:rPr>
              <a:t>の</a:t>
            </a:r>
            <a:r>
              <a:rPr lang="en-US" altLang="ja-JP" sz="1100" dirty="0">
                <a:solidFill>
                  <a:schemeClr val="tx1">
                    <a:lumMod val="75000"/>
                    <a:lumOff val="25000"/>
                  </a:schemeClr>
                </a:solidFill>
              </a:rPr>
              <a:t>Web</a:t>
            </a:r>
            <a:r>
              <a:rPr lang="ja-JP" altLang="en-US" sz="1100" dirty="0">
                <a:solidFill>
                  <a:schemeClr val="tx1">
                    <a:lumMod val="75000"/>
                    <a:lumOff val="25000"/>
                  </a:schemeClr>
                </a:solidFill>
              </a:rPr>
              <a:t>サービスを利用したスクリプトは、バージョンアップの影響を受けるため原則不可です</a:t>
            </a:r>
            <a:r>
              <a:rPr lang="ja-JP" altLang="en-US" sz="1400" dirty="0">
                <a:solidFill>
                  <a:schemeClr val="tx1">
                    <a:lumMod val="75000"/>
                    <a:lumOff val="25000"/>
                  </a:schemeClr>
                </a:solidFill>
              </a:rPr>
              <a:t>。</a:t>
            </a:r>
          </a:p>
          <a:p>
            <a:pPr>
              <a:lnSpc>
                <a:spcPct val="150000"/>
              </a:lnSpc>
            </a:pPr>
            <a:r>
              <a:rPr lang="ja-JP" altLang="en-US" sz="1400" dirty="0">
                <a:solidFill>
                  <a:schemeClr val="tx1">
                    <a:lumMod val="75000"/>
                    <a:lumOff val="25000"/>
                  </a:schemeClr>
                </a:solidFill>
              </a:rPr>
              <a:t>　　</a:t>
            </a:r>
            <a:r>
              <a:rPr lang="ja-JP" altLang="en-US" sz="1050" dirty="0">
                <a:solidFill>
                  <a:schemeClr val="tx1">
                    <a:lumMod val="75000"/>
                    <a:lumOff val="25000"/>
                  </a:schemeClr>
                </a:solidFill>
              </a:rPr>
              <a:t>＜</a:t>
            </a:r>
            <a:r>
              <a:rPr lang="ja-JP" altLang="en-US" sz="1000" dirty="0">
                <a:solidFill>
                  <a:schemeClr val="tx1">
                    <a:lumMod val="75000"/>
                    <a:lumOff val="25000"/>
                  </a:schemeClr>
                </a:solidFill>
              </a:rPr>
              <a:t>共有フォルダ経由での連携イメージ＞</a:t>
            </a:r>
            <a:endParaRPr lang="en-US" altLang="ja-JP" sz="1400" dirty="0">
              <a:solidFill>
                <a:schemeClr val="tx1">
                  <a:lumMod val="75000"/>
                  <a:lumOff val="25000"/>
                </a:schemeClr>
              </a:solidFill>
            </a:endParaRPr>
          </a:p>
          <a:p>
            <a:pPr>
              <a:lnSpc>
                <a:spcPct val="100000"/>
              </a:lnSpc>
            </a:pPr>
            <a:endParaRPr lang="en-US" altLang="ja-JP" sz="1400" dirty="0">
              <a:solidFill>
                <a:schemeClr val="tx1">
                  <a:lumMod val="75000"/>
                  <a:lumOff val="25000"/>
                </a:schemeClr>
              </a:solidFill>
            </a:endParaRPr>
          </a:p>
          <a:p>
            <a:pPr>
              <a:lnSpc>
                <a:spcPct val="100000"/>
              </a:lnSpc>
            </a:pPr>
            <a:endParaRPr lang="en-US" altLang="ja-JP" sz="1600" dirty="0">
              <a:solidFill>
                <a:schemeClr val="tx1">
                  <a:lumMod val="75000"/>
                  <a:lumOff val="25000"/>
                </a:schemeClr>
              </a:solidFill>
            </a:endParaRPr>
          </a:p>
          <a:p>
            <a:pPr>
              <a:lnSpc>
                <a:spcPct val="100000"/>
              </a:lnSpc>
            </a:pPr>
            <a:endParaRPr lang="en-US" altLang="ja-JP" sz="1600" dirty="0">
              <a:solidFill>
                <a:schemeClr val="tx1">
                  <a:lumMod val="75000"/>
                  <a:lumOff val="25000"/>
                </a:schemeClr>
              </a:solidFill>
            </a:endParaRPr>
          </a:p>
          <a:p>
            <a:pPr>
              <a:lnSpc>
                <a:spcPct val="100000"/>
              </a:lnSpc>
            </a:pPr>
            <a:endParaRPr lang="en-US" altLang="ja-JP" sz="1600" dirty="0">
              <a:solidFill>
                <a:schemeClr val="tx1">
                  <a:lumMod val="75000"/>
                  <a:lumOff val="25000"/>
                </a:schemeClr>
              </a:solidFill>
            </a:endParaRPr>
          </a:p>
          <a:p>
            <a:pPr>
              <a:lnSpc>
                <a:spcPct val="100000"/>
              </a:lnSpc>
            </a:pPr>
            <a:endParaRPr lang="en-US" altLang="ja-JP" sz="1600" b="1" dirty="0">
              <a:solidFill>
                <a:schemeClr val="tx1">
                  <a:lumMod val="75000"/>
                  <a:lumOff val="25000"/>
                </a:schemeClr>
              </a:solidFill>
            </a:endParaRPr>
          </a:p>
        </p:txBody>
      </p:sp>
      <p:sp>
        <p:nvSpPr>
          <p:cNvPr id="7" name="角丸四角形 6"/>
          <p:cNvSpPr/>
          <p:nvPr/>
        </p:nvSpPr>
        <p:spPr>
          <a:xfrm>
            <a:off x="1006373" y="3657426"/>
            <a:ext cx="4597097" cy="1074564"/>
          </a:xfrm>
          <a:prstGeom prst="roundRect">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8" name="図 7"/>
          <p:cNvPicPr>
            <a:picLocks noChangeAspect="1"/>
          </p:cNvPicPr>
          <p:nvPr/>
        </p:nvPicPr>
        <p:blipFill>
          <a:blip r:embed="rId2"/>
          <a:stretch>
            <a:fillRect/>
          </a:stretch>
        </p:blipFill>
        <p:spPr>
          <a:xfrm>
            <a:off x="1066331" y="3703625"/>
            <a:ext cx="263094" cy="257496"/>
          </a:xfrm>
          <a:prstGeom prst="rect">
            <a:avLst/>
          </a:prstGeom>
        </p:spPr>
      </p:pic>
      <p:sp>
        <p:nvSpPr>
          <p:cNvPr id="9" name="テキスト ボックス 8"/>
          <p:cNvSpPr txBox="1"/>
          <p:nvPr/>
        </p:nvSpPr>
        <p:spPr>
          <a:xfrm>
            <a:off x="1264628" y="3720883"/>
            <a:ext cx="1548172" cy="230832"/>
          </a:xfrm>
          <a:prstGeom prst="rect">
            <a:avLst/>
          </a:prstGeom>
          <a:noFill/>
        </p:spPr>
        <p:txBody>
          <a:bodyPr wrap="square" rtlCol="0">
            <a:spAutoFit/>
          </a:bodyPr>
          <a:lstStyle/>
          <a:p>
            <a:r>
              <a:rPr lang="en-US" altLang="ja-JP" sz="900" dirty="0"/>
              <a:t>SuperStream-NX Cloud</a:t>
            </a:r>
            <a:endParaRPr kumimoji="1" lang="ja-JP" altLang="en-US" sz="900" dirty="0"/>
          </a:p>
        </p:txBody>
      </p:sp>
      <p:grpSp>
        <p:nvGrpSpPr>
          <p:cNvPr id="10" name="グループ化 9"/>
          <p:cNvGrpSpPr/>
          <p:nvPr/>
        </p:nvGrpSpPr>
        <p:grpSpPr>
          <a:xfrm>
            <a:off x="3869478" y="3942827"/>
            <a:ext cx="1425369" cy="383074"/>
            <a:chOff x="3345649" y="3631617"/>
            <a:chExt cx="1425369" cy="383074"/>
          </a:xfrm>
        </p:grpSpPr>
        <p:sp>
          <p:nvSpPr>
            <p:cNvPr id="11" name="Freeform 322"/>
            <p:cNvSpPr>
              <a:spLocks/>
            </p:cNvSpPr>
            <p:nvPr/>
          </p:nvSpPr>
          <p:spPr bwMode="auto">
            <a:xfrm>
              <a:off x="3375168" y="3679957"/>
              <a:ext cx="393869" cy="282984"/>
            </a:xfrm>
            <a:custGeom>
              <a:avLst/>
              <a:gdLst>
                <a:gd name="T0" fmla="*/ 879 w 938"/>
                <a:gd name="T1" fmla="*/ 0 h 644"/>
                <a:gd name="T2" fmla="*/ 703 w 938"/>
                <a:gd name="T3" fmla="*/ 0 h 644"/>
                <a:gd name="T4" fmla="*/ 703 w 938"/>
                <a:gd name="T5" fmla="*/ 0 h 644"/>
                <a:gd name="T6" fmla="*/ 691 w 938"/>
                <a:gd name="T7" fmla="*/ 1 h 644"/>
                <a:gd name="T8" fmla="*/ 680 w 938"/>
                <a:gd name="T9" fmla="*/ 5 h 644"/>
                <a:gd name="T10" fmla="*/ 671 w 938"/>
                <a:gd name="T11" fmla="*/ 9 h 644"/>
                <a:gd name="T12" fmla="*/ 662 w 938"/>
                <a:gd name="T13" fmla="*/ 17 h 644"/>
                <a:gd name="T14" fmla="*/ 655 w 938"/>
                <a:gd name="T15" fmla="*/ 25 h 644"/>
                <a:gd name="T16" fmla="*/ 649 w 938"/>
                <a:gd name="T17" fmla="*/ 36 h 644"/>
                <a:gd name="T18" fmla="*/ 646 w 938"/>
                <a:gd name="T19" fmla="*/ 47 h 644"/>
                <a:gd name="T20" fmla="*/ 644 w 938"/>
                <a:gd name="T21" fmla="*/ 59 h 644"/>
                <a:gd name="T22" fmla="*/ 175 w 938"/>
                <a:gd name="T23" fmla="*/ 59 h 644"/>
                <a:gd name="T24" fmla="*/ 175 w 938"/>
                <a:gd name="T25" fmla="*/ 116 h 644"/>
                <a:gd name="T26" fmla="*/ 703 w 938"/>
                <a:gd name="T27" fmla="*/ 116 h 644"/>
                <a:gd name="T28" fmla="*/ 866 w 938"/>
                <a:gd name="T29" fmla="*/ 116 h 644"/>
                <a:gd name="T30" fmla="*/ 787 w 938"/>
                <a:gd name="T31" fmla="*/ 512 h 644"/>
                <a:gd name="T32" fmla="*/ 703 w 938"/>
                <a:gd name="T33" fmla="*/ 175 h 644"/>
                <a:gd name="T34" fmla="*/ 0 w 938"/>
                <a:gd name="T35" fmla="*/ 175 h 644"/>
                <a:gd name="T36" fmla="*/ 118 w 938"/>
                <a:gd name="T37" fmla="*/ 644 h 644"/>
                <a:gd name="T38" fmla="*/ 821 w 938"/>
                <a:gd name="T39" fmla="*/ 644 h 644"/>
                <a:gd name="T40" fmla="*/ 938 w 938"/>
                <a:gd name="T41" fmla="*/ 59 h 644"/>
                <a:gd name="T42" fmla="*/ 938 w 938"/>
                <a:gd name="T43" fmla="*/ 59 h 644"/>
                <a:gd name="T44" fmla="*/ 938 w 938"/>
                <a:gd name="T45" fmla="*/ 59 h 644"/>
                <a:gd name="T46" fmla="*/ 937 w 938"/>
                <a:gd name="T47" fmla="*/ 47 h 644"/>
                <a:gd name="T48" fmla="*/ 933 w 938"/>
                <a:gd name="T49" fmla="*/ 36 h 644"/>
                <a:gd name="T50" fmla="*/ 927 w 938"/>
                <a:gd name="T51" fmla="*/ 25 h 644"/>
                <a:gd name="T52" fmla="*/ 920 w 938"/>
                <a:gd name="T53" fmla="*/ 17 h 644"/>
                <a:gd name="T54" fmla="*/ 912 w 938"/>
                <a:gd name="T55" fmla="*/ 9 h 644"/>
                <a:gd name="T56" fmla="*/ 902 w 938"/>
                <a:gd name="T57" fmla="*/ 5 h 644"/>
                <a:gd name="T58" fmla="*/ 891 w 938"/>
                <a:gd name="T59" fmla="*/ 1 h 644"/>
                <a:gd name="T60" fmla="*/ 879 w 938"/>
                <a:gd name="T61" fmla="*/ 0 h 644"/>
                <a:gd name="T62" fmla="*/ 879 w 938"/>
                <a:gd name="T63" fmla="*/ 0 h 6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938" h="644">
                  <a:moveTo>
                    <a:pt x="879" y="0"/>
                  </a:moveTo>
                  <a:lnTo>
                    <a:pt x="703" y="0"/>
                  </a:lnTo>
                  <a:lnTo>
                    <a:pt x="703" y="0"/>
                  </a:lnTo>
                  <a:lnTo>
                    <a:pt x="691" y="1"/>
                  </a:lnTo>
                  <a:lnTo>
                    <a:pt x="680" y="5"/>
                  </a:lnTo>
                  <a:lnTo>
                    <a:pt x="671" y="9"/>
                  </a:lnTo>
                  <a:lnTo>
                    <a:pt x="662" y="17"/>
                  </a:lnTo>
                  <a:lnTo>
                    <a:pt x="655" y="25"/>
                  </a:lnTo>
                  <a:lnTo>
                    <a:pt x="649" y="36"/>
                  </a:lnTo>
                  <a:lnTo>
                    <a:pt x="646" y="47"/>
                  </a:lnTo>
                  <a:lnTo>
                    <a:pt x="644" y="59"/>
                  </a:lnTo>
                  <a:lnTo>
                    <a:pt x="175" y="59"/>
                  </a:lnTo>
                  <a:lnTo>
                    <a:pt x="175" y="116"/>
                  </a:lnTo>
                  <a:lnTo>
                    <a:pt x="703" y="116"/>
                  </a:lnTo>
                  <a:lnTo>
                    <a:pt x="866" y="116"/>
                  </a:lnTo>
                  <a:lnTo>
                    <a:pt x="787" y="512"/>
                  </a:lnTo>
                  <a:lnTo>
                    <a:pt x="703" y="175"/>
                  </a:lnTo>
                  <a:lnTo>
                    <a:pt x="0" y="175"/>
                  </a:lnTo>
                  <a:lnTo>
                    <a:pt x="118" y="644"/>
                  </a:lnTo>
                  <a:lnTo>
                    <a:pt x="821" y="644"/>
                  </a:lnTo>
                  <a:lnTo>
                    <a:pt x="938" y="59"/>
                  </a:lnTo>
                  <a:lnTo>
                    <a:pt x="938" y="59"/>
                  </a:lnTo>
                  <a:lnTo>
                    <a:pt x="938" y="59"/>
                  </a:lnTo>
                  <a:lnTo>
                    <a:pt x="937" y="47"/>
                  </a:lnTo>
                  <a:lnTo>
                    <a:pt x="933" y="36"/>
                  </a:lnTo>
                  <a:lnTo>
                    <a:pt x="927" y="25"/>
                  </a:lnTo>
                  <a:lnTo>
                    <a:pt x="920" y="17"/>
                  </a:lnTo>
                  <a:lnTo>
                    <a:pt x="912" y="9"/>
                  </a:lnTo>
                  <a:lnTo>
                    <a:pt x="902" y="5"/>
                  </a:lnTo>
                  <a:lnTo>
                    <a:pt x="891" y="1"/>
                  </a:lnTo>
                  <a:lnTo>
                    <a:pt x="879" y="0"/>
                  </a:lnTo>
                  <a:lnTo>
                    <a:pt x="879" y="0"/>
                  </a:lnTo>
                  <a:close/>
                </a:path>
              </a:pathLst>
            </a:custGeom>
            <a:solidFill>
              <a:schemeClr val="tx2"/>
            </a:solidFill>
            <a:ln>
              <a:noFill/>
            </a:ln>
          </p:spPr>
          <p:txBody>
            <a:bodyPr vert="horz" wrap="square" lIns="100796" tIns="50398" rIns="100796" bIns="50398" numCol="1" anchor="t" anchorCtr="0" compatLnSpc="1">
              <a:prstTxWarp prst="textNoShape">
                <a:avLst/>
              </a:prstTxWarp>
            </a:bodyPr>
            <a:lstStyle/>
            <a:p>
              <a:endParaRPr lang="ja-JP" altLang="en-US" sz="1984"/>
            </a:p>
          </p:txBody>
        </p:sp>
        <p:sp>
          <p:nvSpPr>
            <p:cNvPr id="12" name="テキスト ボックス 11"/>
            <p:cNvSpPr txBox="1"/>
            <p:nvPr/>
          </p:nvSpPr>
          <p:spPr>
            <a:xfrm>
              <a:off x="3726902" y="3676137"/>
              <a:ext cx="1044116" cy="338554"/>
            </a:xfrm>
            <a:prstGeom prst="rect">
              <a:avLst/>
            </a:prstGeom>
            <a:noFill/>
          </p:spPr>
          <p:txBody>
            <a:bodyPr wrap="square" rtlCol="0">
              <a:spAutoFit/>
            </a:bodyPr>
            <a:lstStyle/>
            <a:p>
              <a:r>
                <a:rPr lang="en-US" altLang="ja-JP" sz="800" dirty="0">
                  <a:latin typeface="+mn-ea"/>
                </a:rPr>
                <a:t>NX Cloud</a:t>
              </a:r>
              <a:r>
                <a:rPr lang="ja-JP" altLang="en-US" sz="800" dirty="0">
                  <a:latin typeface="+mn-ea"/>
                </a:rPr>
                <a:t>内のフォルダを共有</a:t>
              </a:r>
            </a:p>
          </p:txBody>
        </p:sp>
        <p:sp>
          <p:nvSpPr>
            <p:cNvPr id="13" name="角丸四角形 12"/>
            <p:cNvSpPr/>
            <p:nvPr/>
          </p:nvSpPr>
          <p:spPr>
            <a:xfrm>
              <a:off x="3345649" y="3631617"/>
              <a:ext cx="1368152" cy="382034"/>
            </a:xfrm>
            <a:prstGeom prst="roundRect">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cxnSp>
        <p:nvCxnSpPr>
          <p:cNvPr id="14" name="直線矢印コネクタ 13"/>
          <p:cNvCxnSpPr>
            <a:stCxn id="19" idx="3"/>
            <a:endCxn id="13" idx="1"/>
          </p:cNvCxnSpPr>
          <p:nvPr/>
        </p:nvCxnSpPr>
        <p:spPr>
          <a:xfrm flipV="1">
            <a:off x="3399692" y="4133844"/>
            <a:ext cx="469786" cy="209445"/>
          </a:xfrm>
          <a:prstGeom prst="straightConnector1">
            <a:avLst/>
          </a:prstGeom>
          <a:ln w="44450">
            <a:tailEnd type="triangle"/>
          </a:ln>
        </p:spPr>
        <p:style>
          <a:lnRef idx="1">
            <a:schemeClr val="accent1"/>
          </a:lnRef>
          <a:fillRef idx="0">
            <a:schemeClr val="accent1"/>
          </a:fillRef>
          <a:effectRef idx="0">
            <a:schemeClr val="accent1"/>
          </a:effectRef>
          <a:fontRef idx="minor">
            <a:schemeClr val="tx1"/>
          </a:fontRef>
        </p:style>
      </p:cxnSp>
      <p:sp>
        <p:nvSpPr>
          <p:cNvPr id="15" name="テキスト ボックス 14"/>
          <p:cNvSpPr txBox="1"/>
          <p:nvPr/>
        </p:nvSpPr>
        <p:spPr>
          <a:xfrm>
            <a:off x="3167844" y="4459329"/>
            <a:ext cx="2020220" cy="215444"/>
          </a:xfrm>
          <a:prstGeom prst="rect">
            <a:avLst/>
          </a:prstGeom>
          <a:noFill/>
        </p:spPr>
        <p:txBody>
          <a:bodyPr wrap="square" rtlCol="0">
            <a:spAutoFit/>
          </a:bodyPr>
          <a:lstStyle/>
          <a:p>
            <a:pPr algn="ctr"/>
            <a:r>
              <a:rPr kumimoji="1" lang="ja-JP" altLang="en-US" sz="800" dirty="0"/>
              <a:t>共有フォルダを定期的に監視</a:t>
            </a:r>
          </a:p>
        </p:txBody>
      </p:sp>
      <p:grpSp>
        <p:nvGrpSpPr>
          <p:cNvPr id="16" name="グループ化 15"/>
          <p:cNvGrpSpPr/>
          <p:nvPr/>
        </p:nvGrpSpPr>
        <p:grpSpPr>
          <a:xfrm>
            <a:off x="2206080" y="4083918"/>
            <a:ext cx="1193612" cy="518742"/>
            <a:chOff x="2206080" y="4083918"/>
            <a:chExt cx="1193612" cy="518742"/>
          </a:xfrm>
        </p:grpSpPr>
        <p:sp>
          <p:nvSpPr>
            <p:cNvPr id="17" name="Freeform 53"/>
            <p:cNvSpPr>
              <a:spLocks noEditPoints="1"/>
            </p:cNvSpPr>
            <p:nvPr/>
          </p:nvSpPr>
          <p:spPr bwMode="auto">
            <a:xfrm>
              <a:off x="2599316" y="4134364"/>
              <a:ext cx="407141" cy="266185"/>
            </a:xfrm>
            <a:custGeom>
              <a:avLst/>
              <a:gdLst>
                <a:gd name="T0" fmla="*/ 355 w 1058"/>
                <a:gd name="T1" fmla="*/ 610 h 756"/>
                <a:gd name="T2" fmla="*/ 0 w 1058"/>
                <a:gd name="T3" fmla="*/ 650 h 756"/>
                <a:gd name="T4" fmla="*/ 0 w 1058"/>
                <a:gd name="T5" fmla="*/ 737 h 756"/>
                <a:gd name="T6" fmla="*/ 77 w 1058"/>
                <a:gd name="T7" fmla="*/ 756 h 756"/>
                <a:gd name="T8" fmla="*/ 278 w 1058"/>
                <a:gd name="T9" fmla="*/ 737 h 756"/>
                <a:gd name="T10" fmla="*/ 355 w 1058"/>
                <a:gd name="T11" fmla="*/ 756 h 756"/>
                <a:gd name="T12" fmla="*/ 355 w 1058"/>
                <a:gd name="T13" fmla="*/ 663 h 756"/>
                <a:gd name="T14" fmla="*/ 0 w 1058"/>
                <a:gd name="T15" fmla="*/ 737 h 756"/>
                <a:gd name="T16" fmla="*/ 355 w 1058"/>
                <a:gd name="T17" fmla="*/ 597 h 756"/>
                <a:gd name="T18" fmla="*/ 0 w 1058"/>
                <a:gd name="T19" fmla="*/ 557 h 756"/>
                <a:gd name="T20" fmla="*/ 355 w 1058"/>
                <a:gd name="T21" fmla="*/ 0 h 756"/>
                <a:gd name="T22" fmla="*/ 0 w 1058"/>
                <a:gd name="T23" fmla="*/ 66 h 756"/>
                <a:gd name="T24" fmla="*/ 355 w 1058"/>
                <a:gd name="T25" fmla="*/ 0 h 756"/>
                <a:gd name="T26" fmla="*/ 1058 w 1058"/>
                <a:gd name="T27" fmla="*/ 79 h 756"/>
                <a:gd name="T28" fmla="*/ 703 w 1058"/>
                <a:gd name="T29" fmla="*/ 544 h 756"/>
                <a:gd name="T30" fmla="*/ 630 w 1058"/>
                <a:gd name="T31" fmla="*/ 389 h 756"/>
                <a:gd name="T32" fmla="*/ 428 w 1058"/>
                <a:gd name="T33" fmla="*/ 389 h 756"/>
                <a:gd name="T34" fmla="*/ 355 w 1058"/>
                <a:gd name="T35" fmla="*/ 544 h 756"/>
                <a:gd name="T36" fmla="*/ 0 w 1058"/>
                <a:gd name="T37" fmla="*/ 79 h 756"/>
                <a:gd name="T38" fmla="*/ 355 w 1058"/>
                <a:gd name="T39" fmla="*/ 367 h 756"/>
                <a:gd name="T40" fmla="*/ 529 w 1058"/>
                <a:gd name="T41" fmla="*/ 276 h 756"/>
                <a:gd name="T42" fmla="*/ 703 w 1058"/>
                <a:gd name="T43" fmla="*/ 367 h 756"/>
                <a:gd name="T44" fmla="*/ 84 w 1058"/>
                <a:gd name="T45" fmla="*/ 109 h 756"/>
                <a:gd name="T46" fmla="*/ 32 w 1058"/>
                <a:gd name="T47" fmla="*/ 135 h 756"/>
                <a:gd name="T48" fmla="*/ 84 w 1058"/>
                <a:gd name="T49" fmla="*/ 109 h 756"/>
                <a:gd name="T50" fmla="*/ 101 w 1058"/>
                <a:gd name="T51" fmla="*/ 109 h 756"/>
                <a:gd name="T52" fmla="*/ 152 w 1058"/>
                <a:gd name="T53" fmla="*/ 135 h 756"/>
                <a:gd name="T54" fmla="*/ 803 w 1058"/>
                <a:gd name="T55" fmla="*/ 135 h 756"/>
                <a:gd name="T56" fmla="*/ 855 w 1058"/>
                <a:gd name="T57" fmla="*/ 109 h 756"/>
                <a:gd name="T58" fmla="*/ 803 w 1058"/>
                <a:gd name="T59" fmla="*/ 135 h 756"/>
                <a:gd name="T60" fmla="*/ 786 w 1058"/>
                <a:gd name="T61" fmla="*/ 135 h 756"/>
                <a:gd name="T62" fmla="*/ 735 w 1058"/>
                <a:gd name="T63" fmla="*/ 109 h 756"/>
                <a:gd name="T64" fmla="*/ 703 w 1058"/>
                <a:gd name="T65" fmla="*/ 737 h 756"/>
                <a:gd name="T66" fmla="*/ 780 w 1058"/>
                <a:gd name="T67" fmla="*/ 756 h 756"/>
                <a:gd name="T68" fmla="*/ 981 w 1058"/>
                <a:gd name="T69" fmla="*/ 737 h 756"/>
                <a:gd name="T70" fmla="*/ 1058 w 1058"/>
                <a:gd name="T71" fmla="*/ 756 h 756"/>
                <a:gd name="T72" fmla="*/ 1058 w 1058"/>
                <a:gd name="T73" fmla="*/ 663 h 756"/>
                <a:gd name="T74" fmla="*/ 703 w 1058"/>
                <a:gd name="T75" fmla="*/ 737 h 756"/>
                <a:gd name="T76" fmla="*/ 703 w 1058"/>
                <a:gd name="T77" fmla="*/ 66 h 756"/>
                <a:gd name="T78" fmla="*/ 1058 w 1058"/>
                <a:gd name="T79" fmla="*/ 0 h 756"/>
                <a:gd name="T80" fmla="*/ 703 w 1058"/>
                <a:gd name="T81" fmla="*/ 597 h 756"/>
                <a:gd name="T82" fmla="*/ 1058 w 1058"/>
                <a:gd name="T83" fmla="*/ 557 h 756"/>
                <a:gd name="T84" fmla="*/ 703 w 1058"/>
                <a:gd name="T85" fmla="*/ 597 h 756"/>
                <a:gd name="T86" fmla="*/ 1058 w 1058"/>
                <a:gd name="T87" fmla="*/ 650 h 756"/>
                <a:gd name="T88" fmla="*/ 703 w 1058"/>
                <a:gd name="T89" fmla="*/ 610 h 756"/>
                <a:gd name="T90" fmla="*/ 529 w 1058"/>
                <a:gd name="T91" fmla="*/ 299 h 756"/>
                <a:gd name="T92" fmla="*/ 529 w 1058"/>
                <a:gd name="T93" fmla="*/ 457 h 756"/>
                <a:gd name="T94" fmla="*/ 529 w 1058"/>
                <a:gd name="T95" fmla="*/ 299 h 756"/>
                <a:gd name="T96" fmla="*/ 484 w 1058"/>
                <a:gd name="T97" fmla="*/ 378 h 756"/>
                <a:gd name="T98" fmla="*/ 574 w 1058"/>
                <a:gd name="T99" fmla="*/ 378 h 7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Lst>
              <a:rect l="0" t="0" r="r" b="b"/>
              <a:pathLst>
                <a:path w="1058" h="756">
                  <a:moveTo>
                    <a:pt x="0" y="610"/>
                  </a:moveTo>
                  <a:cubicBezTo>
                    <a:pt x="355" y="610"/>
                    <a:pt x="355" y="610"/>
                    <a:pt x="355" y="610"/>
                  </a:cubicBezTo>
                  <a:cubicBezTo>
                    <a:pt x="355" y="650"/>
                    <a:pt x="355" y="650"/>
                    <a:pt x="355" y="650"/>
                  </a:cubicBezTo>
                  <a:cubicBezTo>
                    <a:pt x="0" y="650"/>
                    <a:pt x="0" y="650"/>
                    <a:pt x="0" y="650"/>
                  </a:cubicBezTo>
                  <a:lnTo>
                    <a:pt x="0" y="610"/>
                  </a:lnTo>
                  <a:close/>
                  <a:moveTo>
                    <a:pt x="0" y="737"/>
                  </a:moveTo>
                  <a:cubicBezTo>
                    <a:pt x="0" y="756"/>
                    <a:pt x="0" y="756"/>
                    <a:pt x="0" y="756"/>
                  </a:cubicBezTo>
                  <a:cubicBezTo>
                    <a:pt x="77" y="756"/>
                    <a:pt x="77" y="756"/>
                    <a:pt x="77" y="756"/>
                  </a:cubicBezTo>
                  <a:cubicBezTo>
                    <a:pt x="77" y="737"/>
                    <a:pt x="77" y="737"/>
                    <a:pt x="77" y="737"/>
                  </a:cubicBezTo>
                  <a:cubicBezTo>
                    <a:pt x="278" y="737"/>
                    <a:pt x="278" y="737"/>
                    <a:pt x="278" y="737"/>
                  </a:cubicBezTo>
                  <a:cubicBezTo>
                    <a:pt x="278" y="756"/>
                    <a:pt x="278" y="756"/>
                    <a:pt x="278" y="756"/>
                  </a:cubicBezTo>
                  <a:cubicBezTo>
                    <a:pt x="355" y="756"/>
                    <a:pt x="355" y="756"/>
                    <a:pt x="355" y="756"/>
                  </a:cubicBezTo>
                  <a:cubicBezTo>
                    <a:pt x="355" y="737"/>
                    <a:pt x="355" y="737"/>
                    <a:pt x="355" y="737"/>
                  </a:cubicBezTo>
                  <a:cubicBezTo>
                    <a:pt x="355" y="663"/>
                    <a:pt x="355" y="663"/>
                    <a:pt x="355" y="663"/>
                  </a:cubicBezTo>
                  <a:cubicBezTo>
                    <a:pt x="0" y="663"/>
                    <a:pt x="0" y="663"/>
                    <a:pt x="0" y="663"/>
                  </a:cubicBezTo>
                  <a:lnTo>
                    <a:pt x="0" y="737"/>
                  </a:lnTo>
                  <a:close/>
                  <a:moveTo>
                    <a:pt x="0" y="597"/>
                  </a:moveTo>
                  <a:cubicBezTo>
                    <a:pt x="355" y="597"/>
                    <a:pt x="355" y="597"/>
                    <a:pt x="355" y="597"/>
                  </a:cubicBezTo>
                  <a:cubicBezTo>
                    <a:pt x="355" y="557"/>
                    <a:pt x="355" y="557"/>
                    <a:pt x="355" y="557"/>
                  </a:cubicBezTo>
                  <a:cubicBezTo>
                    <a:pt x="0" y="557"/>
                    <a:pt x="0" y="557"/>
                    <a:pt x="0" y="557"/>
                  </a:cubicBezTo>
                  <a:lnTo>
                    <a:pt x="0" y="597"/>
                  </a:lnTo>
                  <a:close/>
                  <a:moveTo>
                    <a:pt x="355" y="0"/>
                  </a:moveTo>
                  <a:cubicBezTo>
                    <a:pt x="0" y="0"/>
                    <a:pt x="0" y="0"/>
                    <a:pt x="0" y="0"/>
                  </a:cubicBezTo>
                  <a:cubicBezTo>
                    <a:pt x="0" y="66"/>
                    <a:pt x="0" y="66"/>
                    <a:pt x="0" y="66"/>
                  </a:cubicBezTo>
                  <a:cubicBezTo>
                    <a:pt x="355" y="66"/>
                    <a:pt x="355" y="66"/>
                    <a:pt x="355" y="66"/>
                  </a:cubicBezTo>
                  <a:lnTo>
                    <a:pt x="355" y="0"/>
                  </a:lnTo>
                  <a:close/>
                  <a:moveTo>
                    <a:pt x="703" y="79"/>
                  </a:moveTo>
                  <a:cubicBezTo>
                    <a:pt x="1058" y="79"/>
                    <a:pt x="1058" y="79"/>
                    <a:pt x="1058" y="79"/>
                  </a:cubicBezTo>
                  <a:cubicBezTo>
                    <a:pt x="1058" y="544"/>
                    <a:pt x="1058" y="544"/>
                    <a:pt x="1058" y="544"/>
                  </a:cubicBezTo>
                  <a:cubicBezTo>
                    <a:pt x="703" y="544"/>
                    <a:pt x="703" y="544"/>
                    <a:pt x="703" y="544"/>
                  </a:cubicBezTo>
                  <a:cubicBezTo>
                    <a:pt x="703" y="389"/>
                    <a:pt x="703" y="389"/>
                    <a:pt x="703" y="389"/>
                  </a:cubicBezTo>
                  <a:cubicBezTo>
                    <a:pt x="630" y="389"/>
                    <a:pt x="630" y="389"/>
                    <a:pt x="630" y="389"/>
                  </a:cubicBezTo>
                  <a:cubicBezTo>
                    <a:pt x="624" y="440"/>
                    <a:pt x="582" y="480"/>
                    <a:pt x="529" y="480"/>
                  </a:cubicBezTo>
                  <a:cubicBezTo>
                    <a:pt x="477" y="480"/>
                    <a:pt x="434" y="440"/>
                    <a:pt x="428" y="389"/>
                  </a:cubicBezTo>
                  <a:cubicBezTo>
                    <a:pt x="355" y="389"/>
                    <a:pt x="355" y="389"/>
                    <a:pt x="355" y="389"/>
                  </a:cubicBezTo>
                  <a:cubicBezTo>
                    <a:pt x="355" y="544"/>
                    <a:pt x="355" y="544"/>
                    <a:pt x="355" y="544"/>
                  </a:cubicBezTo>
                  <a:cubicBezTo>
                    <a:pt x="0" y="544"/>
                    <a:pt x="0" y="544"/>
                    <a:pt x="0" y="544"/>
                  </a:cubicBezTo>
                  <a:cubicBezTo>
                    <a:pt x="0" y="79"/>
                    <a:pt x="0" y="79"/>
                    <a:pt x="0" y="79"/>
                  </a:cubicBezTo>
                  <a:cubicBezTo>
                    <a:pt x="355" y="79"/>
                    <a:pt x="355" y="79"/>
                    <a:pt x="355" y="79"/>
                  </a:cubicBezTo>
                  <a:cubicBezTo>
                    <a:pt x="355" y="367"/>
                    <a:pt x="355" y="367"/>
                    <a:pt x="355" y="367"/>
                  </a:cubicBezTo>
                  <a:cubicBezTo>
                    <a:pt x="428" y="367"/>
                    <a:pt x="428" y="367"/>
                    <a:pt x="428" y="367"/>
                  </a:cubicBezTo>
                  <a:cubicBezTo>
                    <a:pt x="434" y="316"/>
                    <a:pt x="477" y="276"/>
                    <a:pt x="529" y="276"/>
                  </a:cubicBezTo>
                  <a:cubicBezTo>
                    <a:pt x="582" y="276"/>
                    <a:pt x="624" y="316"/>
                    <a:pt x="630" y="367"/>
                  </a:cubicBezTo>
                  <a:cubicBezTo>
                    <a:pt x="703" y="367"/>
                    <a:pt x="703" y="367"/>
                    <a:pt x="703" y="367"/>
                  </a:cubicBezTo>
                  <a:lnTo>
                    <a:pt x="703" y="79"/>
                  </a:lnTo>
                  <a:close/>
                  <a:moveTo>
                    <a:pt x="84" y="109"/>
                  </a:moveTo>
                  <a:cubicBezTo>
                    <a:pt x="32" y="109"/>
                    <a:pt x="32" y="109"/>
                    <a:pt x="32" y="109"/>
                  </a:cubicBezTo>
                  <a:cubicBezTo>
                    <a:pt x="32" y="135"/>
                    <a:pt x="32" y="135"/>
                    <a:pt x="32" y="135"/>
                  </a:cubicBezTo>
                  <a:cubicBezTo>
                    <a:pt x="84" y="135"/>
                    <a:pt x="84" y="135"/>
                    <a:pt x="84" y="135"/>
                  </a:cubicBezTo>
                  <a:lnTo>
                    <a:pt x="84" y="109"/>
                  </a:lnTo>
                  <a:close/>
                  <a:moveTo>
                    <a:pt x="152" y="109"/>
                  </a:moveTo>
                  <a:cubicBezTo>
                    <a:pt x="101" y="109"/>
                    <a:pt x="101" y="109"/>
                    <a:pt x="101" y="109"/>
                  </a:cubicBezTo>
                  <a:cubicBezTo>
                    <a:pt x="101" y="135"/>
                    <a:pt x="101" y="135"/>
                    <a:pt x="101" y="135"/>
                  </a:cubicBezTo>
                  <a:cubicBezTo>
                    <a:pt x="152" y="135"/>
                    <a:pt x="152" y="135"/>
                    <a:pt x="152" y="135"/>
                  </a:cubicBezTo>
                  <a:lnTo>
                    <a:pt x="152" y="109"/>
                  </a:lnTo>
                  <a:close/>
                  <a:moveTo>
                    <a:pt x="803" y="135"/>
                  </a:moveTo>
                  <a:cubicBezTo>
                    <a:pt x="855" y="135"/>
                    <a:pt x="855" y="135"/>
                    <a:pt x="855" y="135"/>
                  </a:cubicBezTo>
                  <a:cubicBezTo>
                    <a:pt x="855" y="109"/>
                    <a:pt x="855" y="109"/>
                    <a:pt x="855" y="109"/>
                  </a:cubicBezTo>
                  <a:cubicBezTo>
                    <a:pt x="803" y="109"/>
                    <a:pt x="803" y="109"/>
                    <a:pt x="803" y="109"/>
                  </a:cubicBezTo>
                  <a:lnTo>
                    <a:pt x="803" y="135"/>
                  </a:lnTo>
                  <a:close/>
                  <a:moveTo>
                    <a:pt x="735" y="135"/>
                  </a:moveTo>
                  <a:cubicBezTo>
                    <a:pt x="786" y="135"/>
                    <a:pt x="786" y="135"/>
                    <a:pt x="786" y="135"/>
                  </a:cubicBezTo>
                  <a:cubicBezTo>
                    <a:pt x="786" y="109"/>
                    <a:pt x="786" y="109"/>
                    <a:pt x="786" y="109"/>
                  </a:cubicBezTo>
                  <a:cubicBezTo>
                    <a:pt x="735" y="109"/>
                    <a:pt x="735" y="109"/>
                    <a:pt x="735" y="109"/>
                  </a:cubicBezTo>
                  <a:lnTo>
                    <a:pt x="735" y="135"/>
                  </a:lnTo>
                  <a:close/>
                  <a:moveTo>
                    <a:pt x="703" y="737"/>
                  </a:moveTo>
                  <a:cubicBezTo>
                    <a:pt x="703" y="756"/>
                    <a:pt x="703" y="756"/>
                    <a:pt x="703" y="756"/>
                  </a:cubicBezTo>
                  <a:cubicBezTo>
                    <a:pt x="780" y="756"/>
                    <a:pt x="780" y="756"/>
                    <a:pt x="780" y="756"/>
                  </a:cubicBezTo>
                  <a:cubicBezTo>
                    <a:pt x="780" y="737"/>
                    <a:pt x="780" y="737"/>
                    <a:pt x="780" y="737"/>
                  </a:cubicBezTo>
                  <a:cubicBezTo>
                    <a:pt x="981" y="737"/>
                    <a:pt x="981" y="737"/>
                    <a:pt x="981" y="737"/>
                  </a:cubicBezTo>
                  <a:cubicBezTo>
                    <a:pt x="981" y="756"/>
                    <a:pt x="981" y="756"/>
                    <a:pt x="981" y="756"/>
                  </a:cubicBezTo>
                  <a:cubicBezTo>
                    <a:pt x="1058" y="756"/>
                    <a:pt x="1058" y="756"/>
                    <a:pt x="1058" y="756"/>
                  </a:cubicBezTo>
                  <a:cubicBezTo>
                    <a:pt x="1058" y="737"/>
                    <a:pt x="1058" y="737"/>
                    <a:pt x="1058" y="737"/>
                  </a:cubicBezTo>
                  <a:cubicBezTo>
                    <a:pt x="1058" y="663"/>
                    <a:pt x="1058" y="663"/>
                    <a:pt x="1058" y="663"/>
                  </a:cubicBezTo>
                  <a:cubicBezTo>
                    <a:pt x="703" y="663"/>
                    <a:pt x="703" y="663"/>
                    <a:pt x="703" y="663"/>
                  </a:cubicBezTo>
                  <a:lnTo>
                    <a:pt x="703" y="737"/>
                  </a:lnTo>
                  <a:close/>
                  <a:moveTo>
                    <a:pt x="703" y="0"/>
                  </a:moveTo>
                  <a:cubicBezTo>
                    <a:pt x="703" y="66"/>
                    <a:pt x="703" y="66"/>
                    <a:pt x="703" y="66"/>
                  </a:cubicBezTo>
                  <a:cubicBezTo>
                    <a:pt x="1058" y="66"/>
                    <a:pt x="1058" y="66"/>
                    <a:pt x="1058" y="66"/>
                  </a:cubicBezTo>
                  <a:cubicBezTo>
                    <a:pt x="1058" y="0"/>
                    <a:pt x="1058" y="0"/>
                    <a:pt x="1058" y="0"/>
                  </a:cubicBezTo>
                  <a:lnTo>
                    <a:pt x="703" y="0"/>
                  </a:lnTo>
                  <a:close/>
                  <a:moveTo>
                    <a:pt x="703" y="597"/>
                  </a:moveTo>
                  <a:cubicBezTo>
                    <a:pt x="1058" y="597"/>
                    <a:pt x="1058" y="597"/>
                    <a:pt x="1058" y="597"/>
                  </a:cubicBezTo>
                  <a:cubicBezTo>
                    <a:pt x="1058" y="557"/>
                    <a:pt x="1058" y="557"/>
                    <a:pt x="1058" y="557"/>
                  </a:cubicBezTo>
                  <a:cubicBezTo>
                    <a:pt x="703" y="557"/>
                    <a:pt x="703" y="557"/>
                    <a:pt x="703" y="557"/>
                  </a:cubicBezTo>
                  <a:lnTo>
                    <a:pt x="703" y="597"/>
                  </a:lnTo>
                  <a:close/>
                  <a:moveTo>
                    <a:pt x="703" y="650"/>
                  </a:moveTo>
                  <a:cubicBezTo>
                    <a:pt x="1058" y="650"/>
                    <a:pt x="1058" y="650"/>
                    <a:pt x="1058" y="650"/>
                  </a:cubicBezTo>
                  <a:cubicBezTo>
                    <a:pt x="1058" y="610"/>
                    <a:pt x="1058" y="610"/>
                    <a:pt x="1058" y="610"/>
                  </a:cubicBezTo>
                  <a:cubicBezTo>
                    <a:pt x="703" y="610"/>
                    <a:pt x="703" y="610"/>
                    <a:pt x="703" y="610"/>
                  </a:cubicBezTo>
                  <a:lnTo>
                    <a:pt x="703" y="650"/>
                  </a:lnTo>
                  <a:close/>
                  <a:moveTo>
                    <a:pt x="529" y="299"/>
                  </a:moveTo>
                  <a:cubicBezTo>
                    <a:pt x="485" y="299"/>
                    <a:pt x="450" y="334"/>
                    <a:pt x="450" y="378"/>
                  </a:cubicBezTo>
                  <a:cubicBezTo>
                    <a:pt x="450" y="422"/>
                    <a:pt x="485" y="457"/>
                    <a:pt x="529" y="457"/>
                  </a:cubicBezTo>
                  <a:cubicBezTo>
                    <a:pt x="573" y="457"/>
                    <a:pt x="608" y="422"/>
                    <a:pt x="608" y="378"/>
                  </a:cubicBezTo>
                  <a:cubicBezTo>
                    <a:pt x="608" y="334"/>
                    <a:pt x="573" y="299"/>
                    <a:pt x="529" y="299"/>
                  </a:cubicBezTo>
                  <a:close/>
                  <a:moveTo>
                    <a:pt x="529" y="333"/>
                  </a:moveTo>
                  <a:cubicBezTo>
                    <a:pt x="504" y="333"/>
                    <a:pt x="484" y="353"/>
                    <a:pt x="484" y="378"/>
                  </a:cubicBezTo>
                  <a:cubicBezTo>
                    <a:pt x="484" y="403"/>
                    <a:pt x="504" y="423"/>
                    <a:pt x="529" y="423"/>
                  </a:cubicBezTo>
                  <a:cubicBezTo>
                    <a:pt x="554" y="423"/>
                    <a:pt x="574" y="403"/>
                    <a:pt x="574" y="378"/>
                  </a:cubicBezTo>
                  <a:cubicBezTo>
                    <a:pt x="574" y="353"/>
                    <a:pt x="554" y="333"/>
                    <a:pt x="529" y="333"/>
                  </a:cubicBezTo>
                  <a:close/>
                </a:path>
              </a:pathLst>
            </a:custGeom>
            <a:solidFill>
              <a:srgbClr val="AACE3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8" name="テキスト ボックス 17"/>
            <p:cNvSpPr txBox="1"/>
            <p:nvPr/>
          </p:nvSpPr>
          <p:spPr>
            <a:xfrm>
              <a:off x="2241658" y="4387216"/>
              <a:ext cx="1122457" cy="215444"/>
            </a:xfrm>
            <a:prstGeom prst="rect">
              <a:avLst/>
            </a:prstGeom>
            <a:noFill/>
          </p:spPr>
          <p:txBody>
            <a:bodyPr wrap="square" rtlCol="0">
              <a:spAutoFit/>
            </a:bodyPr>
            <a:lstStyle/>
            <a:p>
              <a:pPr algn="ctr"/>
              <a:r>
                <a:rPr kumimoji="1" lang="ja-JP" altLang="en-US" sz="800" dirty="0">
                  <a:latin typeface="+mn-ea"/>
                </a:rPr>
                <a:t>システム連携ツール</a:t>
              </a:r>
              <a:endParaRPr kumimoji="1" lang="en-US" altLang="ja-JP" sz="800" dirty="0">
                <a:latin typeface="+mn-ea"/>
              </a:endParaRPr>
            </a:p>
          </p:txBody>
        </p:sp>
        <p:sp>
          <p:nvSpPr>
            <p:cNvPr id="19" name="角丸四角形 18"/>
            <p:cNvSpPr/>
            <p:nvPr/>
          </p:nvSpPr>
          <p:spPr>
            <a:xfrm>
              <a:off x="2206080" y="4083918"/>
              <a:ext cx="1193612" cy="518742"/>
            </a:xfrm>
            <a:prstGeom prst="roundRect">
              <a:avLst>
                <a:gd name="adj" fmla="val 13289"/>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nvGrpSpPr>
          <p:cNvPr id="20" name="グループ化 19"/>
          <p:cNvGrpSpPr/>
          <p:nvPr/>
        </p:nvGrpSpPr>
        <p:grpSpPr>
          <a:xfrm>
            <a:off x="5251936" y="3941642"/>
            <a:ext cx="1966262" cy="382034"/>
            <a:chOff x="4729974" y="3645627"/>
            <a:chExt cx="1966262" cy="382034"/>
          </a:xfrm>
        </p:grpSpPr>
        <p:sp>
          <p:nvSpPr>
            <p:cNvPr id="21" name="Freeform 364"/>
            <p:cNvSpPr>
              <a:spLocks noEditPoints="1"/>
            </p:cNvSpPr>
            <p:nvPr/>
          </p:nvSpPr>
          <p:spPr bwMode="auto">
            <a:xfrm>
              <a:off x="5406332" y="3696335"/>
              <a:ext cx="353800" cy="287095"/>
            </a:xfrm>
            <a:custGeom>
              <a:avLst/>
              <a:gdLst>
                <a:gd name="T0" fmla="*/ 561 w 743"/>
                <a:gd name="T1" fmla="*/ 753 h 922"/>
                <a:gd name="T2" fmla="*/ 372 w 743"/>
                <a:gd name="T3" fmla="*/ 771 h 922"/>
                <a:gd name="T4" fmla="*/ 218 w 743"/>
                <a:gd name="T5" fmla="*/ 760 h 922"/>
                <a:gd name="T6" fmla="*/ 86 w 743"/>
                <a:gd name="T7" fmla="*/ 728 h 922"/>
                <a:gd name="T8" fmla="*/ 0 w 743"/>
                <a:gd name="T9" fmla="*/ 788 h 922"/>
                <a:gd name="T10" fmla="*/ 8 w 743"/>
                <a:gd name="T11" fmla="*/ 816 h 922"/>
                <a:gd name="T12" fmla="*/ 63 w 743"/>
                <a:gd name="T13" fmla="*/ 864 h 922"/>
                <a:gd name="T14" fmla="*/ 194 w 743"/>
                <a:gd name="T15" fmla="*/ 907 h 922"/>
                <a:gd name="T16" fmla="*/ 372 w 743"/>
                <a:gd name="T17" fmla="*/ 922 h 922"/>
                <a:gd name="T18" fmla="*/ 517 w 743"/>
                <a:gd name="T19" fmla="*/ 912 h 922"/>
                <a:gd name="T20" fmla="*/ 658 w 743"/>
                <a:gd name="T21" fmla="*/ 873 h 922"/>
                <a:gd name="T22" fmla="*/ 731 w 743"/>
                <a:gd name="T23" fmla="*/ 822 h 922"/>
                <a:gd name="T24" fmla="*/ 743 w 743"/>
                <a:gd name="T25" fmla="*/ 788 h 922"/>
                <a:gd name="T26" fmla="*/ 682 w 743"/>
                <a:gd name="T27" fmla="*/ 718 h 922"/>
                <a:gd name="T28" fmla="*/ 627 w 743"/>
                <a:gd name="T29" fmla="*/ 520 h 922"/>
                <a:gd name="T30" fmla="*/ 451 w 743"/>
                <a:gd name="T31" fmla="*/ 550 h 922"/>
                <a:gd name="T32" fmla="*/ 294 w 743"/>
                <a:gd name="T33" fmla="*/ 550 h 922"/>
                <a:gd name="T34" fmla="*/ 116 w 743"/>
                <a:gd name="T35" fmla="*/ 520 h 922"/>
                <a:gd name="T36" fmla="*/ 19 w 743"/>
                <a:gd name="T37" fmla="*/ 478 h 922"/>
                <a:gd name="T38" fmla="*/ 2 w 743"/>
                <a:gd name="T39" fmla="*/ 584 h 922"/>
                <a:gd name="T40" fmla="*/ 30 w 743"/>
                <a:gd name="T41" fmla="*/ 622 h 922"/>
                <a:gd name="T42" fmla="*/ 135 w 743"/>
                <a:gd name="T43" fmla="*/ 673 h 922"/>
                <a:gd name="T44" fmla="*/ 297 w 743"/>
                <a:gd name="T45" fmla="*/ 702 h 922"/>
                <a:gd name="T46" fmla="*/ 447 w 743"/>
                <a:gd name="T47" fmla="*/ 702 h 922"/>
                <a:gd name="T48" fmla="*/ 608 w 743"/>
                <a:gd name="T49" fmla="*/ 673 h 922"/>
                <a:gd name="T50" fmla="*/ 715 w 743"/>
                <a:gd name="T51" fmla="*/ 622 h 922"/>
                <a:gd name="T52" fmla="*/ 742 w 743"/>
                <a:gd name="T53" fmla="*/ 584 h 922"/>
                <a:gd name="T54" fmla="*/ 725 w 743"/>
                <a:gd name="T55" fmla="*/ 478 h 922"/>
                <a:gd name="T56" fmla="*/ 372 w 743"/>
                <a:gd name="T57" fmla="*/ 0 h 922"/>
                <a:gd name="T58" fmla="*/ 228 w 743"/>
                <a:gd name="T59" fmla="*/ 10 h 922"/>
                <a:gd name="T60" fmla="*/ 85 w 743"/>
                <a:gd name="T61" fmla="*/ 49 h 922"/>
                <a:gd name="T62" fmla="*/ 12 w 743"/>
                <a:gd name="T63" fmla="*/ 100 h 922"/>
                <a:gd name="T64" fmla="*/ 0 w 743"/>
                <a:gd name="T65" fmla="*/ 134 h 922"/>
                <a:gd name="T66" fmla="*/ 8 w 743"/>
                <a:gd name="T67" fmla="*/ 162 h 922"/>
                <a:gd name="T68" fmla="*/ 63 w 743"/>
                <a:gd name="T69" fmla="*/ 208 h 922"/>
                <a:gd name="T70" fmla="*/ 194 w 743"/>
                <a:gd name="T71" fmla="*/ 252 h 922"/>
                <a:gd name="T72" fmla="*/ 372 w 743"/>
                <a:gd name="T73" fmla="*/ 268 h 922"/>
                <a:gd name="T74" fmla="*/ 517 w 743"/>
                <a:gd name="T75" fmla="*/ 258 h 922"/>
                <a:gd name="T76" fmla="*/ 658 w 743"/>
                <a:gd name="T77" fmla="*/ 219 h 922"/>
                <a:gd name="T78" fmla="*/ 731 w 743"/>
                <a:gd name="T79" fmla="*/ 168 h 922"/>
                <a:gd name="T80" fmla="*/ 743 w 743"/>
                <a:gd name="T81" fmla="*/ 134 h 922"/>
                <a:gd name="T82" fmla="*/ 736 w 743"/>
                <a:gd name="T83" fmla="*/ 108 h 922"/>
                <a:gd name="T84" fmla="*/ 680 w 743"/>
                <a:gd name="T85" fmla="*/ 60 h 922"/>
                <a:gd name="T86" fmla="*/ 549 w 743"/>
                <a:gd name="T87" fmla="*/ 16 h 922"/>
                <a:gd name="T88" fmla="*/ 372 w 743"/>
                <a:gd name="T89" fmla="*/ 0 h 922"/>
                <a:gd name="T90" fmla="*/ 595 w 743"/>
                <a:gd name="T91" fmla="*/ 310 h 922"/>
                <a:gd name="T92" fmla="*/ 411 w 743"/>
                <a:gd name="T93" fmla="*/ 334 h 922"/>
                <a:gd name="T94" fmla="*/ 255 w 743"/>
                <a:gd name="T95" fmla="*/ 328 h 922"/>
                <a:gd name="T96" fmla="*/ 86 w 743"/>
                <a:gd name="T97" fmla="*/ 292 h 922"/>
                <a:gd name="T98" fmla="*/ 0 w 743"/>
                <a:gd name="T99" fmla="*/ 248 h 922"/>
                <a:gd name="T100" fmla="*/ 4 w 743"/>
                <a:gd name="T101" fmla="*/ 373 h 922"/>
                <a:gd name="T102" fmla="*/ 45 w 743"/>
                <a:gd name="T103" fmla="*/ 416 h 922"/>
                <a:gd name="T104" fmla="*/ 164 w 743"/>
                <a:gd name="T105" fmla="*/ 463 h 922"/>
                <a:gd name="T106" fmla="*/ 334 w 743"/>
                <a:gd name="T107" fmla="*/ 486 h 922"/>
                <a:gd name="T108" fmla="*/ 482 w 743"/>
                <a:gd name="T109" fmla="*/ 480 h 922"/>
                <a:gd name="T110" fmla="*/ 634 w 743"/>
                <a:gd name="T111" fmla="*/ 447 h 922"/>
                <a:gd name="T112" fmla="*/ 727 w 743"/>
                <a:gd name="T113" fmla="*/ 392 h 922"/>
                <a:gd name="T114" fmla="*/ 743 w 743"/>
                <a:gd name="T115" fmla="*/ 358 h 922"/>
                <a:gd name="T116" fmla="*/ 705 w 743"/>
                <a:gd name="T117" fmla="*/ 272 h 9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743" h="922">
                  <a:moveTo>
                    <a:pt x="657" y="728"/>
                  </a:moveTo>
                  <a:lnTo>
                    <a:pt x="657" y="728"/>
                  </a:lnTo>
                  <a:lnTo>
                    <a:pt x="627" y="738"/>
                  </a:lnTo>
                  <a:lnTo>
                    <a:pt x="595" y="746"/>
                  </a:lnTo>
                  <a:lnTo>
                    <a:pt x="561" y="753"/>
                  </a:lnTo>
                  <a:lnTo>
                    <a:pt x="526" y="760"/>
                  </a:lnTo>
                  <a:lnTo>
                    <a:pt x="489" y="765"/>
                  </a:lnTo>
                  <a:lnTo>
                    <a:pt x="451" y="768"/>
                  </a:lnTo>
                  <a:lnTo>
                    <a:pt x="411" y="770"/>
                  </a:lnTo>
                  <a:lnTo>
                    <a:pt x="372" y="771"/>
                  </a:lnTo>
                  <a:lnTo>
                    <a:pt x="372" y="771"/>
                  </a:lnTo>
                  <a:lnTo>
                    <a:pt x="332" y="770"/>
                  </a:lnTo>
                  <a:lnTo>
                    <a:pt x="294" y="768"/>
                  </a:lnTo>
                  <a:lnTo>
                    <a:pt x="255" y="765"/>
                  </a:lnTo>
                  <a:lnTo>
                    <a:pt x="218" y="760"/>
                  </a:lnTo>
                  <a:lnTo>
                    <a:pt x="182" y="753"/>
                  </a:lnTo>
                  <a:lnTo>
                    <a:pt x="148" y="746"/>
                  </a:lnTo>
                  <a:lnTo>
                    <a:pt x="116" y="738"/>
                  </a:lnTo>
                  <a:lnTo>
                    <a:pt x="86" y="728"/>
                  </a:lnTo>
                  <a:lnTo>
                    <a:pt x="86" y="728"/>
                  </a:lnTo>
                  <a:lnTo>
                    <a:pt x="62" y="718"/>
                  </a:lnTo>
                  <a:lnTo>
                    <a:pt x="39" y="708"/>
                  </a:lnTo>
                  <a:lnTo>
                    <a:pt x="19" y="697"/>
                  </a:lnTo>
                  <a:lnTo>
                    <a:pt x="0" y="685"/>
                  </a:lnTo>
                  <a:lnTo>
                    <a:pt x="0" y="788"/>
                  </a:lnTo>
                  <a:lnTo>
                    <a:pt x="0" y="788"/>
                  </a:lnTo>
                  <a:lnTo>
                    <a:pt x="1" y="795"/>
                  </a:lnTo>
                  <a:lnTo>
                    <a:pt x="2" y="802"/>
                  </a:lnTo>
                  <a:lnTo>
                    <a:pt x="4" y="808"/>
                  </a:lnTo>
                  <a:lnTo>
                    <a:pt x="8" y="816"/>
                  </a:lnTo>
                  <a:lnTo>
                    <a:pt x="12" y="822"/>
                  </a:lnTo>
                  <a:lnTo>
                    <a:pt x="16" y="829"/>
                  </a:lnTo>
                  <a:lnTo>
                    <a:pt x="30" y="841"/>
                  </a:lnTo>
                  <a:lnTo>
                    <a:pt x="45" y="853"/>
                  </a:lnTo>
                  <a:lnTo>
                    <a:pt x="63" y="864"/>
                  </a:lnTo>
                  <a:lnTo>
                    <a:pt x="85" y="873"/>
                  </a:lnTo>
                  <a:lnTo>
                    <a:pt x="109" y="883"/>
                  </a:lnTo>
                  <a:lnTo>
                    <a:pt x="135" y="892"/>
                  </a:lnTo>
                  <a:lnTo>
                    <a:pt x="164" y="900"/>
                  </a:lnTo>
                  <a:lnTo>
                    <a:pt x="194" y="907"/>
                  </a:lnTo>
                  <a:lnTo>
                    <a:pt x="228" y="912"/>
                  </a:lnTo>
                  <a:lnTo>
                    <a:pt x="261" y="916"/>
                  </a:lnTo>
                  <a:lnTo>
                    <a:pt x="297" y="920"/>
                  </a:lnTo>
                  <a:lnTo>
                    <a:pt x="334" y="921"/>
                  </a:lnTo>
                  <a:lnTo>
                    <a:pt x="372" y="922"/>
                  </a:lnTo>
                  <a:lnTo>
                    <a:pt x="372" y="922"/>
                  </a:lnTo>
                  <a:lnTo>
                    <a:pt x="410" y="921"/>
                  </a:lnTo>
                  <a:lnTo>
                    <a:pt x="447" y="920"/>
                  </a:lnTo>
                  <a:lnTo>
                    <a:pt x="482" y="916"/>
                  </a:lnTo>
                  <a:lnTo>
                    <a:pt x="517" y="912"/>
                  </a:lnTo>
                  <a:lnTo>
                    <a:pt x="549" y="907"/>
                  </a:lnTo>
                  <a:lnTo>
                    <a:pt x="580" y="900"/>
                  </a:lnTo>
                  <a:lnTo>
                    <a:pt x="608" y="892"/>
                  </a:lnTo>
                  <a:lnTo>
                    <a:pt x="634" y="883"/>
                  </a:lnTo>
                  <a:lnTo>
                    <a:pt x="658" y="873"/>
                  </a:lnTo>
                  <a:lnTo>
                    <a:pt x="680" y="864"/>
                  </a:lnTo>
                  <a:lnTo>
                    <a:pt x="699" y="853"/>
                  </a:lnTo>
                  <a:lnTo>
                    <a:pt x="715" y="841"/>
                  </a:lnTo>
                  <a:lnTo>
                    <a:pt x="727" y="829"/>
                  </a:lnTo>
                  <a:lnTo>
                    <a:pt x="731" y="822"/>
                  </a:lnTo>
                  <a:lnTo>
                    <a:pt x="736" y="816"/>
                  </a:lnTo>
                  <a:lnTo>
                    <a:pt x="740" y="808"/>
                  </a:lnTo>
                  <a:lnTo>
                    <a:pt x="742" y="802"/>
                  </a:lnTo>
                  <a:lnTo>
                    <a:pt x="743" y="795"/>
                  </a:lnTo>
                  <a:lnTo>
                    <a:pt x="743" y="788"/>
                  </a:lnTo>
                  <a:lnTo>
                    <a:pt x="743" y="685"/>
                  </a:lnTo>
                  <a:lnTo>
                    <a:pt x="743" y="685"/>
                  </a:lnTo>
                  <a:lnTo>
                    <a:pt x="725" y="697"/>
                  </a:lnTo>
                  <a:lnTo>
                    <a:pt x="705" y="708"/>
                  </a:lnTo>
                  <a:lnTo>
                    <a:pt x="682" y="718"/>
                  </a:lnTo>
                  <a:lnTo>
                    <a:pt x="657" y="728"/>
                  </a:lnTo>
                  <a:lnTo>
                    <a:pt x="657" y="728"/>
                  </a:lnTo>
                  <a:close/>
                  <a:moveTo>
                    <a:pt x="657" y="510"/>
                  </a:moveTo>
                  <a:lnTo>
                    <a:pt x="657" y="510"/>
                  </a:lnTo>
                  <a:lnTo>
                    <a:pt x="627" y="520"/>
                  </a:lnTo>
                  <a:lnTo>
                    <a:pt x="595" y="529"/>
                  </a:lnTo>
                  <a:lnTo>
                    <a:pt x="561" y="536"/>
                  </a:lnTo>
                  <a:lnTo>
                    <a:pt x="526" y="542"/>
                  </a:lnTo>
                  <a:lnTo>
                    <a:pt x="489" y="547"/>
                  </a:lnTo>
                  <a:lnTo>
                    <a:pt x="451" y="550"/>
                  </a:lnTo>
                  <a:lnTo>
                    <a:pt x="411" y="553"/>
                  </a:lnTo>
                  <a:lnTo>
                    <a:pt x="372" y="553"/>
                  </a:lnTo>
                  <a:lnTo>
                    <a:pt x="372" y="553"/>
                  </a:lnTo>
                  <a:lnTo>
                    <a:pt x="332" y="553"/>
                  </a:lnTo>
                  <a:lnTo>
                    <a:pt x="294" y="550"/>
                  </a:lnTo>
                  <a:lnTo>
                    <a:pt x="255" y="547"/>
                  </a:lnTo>
                  <a:lnTo>
                    <a:pt x="218" y="542"/>
                  </a:lnTo>
                  <a:lnTo>
                    <a:pt x="182" y="536"/>
                  </a:lnTo>
                  <a:lnTo>
                    <a:pt x="148" y="529"/>
                  </a:lnTo>
                  <a:lnTo>
                    <a:pt x="116" y="520"/>
                  </a:lnTo>
                  <a:lnTo>
                    <a:pt x="86" y="510"/>
                  </a:lnTo>
                  <a:lnTo>
                    <a:pt x="86" y="510"/>
                  </a:lnTo>
                  <a:lnTo>
                    <a:pt x="62" y="500"/>
                  </a:lnTo>
                  <a:lnTo>
                    <a:pt x="39" y="490"/>
                  </a:lnTo>
                  <a:lnTo>
                    <a:pt x="19" y="478"/>
                  </a:lnTo>
                  <a:lnTo>
                    <a:pt x="0" y="466"/>
                  </a:lnTo>
                  <a:lnTo>
                    <a:pt x="0" y="570"/>
                  </a:lnTo>
                  <a:lnTo>
                    <a:pt x="0" y="570"/>
                  </a:lnTo>
                  <a:lnTo>
                    <a:pt x="1" y="577"/>
                  </a:lnTo>
                  <a:lnTo>
                    <a:pt x="2" y="584"/>
                  </a:lnTo>
                  <a:lnTo>
                    <a:pt x="4" y="590"/>
                  </a:lnTo>
                  <a:lnTo>
                    <a:pt x="8" y="597"/>
                  </a:lnTo>
                  <a:lnTo>
                    <a:pt x="12" y="603"/>
                  </a:lnTo>
                  <a:lnTo>
                    <a:pt x="16" y="609"/>
                  </a:lnTo>
                  <a:lnTo>
                    <a:pt x="30" y="622"/>
                  </a:lnTo>
                  <a:lnTo>
                    <a:pt x="45" y="633"/>
                  </a:lnTo>
                  <a:lnTo>
                    <a:pt x="63" y="645"/>
                  </a:lnTo>
                  <a:lnTo>
                    <a:pt x="85" y="655"/>
                  </a:lnTo>
                  <a:lnTo>
                    <a:pt x="109" y="664"/>
                  </a:lnTo>
                  <a:lnTo>
                    <a:pt x="135" y="673"/>
                  </a:lnTo>
                  <a:lnTo>
                    <a:pt x="164" y="681"/>
                  </a:lnTo>
                  <a:lnTo>
                    <a:pt x="194" y="687"/>
                  </a:lnTo>
                  <a:lnTo>
                    <a:pt x="228" y="693"/>
                  </a:lnTo>
                  <a:lnTo>
                    <a:pt x="261" y="698"/>
                  </a:lnTo>
                  <a:lnTo>
                    <a:pt x="297" y="702"/>
                  </a:lnTo>
                  <a:lnTo>
                    <a:pt x="334" y="703"/>
                  </a:lnTo>
                  <a:lnTo>
                    <a:pt x="372" y="704"/>
                  </a:lnTo>
                  <a:lnTo>
                    <a:pt x="372" y="704"/>
                  </a:lnTo>
                  <a:lnTo>
                    <a:pt x="410" y="703"/>
                  </a:lnTo>
                  <a:lnTo>
                    <a:pt x="447" y="702"/>
                  </a:lnTo>
                  <a:lnTo>
                    <a:pt x="482" y="698"/>
                  </a:lnTo>
                  <a:lnTo>
                    <a:pt x="517" y="693"/>
                  </a:lnTo>
                  <a:lnTo>
                    <a:pt x="549" y="687"/>
                  </a:lnTo>
                  <a:lnTo>
                    <a:pt x="580" y="681"/>
                  </a:lnTo>
                  <a:lnTo>
                    <a:pt x="608" y="673"/>
                  </a:lnTo>
                  <a:lnTo>
                    <a:pt x="634" y="664"/>
                  </a:lnTo>
                  <a:lnTo>
                    <a:pt x="658" y="655"/>
                  </a:lnTo>
                  <a:lnTo>
                    <a:pt x="680" y="645"/>
                  </a:lnTo>
                  <a:lnTo>
                    <a:pt x="699" y="633"/>
                  </a:lnTo>
                  <a:lnTo>
                    <a:pt x="715" y="622"/>
                  </a:lnTo>
                  <a:lnTo>
                    <a:pt x="727" y="609"/>
                  </a:lnTo>
                  <a:lnTo>
                    <a:pt x="731" y="603"/>
                  </a:lnTo>
                  <a:lnTo>
                    <a:pt x="736" y="597"/>
                  </a:lnTo>
                  <a:lnTo>
                    <a:pt x="740" y="590"/>
                  </a:lnTo>
                  <a:lnTo>
                    <a:pt x="742" y="584"/>
                  </a:lnTo>
                  <a:lnTo>
                    <a:pt x="743" y="577"/>
                  </a:lnTo>
                  <a:lnTo>
                    <a:pt x="743" y="570"/>
                  </a:lnTo>
                  <a:lnTo>
                    <a:pt x="743" y="466"/>
                  </a:lnTo>
                  <a:lnTo>
                    <a:pt x="743" y="466"/>
                  </a:lnTo>
                  <a:lnTo>
                    <a:pt x="725" y="478"/>
                  </a:lnTo>
                  <a:lnTo>
                    <a:pt x="705" y="490"/>
                  </a:lnTo>
                  <a:lnTo>
                    <a:pt x="682" y="500"/>
                  </a:lnTo>
                  <a:lnTo>
                    <a:pt x="657" y="510"/>
                  </a:lnTo>
                  <a:lnTo>
                    <a:pt x="657" y="510"/>
                  </a:lnTo>
                  <a:close/>
                  <a:moveTo>
                    <a:pt x="372" y="0"/>
                  </a:moveTo>
                  <a:lnTo>
                    <a:pt x="372" y="0"/>
                  </a:lnTo>
                  <a:lnTo>
                    <a:pt x="334" y="1"/>
                  </a:lnTo>
                  <a:lnTo>
                    <a:pt x="297" y="3"/>
                  </a:lnTo>
                  <a:lnTo>
                    <a:pt x="261" y="6"/>
                  </a:lnTo>
                  <a:lnTo>
                    <a:pt x="228" y="10"/>
                  </a:lnTo>
                  <a:lnTo>
                    <a:pt x="194" y="16"/>
                  </a:lnTo>
                  <a:lnTo>
                    <a:pt x="164" y="22"/>
                  </a:lnTo>
                  <a:lnTo>
                    <a:pt x="135" y="31"/>
                  </a:lnTo>
                  <a:lnTo>
                    <a:pt x="109" y="39"/>
                  </a:lnTo>
                  <a:lnTo>
                    <a:pt x="85" y="49"/>
                  </a:lnTo>
                  <a:lnTo>
                    <a:pt x="63" y="60"/>
                  </a:lnTo>
                  <a:lnTo>
                    <a:pt x="45" y="70"/>
                  </a:lnTo>
                  <a:lnTo>
                    <a:pt x="30" y="82"/>
                  </a:lnTo>
                  <a:lnTo>
                    <a:pt x="16" y="94"/>
                  </a:lnTo>
                  <a:lnTo>
                    <a:pt x="12" y="100"/>
                  </a:lnTo>
                  <a:lnTo>
                    <a:pt x="8" y="108"/>
                  </a:lnTo>
                  <a:lnTo>
                    <a:pt x="4" y="114"/>
                  </a:lnTo>
                  <a:lnTo>
                    <a:pt x="2" y="121"/>
                  </a:lnTo>
                  <a:lnTo>
                    <a:pt x="1" y="127"/>
                  </a:lnTo>
                  <a:lnTo>
                    <a:pt x="0" y="134"/>
                  </a:lnTo>
                  <a:lnTo>
                    <a:pt x="0" y="134"/>
                  </a:lnTo>
                  <a:lnTo>
                    <a:pt x="1" y="141"/>
                  </a:lnTo>
                  <a:lnTo>
                    <a:pt x="2" y="148"/>
                  </a:lnTo>
                  <a:lnTo>
                    <a:pt x="4" y="154"/>
                  </a:lnTo>
                  <a:lnTo>
                    <a:pt x="8" y="162"/>
                  </a:lnTo>
                  <a:lnTo>
                    <a:pt x="12" y="168"/>
                  </a:lnTo>
                  <a:lnTo>
                    <a:pt x="16" y="174"/>
                  </a:lnTo>
                  <a:lnTo>
                    <a:pt x="30" y="187"/>
                  </a:lnTo>
                  <a:lnTo>
                    <a:pt x="45" y="198"/>
                  </a:lnTo>
                  <a:lnTo>
                    <a:pt x="63" y="208"/>
                  </a:lnTo>
                  <a:lnTo>
                    <a:pt x="85" y="219"/>
                  </a:lnTo>
                  <a:lnTo>
                    <a:pt x="109" y="229"/>
                  </a:lnTo>
                  <a:lnTo>
                    <a:pt x="135" y="237"/>
                  </a:lnTo>
                  <a:lnTo>
                    <a:pt x="164" y="246"/>
                  </a:lnTo>
                  <a:lnTo>
                    <a:pt x="194" y="252"/>
                  </a:lnTo>
                  <a:lnTo>
                    <a:pt x="228" y="258"/>
                  </a:lnTo>
                  <a:lnTo>
                    <a:pt x="261" y="262"/>
                  </a:lnTo>
                  <a:lnTo>
                    <a:pt x="297" y="265"/>
                  </a:lnTo>
                  <a:lnTo>
                    <a:pt x="334" y="267"/>
                  </a:lnTo>
                  <a:lnTo>
                    <a:pt x="372" y="268"/>
                  </a:lnTo>
                  <a:lnTo>
                    <a:pt x="372" y="268"/>
                  </a:lnTo>
                  <a:lnTo>
                    <a:pt x="410" y="267"/>
                  </a:lnTo>
                  <a:lnTo>
                    <a:pt x="447" y="265"/>
                  </a:lnTo>
                  <a:lnTo>
                    <a:pt x="482" y="262"/>
                  </a:lnTo>
                  <a:lnTo>
                    <a:pt x="517" y="258"/>
                  </a:lnTo>
                  <a:lnTo>
                    <a:pt x="549" y="252"/>
                  </a:lnTo>
                  <a:lnTo>
                    <a:pt x="580" y="246"/>
                  </a:lnTo>
                  <a:lnTo>
                    <a:pt x="608" y="237"/>
                  </a:lnTo>
                  <a:lnTo>
                    <a:pt x="634" y="229"/>
                  </a:lnTo>
                  <a:lnTo>
                    <a:pt x="658" y="219"/>
                  </a:lnTo>
                  <a:lnTo>
                    <a:pt x="680" y="208"/>
                  </a:lnTo>
                  <a:lnTo>
                    <a:pt x="699" y="198"/>
                  </a:lnTo>
                  <a:lnTo>
                    <a:pt x="715" y="187"/>
                  </a:lnTo>
                  <a:lnTo>
                    <a:pt x="727" y="174"/>
                  </a:lnTo>
                  <a:lnTo>
                    <a:pt x="731" y="168"/>
                  </a:lnTo>
                  <a:lnTo>
                    <a:pt x="736" y="162"/>
                  </a:lnTo>
                  <a:lnTo>
                    <a:pt x="740" y="154"/>
                  </a:lnTo>
                  <a:lnTo>
                    <a:pt x="742" y="148"/>
                  </a:lnTo>
                  <a:lnTo>
                    <a:pt x="743" y="141"/>
                  </a:lnTo>
                  <a:lnTo>
                    <a:pt x="743" y="134"/>
                  </a:lnTo>
                  <a:lnTo>
                    <a:pt x="743" y="134"/>
                  </a:lnTo>
                  <a:lnTo>
                    <a:pt x="743" y="127"/>
                  </a:lnTo>
                  <a:lnTo>
                    <a:pt x="742" y="121"/>
                  </a:lnTo>
                  <a:lnTo>
                    <a:pt x="740" y="114"/>
                  </a:lnTo>
                  <a:lnTo>
                    <a:pt x="736" y="108"/>
                  </a:lnTo>
                  <a:lnTo>
                    <a:pt x="731" y="100"/>
                  </a:lnTo>
                  <a:lnTo>
                    <a:pt x="727" y="94"/>
                  </a:lnTo>
                  <a:lnTo>
                    <a:pt x="715" y="82"/>
                  </a:lnTo>
                  <a:lnTo>
                    <a:pt x="699" y="70"/>
                  </a:lnTo>
                  <a:lnTo>
                    <a:pt x="680" y="60"/>
                  </a:lnTo>
                  <a:lnTo>
                    <a:pt x="658" y="49"/>
                  </a:lnTo>
                  <a:lnTo>
                    <a:pt x="634" y="39"/>
                  </a:lnTo>
                  <a:lnTo>
                    <a:pt x="608" y="31"/>
                  </a:lnTo>
                  <a:lnTo>
                    <a:pt x="580" y="22"/>
                  </a:lnTo>
                  <a:lnTo>
                    <a:pt x="549" y="16"/>
                  </a:lnTo>
                  <a:lnTo>
                    <a:pt x="517" y="10"/>
                  </a:lnTo>
                  <a:lnTo>
                    <a:pt x="482" y="6"/>
                  </a:lnTo>
                  <a:lnTo>
                    <a:pt x="447" y="3"/>
                  </a:lnTo>
                  <a:lnTo>
                    <a:pt x="410" y="1"/>
                  </a:lnTo>
                  <a:lnTo>
                    <a:pt x="372" y="0"/>
                  </a:lnTo>
                  <a:lnTo>
                    <a:pt x="372" y="0"/>
                  </a:lnTo>
                  <a:close/>
                  <a:moveTo>
                    <a:pt x="657" y="292"/>
                  </a:moveTo>
                  <a:lnTo>
                    <a:pt x="657" y="292"/>
                  </a:lnTo>
                  <a:lnTo>
                    <a:pt x="627" y="302"/>
                  </a:lnTo>
                  <a:lnTo>
                    <a:pt x="595" y="310"/>
                  </a:lnTo>
                  <a:lnTo>
                    <a:pt x="561" y="318"/>
                  </a:lnTo>
                  <a:lnTo>
                    <a:pt x="526" y="324"/>
                  </a:lnTo>
                  <a:lnTo>
                    <a:pt x="489" y="328"/>
                  </a:lnTo>
                  <a:lnTo>
                    <a:pt x="451" y="332"/>
                  </a:lnTo>
                  <a:lnTo>
                    <a:pt x="411" y="334"/>
                  </a:lnTo>
                  <a:lnTo>
                    <a:pt x="372" y="336"/>
                  </a:lnTo>
                  <a:lnTo>
                    <a:pt x="372" y="336"/>
                  </a:lnTo>
                  <a:lnTo>
                    <a:pt x="332" y="334"/>
                  </a:lnTo>
                  <a:lnTo>
                    <a:pt x="294" y="332"/>
                  </a:lnTo>
                  <a:lnTo>
                    <a:pt x="255" y="328"/>
                  </a:lnTo>
                  <a:lnTo>
                    <a:pt x="218" y="324"/>
                  </a:lnTo>
                  <a:lnTo>
                    <a:pt x="182" y="318"/>
                  </a:lnTo>
                  <a:lnTo>
                    <a:pt x="148" y="310"/>
                  </a:lnTo>
                  <a:lnTo>
                    <a:pt x="116" y="302"/>
                  </a:lnTo>
                  <a:lnTo>
                    <a:pt x="86" y="292"/>
                  </a:lnTo>
                  <a:lnTo>
                    <a:pt x="86" y="292"/>
                  </a:lnTo>
                  <a:lnTo>
                    <a:pt x="62" y="283"/>
                  </a:lnTo>
                  <a:lnTo>
                    <a:pt x="39" y="272"/>
                  </a:lnTo>
                  <a:lnTo>
                    <a:pt x="19" y="261"/>
                  </a:lnTo>
                  <a:lnTo>
                    <a:pt x="0" y="248"/>
                  </a:lnTo>
                  <a:lnTo>
                    <a:pt x="0" y="352"/>
                  </a:lnTo>
                  <a:lnTo>
                    <a:pt x="0" y="352"/>
                  </a:lnTo>
                  <a:lnTo>
                    <a:pt x="1" y="358"/>
                  </a:lnTo>
                  <a:lnTo>
                    <a:pt x="2" y="366"/>
                  </a:lnTo>
                  <a:lnTo>
                    <a:pt x="4" y="373"/>
                  </a:lnTo>
                  <a:lnTo>
                    <a:pt x="8" y="379"/>
                  </a:lnTo>
                  <a:lnTo>
                    <a:pt x="12" y="386"/>
                  </a:lnTo>
                  <a:lnTo>
                    <a:pt x="16" y="392"/>
                  </a:lnTo>
                  <a:lnTo>
                    <a:pt x="30" y="404"/>
                  </a:lnTo>
                  <a:lnTo>
                    <a:pt x="45" y="416"/>
                  </a:lnTo>
                  <a:lnTo>
                    <a:pt x="63" y="427"/>
                  </a:lnTo>
                  <a:lnTo>
                    <a:pt x="85" y="438"/>
                  </a:lnTo>
                  <a:lnTo>
                    <a:pt x="109" y="447"/>
                  </a:lnTo>
                  <a:lnTo>
                    <a:pt x="135" y="456"/>
                  </a:lnTo>
                  <a:lnTo>
                    <a:pt x="164" y="463"/>
                  </a:lnTo>
                  <a:lnTo>
                    <a:pt x="194" y="470"/>
                  </a:lnTo>
                  <a:lnTo>
                    <a:pt x="228" y="476"/>
                  </a:lnTo>
                  <a:lnTo>
                    <a:pt x="261" y="480"/>
                  </a:lnTo>
                  <a:lnTo>
                    <a:pt x="297" y="483"/>
                  </a:lnTo>
                  <a:lnTo>
                    <a:pt x="334" y="486"/>
                  </a:lnTo>
                  <a:lnTo>
                    <a:pt x="372" y="486"/>
                  </a:lnTo>
                  <a:lnTo>
                    <a:pt x="372" y="486"/>
                  </a:lnTo>
                  <a:lnTo>
                    <a:pt x="410" y="486"/>
                  </a:lnTo>
                  <a:lnTo>
                    <a:pt x="447" y="483"/>
                  </a:lnTo>
                  <a:lnTo>
                    <a:pt x="482" y="480"/>
                  </a:lnTo>
                  <a:lnTo>
                    <a:pt x="517" y="476"/>
                  </a:lnTo>
                  <a:lnTo>
                    <a:pt x="549" y="470"/>
                  </a:lnTo>
                  <a:lnTo>
                    <a:pt x="580" y="463"/>
                  </a:lnTo>
                  <a:lnTo>
                    <a:pt x="608" y="456"/>
                  </a:lnTo>
                  <a:lnTo>
                    <a:pt x="634" y="447"/>
                  </a:lnTo>
                  <a:lnTo>
                    <a:pt x="658" y="438"/>
                  </a:lnTo>
                  <a:lnTo>
                    <a:pt x="680" y="427"/>
                  </a:lnTo>
                  <a:lnTo>
                    <a:pt x="699" y="416"/>
                  </a:lnTo>
                  <a:lnTo>
                    <a:pt x="715" y="404"/>
                  </a:lnTo>
                  <a:lnTo>
                    <a:pt x="727" y="392"/>
                  </a:lnTo>
                  <a:lnTo>
                    <a:pt x="731" y="386"/>
                  </a:lnTo>
                  <a:lnTo>
                    <a:pt x="736" y="379"/>
                  </a:lnTo>
                  <a:lnTo>
                    <a:pt x="740" y="373"/>
                  </a:lnTo>
                  <a:lnTo>
                    <a:pt x="742" y="366"/>
                  </a:lnTo>
                  <a:lnTo>
                    <a:pt x="743" y="358"/>
                  </a:lnTo>
                  <a:lnTo>
                    <a:pt x="743" y="352"/>
                  </a:lnTo>
                  <a:lnTo>
                    <a:pt x="743" y="248"/>
                  </a:lnTo>
                  <a:lnTo>
                    <a:pt x="743" y="248"/>
                  </a:lnTo>
                  <a:lnTo>
                    <a:pt x="725" y="261"/>
                  </a:lnTo>
                  <a:lnTo>
                    <a:pt x="705" y="272"/>
                  </a:lnTo>
                  <a:lnTo>
                    <a:pt x="682" y="283"/>
                  </a:lnTo>
                  <a:lnTo>
                    <a:pt x="657" y="292"/>
                  </a:lnTo>
                  <a:lnTo>
                    <a:pt x="657" y="292"/>
                  </a:lnTo>
                  <a:close/>
                </a:path>
              </a:pathLst>
            </a:custGeom>
            <a:solidFill>
              <a:srgbClr val="008CCF"/>
            </a:solidFill>
            <a:ln>
              <a:noFill/>
            </a:ln>
          </p:spPr>
          <p:txBody>
            <a:bodyPr vert="horz" wrap="square" lIns="68580" tIns="34290" rIns="68580" bIns="34290" numCol="1" anchor="t" anchorCtr="0" compatLnSpc="1">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ja-JP" altLang="en-US" sz="1350" b="0" i="0" u="none" strike="noStrike" kern="0" cap="none" spc="0" normalizeH="0" baseline="0" noProof="0">
                <a:ln>
                  <a:noFill/>
                </a:ln>
                <a:solidFill>
                  <a:prstClr val="black"/>
                </a:solidFill>
                <a:effectLst/>
                <a:uLnTx/>
                <a:uFillTx/>
              </a:endParaRPr>
            </a:p>
          </p:txBody>
        </p:sp>
        <p:sp>
          <p:nvSpPr>
            <p:cNvPr id="22" name="角丸四角形 21"/>
            <p:cNvSpPr/>
            <p:nvPr/>
          </p:nvSpPr>
          <p:spPr>
            <a:xfrm>
              <a:off x="5328084" y="3645627"/>
              <a:ext cx="1368152" cy="382034"/>
            </a:xfrm>
            <a:prstGeom prst="roundRect">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23" name="直線矢印コネクタ 22"/>
            <p:cNvCxnSpPr/>
            <p:nvPr/>
          </p:nvCxnSpPr>
          <p:spPr>
            <a:xfrm>
              <a:off x="4729974" y="3822582"/>
              <a:ext cx="562106" cy="6777"/>
            </a:xfrm>
            <a:prstGeom prst="straightConnector1">
              <a:avLst/>
            </a:prstGeom>
            <a:ln w="44450">
              <a:headEnd type="triangle"/>
              <a:tailEnd type="none"/>
            </a:ln>
          </p:spPr>
          <p:style>
            <a:lnRef idx="1">
              <a:schemeClr val="accent1"/>
            </a:lnRef>
            <a:fillRef idx="0">
              <a:schemeClr val="accent1"/>
            </a:fillRef>
            <a:effectRef idx="0">
              <a:schemeClr val="accent1"/>
            </a:effectRef>
            <a:fontRef idx="minor">
              <a:schemeClr val="tx1"/>
            </a:fontRef>
          </p:style>
        </p:cxnSp>
        <p:sp>
          <p:nvSpPr>
            <p:cNvPr id="24" name="テキスト ボックス 23"/>
            <p:cNvSpPr txBox="1"/>
            <p:nvPr/>
          </p:nvSpPr>
          <p:spPr>
            <a:xfrm>
              <a:off x="5724128" y="3740209"/>
              <a:ext cx="972108" cy="215444"/>
            </a:xfrm>
            <a:prstGeom prst="rect">
              <a:avLst/>
            </a:prstGeom>
            <a:noFill/>
          </p:spPr>
          <p:txBody>
            <a:bodyPr wrap="square" rtlCol="0">
              <a:spAutoFit/>
            </a:bodyPr>
            <a:lstStyle/>
            <a:p>
              <a:pPr algn="ctr"/>
              <a:r>
                <a:rPr lang="ja-JP" altLang="en-US" sz="800" dirty="0">
                  <a:latin typeface="+mn-ea"/>
                </a:rPr>
                <a:t>外部システム</a:t>
              </a:r>
            </a:p>
          </p:txBody>
        </p:sp>
      </p:grpSp>
      <p:grpSp>
        <p:nvGrpSpPr>
          <p:cNvPr id="25" name="グループ化 24"/>
          <p:cNvGrpSpPr/>
          <p:nvPr/>
        </p:nvGrpSpPr>
        <p:grpSpPr>
          <a:xfrm>
            <a:off x="1166926" y="4083918"/>
            <a:ext cx="679079" cy="518742"/>
            <a:chOff x="1166926" y="4083918"/>
            <a:chExt cx="679079" cy="518742"/>
          </a:xfrm>
        </p:grpSpPr>
        <p:sp>
          <p:nvSpPr>
            <p:cNvPr id="26" name="Freeform 53"/>
            <p:cNvSpPr>
              <a:spLocks noEditPoints="1"/>
            </p:cNvSpPr>
            <p:nvPr/>
          </p:nvSpPr>
          <p:spPr bwMode="auto">
            <a:xfrm>
              <a:off x="1302895" y="4134364"/>
              <a:ext cx="407141" cy="266185"/>
            </a:xfrm>
            <a:custGeom>
              <a:avLst/>
              <a:gdLst>
                <a:gd name="T0" fmla="*/ 355 w 1058"/>
                <a:gd name="T1" fmla="*/ 610 h 756"/>
                <a:gd name="T2" fmla="*/ 0 w 1058"/>
                <a:gd name="T3" fmla="*/ 650 h 756"/>
                <a:gd name="T4" fmla="*/ 0 w 1058"/>
                <a:gd name="T5" fmla="*/ 737 h 756"/>
                <a:gd name="T6" fmla="*/ 77 w 1058"/>
                <a:gd name="T7" fmla="*/ 756 h 756"/>
                <a:gd name="T8" fmla="*/ 278 w 1058"/>
                <a:gd name="T9" fmla="*/ 737 h 756"/>
                <a:gd name="T10" fmla="*/ 355 w 1058"/>
                <a:gd name="T11" fmla="*/ 756 h 756"/>
                <a:gd name="T12" fmla="*/ 355 w 1058"/>
                <a:gd name="T13" fmla="*/ 663 h 756"/>
                <a:gd name="T14" fmla="*/ 0 w 1058"/>
                <a:gd name="T15" fmla="*/ 737 h 756"/>
                <a:gd name="T16" fmla="*/ 355 w 1058"/>
                <a:gd name="T17" fmla="*/ 597 h 756"/>
                <a:gd name="T18" fmla="*/ 0 w 1058"/>
                <a:gd name="T19" fmla="*/ 557 h 756"/>
                <a:gd name="T20" fmla="*/ 355 w 1058"/>
                <a:gd name="T21" fmla="*/ 0 h 756"/>
                <a:gd name="T22" fmla="*/ 0 w 1058"/>
                <a:gd name="T23" fmla="*/ 66 h 756"/>
                <a:gd name="T24" fmla="*/ 355 w 1058"/>
                <a:gd name="T25" fmla="*/ 0 h 756"/>
                <a:gd name="T26" fmla="*/ 1058 w 1058"/>
                <a:gd name="T27" fmla="*/ 79 h 756"/>
                <a:gd name="T28" fmla="*/ 703 w 1058"/>
                <a:gd name="T29" fmla="*/ 544 h 756"/>
                <a:gd name="T30" fmla="*/ 630 w 1058"/>
                <a:gd name="T31" fmla="*/ 389 h 756"/>
                <a:gd name="T32" fmla="*/ 428 w 1058"/>
                <a:gd name="T33" fmla="*/ 389 h 756"/>
                <a:gd name="T34" fmla="*/ 355 w 1058"/>
                <a:gd name="T35" fmla="*/ 544 h 756"/>
                <a:gd name="T36" fmla="*/ 0 w 1058"/>
                <a:gd name="T37" fmla="*/ 79 h 756"/>
                <a:gd name="T38" fmla="*/ 355 w 1058"/>
                <a:gd name="T39" fmla="*/ 367 h 756"/>
                <a:gd name="T40" fmla="*/ 529 w 1058"/>
                <a:gd name="T41" fmla="*/ 276 h 756"/>
                <a:gd name="T42" fmla="*/ 703 w 1058"/>
                <a:gd name="T43" fmla="*/ 367 h 756"/>
                <a:gd name="T44" fmla="*/ 84 w 1058"/>
                <a:gd name="T45" fmla="*/ 109 h 756"/>
                <a:gd name="T46" fmla="*/ 32 w 1058"/>
                <a:gd name="T47" fmla="*/ 135 h 756"/>
                <a:gd name="T48" fmla="*/ 84 w 1058"/>
                <a:gd name="T49" fmla="*/ 109 h 756"/>
                <a:gd name="T50" fmla="*/ 101 w 1058"/>
                <a:gd name="T51" fmla="*/ 109 h 756"/>
                <a:gd name="T52" fmla="*/ 152 w 1058"/>
                <a:gd name="T53" fmla="*/ 135 h 756"/>
                <a:gd name="T54" fmla="*/ 803 w 1058"/>
                <a:gd name="T55" fmla="*/ 135 h 756"/>
                <a:gd name="T56" fmla="*/ 855 w 1058"/>
                <a:gd name="T57" fmla="*/ 109 h 756"/>
                <a:gd name="T58" fmla="*/ 803 w 1058"/>
                <a:gd name="T59" fmla="*/ 135 h 756"/>
                <a:gd name="T60" fmla="*/ 786 w 1058"/>
                <a:gd name="T61" fmla="*/ 135 h 756"/>
                <a:gd name="T62" fmla="*/ 735 w 1058"/>
                <a:gd name="T63" fmla="*/ 109 h 756"/>
                <a:gd name="T64" fmla="*/ 703 w 1058"/>
                <a:gd name="T65" fmla="*/ 737 h 756"/>
                <a:gd name="T66" fmla="*/ 780 w 1058"/>
                <a:gd name="T67" fmla="*/ 756 h 756"/>
                <a:gd name="T68" fmla="*/ 981 w 1058"/>
                <a:gd name="T69" fmla="*/ 737 h 756"/>
                <a:gd name="T70" fmla="*/ 1058 w 1058"/>
                <a:gd name="T71" fmla="*/ 756 h 756"/>
                <a:gd name="T72" fmla="*/ 1058 w 1058"/>
                <a:gd name="T73" fmla="*/ 663 h 756"/>
                <a:gd name="T74" fmla="*/ 703 w 1058"/>
                <a:gd name="T75" fmla="*/ 737 h 756"/>
                <a:gd name="T76" fmla="*/ 703 w 1058"/>
                <a:gd name="T77" fmla="*/ 66 h 756"/>
                <a:gd name="T78" fmla="*/ 1058 w 1058"/>
                <a:gd name="T79" fmla="*/ 0 h 756"/>
                <a:gd name="T80" fmla="*/ 703 w 1058"/>
                <a:gd name="T81" fmla="*/ 597 h 756"/>
                <a:gd name="T82" fmla="*/ 1058 w 1058"/>
                <a:gd name="T83" fmla="*/ 557 h 756"/>
                <a:gd name="T84" fmla="*/ 703 w 1058"/>
                <a:gd name="T85" fmla="*/ 597 h 756"/>
                <a:gd name="T86" fmla="*/ 1058 w 1058"/>
                <a:gd name="T87" fmla="*/ 650 h 756"/>
                <a:gd name="T88" fmla="*/ 703 w 1058"/>
                <a:gd name="T89" fmla="*/ 610 h 756"/>
                <a:gd name="T90" fmla="*/ 529 w 1058"/>
                <a:gd name="T91" fmla="*/ 299 h 756"/>
                <a:gd name="T92" fmla="*/ 529 w 1058"/>
                <a:gd name="T93" fmla="*/ 457 h 756"/>
                <a:gd name="T94" fmla="*/ 529 w 1058"/>
                <a:gd name="T95" fmla="*/ 299 h 756"/>
                <a:gd name="T96" fmla="*/ 484 w 1058"/>
                <a:gd name="T97" fmla="*/ 378 h 756"/>
                <a:gd name="T98" fmla="*/ 574 w 1058"/>
                <a:gd name="T99" fmla="*/ 378 h 7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Lst>
              <a:rect l="0" t="0" r="r" b="b"/>
              <a:pathLst>
                <a:path w="1058" h="756">
                  <a:moveTo>
                    <a:pt x="0" y="610"/>
                  </a:moveTo>
                  <a:cubicBezTo>
                    <a:pt x="355" y="610"/>
                    <a:pt x="355" y="610"/>
                    <a:pt x="355" y="610"/>
                  </a:cubicBezTo>
                  <a:cubicBezTo>
                    <a:pt x="355" y="650"/>
                    <a:pt x="355" y="650"/>
                    <a:pt x="355" y="650"/>
                  </a:cubicBezTo>
                  <a:cubicBezTo>
                    <a:pt x="0" y="650"/>
                    <a:pt x="0" y="650"/>
                    <a:pt x="0" y="650"/>
                  </a:cubicBezTo>
                  <a:lnTo>
                    <a:pt x="0" y="610"/>
                  </a:lnTo>
                  <a:close/>
                  <a:moveTo>
                    <a:pt x="0" y="737"/>
                  </a:moveTo>
                  <a:cubicBezTo>
                    <a:pt x="0" y="756"/>
                    <a:pt x="0" y="756"/>
                    <a:pt x="0" y="756"/>
                  </a:cubicBezTo>
                  <a:cubicBezTo>
                    <a:pt x="77" y="756"/>
                    <a:pt x="77" y="756"/>
                    <a:pt x="77" y="756"/>
                  </a:cubicBezTo>
                  <a:cubicBezTo>
                    <a:pt x="77" y="737"/>
                    <a:pt x="77" y="737"/>
                    <a:pt x="77" y="737"/>
                  </a:cubicBezTo>
                  <a:cubicBezTo>
                    <a:pt x="278" y="737"/>
                    <a:pt x="278" y="737"/>
                    <a:pt x="278" y="737"/>
                  </a:cubicBezTo>
                  <a:cubicBezTo>
                    <a:pt x="278" y="756"/>
                    <a:pt x="278" y="756"/>
                    <a:pt x="278" y="756"/>
                  </a:cubicBezTo>
                  <a:cubicBezTo>
                    <a:pt x="355" y="756"/>
                    <a:pt x="355" y="756"/>
                    <a:pt x="355" y="756"/>
                  </a:cubicBezTo>
                  <a:cubicBezTo>
                    <a:pt x="355" y="737"/>
                    <a:pt x="355" y="737"/>
                    <a:pt x="355" y="737"/>
                  </a:cubicBezTo>
                  <a:cubicBezTo>
                    <a:pt x="355" y="663"/>
                    <a:pt x="355" y="663"/>
                    <a:pt x="355" y="663"/>
                  </a:cubicBezTo>
                  <a:cubicBezTo>
                    <a:pt x="0" y="663"/>
                    <a:pt x="0" y="663"/>
                    <a:pt x="0" y="663"/>
                  </a:cubicBezTo>
                  <a:lnTo>
                    <a:pt x="0" y="737"/>
                  </a:lnTo>
                  <a:close/>
                  <a:moveTo>
                    <a:pt x="0" y="597"/>
                  </a:moveTo>
                  <a:cubicBezTo>
                    <a:pt x="355" y="597"/>
                    <a:pt x="355" y="597"/>
                    <a:pt x="355" y="597"/>
                  </a:cubicBezTo>
                  <a:cubicBezTo>
                    <a:pt x="355" y="557"/>
                    <a:pt x="355" y="557"/>
                    <a:pt x="355" y="557"/>
                  </a:cubicBezTo>
                  <a:cubicBezTo>
                    <a:pt x="0" y="557"/>
                    <a:pt x="0" y="557"/>
                    <a:pt x="0" y="557"/>
                  </a:cubicBezTo>
                  <a:lnTo>
                    <a:pt x="0" y="597"/>
                  </a:lnTo>
                  <a:close/>
                  <a:moveTo>
                    <a:pt x="355" y="0"/>
                  </a:moveTo>
                  <a:cubicBezTo>
                    <a:pt x="0" y="0"/>
                    <a:pt x="0" y="0"/>
                    <a:pt x="0" y="0"/>
                  </a:cubicBezTo>
                  <a:cubicBezTo>
                    <a:pt x="0" y="66"/>
                    <a:pt x="0" y="66"/>
                    <a:pt x="0" y="66"/>
                  </a:cubicBezTo>
                  <a:cubicBezTo>
                    <a:pt x="355" y="66"/>
                    <a:pt x="355" y="66"/>
                    <a:pt x="355" y="66"/>
                  </a:cubicBezTo>
                  <a:lnTo>
                    <a:pt x="355" y="0"/>
                  </a:lnTo>
                  <a:close/>
                  <a:moveTo>
                    <a:pt x="703" y="79"/>
                  </a:moveTo>
                  <a:cubicBezTo>
                    <a:pt x="1058" y="79"/>
                    <a:pt x="1058" y="79"/>
                    <a:pt x="1058" y="79"/>
                  </a:cubicBezTo>
                  <a:cubicBezTo>
                    <a:pt x="1058" y="544"/>
                    <a:pt x="1058" y="544"/>
                    <a:pt x="1058" y="544"/>
                  </a:cubicBezTo>
                  <a:cubicBezTo>
                    <a:pt x="703" y="544"/>
                    <a:pt x="703" y="544"/>
                    <a:pt x="703" y="544"/>
                  </a:cubicBezTo>
                  <a:cubicBezTo>
                    <a:pt x="703" y="389"/>
                    <a:pt x="703" y="389"/>
                    <a:pt x="703" y="389"/>
                  </a:cubicBezTo>
                  <a:cubicBezTo>
                    <a:pt x="630" y="389"/>
                    <a:pt x="630" y="389"/>
                    <a:pt x="630" y="389"/>
                  </a:cubicBezTo>
                  <a:cubicBezTo>
                    <a:pt x="624" y="440"/>
                    <a:pt x="582" y="480"/>
                    <a:pt x="529" y="480"/>
                  </a:cubicBezTo>
                  <a:cubicBezTo>
                    <a:pt x="477" y="480"/>
                    <a:pt x="434" y="440"/>
                    <a:pt x="428" y="389"/>
                  </a:cubicBezTo>
                  <a:cubicBezTo>
                    <a:pt x="355" y="389"/>
                    <a:pt x="355" y="389"/>
                    <a:pt x="355" y="389"/>
                  </a:cubicBezTo>
                  <a:cubicBezTo>
                    <a:pt x="355" y="544"/>
                    <a:pt x="355" y="544"/>
                    <a:pt x="355" y="544"/>
                  </a:cubicBezTo>
                  <a:cubicBezTo>
                    <a:pt x="0" y="544"/>
                    <a:pt x="0" y="544"/>
                    <a:pt x="0" y="544"/>
                  </a:cubicBezTo>
                  <a:cubicBezTo>
                    <a:pt x="0" y="79"/>
                    <a:pt x="0" y="79"/>
                    <a:pt x="0" y="79"/>
                  </a:cubicBezTo>
                  <a:cubicBezTo>
                    <a:pt x="355" y="79"/>
                    <a:pt x="355" y="79"/>
                    <a:pt x="355" y="79"/>
                  </a:cubicBezTo>
                  <a:cubicBezTo>
                    <a:pt x="355" y="367"/>
                    <a:pt x="355" y="367"/>
                    <a:pt x="355" y="367"/>
                  </a:cubicBezTo>
                  <a:cubicBezTo>
                    <a:pt x="428" y="367"/>
                    <a:pt x="428" y="367"/>
                    <a:pt x="428" y="367"/>
                  </a:cubicBezTo>
                  <a:cubicBezTo>
                    <a:pt x="434" y="316"/>
                    <a:pt x="477" y="276"/>
                    <a:pt x="529" y="276"/>
                  </a:cubicBezTo>
                  <a:cubicBezTo>
                    <a:pt x="582" y="276"/>
                    <a:pt x="624" y="316"/>
                    <a:pt x="630" y="367"/>
                  </a:cubicBezTo>
                  <a:cubicBezTo>
                    <a:pt x="703" y="367"/>
                    <a:pt x="703" y="367"/>
                    <a:pt x="703" y="367"/>
                  </a:cubicBezTo>
                  <a:lnTo>
                    <a:pt x="703" y="79"/>
                  </a:lnTo>
                  <a:close/>
                  <a:moveTo>
                    <a:pt x="84" y="109"/>
                  </a:moveTo>
                  <a:cubicBezTo>
                    <a:pt x="32" y="109"/>
                    <a:pt x="32" y="109"/>
                    <a:pt x="32" y="109"/>
                  </a:cubicBezTo>
                  <a:cubicBezTo>
                    <a:pt x="32" y="135"/>
                    <a:pt x="32" y="135"/>
                    <a:pt x="32" y="135"/>
                  </a:cubicBezTo>
                  <a:cubicBezTo>
                    <a:pt x="84" y="135"/>
                    <a:pt x="84" y="135"/>
                    <a:pt x="84" y="135"/>
                  </a:cubicBezTo>
                  <a:lnTo>
                    <a:pt x="84" y="109"/>
                  </a:lnTo>
                  <a:close/>
                  <a:moveTo>
                    <a:pt x="152" y="109"/>
                  </a:moveTo>
                  <a:cubicBezTo>
                    <a:pt x="101" y="109"/>
                    <a:pt x="101" y="109"/>
                    <a:pt x="101" y="109"/>
                  </a:cubicBezTo>
                  <a:cubicBezTo>
                    <a:pt x="101" y="135"/>
                    <a:pt x="101" y="135"/>
                    <a:pt x="101" y="135"/>
                  </a:cubicBezTo>
                  <a:cubicBezTo>
                    <a:pt x="152" y="135"/>
                    <a:pt x="152" y="135"/>
                    <a:pt x="152" y="135"/>
                  </a:cubicBezTo>
                  <a:lnTo>
                    <a:pt x="152" y="109"/>
                  </a:lnTo>
                  <a:close/>
                  <a:moveTo>
                    <a:pt x="803" y="135"/>
                  </a:moveTo>
                  <a:cubicBezTo>
                    <a:pt x="855" y="135"/>
                    <a:pt x="855" y="135"/>
                    <a:pt x="855" y="135"/>
                  </a:cubicBezTo>
                  <a:cubicBezTo>
                    <a:pt x="855" y="109"/>
                    <a:pt x="855" y="109"/>
                    <a:pt x="855" y="109"/>
                  </a:cubicBezTo>
                  <a:cubicBezTo>
                    <a:pt x="803" y="109"/>
                    <a:pt x="803" y="109"/>
                    <a:pt x="803" y="109"/>
                  </a:cubicBezTo>
                  <a:lnTo>
                    <a:pt x="803" y="135"/>
                  </a:lnTo>
                  <a:close/>
                  <a:moveTo>
                    <a:pt x="735" y="135"/>
                  </a:moveTo>
                  <a:cubicBezTo>
                    <a:pt x="786" y="135"/>
                    <a:pt x="786" y="135"/>
                    <a:pt x="786" y="135"/>
                  </a:cubicBezTo>
                  <a:cubicBezTo>
                    <a:pt x="786" y="109"/>
                    <a:pt x="786" y="109"/>
                    <a:pt x="786" y="109"/>
                  </a:cubicBezTo>
                  <a:cubicBezTo>
                    <a:pt x="735" y="109"/>
                    <a:pt x="735" y="109"/>
                    <a:pt x="735" y="109"/>
                  </a:cubicBezTo>
                  <a:lnTo>
                    <a:pt x="735" y="135"/>
                  </a:lnTo>
                  <a:close/>
                  <a:moveTo>
                    <a:pt x="703" y="737"/>
                  </a:moveTo>
                  <a:cubicBezTo>
                    <a:pt x="703" y="756"/>
                    <a:pt x="703" y="756"/>
                    <a:pt x="703" y="756"/>
                  </a:cubicBezTo>
                  <a:cubicBezTo>
                    <a:pt x="780" y="756"/>
                    <a:pt x="780" y="756"/>
                    <a:pt x="780" y="756"/>
                  </a:cubicBezTo>
                  <a:cubicBezTo>
                    <a:pt x="780" y="737"/>
                    <a:pt x="780" y="737"/>
                    <a:pt x="780" y="737"/>
                  </a:cubicBezTo>
                  <a:cubicBezTo>
                    <a:pt x="981" y="737"/>
                    <a:pt x="981" y="737"/>
                    <a:pt x="981" y="737"/>
                  </a:cubicBezTo>
                  <a:cubicBezTo>
                    <a:pt x="981" y="756"/>
                    <a:pt x="981" y="756"/>
                    <a:pt x="981" y="756"/>
                  </a:cubicBezTo>
                  <a:cubicBezTo>
                    <a:pt x="1058" y="756"/>
                    <a:pt x="1058" y="756"/>
                    <a:pt x="1058" y="756"/>
                  </a:cubicBezTo>
                  <a:cubicBezTo>
                    <a:pt x="1058" y="737"/>
                    <a:pt x="1058" y="737"/>
                    <a:pt x="1058" y="737"/>
                  </a:cubicBezTo>
                  <a:cubicBezTo>
                    <a:pt x="1058" y="663"/>
                    <a:pt x="1058" y="663"/>
                    <a:pt x="1058" y="663"/>
                  </a:cubicBezTo>
                  <a:cubicBezTo>
                    <a:pt x="703" y="663"/>
                    <a:pt x="703" y="663"/>
                    <a:pt x="703" y="663"/>
                  </a:cubicBezTo>
                  <a:lnTo>
                    <a:pt x="703" y="737"/>
                  </a:lnTo>
                  <a:close/>
                  <a:moveTo>
                    <a:pt x="703" y="0"/>
                  </a:moveTo>
                  <a:cubicBezTo>
                    <a:pt x="703" y="66"/>
                    <a:pt x="703" y="66"/>
                    <a:pt x="703" y="66"/>
                  </a:cubicBezTo>
                  <a:cubicBezTo>
                    <a:pt x="1058" y="66"/>
                    <a:pt x="1058" y="66"/>
                    <a:pt x="1058" y="66"/>
                  </a:cubicBezTo>
                  <a:cubicBezTo>
                    <a:pt x="1058" y="0"/>
                    <a:pt x="1058" y="0"/>
                    <a:pt x="1058" y="0"/>
                  </a:cubicBezTo>
                  <a:lnTo>
                    <a:pt x="703" y="0"/>
                  </a:lnTo>
                  <a:close/>
                  <a:moveTo>
                    <a:pt x="703" y="597"/>
                  </a:moveTo>
                  <a:cubicBezTo>
                    <a:pt x="1058" y="597"/>
                    <a:pt x="1058" y="597"/>
                    <a:pt x="1058" y="597"/>
                  </a:cubicBezTo>
                  <a:cubicBezTo>
                    <a:pt x="1058" y="557"/>
                    <a:pt x="1058" y="557"/>
                    <a:pt x="1058" y="557"/>
                  </a:cubicBezTo>
                  <a:cubicBezTo>
                    <a:pt x="703" y="557"/>
                    <a:pt x="703" y="557"/>
                    <a:pt x="703" y="557"/>
                  </a:cubicBezTo>
                  <a:lnTo>
                    <a:pt x="703" y="597"/>
                  </a:lnTo>
                  <a:close/>
                  <a:moveTo>
                    <a:pt x="703" y="650"/>
                  </a:moveTo>
                  <a:cubicBezTo>
                    <a:pt x="1058" y="650"/>
                    <a:pt x="1058" y="650"/>
                    <a:pt x="1058" y="650"/>
                  </a:cubicBezTo>
                  <a:cubicBezTo>
                    <a:pt x="1058" y="610"/>
                    <a:pt x="1058" y="610"/>
                    <a:pt x="1058" y="610"/>
                  </a:cubicBezTo>
                  <a:cubicBezTo>
                    <a:pt x="703" y="610"/>
                    <a:pt x="703" y="610"/>
                    <a:pt x="703" y="610"/>
                  </a:cubicBezTo>
                  <a:lnTo>
                    <a:pt x="703" y="650"/>
                  </a:lnTo>
                  <a:close/>
                  <a:moveTo>
                    <a:pt x="529" y="299"/>
                  </a:moveTo>
                  <a:cubicBezTo>
                    <a:pt x="485" y="299"/>
                    <a:pt x="450" y="334"/>
                    <a:pt x="450" y="378"/>
                  </a:cubicBezTo>
                  <a:cubicBezTo>
                    <a:pt x="450" y="422"/>
                    <a:pt x="485" y="457"/>
                    <a:pt x="529" y="457"/>
                  </a:cubicBezTo>
                  <a:cubicBezTo>
                    <a:pt x="573" y="457"/>
                    <a:pt x="608" y="422"/>
                    <a:pt x="608" y="378"/>
                  </a:cubicBezTo>
                  <a:cubicBezTo>
                    <a:pt x="608" y="334"/>
                    <a:pt x="573" y="299"/>
                    <a:pt x="529" y="299"/>
                  </a:cubicBezTo>
                  <a:close/>
                  <a:moveTo>
                    <a:pt x="529" y="333"/>
                  </a:moveTo>
                  <a:cubicBezTo>
                    <a:pt x="504" y="333"/>
                    <a:pt x="484" y="353"/>
                    <a:pt x="484" y="378"/>
                  </a:cubicBezTo>
                  <a:cubicBezTo>
                    <a:pt x="484" y="403"/>
                    <a:pt x="504" y="423"/>
                    <a:pt x="529" y="423"/>
                  </a:cubicBezTo>
                  <a:cubicBezTo>
                    <a:pt x="554" y="423"/>
                    <a:pt x="574" y="403"/>
                    <a:pt x="574" y="378"/>
                  </a:cubicBezTo>
                  <a:cubicBezTo>
                    <a:pt x="574" y="353"/>
                    <a:pt x="554" y="333"/>
                    <a:pt x="529" y="333"/>
                  </a:cubicBezTo>
                  <a:close/>
                </a:path>
              </a:pathLst>
            </a:custGeom>
            <a:solidFill>
              <a:srgbClr val="AACE3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7" name="テキスト ボックス 26"/>
            <p:cNvSpPr txBox="1"/>
            <p:nvPr/>
          </p:nvSpPr>
          <p:spPr>
            <a:xfrm>
              <a:off x="1271754" y="4387216"/>
              <a:ext cx="469423" cy="215444"/>
            </a:xfrm>
            <a:prstGeom prst="rect">
              <a:avLst/>
            </a:prstGeom>
            <a:noFill/>
          </p:spPr>
          <p:txBody>
            <a:bodyPr wrap="square" rtlCol="0">
              <a:spAutoFit/>
            </a:bodyPr>
            <a:lstStyle/>
            <a:p>
              <a:pPr algn="ctr"/>
              <a:r>
                <a:rPr kumimoji="1" lang="en-US" altLang="ja-JP" sz="800" dirty="0">
                  <a:solidFill>
                    <a:srgbClr val="0066FF"/>
                  </a:solidFill>
                  <a:latin typeface="+mn-ea"/>
                </a:rPr>
                <a:t>NX</a:t>
              </a:r>
            </a:p>
          </p:txBody>
        </p:sp>
        <p:sp>
          <p:nvSpPr>
            <p:cNvPr id="28" name="角丸四角形 27"/>
            <p:cNvSpPr/>
            <p:nvPr/>
          </p:nvSpPr>
          <p:spPr>
            <a:xfrm>
              <a:off x="1166926" y="4083918"/>
              <a:ext cx="679079" cy="518742"/>
            </a:xfrm>
            <a:prstGeom prst="roundRect">
              <a:avLst>
                <a:gd name="adj" fmla="val 13289"/>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cxnSp>
        <p:nvCxnSpPr>
          <p:cNvPr id="29" name="直線矢印コネクタ 28"/>
          <p:cNvCxnSpPr>
            <a:stCxn id="28" idx="3"/>
            <a:endCxn id="19" idx="1"/>
          </p:cNvCxnSpPr>
          <p:nvPr/>
        </p:nvCxnSpPr>
        <p:spPr>
          <a:xfrm>
            <a:off x="1846005" y="4343289"/>
            <a:ext cx="360075" cy="0"/>
          </a:xfrm>
          <a:prstGeom prst="straightConnector1">
            <a:avLst/>
          </a:prstGeom>
          <a:ln w="44450">
            <a:headEnd type="triangle"/>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81861529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p:cNvSpPr>
            <a:spLocks noGrp="1"/>
          </p:cNvSpPr>
          <p:nvPr>
            <p:ph type="sldNum" sz="quarter" idx="12"/>
          </p:nvPr>
        </p:nvSpPr>
        <p:spPr/>
        <p:txBody>
          <a:bodyPr/>
          <a:lstStyle/>
          <a:p>
            <a:fld id="{78AE49ED-73EF-499C-8307-28EB0E7CF529}" type="slidenum">
              <a:rPr kumimoji="1" lang="ja-JP" altLang="en-US" smtClean="0"/>
              <a:t>31</a:t>
            </a:fld>
            <a:endParaRPr kumimoji="1" lang="ja-JP" altLang="en-US" dirty="0"/>
          </a:p>
        </p:txBody>
      </p:sp>
      <p:sp>
        <p:nvSpPr>
          <p:cNvPr id="3" name="テキスト プレースホルダー 2"/>
          <p:cNvSpPr>
            <a:spLocks noGrp="1"/>
          </p:cNvSpPr>
          <p:nvPr>
            <p:ph type="body" sz="quarter" idx="14"/>
          </p:nvPr>
        </p:nvSpPr>
        <p:spPr>
          <a:xfrm>
            <a:off x="358774" y="771550"/>
            <a:ext cx="8785225" cy="3880229"/>
          </a:xfrm>
        </p:spPr>
        <p:txBody>
          <a:bodyPr/>
          <a:lstStyle/>
          <a:p>
            <a:pPr marL="285750" lvl="0" indent="-285750">
              <a:lnSpc>
                <a:spcPct val="100000"/>
              </a:lnSpc>
              <a:buFont typeface="Wingdings" panose="05000000000000000000" pitchFamily="2" charset="2"/>
              <a:buChar char="Ø"/>
            </a:pPr>
            <a:r>
              <a:rPr kumimoji="0" lang="en-US" altLang="ja-JP" sz="1400" kern="0" dirty="0">
                <a:solidFill>
                  <a:schemeClr val="tx1">
                    <a:lumMod val="75000"/>
                    <a:lumOff val="25000"/>
                  </a:schemeClr>
                </a:solidFill>
                <a:cs typeface="メイリオ" pitchFamily="50" charset="-128"/>
              </a:rPr>
              <a:t>Public</a:t>
            </a:r>
            <a:r>
              <a:rPr kumimoji="0" lang="ja-JP" altLang="en-US" sz="1400" kern="0" dirty="0">
                <a:solidFill>
                  <a:schemeClr val="tx1">
                    <a:lumMod val="75000"/>
                    <a:lumOff val="25000"/>
                  </a:schemeClr>
                </a:solidFill>
                <a:cs typeface="メイリオ" pitchFamily="50" charset="-128"/>
              </a:rPr>
              <a:t>クラウド、</a:t>
            </a:r>
            <a:r>
              <a:rPr kumimoji="0" lang="en-US" altLang="ja-JP" sz="1400" kern="0" dirty="0">
                <a:solidFill>
                  <a:schemeClr val="tx1">
                    <a:lumMod val="75000"/>
                    <a:lumOff val="25000"/>
                  </a:schemeClr>
                </a:solidFill>
                <a:cs typeface="メイリオ" pitchFamily="50" charset="-128"/>
              </a:rPr>
              <a:t>Compact</a:t>
            </a:r>
            <a:r>
              <a:rPr kumimoji="0" lang="ja-JP" altLang="en-US" sz="1400" kern="0" dirty="0">
                <a:solidFill>
                  <a:schemeClr val="tx1">
                    <a:lumMod val="75000"/>
                    <a:lumOff val="25000"/>
                  </a:schemeClr>
                </a:solidFill>
                <a:cs typeface="メイリオ" pitchFamily="50" charset="-128"/>
              </a:rPr>
              <a:t>クラウド</a:t>
            </a:r>
            <a:endParaRPr kumimoji="0" lang="en-US" altLang="ja-JP" sz="1400" kern="0" dirty="0">
              <a:solidFill>
                <a:schemeClr val="tx1">
                  <a:lumMod val="75000"/>
                  <a:lumOff val="25000"/>
                </a:schemeClr>
              </a:solidFill>
              <a:cs typeface="メイリオ" pitchFamily="50" charset="-128"/>
            </a:endParaRPr>
          </a:p>
          <a:p>
            <a:pPr marL="457200" lvl="1" indent="0">
              <a:buNone/>
            </a:pPr>
            <a:r>
              <a:rPr kumimoji="0" lang="en-US" altLang="ja-JP" sz="1400" kern="0" dirty="0">
                <a:solidFill>
                  <a:schemeClr val="tx1">
                    <a:lumMod val="75000"/>
                    <a:lumOff val="25000"/>
                  </a:schemeClr>
                </a:solidFill>
                <a:cs typeface="メイリオ" pitchFamily="50" charset="-128"/>
              </a:rPr>
              <a:t>NX Cloud</a:t>
            </a:r>
            <a:r>
              <a:rPr kumimoji="0" lang="ja-JP" altLang="en-US" sz="1400" kern="0" dirty="0">
                <a:solidFill>
                  <a:schemeClr val="tx1">
                    <a:lumMod val="75000"/>
                    <a:lumOff val="25000"/>
                  </a:schemeClr>
                </a:solidFill>
                <a:cs typeface="メイリオ" pitchFamily="50" charset="-128"/>
              </a:rPr>
              <a:t>内の</a:t>
            </a:r>
            <a:r>
              <a:rPr kumimoji="0" lang="en-US" altLang="ja-JP" sz="1400" kern="0" dirty="0">
                <a:solidFill>
                  <a:schemeClr val="tx1">
                    <a:lumMod val="75000"/>
                    <a:lumOff val="25000"/>
                  </a:schemeClr>
                </a:solidFill>
                <a:cs typeface="メイリオ" pitchFamily="50" charset="-128"/>
              </a:rPr>
              <a:t>DB</a:t>
            </a:r>
            <a:r>
              <a:rPr kumimoji="0" lang="ja-JP" altLang="en-US" sz="1100" kern="0" dirty="0">
                <a:solidFill>
                  <a:schemeClr val="tx1">
                    <a:lumMod val="75000"/>
                    <a:lumOff val="25000"/>
                  </a:schemeClr>
                </a:solidFill>
                <a:cs typeface="メイリオ" pitchFamily="50" charset="-128"/>
              </a:rPr>
              <a:t>（</a:t>
            </a:r>
            <a:r>
              <a:rPr kumimoji="0" lang="en-US" altLang="ja-JP" sz="1100" kern="0" dirty="0" err="1">
                <a:solidFill>
                  <a:schemeClr val="tx1">
                    <a:lumMod val="75000"/>
                    <a:lumOff val="25000"/>
                  </a:schemeClr>
                </a:solidFill>
                <a:cs typeface="メイリオ" pitchFamily="50" charset="-128"/>
              </a:rPr>
              <a:t>SuperStream</a:t>
            </a:r>
            <a:r>
              <a:rPr kumimoji="0" lang="en-US" altLang="ja-JP" sz="1100" kern="0" dirty="0">
                <a:solidFill>
                  <a:schemeClr val="tx1">
                    <a:lumMod val="75000"/>
                    <a:lumOff val="25000"/>
                  </a:schemeClr>
                </a:solidFill>
                <a:cs typeface="メイリオ" pitchFamily="50" charset="-128"/>
              </a:rPr>
              <a:t>-NX</a:t>
            </a:r>
            <a:r>
              <a:rPr kumimoji="0" lang="ja-JP" altLang="en-US" sz="1100" kern="0" dirty="0">
                <a:solidFill>
                  <a:schemeClr val="tx1">
                    <a:lumMod val="75000"/>
                    <a:lumOff val="25000"/>
                  </a:schemeClr>
                </a:solidFill>
                <a:cs typeface="メイリオ" pitchFamily="50" charset="-128"/>
              </a:rPr>
              <a:t>のテーブル）</a:t>
            </a:r>
            <a:r>
              <a:rPr kumimoji="0" lang="ja-JP" altLang="en-US" sz="1400" kern="0" dirty="0">
                <a:solidFill>
                  <a:schemeClr val="tx1">
                    <a:lumMod val="75000"/>
                    <a:lumOff val="25000"/>
                  </a:schemeClr>
                </a:solidFill>
                <a:cs typeface="メイリオ" pitchFamily="50" charset="-128"/>
              </a:rPr>
              <a:t>への</a:t>
            </a:r>
            <a:r>
              <a:rPr kumimoji="0" lang="ja-JP" altLang="en-US" sz="1400" b="1" kern="0" dirty="0">
                <a:solidFill>
                  <a:schemeClr val="tx1">
                    <a:lumMod val="75000"/>
                    <a:lumOff val="25000"/>
                  </a:schemeClr>
                </a:solidFill>
                <a:cs typeface="メイリオ" pitchFamily="50" charset="-128"/>
              </a:rPr>
              <a:t>直接アクセスは一切不可</a:t>
            </a:r>
            <a:r>
              <a:rPr kumimoji="0" lang="ja-JP" altLang="en-US" sz="1400" kern="0" dirty="0">
                <a:solidFill>
                  <a:schemeClr val="tx1">
                    <a:lumMod val="75000"/>
                    <a:lumOff val="25000"/>
                  </a:schemeClr>
                </a:solidFill>
                <a:cs typeface="メイリオ" pitchFamily="50" charset="-128"/>
              </a:rPr>
              <a:t>です。</a:t>
            </a:r>
            <a:endParaRPr kumimoji="0" lang="en-US" altLang="ja-JP" sz="1400" kern="0" dirty="0">
              <a:solidFill>
                <a:schemeClr val="tx1">
                  <a:lumMod val="75000"/>
                  <a:lumOff val="25000"/>
                </a:schemeClr>
              </a:solidFill>
              <a:cs typeface="メイリオ" pitchFamily="50" charset="-128"/>
            </a:endParaRPr>
          </a:p>
          <a:p>
            <a:pPr marL="457200" lvl="1" indent="0">
              <a:buNone/>
            </a:pPr>
            <a:endParaRPr kumimoji="0" lang="en-US" altLang="ja-JP" sz="1600" kern="0" dirty="0">
              <a:solidFill>
                <a:schemeClr val="tx1">
                  <a:lumMod val="75000"/>
                  <a:lumOff val="25000"/>
                </a:schemeClr>
              </a:solidFill>
            </a:endParaRPr>
          </a:p>
          <a:p>
            <a:pPr marL="285750" lvl="0" indent="-285750">
              <a:lnSpc>
                <a:spcPct val="100000"/>
              </a:lnSpc>
              <a:buFont typeface="Wingdings" panose="05000000000000000000" pitchFamily="2" charset="2"/>
              <a:buChar char="Ø"/>
            </a:pPr>
            <a:r>
              <a:rPr lang="en-US" altLang="ja-JP" sz="1400" dirty="0">
                <a:solidFill>
                  <a:schemeClr val="tx1">
                    <a:lumMod val="75000"/>
                    <a:lumOff val="25000"/>
                  </a:schemeClr>
                </a:solidFill>
              </a:rPr>
              <a:t>Private</a:t>
            </a:r>
            <a:r>
              <a:rPr lang="ja-JP" altLang="en-US" sz="1400" dirty="0">
                <a:solidFill>
                  <a:schemeClr val="tx1">
                    <a:lumMod val="75000"/>
                    <a:lumOff val="25000"/>
                  </a:schemeClr>
                </a:solidFill>
              </a:rPr>
              <a:t>クラウド</a:t>
            </a:r>
            <a:endParaRPr lang="en-US" altLang="ja-JP" sz="1400" dirty="0">
              <a:solidFill>
                <a:schemeClr val="tx1">
                  <a:lumMod val="75000"/>
                  <a:lumOff val="25000"/>
                </a:schemeClr>
              </a:solidFill>
            </a:endParaRPr>
          </a:p>
          <a:p>
            <a:pPr marL="457200" lvl="1" indent="0">
              <a:buNone/>
            </a:pPr>
            <a:r>
              <a:rPr lang="ja-JP" altLang="en-US" sz="1400" b="1" dirty="0">
                <a:solidFill>
                  <a:schemeClr val="tx1">
                    <a:lumMod val="75000"/>
                    <a:lumOff val="25000"/>
                  </a:schemeClr>
                </a:solidFill>
              </a:rPr>
              <a:t>インターネット接続の場合、</a:t>
            </a:r>
            <a:r>
              <a:rPr kumimoji="0" lang="en-US" altLang="ja-JP" sz="1400" kern="0" dirty="0">
                <a:solidFill>
                  <a:schemeClr val="tx1">
                    <a:lumMod val="75000"/>
                    <a:lumOff val="25000"/>
                  </a:schemeClr>
                </a:solidFill>
                <a:cs typeface="メイリオ" pitchFamily="50" charset="-128"/>
              </a:rPr>
              <a:t>NX Cloud</a:t>
            </a:r>
            <a:r>
              <a:rPr kumimoji="0" lang="ja-JP" altLang="en-US" sz="1400" kern="0" dirty="0">
                <a:solidFill>
                  <a:schemeClr val="tx1">
                    <a:lumMod val="75000"/>
                    <a:lumOff val="25000"/>
                  </a:schemeClr>
                </a:solidFill>
                <a:cs typeface="メイリオ" pitchFamily="50" charset="-128"/>
              </a:rPr>
              <a:t>内の</a:t>
            </a:r>
            <a:r>
              <a:rPr kumimoji="0" lang="en-US" altLang="ja-JP" sz="1400" kern="0" dirty="0">
                <a:solidFill>
                  <a:schemeClr val="tx1">
                    <a:lumMod val="75000"/>
                    <a:lumOff val="25000"/>
                  </a:schemeClr>
                </a:solidFill>
                <a:cs typeface="メイリオ" pitchFamily="50" charset="-128"/>
              </a:rPr>
              <a:t>DB</a:t>
            </a:r>
            <a:r>
              <a:rPr kumimoji="0" lang="ja-JP" altLang="en-US" sz="1100" kern="0" dirty="0">
                <a:solidFill>
                  <a:schemeClr val="tx1">
                    <a:lumMod val="75000"/>
                    <a:lumOff val="25000"/>
                  </a:schemeClr>
                </a:solidFill>
                <a:cs typeface="メイリオ" pitchFamily="50" charset="-128"/>
              </a:rPr>
              <a:t>（</a:t>
            </a:r>
            <a:r>
              <a:rPr kumimoji="0" lang="en-US" altLang="ja-JP" sz="1100" kern="0" dirty="0" err="1">
                <a:solidFill>
                  <a:schemeClr val="tx1">
                    <a:lumMod val="75000"/>
                    <a:lumOff val="25000"/>
                  </a:schemeClr>
                </a:solidFill>
                <a:cs typeface="メイリオ" pitchFamily="50" charset="-128"/>
              </a:rPr>
              <a:t>SuperStream</a:t>
            </a:r>
            <a:r>
              <a:rPr kumimoji="0" lang="en-US" altLang="ja-JP" sz="1100" kern="0" dirty="0">
                <a:solidFill>
                  <a:schemeClr val="tx1">
                    <a:lumMod val="75000"/>
                    <a:lumOff val="25000"/>
                  </a:schemeClr>
                </a:solidFill>
                <a:cs typeface="メイリオ" pitchFamily="50" charset="-128"/>
              </a:rPr>
              <a:t>-NX</a:t>
            </a:r>
            <a:r>
              <a:rPr kumimoji="0" lang="ja-JP" altLang="en-US" sz="1100" kern="0" dirty="0">
                <a:solidFill>
                  <a:schemeClr val="tx1">
                    <a:lumMod val="75000"/>
                    <a:lumOff val="25000"/>
                  </a:schemeClr>
                </a:solidFill>
                <a:cs typeface="メイリオ" pitchFamily="50" charset="-128"/>
              </a:rPr>
              <a:t>のテーブル）</a:t>
            </a:r>
            <a:r>
              <a:rPr kumimoji="0" lang="ja-JP" altLang="en-US" sz="1400" kern="0" dirty="0">
                <a:solidFill>
                  <a:schemeClr val="tx1">
                    <a:lumMod val="75000"/>
                    <a:lumOff val="25000"/>
                  </a:schemeClr>
                </a:solidFill>
                <a:cs typeface="メイリオ" pitchFamily="50" charset="-128"/>
              </a:rPr>
              <a:t>への</a:t>
            </a:r>
            <a:r>
              <a:rPr kumimoji="0" lang="ja-JP" altLang="en-US" sz="1400" b="1" kern="0" dirty="0">
                <a:solidFill>
                  <a:schemeClr val="tx1">
                    <a:lumMod val="75000"/>
                    <a:lumOff val="25000"/>
                  </a:schemeClr>
                </a:solidFill>
                <a:cs typeface="メイリオ" pitchFamily="50" charset="-128"/>
              </a:rPr>
              <a:t>直接アクセスは</a:t>
            </a:r>
            <a:r>
              <a:rPr kumimoji="0" lang="ja-JP" altLang="en-US" sz="1400" b="1" kern="0" dirty="0">
                <a:solidFill>
                  <a:srgbClr val="FF0000"/>
                </a:solidFill>
                <a:cs typeface="メイリオ" pitchFamily="50" charset="-128"/>
              </a:rPr>
              <a:t>不可</a:t>
            </a:r>
            <a:r>
              <a:rPr kumimoji="0" lang="ja-JP" altLang="en-US" sz="1400" kern="0" dirty="0">
                <a:solidFill>
                  <a:schemeClr val="tx1">
                    <a:lumMod val="75000"/>
                    <a:lumOff val="25000"/>
                  </a:schemeClr>
                </a:solidFill>
                <a:cs typeface="メイリオ" pitchFamily="50" charset="-128"/>
              </a:rPr>
              <a:t>です。</a:t>
            </a:r>
            <a:endParaRPr kumimoji="0" lang="en-US" altLang="ja-JP" sz="1400" kern="0" dirty="0">
              <a:solidFill>
                <a:schemeClr val="tx1">
                  <a:lumMod val="75000"/>
                  <a:lumOff val="25000"/>
                </a:schemeClr>
              </a:solidFill>
              <a:cs typeface="メイリオ" pitchFamily="50" charset="-128"/>
            </a:endParaRPr>
          </a:p>
          <a:p>
            <a:pPr marL="457200" lvl="1" indent="0">
              <a:buNone/>
            </a:pPr>
            <a:r>
              <a:rPr lang="en-US" altLang="ja-JP" sz="1400" b="1" dirty="0">
                <a:solidFill>
                  <a:schemeClr val="tx1">
                    <a:lumMod val="75000"/>
                    <a:lumOff val="25000"/>
                  </a:schemeClr>
                </a:solidFill>
              </a:rPr>
              <a:t>VPN</a:t>
            </a:r>
            <a:r>
              <a:rPr lang="ja-JP" altLang="en-US" sz="1400" b="1" dirty="0">
                <a:solidFill>
                  <a:schemeClr val="tx1">
                    <a:lumMod val="75000"/>
                    <a:lumOff val="25000"/>
                  </a:schemeClr>
                </a:solidFill>
              </a:rPr>
              <a:t>接続、</a:t>
            </a:r>
            <a:r>
              <a:rPr lang="en-US" altLang="ja-JP" sz="1400" b="1" dirty="0" err="1">
                <a:solidFill>
                  <a:schemeClr val="tx1">
                    <a:lumMod val="75000"/>
                    <a:lumOff val="25000"/>
                  </a:schemeClr>
                </a:solidFill>
              </a:rPr>
              <a:t>FastConnect</a:t>
            </a:r>
            <a:r>
              <a:rPr lang="ja-JP" altLang="en-US" sz="1400" b="1" dirty="0">
                <a:solidFill>
                  <a:schemeClr val="tx1">
                    <a:lumMod val="75000"/>
                    <a:lumOff val="25000"/>
                  </a:schemeClr>
                </a:solidFill>
              </a:rPr>
              <a:t>利用 の場合</a:t>
            </a:r>
            <a:r>
              <a:rPr lang="ja-JP" altLang="en-US" sz="1400" dirty="0">
                <a:solidFill>
                  <a:schemeClr val="tx1">
                    <a:lumMod val="75000"/>
                    <a:lumOff val="25000"/>
                  </a:schemeClr>
                </a:solidFill>
              </a:rPr>
              <a:t>は、</a:t>
            </a:r>
            <a:r>
              <a:rPr lang="ja-JP" altLang="en-US" sz="1400" b="1" dirty="0">
                <a:solidFill>
                  <a:schemeClr val="tx1">
                    <a:lumMod val="75000"/>
                    <a:lumOff val="25000"/>
                  </a:schemeClr>
                </a:solidFill>
              </a:rPr>
              <a:t>テーブル参照は可能</a:t>
            </a:r>
            <a:r>
              <a:rPr lang="ja-JP" altLang="en-US" sz="1400" dirty="0">
                <a:solidFill>
                  <a:schemeClr val="tx1">
                    <a:lumMod val="75000"/>
                    <a:lumOff val="25000"/>
                  </a:schemeClr>
                </a:solidFill>
              </a:rPr>
              <a:t>です。</a:t>
            </a:r>
            <a:endParaRPr lang="en-US" altLang="ja-JP" sz="1400" dirty="0">
              <a:solidFill>
                <a:schemeClr val="tx1">
                  <a:lumMod val="75000"/>
                  <a:lumOff val="25000"/>
                </a:schemeClr>
              </a:solidFill>
            </a:endParaRPr>
          </a:p>
          <a:p>
            <a:pPr marL="857250" lvl="2" indent="0">
              <a:buNone/>
            </a:pPr>
            <a:r>
              <a:rPr lang="ja-JP" altLang="ja-JP" sz="1400" kern="100" dirty="0">
                <a:effectLst/>
                <a:cs typeface="Courier New" panose="02070309020205020404" pitchFamily="49" charset="0"/>
              </a:rPr>
              <a:t>標準サービスでは</a:t>
            </a:r>
            <a:r>
              <a:rPr lang="en-US" altLang="ja-JP" sz="1400" kern="100" dirty="0">
                <a:effectLst/>
                <a:cs typeface="Courier New" panose="02070309020205020404" pitchFamily="49" charset="0"/>
              </a:rPr>
              <a:t>30</a:t>
            </a:r>
            <a:r>
              <a:rPr lang="ja-JP" altLang="ja-JP" sz="1400" kern="100" dirty="0">
                <a:effectLst/>
                <a:cs typeface="Courier New" panose="02070309020205020404" pitchFamily="49" charset="0"/>
              </a:rPr>
              <a:t>テーブルを上限とし</a:t>
            </a:r>
            <a:r>
              <a:rPr lang="ja-JP" altLang="en-US" sz="1400" kern="100" dirty="0">
                <a:effectLst/>
                <a:cs typeface="Courier New" panose="02070309020205020404" pitchFamily="49" charset="0"/>
              </a:rPr>
              <a:t>ます。</a:t>
            </a:r>
            <a:r>
              <a:rPr lang="en-US" altLang="ja-JP" sz="1400" kern="100" dirty="0">
                <a:effectLst/>
                <a:cs typeface="Courier New" panose="02070309020205020404" pitchFamily="49" charset="0"/>
              </a:rPr>
              <a:t>31</a:t>
            </a:r>
            <a:r>
              <a:rPr lang="ja-JP" altLang="ja-JP" sz="1400" kern="100" dirty="0">
                <a:effectLst/>
                <a:cs typeface="Courier New" panose="02070309020205020404" pitchFamily="49" charset="0"/>
              </a:rPr>
              <a:t>テーブル以降は</a:t>
            </a:r>
            <a:r>
              <a:rPr lang="ja-JP" altLang="en-US" sz="1400" kern="100" dirty="0">
                <a:effectLst/>
                <a:cs typeface="Courier New" panose="02070309020205020404" pitchFamily="49" charset="0"/>
              </a:rPr>
              <a:t>有償となります。</a:t>
            </a:r>
            <a:endParaRPr lang="en-US" altLang="ja-JP" sz="1400" dirty="0"/>
          </a:p>
          <a:p>
            <a:pPr marL="857250" lvl="2" indent="0">
              <a:buNone/>
            </a:pPr>
            <a:r>
              <a:rPr lang="ja-JP" altLang="en-US" sz="1400" b="1" dirty="0"/>
              <a:t>テーブルへの書き込み／更新は </a:t>
            </a:r>
            <a:r>
              <a:rPr lang="en-US" altLang="ja-JP" sz="1400" b="1" dirty="0" err="1"/>
              <a:t>DBtoDB</a:t>
            </a:r>
            <a:r>
              <a:rPr lang="ja-JP" altLang="en-US" sz="1400" b="1" dirty="0"/>
              <a:t>連携用</a:t>
            </a:r>
            <a:r>
              <a:rPr lang="en-US" altLang="ja-JP" sz="1400" b="1" dirty="0"/>
              <a:t>(</a:t>
            </a:r>
            <a:r>
              <a:rPr lang="ja-JP" altLang="en-US" sz="1400" b="1" dirty="0"/>
              <a:t>外部データ連携用</a:t>
            </a:r>
            <a:r>
              <a:rPr lang="en-US" altLang="ja-JP" sz="1400" b="1" dirty="0"/>
              <a:t>)</a:t>
            </a:r>
            <a:r>
              <a:rPr lang="ja-JP" altLang="en-US" sz="1400" b="1" dirty="0"/>
              <a:t>のテーブルのみ可能</a:t>
            </a:r>
            <a:r>
              <a:rPr lang="ja-JP" altLang="en-US" sz="1400" dirty="0"/>
              <a:t>です。</a:t>
            </a:r>
            <a:endParaRPr lang="en-US" altLang="ja-JP" sz="1400" dirty="0"/>
          </a:p>
          <a:p>
            <a:pPr marL="857250" lvl="2" indent="0">
              <a:buNone/>
            </a:pPr>
            <a:r>
              <a:rPr lang="ja-JP" altLang="en-US" sz="1400" dirty="0"/>
              <a:t>テーブル参照の要望がある場合は、</a:t>
            </a:r>
            <a:r>
              <a:rPr lang="ja-JP" altLang="en-US" sz="1400" b="1" dirty="0"/>
              <a:t>「</a:t>
            </a:r>
            <a:r>
              <a:rPr lang="en-US" altLang="ja-JP" sz="1400" b="1" dirty="0" err="1"/>
              <a:t>SuperStream</a:t>
            </a:r>
            <a:r>
              <a:rPr lang="en-US" altLang="ja-JP" sz="1400" b="1" dirty="0"/>
              <a:t>-NX Cloud </a:t>
            </a:r>
            <a:r>
              <a:rPr lang="ja-JP" altLang="en-US" sz="1400" b="1" dirty="0"/>
              <a:t>データベース参照 依頼書」に</a:t>
            </a:r>
            <a:endParaRPr lang="en-US" altLang="ja-JP" sz="1400" b="1" dirty="0"/>
          </a:p>
          <a:p>
            <a:pPr marL="857250" lvl="2" indent="0">
              <a:buNone/>
            </a:pPr>
            <a:r>
              <a:rPr lang="ja-JP" altLang="en-US" sz="1400" b="1" dirty="0"/>
              <a:t>対象テーブルを指定（記入）して当社へ依頼してください。</a:t>
            </a:r>
            <a:endParaRPr lang="en-US" altLang="ja-JP" sz="1400" b="1" dirty="0"/>
          </a:p>
          <a:p>
            <a:pPr marL="857250" lvl="2" indent="0">
              <a:buNone/>
            </a:pPr>
            <a:r>
              <a:rPr lang="ja-JP" altLang="en-US" sz="1400" dirty="0"/>
              <a:t>指定テーブルへのアクセス権限を付与した</a:t>
            </a:r>
            <a:r>
              <a:rPr lang="ja-JP" altLang="en-US" sz="1400" b="1" dirty="0"/>
              <a:t>専用ユーザーを作成し提供</a:t>
            </a:r>
            <a:r>
              <a:rPr lang="ja-JP" altLang="en-US" sz="1400" dirty="0"/>
              <a:t>します。</a:t>
            </a:r>
            <a:endParaRPr lang="en-US" altLang="ja-JP" sz="1400" dirty="0"/>
          </a:p>
          <a:p>
            <a:pPr marL="857250" lvl="2" indent="0">
              <a:buNone/>
            </a:pPr>
            <a:r>
              <a:rPr lang="ja-JP" altLang="en-US" sz="1400" dirty="0"/>
              <a:t>指定テーブル以外へはアクセスできません。テーブル参照用に提供するユーザー数は１つのみです。</a:t>
            </a:r>
            <a:endParaRPr lang="en-US" altLang="ja-JP" sz="1400" dirty="0"/>
          </a:p>
          <a:p>
            <a:pPr marL="857250" lvl="2" indent="0">
              <a:buNone/>
            </a:pPr>
            <a:r>
              <a:rPr lang="ja-JP" altLang="en-US" sz="1400" dirty="0"/>
              <a:t>テーブル参照用に提供したユーザはお客様内で複数名にてご利用いただいて問題ありません。</a:t>
            </a:r>
            <a:endParaRPr lang="en-US" altLang="ja-JP" sz="1400" dirty="0"/>
          </a:p>
          <a:p>
            <a:pPr marL="857250" lvl="2" indent="0">
              <a:buNone/>
            </a:pPr>
            <a:r>
              <a:rPr lang="ja-JP" altLang="en-US" sz="1050" dirty="0"/>
              <a:t>注意）</a:t>
            </a:r>
            <a:r>
              <a:rPr lang="ja-JP" altLang="en-US" sz="1050" b="1" dirty="0"/>
              <a:t>接続方法はお客様で用意して頂く必要があります。</a:t>
            </a:r>
            <a:r>
              <a:rPr lang="en-US" altLang="ja-JP" sz="1050" dirty="0"/>
              <a:t>Oracle</a:t>
            </a:r>
            <a:r>
              <a:rPr lang="ja-JP" altLang="en-US" sz="1050" dirty="0"/>
              <a:t>クライアントのライセンスなどは当社から提供できません。</a:t>
            </a:r>
            <a:br>
              <a:rPr lang="en-US" altLang="ja-JP" sz="1050" dirty="0"/>
            </a:br>
            <a:r>
              <a:rPr lang="ja-JP" altLang="en-US" sz="1050" dirty="0"/>
              <a:t>注意）</a:t>
            </a:r>
            <a:r>
              <a:rPr lang="en-US" altLang="ja-JP" sz="1050" dirty="0"/>
              <a:t>NX Cloud</a:t>
            </a:r>
            <a:r>
              <a:rPr lang="ja-JP" altLang="en-US" sz="1050" dirty="0"/>
              <a:t>側の復旧対応等（</a:t>
            </a:r>
            <a:r>
              <a:rPr lang="en-US" altLang="ja-JP" sz="1050" dirty="0"/>
              <a:t>DB</a:t>
            </a:r>
            <a:r>
              <a:rPr lang="ja-JP" altLang="en-US" sz="1050" dirty="0"/>
              <a:t>再作成を行った場合など）により、</a:t>
            </a:r>
            <a:r>
              <a:rPr lang="en-US" altLang="ja-JP" sz="1050" b="1" dirty="0"/>
              <a:t>DB</a:t>
            </a:r>
            <a:r>
              <a:rPr lang="ja-JP" altLang="en-US" sz="1050" b="1" dirty="0"/>
              <a:t>接続先</a:t>
            </a:r>
            <a:r>
              <a:rPr lang="en-US" altLang="ja-JP" sz="1050" b="1" dirty="0"/>
              <a:t>(IP</a:t>
            </a:r>
            <a:r>
              <a:rPr lang="ja-JP" altLang="en-US" sz="1050" b="1" dirty="0"/>
              <a:t>アドレス</a:t>
            </a:r>
            <a:r>
              <a:rPr lang="en-US" altLang="ja-JP" sz="1050" b="1" dirty="0"/>
              <a:t>)</a:t>
            </a:r>
            <a:r>
              <a:rPr lang="ja-JP" altLang="en-US" sz="1050" b="1" dirty="0"/>
              <a:t>を変更頂く場合があります</a:t>
            </a:r>
            <a:r>
              <a:rPr lang="ja-JP" altLang="en-US" sz="1100" dirty="0"/>
              <a:t>。</a:t>
            </a:r>
            <a:endParaRPr lang="en-US" altLang="ja-JP" sz="1100" dirty="0"/>
          </a:p>
          <a:p>
            <a:pPr marL="857250" lvl="2" indent="0">
              <a:buNone/>
            </a:pPr>
            <a:r>
              <a:rPr lang="ja-JP" altLang="en-US" sz="1100" dirty="0"/>
              <a:t>　　  </a:t>
            </a:r>
            <a:r>
              <a:rPr lang="ja-JP" altLang="en-US" sz="300" dirty="0"/>
              <a:t> </a:t>
            </a:r>
            <a:r>
              <a:rPr lang="ja-JP" altLang="en-US" sz="1100" dirty="0"/>
              <a:t>サーバ環境の復元作業完了までに数日間を要する場合もあります。</a:t>
            </a:r>
            <a:endParaRPr kumimoji="1" lang="ja-JP" altLang="en-US" dirty="0"/>
          </a:p>
        </p:txBody>
      </p:sp>
      <p:sp>
        <p:nvSpPr>
          <p:cNvPr id="4" name="タイトル 3"/>
          <p:cNvSpPr>
            <a:spLocks noGrp="1"/>
          </p:cNvSpPr>
          <p:nvPr>
            <p:ph type="title"/>
          </p:nvPr>
        </p:nvSpPr>
        <p:spPr/>
        <p:txBody>
          <a:bodyPr/>
          <a:lstStyle/>
          <a:p>
            <a:r>
              <a:rPr lang="en-US" altLang="ja-JP" sz="2000" dirty="0"/>
              <a:t>NX Cloud</a:t>
            </a:r>
            <a:r>
              <a:rPr lang="ja-JP" altLang="en-US" sz="2000" dirty="0"/>
              <a:t>の</a:t>
            </a:r>
            <a:r>
              <a:rPr lang="en-US" altLang="ja-JP" sz="2000" dirty="0"/>
              <a:t>DB</a:t>
            </a:r>
            <a:r>
              <a:rPr lang="ja-JP" altLang="en-US" sz="2000" dirty="0"/>
              <a:t>参照（アクセス可否）</a:t>
            </a:r>
            <a:endParaRPr kumimoji="1" lang="ja-JP" altLang="en-US" sz="2000" dirty="0"/>
          </a:p>
        </p:txBody>
      </p:sp>
      <p:sp>
        <p:nvSpPr>
          <p:cNvPr id="5" name="フッター プレースホルダー 4"/>
          <p:cNvSpPr>
            <a:spLocks noGrp="1"/>
          </p:cNvSpPr>
          <p:nvPr>
            <p:ph type="ftr" sz="quarter" idx="3"/>
          </p:nvPr>
        </p:nvSpPr>
        <p:spPr/>
        <p:txBody>
          <a:bodyPr/>
          <a:lstStyle/>
          <a:p>
            <a:r>
              <a:rPr lang="en-US" altLang="ja-JP" dirty="0"/>
              <a:t>©Canon IT Solutions Inc.  All rights reserved.</a:t>
            </a:r>
            <a:endParaRPr lang="ja-JP" altLang="en-US" dirty="0"/>
          </a:p>
        </p:txBody>
      </p:sp>
    </p:spTree>
    <p:extLst>
      <p:ext uri="{BB962C8B-B14F-4D97-AF65-F5344CB8AC3E}">
        <p14:creationId xmlns:p14="http://schemas.microsoft.com/office/powerpoint/2010/main" val="170805440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p:cNvSpPr>
            <a:spLocks noGrp="1"/>
          </p:cNvSpPr>
          <p:nvPr>
            <p:ph type="sldNum" sz="quarter" idx="12"/>
          </p:nvPr>
        </p:nvSpPr>
        <p:spPr/>
        <p:txBody>
          <a:bodyPr/>
          <a:lstStyle/>
          <a:p>
            <a:fld id="{78AE49ED-73EF-499C-8307-28EB0E7CF529}" type="slidenum">
              <a:rPr kumimoji="1" lang="ja-JP" altLang="en-US" smtClean="0"/>
              <a:t>32</a:t>
            </a:fld>
            <a:endParaRPr kumimoji="1" lang="ja-JP" altLang="en-US" dirty="0"/>
          </a:p>
        </p:txBody>
      </p:sp>
      <p:sp>
        <p:nvSpPr>
          <p:cNvPr id="4" name="タイトル 3"/>
          <p:cNvSpPr>
            <a:spLocks noGrp="1"/>
          </p:cNvSpPr>
          <p:nvPr>
            <p:ph type="title"/>
          </p:nvPr>
        </p:nvSpPr>
        <p:spPr/>
        <p:txBody>
          <a:bodyPr/>
          <a:lstStyle/>
          <a:p>
            <a:r>
              <a:rPr lang="en-US" altLang="ja-JP" sz="2000" dirty="0"/>
              <a:t>NX Cloud</a:t>
            </a:r>
            <a:r>
              <a:rPr lang="ja-JP" altLang="en-US" sz="2000" dirty="0"/>
              <a:t>の</a:t>
            </a:r>
            <a:r>
              <a:rPr lang="en-US" altLang="ja-JP" sz="2000" dirty="0"/>
              <a:t>DB</a:t>
            </a:r>
            <a:r>
              <a:rPr lang="ja-JP" altLang="en-US" sz="2000" dirty="0"/>
              <a:t>参照（書き込み権限の付与）</a:t>
            </a:r>
            <a:endParaRPr kumimoji="1" lang="ja-JP" altLang="en-US" sz="2000" dirty="0"/>
          </a:p>
        </p:txBody>
      </p:sp>
      <p:sp>
        <p:nvSpPr>
          <p:cNvPr id="5" name="フッター プレースホルダー 4"/>
          <p:cNvSpPr>
            <a:spLocks noGrp="1"/>
          </p:cNvSpPr>
          <p:nvPr>
            <p:ph type="ftr" sz="quarter" idx="3"/>
          </p:nvPr>
        </p:nvSpPr>
        <p:spPr/>
        <p:txBody>
          <a:bodyPr/>
          <a:lstStyle/>
          <a:p>
            <a:r>
              <a:rPr lang="en-US" altLang="ja-JP" dirty="0"/>
              <a:t>©Canon IT Solutions Inc.  All rights reserved.</a:t>
            </a:r>
            <a:endParaRPr lang="ja-JP" altLang="en-US" dirty="0"/>
          </a:p>
        </p:txBody>
      </p:sp>
      <p:sp>
        <p:nvSpPr>
          <p:cNvPr id="6" name="テキスト プレースホルダー 1"/>
          <p:cNvSpPr>
            <a:spLocks noGrp="1"/>
          </p:cNvSpPr>
          <p:nvPr>
            <p:ph type="body" sz="quarter" idx="14"/>
          </p:nvPr>
        </p:nvSpPr>
        <p:spPr>
          <a:xfrm>
            <a:off x="360000" y="951570"/>
            <a:ext cx="8424000" cy="3780420"/>
          </a:xfrm>
        </p:spPr>
        <p:txBody>
          <a:bodyPr/>
          <a:lstStyle/>
          <a:p>
            <a:r>
              <a:rPr lang="ja-JP" altLang="en-US" sz="1400" dirty="0">
                <a:solidFill>
                  <a:schemeClr val="tx1">
                    <a:lumMod val="75000"/>
                    <a:lumOff val="25000"/>
                  </a:schemeClr>
                </a:solidFill>
              </a:rPr>
              <a:t>テーブルへの書き込み／更新の権限付与を許可しているテーブルは、</a:t>
            </a:r>
            <a:r>
              <a:rPr lang="ja-JP" altLang="en-US" sz="1400" b="1" dirty="0">
                <a:solidFill>
                  <a:schemeClr val="tx1">
                    <a:lumMod val="75000"/>
                    <a:lumOff val="25000"/>
                  </a:schemeClr>
                </a:solidFill>
              </a:rPr>
              <a:t>以下の</a:t>
            </a:r>
            <a:r>
              <a:rPr lang="en-US" altLang="ja-JP" sz="1400" b="1" dirty="0">
                <a:solidFill>
                  <a:schemeClr val="tx1">
                    <a:lumMod val="75000"/>
                    <a:lumOff val="25000"/>
                  </a:schemeClr>
                </a:solidFill>
              </a:rPr>
              <a:t>DB</a:t>
            </a:r>
            <a:r>
              <a:rPr lang="ja-JP" altLang="en-US" sz="1400" b="1" dirty="0">
                <a:solidFill>
                  <a:schemeClr val="tx1">
                    <a:lumMod val="75000"/>
                    <a:lumOff val="25000"/>
                  </a:schemeClr>
                </a:solidFill>
              </a:rPr>
              <a:t> </a:t>
            </a:r>
            <a:r>
              <a:rPr lang="en-US" altLang="ja-JP" sz="1400" b="1" dirty="0">
                <a:solidFill>
                  <a:schemeClr val="tx1">
                    <a:lumMod val="75000"/>
                    <a:lumOff val="25000"/>
                  </a:schemeClr>
                </a:solidFill>
              </a:rPr>
              <a:t>to</a:t>
            </a:r>
            <a:r>
              <a:rPr lang="ja-JP" altLang="en-US" sz="1400" b="1" dirty="0">
                <a:solidFill>
                  <a:schemeClr val="tx1">
                    <a:lumMod val="75000"/>
                    <a:lumOff val="25000"/>
                  </a:schemeClr>
                </a:solidFill>
              </a:rPr>
              <a:t> </a:t>
            </a:r>
            <a:r>
              <a:rPr lang="en-US" altLang="ja-JP" sz="1400" b="1" dirty="0">
                <a:solidFill>
                  <a:schemeClr val="tx1">
                    <a:lumMod val="75000"/>
                    <a:lumOff val="25000"/>
                  </a:schemeClr>
                </a:solidFill>
              </a:rPr>
              <a:t>DB</a:t>
            </a:r>
            <a:r>
              <a:rPr lang="ja-JP" altLang="en-US" sz="1400" b="1" dirty="0">
                <a:solidFill>
                  <a:schemeClr val="tx1">
                    <a:lumMod val="75000"/>
                    <a:lumOff val="25000"/>
                  </a:schemeClr>
                </a:solidFill>
              </a:rPr>
              <a:t>連携用のテーブルのみが対象</a:t>
            </a:r>
            <a:r>
              <a:rPr lang="ja-JP" altLang="en-US" sz="1400" dirty="0">
                <a:solidFill>
                  <a:schemeClr val="tx1">
                    <a:lumMod val="75000"/>
                    <a:lumOff val="25000"/>
                  </a:schemeClr>
                </a:solidFill>
              </a:rPr>
              <a:t>です。人事給与</a:t>
            </a:r>
            <a:r>
              <a:rPr lang="ja-JP" altLang="ja-JP" sz="1400" dirty="0">
                <a:solidFill>
                  <a:schemeClr val="tx1">
                    <a:lumMod val="75000"/>
                    <a:lumOff val="25000"/>
                  </a:schemeClr>
                </a:solidFill>
              </a:rPr>
              <a:t>に関しては書き込み権限を付与できるテーブルは</a:t>
            </a:r>
            <a:r>
              <a:rPr lang="ja-JP" altLang="en-US" sz="1400" dirty="0">
                <a:solidFill>
                  <a:schemeClr val="tx1">
                    <a:lumMod val="75000"/>
                    <a:lumOff val="25000"/>
                  </a:schemeClr>
                </a:solidFill>
              </a:rPr>
              <a:t>ありません</a:t>
            </a:r>
            <a:r>
              <a:rPr lang="ja-JP" altLang="ja-JP" sz="1400" dirty="0">
                <a:solidFill>
                  <a:schemeClr val="tx1">
                    <a:lumMod val="75000"/>
                    <a:lumOff val="25000"/>
                  </a:schemeClr>
                </a:solidFill>
              </a:rPr>
              <a:t>。</a:t>
            </a:r>
            <a:endParaRPr lang="en-US" altLang="ja-JP" sz="1600" dirty="0">
              <a:solidFill>
                <a:schemeClr val="tx1">
                  <a:lumMod val="75000"/>
                  <a:lumOff val="25000"/>
                </a:schemeClr>
              </a:solidFill>
            </a:endParaRPr>
          </a:p>
          <a:p>
            <a:pPr indent="-285750"/>
            <a:endParaRPr lang="en-US" altLang="ja-JP" sz="1600" dirty="0">
              <a:solidFill>
                <a:srgbClr val="FF0000"/>
              </a:solidFill>
            </a:endParaRPr>
          </a:p>
          <a:p>
            <a:endParaRPr lang="en-US" altLang="ja-JP" sz="1600" dirty="0"/>
          </a:p>
          <a:p>
            <a:endParaRPr lang="en-US" altLang="ja-JP" sz="1600" dirty="0"/>
          </a:p>
          <a:p>
            <a:endParaRPr lang="en-US" altLang="ja-JP" sz="1600" b="1" dirty="0">
              <a:solidFill>
                <a:schemeClr val="tx1">
                  <a:lumMod val="75000"/>
                  <a:lumOff val="25000"/>
                </a:schemeClr>
              </a:solidFill>
            </a:endParaRPr>
          </a:p>
        </p:txBody>
      </p:sp>
      <p:sp>
        <p:nvSpPr>
          <p:cNvPr id="8" name="テキスト ボックス 7"/>
          <p:cNvSpPr txBox="1"/>
          <p:nvPr/>
        </p:nvSpPr>
        <p:spPr>
          <a:xfrm>
            <a:off x="257870" y="1425610"/>
            <a:ext cx="3522042" cy="184666"/>
          </a:xfrm>
          <a:prstGeom prst="rect">
            <a:avLst/>
          </a:prstGeom>
          <a:noFill/>
        </p:spPr>
        <p:txBody>
          <a:bodyPr wrap="square" rtlCol="0">
            <a:spAutoFit/>
          </a:bodyPr>
          <a:lstStyle/>
          <a:p>
            <a:r>
              <a:rPr lang="ja-JP" altLang="en-US" sz="600" dirty="0">
                <a:solidFill>
                  <a:schemeClr val="tx1">
                    <a:lumMod val="75000"/>
                    <a:lumOff val="25000"/>
                  </a:schemeClr>
                </a:solidFill>
                <a:latin typeface="+mn-ea"/>
              </a:rPr>
              <a:t>統合会計　システム設定ガイド</a:t>
            </a:r>
            <a:r>
              <a:rPr lang="en-US" altLang="ja-JP" sz="600" dirty="0">
                <a:solidFill>
                  <a:schemeClr val="tx1">
                    <a:lumMod val="75000"/>
                    <a:lumOff val="25000"/>
                  </a:schemeClr>
                </a:solidFill>
                <a:latin typeface="+mn-ea"/>
              </a:rPr>
              <a:t>Ⅰ =</a:t>
            </a:r>
            <a:r>
              <a:rPr lang="ja-JP" altLang="en-US" sz="600" dirty="0">
                <a:solidFill>
                  <a:schemeClr val="tx1">
                    <a:lumMod val="75000"/>
                    <a:lumOff val="25000"/>
                  </a:schemeClr>
                </a:solidFill>
                <a:latin typeface="+mn-ea"/>
              </a:rPr>
              <a:t>システム設定編</a:t>
            </a:r>
            <a:r>
              <a:rPr lang="en-US" altLang="ja-JP" sz="600" dirty="0">
                <a:solidFill>
                  <a:schemeClr val="tx1">
                    <a:lumMod val="75000"/>
                    <a:lumOff val="25000"/>
                  </a:schemeClr>
                </a:solidFill>
                <a:latin typeface="+mn-ea"/>
              </a:rPr>
              <a:t>=</a:t>
            </a:r>
            <a:r>
              <a:rPr lang="ja-JP" altLang="en-US" sz="600" dirty="0">
                <a:solidFill>
                  <a:schemeClr val="tx1">
                    <a:lumMod val="75000"/>
                    <a:lumOff val="25000"/>
                  </a:schemeClr>
                </a:solidFill>
                <a:latin typeface="+mn-ea"/>
              </a:rPr>
              <a:t>（システム設定</a:t>
            </a:r>
            <a:r>
              <a:rPr lang="en-US" altLang="ja-JP" sz="600" dirty="0">
                <a:solidFill>
                  <a:schemeClr val="tx1">
                    <a:lumMod val="75000"/>
                    <a:lumOff val="25000"/>
                  </a:schemeClr>
                </a:solidFill>
                <a:latin typeface="+mn-ea"/>
              </a:rPr>
              <a:t>Ⅰ_2025-06-01_01.pdf</a:t>
            </a:r>
            <a:r>
              <a:rPr lang="ja-JP" altLang="en-US" sz="600" dirty="0">
                <a:solidFill>
                  <a:schemeClr val="tx1">
                    <a:lumMod val="75000"/>
                    <a:lumOff val="25000"/>
                  </a:schemeClr>
                </a:solidFill>
                <a:latin typeface="+mn-ea"/>
              </a:rPr>
              <a:t>）</a:t>
            </a:r>
            <a:endParaRPr kumimoji="1" lang="en-US" altLang="ja-JP" sz="700" dirty="0">
              <a:solidFill>
                <a:schemeClr val="tx1">
                  <a:lumMod val="75000"/>
                  <a:lumOff val="25000"/>
                </a:schemeClr>
              </a:solidFill>
              <a:latin typeface="+mn-ea"/>
            </a:endParaRPr>
          </a:p>
        </p:txBody>
      </p:sp>
      <p:pic>
        <p:nvPicPr>
          <p:cNvPr id="3" name="図 2">
            <a:extLst>
              <a:ext uri="{FF2B5EF4-FFF2-40B4-BE49-F238E27FC236}">
                <a16:creationId xmlns:a16="http://schemas.microsoft.com/office/drawing/2014/main" id="{2C5F3216-4A52-46B7-BEFB-0B01B2EFC607}"/>
              </a:ext>
            </a:extLst>
          </p:cNvPr>
          <p:cNvPicPr>
            <a:picLocks noChangeAspect="1"/>
          </p:cNvPicPr>
          <p:nvPr/>
        </p:nvPicPr>
        <p:blipFill>
          <a:blip r:embed="rId2"/>
          <a:stretch>
            <a:fillRect/>
          </a:stretch>
        </p:blipFill>
        <p:spPr>
          <a:xfrm>
            <a:off x="346373" y="1587266"/>
            <a:ext cx="2834630" cy="3203129"/>
          </a:xfrm>
          <a:prstGeom prst="rect">
            <a:avLst/>
          </a:prstGeom>
          <a:ln>
            <a:solidFill>
              <a:schemeClr val="tx1">
                <a:lumMod val="75000"/>
                <a:lumOff val="25000"/>
              </a:schemeClr>
            </a:solidFill>
          </a:ln>
        </p:spPr>
      </p:pic>
      <p:pic>
        <p:nvPicPr>
          <p:cNvPr id="19" name="図 18">
            <a:extLst>
              <a:ext uri="{FF2B5EF4-FFF2-40B4-BE49-F238E27FC236}">
                <a16:creationId xmlns:a16="http://schemas.microsoft.com/office/drawing/2014/main" id="{8D98029A-2CD7-56DD-1F15-AED386C8F317}"/>
              </a:ext>
            </a:extLst>
          </p:cNvPr>
          <p:cNvPicPr>
            <a:picLocks noChangeAspect="1"/>
          </p:cNvPicPr>
          <p:nvPr/>
        </p:nvPicPr>
        <p:blipFill>
          <a:blip r:embed="rId3"/>
          <a:stretch>
            <a:fillRect/>
          </a:stretch>
        </p:blipFill>
        <p:spPr>
          <a:xfrm>
            <a:off x="3790823" y="1587266"/>
            <a:ext cx="2905413" cy="946182"/>
          </a:xfrm>
          <a:prstGeom prst="rect">
            <a:avLst/>
          </a:prstGeom>
          <a:ln>
            <a:solidFill>
              <a:schemeClr val="tx1">
                <a:lumMod val="75000"/>
                <a:lumOff val="25000"/>
              </a:schemeClr>
            </a:solidFill>
          </a:ln>
        </p:spPr>
      </p:pic>
      <p:pic>
        <p:nvPicPr>
          <p:cNvPr id="20" name="図 19">
            <a:extLst>
              <a:ext uri="{FF2B5EF4-FFF2-40B4-BE49-F238E27FC236}">
                <a16:creationId xmlns:a16="http://schemas.microsoft.com/office/drawing/2014/main" id="{B7A9A1ED-FD16-DC55-53B3-692E1FF1EF6F}"/>
              </a:ext>
            </a:extLst>
          </p:cNvPr>
          <p:cNvPicPr>
            <a:picLocks noChangeAspect="1"/>
          </p:cNvPicPr>
          <p:nvPr/>
        </p:nvPicPr>
        <p:blipFill>
          <a:blip r:embed="rId4"/>
          <a:stretch>
            <a:fillRect/>
          </a:stretch>
        </p:blipFill>
        <p:spPr>
          <a:xfrm>
            <a:off x="3788833" y="2725694"/>
            <a:ext cx="2923814" cy="949953"/>
          </a:xfrm>
          <a:prstGeom prst="rect">
            <a:avLst/>
          </a:prstGeom>
          <a:ln>
            <a:solidFill>
              <a:schemeClr val="tx1">
                <a:lumMod val="75000"/>
                <a:lumOff val="25000"/>
              </a:schemeClr>
            </a:solidFill>
          </a:ln>
        </p:spPr>
      </p:pic>
      <p:pic>
        <p:nvPicPr>
          <p:cNvPr id="21" name="図 20">
            <a:extLst>
              <a:ext uri="{FF2B5EF4-FFF2-40B4-BE49-F238E27FC236}">
                <a16:creationId xmlns:a16="http://schemas.microsoft.com/office/drawing/2014/main" id="{A8ECB2BE-6BF2-B7A1-272B-373953F9E6C9}"/>
              </a:ext>
            </a:extLst>
          </p:cNvPr>
          <p:cNvPicPr>
            <a:picLocks noChangeAspect="1"/>
          </p:cNvPicPr>
          <p:nvPr/>
        </p:nvPicPr>
        <p:blipFill>
          <a:blip r:embed="rId5"/>
          <a:stretch>
            <a:fillRect/>
          </a:stretch>
        </p:blipFill>
        <p:spPr>
          <a:xfrm>
            <a:off x="3790056" y="3867894"/>
            <a:ext cx="2894308" cy="929269"/>
          </a:xfrm>
          <a:prstGeom prst="rect">
            <a:avLst/>
          </a:prstGeom>
          <a:ln>
            <a:solidFill>
              <a:schemeClr val="tx1">
                <a:lumMod val="75000"/>
                <a:lumOff val="25000"/>
              </a:schemeClr>
            </a:solidFill>
          </a:ln>
        </p:spPr>
      </p:pic>
      <p:sp>
        <p:nvSpPr>
          <p:cNvPr id="23" name="テキスト ボックス 22">
            <a:extLst>
              <a:ext uri="{FF2B5EF4-FFF2-40B4-BE49-F238E27FC236}">
                <a16:creationId xmlns:a16="http://schemas.microsoft.com/office/drawing/2014/main" id="{4865C694-1FD1-E51F-8CBC-1A6A0283F278}"/>
              </a:ext>
            </a:extLst>
          </p:cNvPr>
          <p:cNvSpPr txBox="1"/>
          <p:nvPr/>
        </p:nvSpPr>
        <p:spPr>
          <a:xfrm>
            <a:off x="3694895" y="1425610"/>
            <a:ext cx="5074468" cy="184666"/>
          </a:xfrm>
          <a:prstGeom prst="rect">
            <a:avLst/>
          </a:prstGeom>
          <a:noFill/>
        </p:spPr>
        <p:txBody>
          <a:bodyPr wrap="square" rtlCol="0">
            <a:spAutoFit/>
          </a:bodyPr>
          <a:lstStyle/>
          <a:p>
            <a:r>
              <a:rPr kumimoji="1" lang="ja-JP" altLang="en-US" sz="600" dirty="0">
                <a:solidFill>
                  <a:schemeClr val="tx1">
                    <a:lumMod val="75000"/>
                    <a:lumOff val="25000"/>
                  </a:schemeClr>
                </a:solidFill>
                <a:latin typeface="+mn-ea"/>
              </a:rPr>
              <a:t>受取手形管理　設定・操作手順書  </a:t>
            </a:r>
            <a:r>
              <a:rPr kumimoji="1" lang="en-US" altLang="ja-JP" sz="600" dirty="0">
                <a:solidFill>
                  <a:schemeClr val="tx1">
                    <a:lumMod val="75000"/>
                    <a:lumOff val="25000"/>
                  </a:schemeClr>
                </a:solidFill>
                <a:latin typeface="+mn-ea"/>
              </a:rPr>
              <a:t>2025-06-01</a:t>
            </a:r>
            <a:r>
              <a:rPr kumimoji="1" lang="ja-JP" altLang="en-US" sz="600" dirty="0">
                <a:solidFill>
                  <a:schemeClr val="tx1">
                    <a:lumMod val="75000"/>
                    <a:lumOff val="25000"/>
                  </a:schemeClr>
                </a:solidFill>
                <a:latin typeface="+mn-ea"/>
              </a:rPr>
              <a:t>版（手形管理システム</a:t>
            </a:r>
            <a:r>
              <a:rPr kumimoji="1" lang="en-US" altLang="ja-JP" sz="600" dirty="0">
                <a:solidFill>
                  <a:schemeClr val="tx1">
                    <a:lumMod val="75000"/>
                    <a:lumOff val="25000"/>
                  </a:schemeClr>
                </a:solidFill>
                <a:latin typeface="+mn-ea"/>
              </a:rPr>
              <a:t>_</a:t>
            </a:r>
            <a:r>
              <a:rPr kumimoji="1" lang="ja-JP" altLang="en-US" sz="600" dirty="0">
                <a:solidFill>
                  <a:schemeClr val="tx1">
                    <a:lumMod val="75000"/>
                    <a:lumOff val="25000"/>
                  </a:schemeClr>
                </a:solidFill>
                <a:latin typeface="+mn-ea"/>
              </a:rPr>
              <a:t>受取手形管理</a:t>
            </a:r>
            <a:r>
              <a:rPr kumimoji="1" lang="en-US" altLang="ja-JP" sz="600" dirty="0">
                <a:solidFill>
                  <a:schemeClr val="tx1">
                    <a:lumMod val="75000"/>
                    <a:lumOff val="25000"/>
                  </a:schemeClr>
                </a:solidFill>
                <a:latin typeface="+mn-ea"/>
              </a:rPr>
              <a:t>_</a:t>
            </a:r>
            <a:r>
              <a:rPr kumimoji="1" lang="ja-JP" altLang="en-US" sz="600" dirty="0">
                <a:solidFill>
                  <a:schemeClr val="tx1">
                    <a:lumMod val="75000"/>
                    <a:lumOff val="25000"/>
                  </a:schemeClr>
                </a:solidFill>
                <a:latin typeface="+mn-ea"/>
              </a:rPr>
              <a:t>設定･操作手順書</a:t>
            </a:r>
            <a:r>
              <a:rPr kumimoji="1" lang="en-US" altLang="ja-JP" sz="600" dirty="0">
                <a:solidFill>
                  <a:schemeClr val="tx1">
                    <a:lumMod val="75000"/>
                    <a:lumOff val="25000"/>
                  </a:schemeClr>
                </a:solidFill>
                <a:latin typeface="+mn-ea"/>
              </a:rPr>
              <a:t>_2025-06-01_00.pdf</a:t>
            </a:r>
            <a:r>
              <a:rPr kumimoji="1" lang="ja-JP" altLang="en-US" sz="600" dirty="0">
                <a:solidFill>
                  <a:schemeClr val="tx1">
                    <a:lumMod val="75000"/>
                    <a:lumOff val="25000"/>
                  </a:schemeClr>
                </a:solidFill>
                <a:latin typeface="+mn-ea"/>
              </a:rPr>
              <a:t>）</a:t>
            </a:r>
            <a:endParaRPr kumimoji="1" lang="en-US" altLang="ja-JP" sz="700" dirty="0">
              <a:solidFill>
                <a:schemeClr val="tx1">
                  <a:lumMod val="75000"/>
                  <a:lumOff val="25000"/>
                </a:schemeClr>
              </a:solidFill>
              <a:latin typeface="+mn-ea"/>
            </a:endParaRPr>
          </a:p>
        </p:txBody>
      </p:sp>
      <p:sp>
        <p:nvSpPr>
          <p:cNvPr id="24" name="テキスト ボックス 23">
            <a:extLst>
              <a:ext uri="{FF2B5EF4-FFF2-40B4-BE49-F238E27FC236}">
                <a16:creationId xmlns:a16="http://schemas.microsoft.com/office/drawing/2014/main" id="{DC4077D9-35D3-27FA-5C70-1CB596B1B027}"/>
              </a:ext>
            </a:extLst>
          </p:cNvPr>
          <p:cNvSpPr txBox="1"/>
          <p:nvPr/>
        </p:nvSpPr>
        <p:spPr>
          <a:xfrm>
            <a:off x="3687058" y="2563443"/>
            <a:ext cx="5074468" cy="184666"/>
          </a:xfrm>
          <a:prstGeom prst="rect">
            <a:avLst/>
          </a:prstGeom>
          <a:noFill/>
        </p:spPr>
        <p:txBody>
          <a:bodyPr wrap="square" rtlCol="0">
            <a:spAutoFit/>
          </a:bodyPr>
          <a:lstStyle/>
          <a:p>
            <a:r>
              <a:rPr kumimoji="1" lang="ja-JP" altLang="en-US" sz="600" dirty="0">
                <a:solidFill>
                  <a:schemeClr val="tx1">
                    <a:lumMod val="75000"/>
                    <a:lumOff val="25000"/>
                  </a:schemeClr>
                </a:solidFill>
                <a:latin typeface="+mn-ea"/>
              </a:rPr>
              <a:t>支払手形管理　設定・操作手順書  </a:t>
            </a:r>
            <a:r>
              <a:rPr kumimoji="1" lang="en-US" altLang="ja-JP" sz="600" dirty="0">
                <a:solidFill>
                  <a:schemeClr val="tx1">
                    <a:lumMod val="75000"/>
                    <a:lumOff val="25000"/>
                  </a:schemeClr>
                </a:solidFill>
                <a:latin typeface="+mn-ea"/>
              </a:rPr>
              <a:t>2025-06-01</a:t>
            </a:r>
            <a:r>
              <a:rPr kumimoji="1" lang="ja-JP" altLang="en-US" sz="600" dirty="0">
                <a:solidFill>
                  <a:schemeClr val="tx1">
                    <a:lumMod val="75000"/>
                    <a:lumOff val="25000"/>
                  </a:schemeClr>
                </a:solidFill>
                <a:latin typeface="+mn-ea"/>
              </a:rPr>
              <a:t>版（手形管理システム</a:t>
            </a:r>
            <a:r>
              <a:rPr kumimoji="1" lang="en-US" altLang="ja-JP" sz="600" dirty="0">
                <a:solidFill>
                  <a:schemeClr val="tx1">
                    <a:lumMod val="75000"/>
                    <a:lumOff val="25000"/>
                  </a:schemeClr>
                </a:solidFill>
                <a:latin typeface="+mn-ea"/>
              </a:rPr>
              <a:t>_</a:t>
            </a:r>
            <a:r>
              <a:rPr kumimoji="1" lang="ja-JP" altLang="en-US" sz="600" dirty="0">
                <a:solidFill>
                  <a:schemeClr val="tx1">
                    <a:lumMod val="75000"/>
                    <a:lumOff val="25000"/>
                  </a:schemeClr>
                </a:solidFill>
                <a:latin typeface="+mn-ea"/>
              </a:rPr>
              <a:t>支払手形管理</a:t>
            </a:r>
            <a:r>
              <a:rPr kumimoji="1" lang="en-US" altLang="ja-JP" sz="600" dirty="0">
                <a:solidFill>
                  <a:schemeClr val="tx1">
                    <a:lumMod val="75000"/>
                    <a:lumOff val="25000"/>
                  </a:schemeClr>
                </a:solidFill>
                <a:latin typeface="+mn-ea"/>
              </a:rPr>
              <a:t>_</a:t>
            </a:r>
            <a:r>
              <a:rPr kumimoji="1" lang="ja-JP" altLang="en-US" sz="600" dirty="0">
                <a:solidFill>
                  <a:schemeClr val="tx1">
                    <a:lumMod val="75000"/>
                    <a:lumOff val="25000"/>
                  </a:schemeClr>
                </a:solidFill>
                <a:latin typeface="+mn-ea"/>
              </a:rPr>
              <a:t>設定･操作手順書</a:t>
            </a:r>
            <a:r>
              <a:rPr kumimoji="1" lang="en-US" altLang="ja-JP" sz="600" dirty="0">
                <a:solidFill>
                  <a:schemeClr val="tx1">
                    <a:lumMod val="75000"/>
                    <a:lumOff val="25000"/>
                  </a:schemeClr>
                </a:solidFill>
                <a:latin typeface="+mn-ea"/>
              </a:rPr>
              <a:t>_2025-06-01_00.pdf</a:t>
            </a:r>
            <a:r>
              <a:rPr kumimoji="1" lang="ja-JP" altLang="en-US" sz="600" dirty="0">
                <a:solidFill>
                  <a:schemeClr val="tx1">
                    <a:lumMod val="75000"/>
                    <a:lumOff val="25000"/>
                  </a:schemeClr>
                </a:solidFill>
                <a:latin typeface="+mn-ea"/>
              </a:rPr>
              <a:t>）</a:t>
            </a:r>
            <a:endParaRPr kumimoji="1" lang="en-US" altLang="ja-JP" sz="700" dirty="0">
              <a:solidFill>
                <a:schemeClr val="tx1">
                  <a:lumMod val="75000"/>
                  <a:lumOff val="25000"/>
                </a:schemeClr>
              </a:solidFill>
              <a:latin typeface="+mn-ea"/>
            </a:endParaRPr>
          </a:p>
        </p:txBody>
      </p:sp>
      <p:sp>
        <p:nvSpPr>
          <p:cNvPr id="25" name="テキスト ボックス 24">
            <a:extLst>
              <a:ext uri="{FF2B5EF4-FFF2-40B4-BE49-F238E27FC236}">
                <a16:creationId xmlns:a16="http://schemas.microsoft.com/office/drawing/2014/main" id="{DB711247-93F4-ADBD-8B29-D3A8E2677E77}"/>
              </a:ext>
            </a:extLst>
          </p:cNvPr>
          <p:cNvSpPr txBox="1"/>
          <p:nvPr/>
        </p:nvSpPr>
        <p:spPr>
          <a:xfrm>
            <a:off x="3693108" y="3709221"/>
            <a:ext cx="5432288" cy="184666"/>
          </a:xfrm>
          <a:prstGeom prst="rect">
            <a:avLst/>
          </a:prstGeom>
          <a:noFill/>
        </p:spPr>
        <p:txBody>
          <a:bodyPr wrap="square" rtlCol="0">
            <a:spAutoFit/>
          </a:bodyPr>
          <a:lstStyle/>
          <a:p>
            <a:r>
              <a:rPr lang="ja-JP" altLang="en-US" sz="600" dirty="0">
                <a:latin typeface="+mn-ea"/>
              </a:rPr>
              <a:t>手形管理システム 電債オプション　設定・操作手順書  </a:t>
            </a:r>
            <a:r>
              <a:rPr lang="en-US" altLang="ja-JP" sz="600" dirty="0">
                <a:latin typeface="+mn-ea"/>
              </a:rPr>
              <a:t>2025-06-01</a:t>
            </a:r>
            <a:r>
              <a:rPr lang="ja-JP" altLang="en-US" sz="600" dirty="0">
                <a:latin typeface="+mn-ea"/>
              </a:rPr>
              <a:t>版（手形管理システム</a:t>
            </a:r>
            <a:r>
              <a:rPr lang="en-US" altLang="ja-JP" sz="600" dirty="0">
                <a:latin typeface="+mn-ea"/>
              </a:rPr>
              <a:t>_</a:t>
            </a:r>
            <a:r>
              <a:rPr lang="ja-JP" altLang="en-US" sz="600" dirty="0">
                <a:latin typeface="+mn-ea"/>
              </a:rPr>
              <a:t>電債オプション</a:t>
            </a:r>
            <a:r>
              <a:rPr lang="en-US" altLang="ja-JP" sz="600" dirty="0">
                <a:latin typeface="+mn-ea"/>
              </a:rPr>
              <a:t>_</a:t>
            </a:r>
            <a:r>
              <a:rPr lang="ja-JP" altLang="en-US" sz="600" dirty="0">
                <a:latin typeface="+mn-ea"/>
              </a:rPr>
              <a:t>設定･操作手順書</a:t>
            </a:r>
            <a:r>
              <a:rPr lang="en-US" altLang="ja-JP" sz="600" dirty="0">
                <a:latin typeface="+mn-ea"/>
              </a:rPr>
              <a:t>_2025-06-01_00.pdf</a:t>
            </a:r>
            <a:r>
              <a:rPr lang="ja-JP" altLang="en-US" sz="600" dirty="0">
                <a:latin typeface="+mn-ea"/>
              </a:rPr>
              <a:t>）</a:t>
            </a:r>
            <a:endParaRPr kumimoji="1" lang="en-US" altLang="ja-JP" sz="700" dirty="0">
              <a:latin typeface="+mn-ea"/>
            </a:endParaRPr>
          </a:p>
        </p:txBody>
      </p:sp>
    </p:spTree>
    <p:extLst>
      <p:ext uri="{BB962C8B-B14F-4D97-AF65-F5344CB8AC3E}">
        <p14:creationId xmlns:p14="http://schemas.microsoft.com/office/powerpoint/2010/main" val="231151419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p:cNvSpPr>
            <a:spLocks noGrp="1"/>
          </p:cNvSpPr>
          <p:nvPr>
            <p:ph type="sldNum" sz="quarter" idx="10"/>
          </p:nvPr>
        </p:nvSpPr>
        <p:spPr/>
        <p:txBody>
          <a:bodyPr/>
          <a:lstStyle/>
          <a:p>
            <a:fld id="{78AE49ED-73EF-499C-8307-28EB0E7CF529}" type="slidenum">
              <a:rPr lang="ja-JP" altLang="en-US" smtClean="0"/>
              <a:pPr/>
              <a:t>33</a:t>
            </a:fld>
            <a:endParaRPr lang="ja-JP" altLang="en-US" dirty="0"/>
          </a:p>
        </p:txBody>
      </p:sp>
      <p:sp>
        <p:nvSpPr>
          <p:cNvPr id="3" name="タイトル 2"/>
          <p:cNvSpPr>
            <a:spLocks noGrp="1"/>
          </p:cNvSpPr>
          <p:nvPr>
            <p:ph type="title"/>
          </p:nvPr>
        </p:nvSpPr>
        <p:spPr/>
        <p:txBody>
          <a:bodyPr/>
          <a:lstStyle/>
          <a:p>
            <a:r>
              <a:rPr kumimoji="1" lang="en-US" altLang="ja-JP" sz="3600" dirty="0">
                <a:solidFill>
                  <a:schemeClr val="accent1"/>
                </a:solidFill>
              </a:rPr>
              <a:t>03 </a:t>
            </a:r>
            <a:r>
              <a:rPr kumimoji="1" lang="ja-JP" altLang="en-US" sz="3600" dirty="0"/>
              <a:t>運用について</a:t>
            </a:r>
          </a:p>
        </p:txBody>
      </p:sp>
      <p:sp>
        <p:nvSpPr>
          <p:cNvPr id="4" name="フッター プレースホルダー 3"/>
          <p:cNvSpPr>
            <a:spLocks noGrp="1"/>
          </p:cNvSpPr>
          <p:nvPr>
            <p:ph type="ftr" sz="quarter" idx="3"/>
          </p:nvPr>
        </p:nvSpPr>
        <p:spPr/>
        <p:txBody>
          <a:bodyPr/>
          <a:lstStyle/>
          <a:p>
            <a:r>
              <a:rPr lang="en-US" altLang="ja-JP" dirty="0"/>
              <a:t>©Canon IT Solutions Inc.  All rights reserved.</a:t>
            </a:r>
            <a:endParaRPr lang="ja-JP" altLang="en-US" dirty="0"/>
          </a:p>
        </p:txBody>
      </p:sp>
    </p:spTree>
    <p:extLst>
      <p:ext uri="{BB962C8B-B14F-4D97-AF65-F5344CB8AC3E}">
        <p14:creationId xmlns:p14="http://schemas.microsoft.com/office/powerpoint/2010/main" val="421106273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p:cNvSpPr>
            <a:spLocks noGrp="1"/>
          </p:cNvSpPr>
          <p:nvPr>
            <p:ph type="sldNum" sz="quarter" idx="12"/>
          </p:nvPr>
        </p:nvSpPr>
        <p:spPr/>
        <p:txBody>
          <a:bodyPr/>
          <a:lstStyle/>
          <a:p>
            <a:fld id="{78AE49ED-73EF-499C-8307-28EB0E7CF529}" type="slidenum">
              <a:rPr kumimoji="1" lang="ja-JP" altLang="en-US" smtClean="0"/>
              <a:t>34</a:t>
            </a:fld>
            <a:endParaRPr kumimoji="1" lang="ja-JP" altLang="en-US" dirty="0"/>
          </a:p>
        </p:txBody>
      </p:sp>
      <p:sp>
        <p:nvSpPr>
          <p:cNvPr id="3" name="テキスト プレースホルダー 2"/>
          <p:cNvSpPr>
            <a:spLocks noGrp="1"/>
          </p:cNvSpPr>
          <p:nvPr>
            <p:ph type="body" sz="quarter" idx="14"/>
          </p:nvPr>
        </p:nvSpPr>
        <p:spPr/>
        <p:txBody>
          <a:bodyPr/>
          <a:lstStyle/>
          <a:p>
            <a:pPr indent="-285750"/>
            <a:r>
              <a:rPr lang="en-US" altLang="ja-JP" sz="1400" dirty="0">
                <a:solidFill>
                  <a:prstClr val="black">
                    <a:lumMod val="75000"/>
                    <a:lumOff val="25000"/>
                  </a:prstClr>
                </a:solidFill>
              </a:rPr>
              <a:t>Zabbix</a:t>
            </a:r>
            <a:r>
              <a:rPr lang="ja-JP" altLang="en-US" sz="1400" dirty="0">
                <a:solidFill>
                  <a:prstClr val="black">
                    <a:lumMod val="75000"/>
                    <a:lumOff val="25000"/>
                  </a:prstClr>
                </a:solidFill>
              </a:rPr>
              <a:t>（サーバー、ネットワークなどを監視するための統合監視ソフトウェア）により、</a:t>
            </a:r>
            <a:endParaRPr lang="en-US" altLang="ja-JP" sz="1400" dirty="0">
              <a:solidFill>
                <a:prstClr val="black">
                  <a:lumMod val="75000"/>
                  <a:lumOff val="25000"/>
                </a:prstClr>
              </a:solidFill>
            </a:endParaRPr>
          </a:p>
          <a:p>
            <a:pPr indent="-285750"/>
            <a:r>
              <a:rPr lang="ja-JP" altLang="en-US" sz="1400" dirty="0">
                <a:solidFill>
                  <a:prstClr val="black">
                    <a:lumMod val="75000"/>
                    <a:lumOff val="25000"/>
                  </a:prstClr>
                </a:solidFill>
              </a:rPr>
              <a:t>サービス提供時間帯の各サーバの監視を実施します。監視内容は以下のとおりです。</a:t>
            </a:r>
            <a:endParaRPr lang="en-US" altLang="ja-JP" sz="1400" dirty="0">
              <a:solidFill>
                <a:prstClr val="black">
                  <a:lumMod val="75000"/>
                  <a:lumOff val="25000"/>
                </a:prstClr>
              </a:solidFill>
            </a:endParaRPr>
          </a:p>
          <a:p>
            <a:pPr lvl="1">
              <a:lnSpc>
                <a:spcPct val="150000"/>
              </a:lnSpc>
            </a:pPr>
            <a:r>
              <a:rPr lang="ja-JP" altLang="en-US" sz="1400" dirty="0">
                <a:solidFill>
                  <a:prstClr val="black">
                    <a:lumMod val="75000"/>
                    <a:lumOff val="25000"/>
                  </a:prstClr>
                </a:solidFill>
              </a:rPr>
              <a:t>監視サーバとサーバ（</a:t>
            </a:r>
            <a:r>
              <a:rPr lang="en-US" altLang="ja-JP" sz="1400" dirty="0">
                <a:solidFill>
                  <a:prstClr val="black">
                    <a:lumMod val="75000"/>
                    <a:lumOff val="25000"/>
                  </a:prstClr>
                </a:solidFill>
              </a:rPr>
              <a:t>IIS</a:t>
            </a:r>
            <a:r>
              <a:rPr lang="ja-JP" altLang="en-US" sz="1400" dirty="0">
                <a:solidFill>
                  <a:prstClr val="black">
                    <a:lumMod val="75000"/>
                    <a:lumOff val="25000"/>
                  </a:prstClr>
                </a:solidFill>
              </a:rPr>
              <a:t>）間の</a:t>
            </a:r>
            <a:r>
              <a:rPr lang="en-US" altLang="ja-JP" sz="1400" dirty="0">
                <a:solidFill>
                  <a:prstClr val="black">
                    <a:lumMod val="75000"/>
                    <a:lumOff val="25000"/>
                  </a:prstClr>
                </a:solidFill>
              </a:rPr>
              <a:t>ping</a:t>
            </a:r>
            <a:r>
              <a:rPr lang="ja-JP" altLang="en-US" sz="1400" dirty="0">
                <a:solidFill>
                  <a:prstClr val="black">
                    <a:lumMod val="75000"/>
                    <a:lumOff val="25000"/>
                  </a:prstClr>
                </a:solidFill>
              </a:rPr>
              <a:t>による死活監視</a:t>
            </a:r>
            <a:endParaRPr lang="en-US" altLang="ja-JP" sz="1400" dirty="0">
              <a:solidFill>
                <a:prstClr val="black">
                  <a:lumMod val="75000"/>
                  <a:lumOff val="25000"/>
                </a:prstClr>
              </a:solidFill>
            </a:endParaRPr>
          </a:p>
          <a:p>
            <a:pPr lvl="1"/>
            <a:r>
              <a:rPr lang="ja-JP" altLang="en-US" sz="1400" dirty="0">
                <a:solidFill>
                  <a:prstClr val="black">
                    <a:lumMod val="75000"/>
                    <a:lumOff val="25000"/>
                  </a:prstClr>
                </a:solidFill>
              </a:rPr>
              <a:t>サーバリソース（</a:t>
            </a:r>
            <a:r>
              <a:rPr lang="en-US" altLang="ja-JP" sz="1400" dirty="0">
                <a:solidFill>
                  <a:prstClr val="black">
                    <a:lumMod val="75000"/>
                    <a:lumOff val="25000"/>
                  </a:prstClr>
                </a:solidFill>
              </a:rPr>
              <a:t>CPU</a:t>
            </a:r>
            <a:r>
              <a:rPr lang="ja-JP" altLang="en-US" sz="1400" dirty="0">
                <a:solidFill>
                  <a:prstClr val="black">
                    <a:lumMod val="75000"/>
                    <a:lumOff val="25000"/>
                  </a:prstClr>
                </a:solidFill>
              </a:rPr>
              <a:t>使用率、メモリ使用率、ディスク使用率、等）の監視</a:t>
            </a:r>
            <a:endParaRPr lang="en-US" altLang="ja-JP" sz="1400" dirty="0">
              <a:solidFill>
                <a:prstClr val="black">
                  <a:lumMod val="75000"/>
                  <a:lumOff val="25000"/>
                </a:prstClr>
              </a:solidFill>
            </a:endParaRPr>
          </a:p>
          <a:p>
            <a:pPr marL="457200" lvl="1" indent="0">
              <a:buNone/>
            </a:pPr>
            <a:r>
              <a:rPr lang="ja-JP" altLang="en-US" sz="1400" dirty="0">
                <a:solidFill>
                  <a:prstClr val="black">
                    <a:lumMod val="75000"/>
                    <a:lumOff val="25000"/>
                  </a:prstClr>
                </a:solidFill>
              </a:rPr>
              <a:t>など</a:t>
            </a:r>
            <a:endParaRPr lang="en-US" altLang="ja-JP" sz="1400" dirty="0">
              <a:solidFill>
                <a:prstClr val="black">
                  <a:lumMod val="75000"/>
                  <a:lumOff val="25000"/>
                </a:prstClr>
              </a:solidFill>
            </a:endParaRPr>
          </a:p>
          <a:p>
            <a:pPr indent="-285750">
              <a:lnSpc>
                <a:spcPct val="150000"/>
              </a:lnSpc>
            </a:pPr>
            <a:r>
              <a:rPr lang="ja-JP" altLang="en-US" sz="1100" dirty="0">
                <a:solidFill>
                  <a:prstClr val="black">
                    <a:lumMod val="75000"/>
                    <a:lumOff val="25000"/>
                  </a:prstClr>
                </a:solidFill>
              </a:rPr>
              <a:t>注意）異常値を検出した場合はシステム管理者が、適宜、対応します。</a:t>
            </a:r>
            <a:endParaRPr lang="en-US" altLang="ja-JP" sz="1100" dirty="0">
              <a:solidFill>
                <a:prstClr val="black">
                  <a:lumMod val="75000"/>
                  <a:lumOff val="25000"/>
                </a:prstClr>
              </a:solidFill>
            </a:endParaRPr>
          </a:p>
          <a:p>
            <a:pPr indent="-285750">
              <a:lnSpc>
                <a:spcPct val="150000"/>
              </a:lnSpc>
            </a:pPr>
            <a:r>
              <a:rPr lang="ja-JP" altLang="en-US" sz="1100" dirty="0">
                <a:solidFill>
                  <a:prstClr val="black">
                    <a:lumMod val="75000"/>
                    <a:lumOff val="25000"/>
                  </a:prstClr>
                </a:solidFill>
              </a:rPr>
              <a:t>注意）監査対応として、</a:t>
            </a:r>
            <a:r>
              <a:rPr lang="ja-JP" altLang="en-US" sz="1100" b="1" dirty="0">
                <a:solidFill>
                  <a:prstClr val="black">
                    <a:lumMod val="75000"/>
                    <a:lumOff val="25000"/>
                  </a:prstClr>
                </a:solidFill>
              </a:rPr>
              <a:t>監視結果のレポート報告等を行うサービスはありません</a:t>
            </a:r>
            <a:r>
              <a:rPr lang="ja-JP" altLang="en-US" sz="1100" dirty="0">
                <a:solidFill>
                  <a:prstClr val="black">
                    <a:lumMod val="75000"/>
                    <a:lumOff val="25000"/>
                  </a:prstClr>
                </a:solidFill>
              </a:rPr>
              <a:t>。</a:t>
            </a:r>
            <a:endParaRPr lang="en-US" altLang="ja-JP" sz="1100" dirty="0">
              <a:solidFill>
                <a:prstClr val="black">
                  <a:lumMod val="75000"/>
                  <a:lumOff val="25000"/>
                </a:prstClr>
              </a:solidFill>
            </a:endParaRPr>
          </a:p>
          <a:p>
            <a:pPr marL="457200" lvl="1" indent="0">
              <a:buNone/>
            </a:pPr>
            <a:endParaRPr lang="en-US" altLang="ja-JP" dirty="0">
              <a:solidFill>
                <a:prstClr val="black"/>
              </a:solidFill>
            </a:endParaRPr>
          </a:p>
          <a:p>
            <a:endParaRPr kumimoji="1" lang="ja-JP" altLang="en-US" dirty="0"/>
          </a:p>
        </p:txBody>
      </p:sp>
      <p:sp>
        <p:nvSpPr>
          <p:cNvPr id="4" name="タイトル 3"/>
          <p:cNvSpPr>
            <a:spLocks noGrp="1"/>
          </p:cNvSpPr>
          <p:nvPr>
            <p:ph type="title"/>
          </p:nvPr>
        </p:nvSpPr>
        <p:spPr/>
        <p:txBody>
          <a:bodyPr/>
          <a:lstStyle/>
          <a:p>
            <a:r>
              <a:rPr lang="ja-JP" altLang="en-US" sz="2000" dirty="0"/>
              <a:t>クラウド運用について（死活監視）</a:t>
            </a:r>
            <a:endParaRPr kumimoji="1" lang="ja-JP" altLang="en-US" sz="2000" dirty="0"/>
          </a:p>
        </p:txBody>
      </p:sp>
      <p:sp>
        <p:nvSpPr>
          <p:cNvPr id="5" name="フッター プレースホルダー 4"/>
          <p:cNvSpPr>
            <a:spLocks noGrp="1"/>
          </p:cNvSpPr>
          <p:nvPr>
            <p:ph type="ftr" sz="quarter" idx="3"/>
          </p:nvPr>
        </p:nvSpPr>
        <p:spPr/>
        <p:txBody>
          <a:bodyPr/>
          <a:lstStyle/>
          <a:p>
            <a:r>
              <a:rPr lang="en-US" altLang="ja-JP" dirty="0"/>
              <a:t>©Canon IT Solutions Inc.  All rights reserved.</a:t>
            </a:r>
            <a:endParaRPr lang="ja-JP" altLang="en-US" dirty="0"/>
          </a:p>
        </p:txBody>
      </p:sp>
    </p:spTree>
    <p:extLst>
      <p:ext uri="{BB962C8B-B14F-4D97-AF65-F5344CB8AC3E}">
        <p14:creationId xmlns:p14="http://schemas.microsoft.com/office/powerpoint/2010/main" val="243893379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p:cNvSpPr>
            <a:spLocks noGrp="1"/>
          </p:cNvSpPr>
          <p:nvPr>
            <p:ph type="sldNum" sz="quarter" idx="12"/>
          </p:nvPr>
        </p:nvSpPr>
        <p:spPr/>
        <p:txBody>
          <a:bodyPr/>
          <a:lstStyle/>
          <a:p>
            <a:fld id="{78AE49ED-73EF-499C-8307-28EB0E7CF529}" type="slidenum">
              <a:rPr kumimoji="1" lang="ja-JP" altLang="en-US" smtClean="0"/>
              <a:t>35</a:t>
            </a:fld>
            <a:endParaRPr kumimoji="1" lang="ja-JP" altLang="en-US" dirty="0"/>
          </a:p>
        </p:txBody>
      </p:sp>
      <p:sp>
        <p:nvSpPr>
          <p:cNvPr id="3" name="テキスト プレースホルダー 2"/>
          <p:cNvSpPr>
            <a:spLocks noGrp="1"/>
          </p:cNvSpPr>
          <p:nvPr>
            <p:ph type="body" sz="quarter" idx="14"/>
          </p:nvPr>
        </p:nvSpPr>
        <p:spPr>
          <a:xfrm>
            <a:off x="358775" y="915566"/>
            <a:ext cx="8426450" cy="3780420"/>
          </a:xfrm>
        </p:spPr>
        <p:txBody>
          <a:bodyPr/>
          <a:lstStyle/>
          <a:p>
            <a:pPr lvl="0" indent="-285750"/>
            <a:r>
              <a:rPr lang="ja-JP" altLang="en-US" sz="1400" dirty="0">
                <a:solidFill>
                  <a:schemeClr val="tx1">
                    <a:lumMod val="75000"/>
                    <a:lumOff val="25000"/>
                  </a:schemeClr>
                </a:solidFill>
              </a:rPr>
              <a:t>日次で差分バックアップを増分で取得して１世代を保管します。</a:t>
            </a:r>
            <a:endParaRPr lang="en-US" altLang="ja-JP" sz="1400" dirty="0">
              <a:solidFill>
                <a:schemeClr val="tx1">
                  <a:lumMod val="75000"/>
                  <a:lumOff val="25000"/>
                </a:schemeClr>
              </a:solidFill>
            </a:endParaRPr>
          </a:p>
          <a:p>
            <a:pPr lvl="0" indent="-285750">
              <a:lnSpc>
                <a:spcPct val="200000"/>
              </a:lnSpc>
            </a:pPr>
            <a:r>
              <a:rPr lang="ja-JP" altLang="en-US" sz="1100" dirty="0">
                <a:solidFill>
                  <a:schemeClr val="tx1">
                    <a:lumMod val="75000"/>
                    <a:lumOff val="25000"/>
                  </a:schemeClr>
                </a:solidFill>
              </a:rPr>
              <a:t>注意</a:t>
            </a:r>
            <a:r>
              <a:rPr lang="en-US" altLang="ja-JP" sz="1100" dirty="0">
                <a:solidFill>
                  <a:schemeClr val="tx1">
                    <a:lumMod val="75000"/>
                    <a:lumOff val="25000"/>
                  </a:schemeClr>
                </a:solidFill>
              </a:rPr>
              <a:t>1</a:t>
            </a:r>
            <a:r>
              <a:rPr lang="ja-JP" altLang="en-US" sz="1100" dirty="0">
                <a:solidFill>
                  <a:schemeClr val="tx1">
                    <a:lumMod val="75000"/>
                    <a:lumOff val="25000"/>
                  </a:schemeClr>
                </a:solidFill>
              </a:rPr>
              <a:t>）サービス提供外の時間帯（</a:t>
            </a:r>
            <a:r>
              <a:rPr lang="en-US" altLang="ja-JP" sz="1100" dirty="0">
                <a:solidFill>
                  <a:schemeClr val="tx1">
                    <a:lumMod val="75000"/>
                    <a:lumOff val="25000"/>
                  </a:schemeClr>
                </a:solidFill>
              </a:rPr>
              <a:t>AM1:00</a:t>
            </a:r>
            <a:r>
              <a:rPr lang="ja-JP" altLang="en-US" sz="1100" dirty="0">
                <a:solidFill>
                  <a:schemeClr val="tx1">
                    <a:lumMod val="75000"/>
                    <a:lumOff val="25000"/>
                  </a:schemeClr>
                </a:solidFill>
              </a:rPr>
              <a:t>～</a:t>
            </a:r>
            <a:r>
              <a:rPr lang="en-US" altLang="ja-JP" sz="1100" dirty="0">
                <a:solidFill>
                  <a:schemeClr val="tx1">
                    <a:lumMod val="75000"/>
                    <a:lumOff val="25000"/>
                  </a:schemeClr>
                </a:solidFill>
              </a:rPr>
              <a:t>AM7:00</a:t>
            </a:r>
            <a:r>
              <a:rPr lang="ja-JP" altLang="en-US" sz="1100" dirty="0">
                <a:solidFill>
                  <a:schemeClr val="tx1">
                    <a:lumMod val="75000"/>
                    <a:lumOff val="25000"/>
                  </a:schemeClr>
                </a:solidFill>
              </a:rPr>
              <a:t>）に取得します。</a:t>
            </a:r>
            <a:endParaRPr lang="en-US" altLang="ja-JP" sz="1100" dirty="0">
              <a:solidFill>
                <a:schemeClr val="tx1">
                  <a:lumMod val="75000"/>
                  <a:lumOff val="25000"/>
                </a:schemeClr>
              </a:solidFill>
            </a:endParaRPr>
          </a:p>
          <a:p>
            <a:pPr lvl="0" indent="-285750">
              <a:lnSpc>
                <a:spcPct val="100000"/>
              </a:lnSpc>
            </a:pPr>
            <a:r>
              <a:rPr lang="ja-JP" altLang="en-US" sz="1100" dirty="0">
                <a:solidFill>
                  <a:schemeClr val="tx1">
                    <a:lumMod val="75000"/>
                    <a:lumOff val="25000"/>
                  </a:schemeClr>
                </a:solidFill>
              </a:rPr>
              <a:t>注意</a:t>
            </a:r>
            <a:r>
              <a:rPr lang="en-US" altLang="ja-JP" sz="1100" dirty="0">
                <a:solidFill>
                  <a:schemeClr val="tx1">
                    <a:lumMod val="75000"/>
                    <a:lumOff val="25000"/>
                  </a:schemeClr>
                </a:solidFill>
              </a:rPr>
              <a:t>2</a:t>
            </a:r>
            <a:r>
              <a:rPr lang="ja-JP" altLang="en-US" sz="1100" dirty="0">
                <a:solidFill>
                  <a:schemeClr val="tx1">
                    <a:lumMod val="75000"/>
                    <a:lumOff val="25000"/>
                  </a:schemeClr>
                </a:solidFill>
              </a:rPr>
              <a:t>）標準のバックアップは</a:t>
            </a:r>
            <a:r>
              <a:rPr lang="en-US" altLang="ja-JP" sz="1100" b="1" dirty="0">
                <a:solidFill>
                  <a:schemeClr val="tx1">
                    <a:lumMod val="75000"/>
                    <a:lumOff val="25000"/>
                  </a:schemeClr>
                </a:solidFill>
              </a:rPr>
              <a:t>OCI</a:t>
            </a:r>
            <a:r>
              <a:rPr lang="ja-JP" altLang="en-US" sz="1100" b="1" dirty="0">
                <a:solidFill>
                  <a:schemeClr val="tx1">
                    <a:lumMod val="75000"/>
                    <a:lumOff val="25000"/>
                  </a:schemeClr>
                </a:solidFill>
              </a:rPr>
              <a:t> 東京リージョンに保管</a:t>
            </a:r>
            <a:r>
              <a:rPr lang="ja-JP" altLang="en-US" sz="1100" dirty="0">
                <a:solidFill>
                  <a:schemeClr val="tx1">
                    <a:lumMod val="75000"/>
                    <a:lumOff val="25000"/>
                  </a:schemeClr>
                </a:solidFill>
              </a:rPr>
              <a:t>します。</a:t>
            </a:r>
            <a:endParaRPr lang="en-US" altLang="ja-JP" sz="1100" dirty="0">
              <a:solidFill>
                <a:schemeClr val="tx1">
                  <a:lumMod val="75000"/>
                  <a:lumOff val="25000"/>
                </a:schemeClr>
              </a:solidFill>
            </a:endParaRPr>
          </a:p>
          <a:p>
            <a:pPr marL="457200" lvl="1" indent="0">
              <a:buNone/>
            </a:pPr>
            <a:endParaRPr lang="en-US" altLang="ja-JP" sz="1600" dirty="0">
              <a:solidFill>
                <a:schemeClr val="tx1">
                  <a:lumMod val="75000"/>
                  <a:lumOff val="25000"/>
                </a:schemeClr>
              </a:solidFill>
            </a:endParaRPr>
          </a:p>
          <a:p>
            <a:pPr lvl="0" indent="-285750">
              <a:lnSpc>
                <a:spcPct val="100000"/>
              </a:lnSpc>
            </a:pPr>
            <a:r>
              <a:rPr lang="en-US" altLang="ja-JP" sz="1400" dirty="0">
                <a:solidFill>
                  <a:schemeClr val="tx1">
                    <a:lumMod val="75000"/>
                    <a:lumOff val="25000"/>
                  </a:schemeClr>
                </a:solidFill>
              </a:rPr>
              <a:t>Private</a:t>
            </a:r>
            <a:r>
              <a:rPr lang="ja-JP" altLang="en-US" sz="1400" dirty="0">
                <a:solidFill>
                  <a:schemeClr val="tx1">
                    <a:lumMod val="75000"/>
                    <a:lumOff val="25000"/>
                  </a:schemeClr>
                </a:solidFill>
              </a:rPr>
              <a:t>クラウドと</a:t>
            </a:r>
            <a:r>
              <a:rPr lang="en-US" altLang="ja-JP" sz="1400" dirty="0">
                <a:solidFill>
                  <a:schemeClr val="tx1">
                    <a:lumMod val="75000"/>
                    <a:lumOff val="25000"/>
                  </a:schemeClr>
                </a:solidFill>
              </a:rPr>
              <a:t>Compact</a:t>
            </a:r>
            <a:r>
              <a:rPr lang="ja-JP" altLang="en-US" sz="1400" dirty="0">
                <a:solidFill>
                  <a:schemeClr val="tx1">
                    <a:lumMod val="75000"/>
                    <a:lumOff val="25000"/>
                  </a:schemeClr>
                </a:solidFill>
              </a:rPr>
              <a:t>クラウドの場合、</a:t>
            </a:r>
            <a:endParaRPr lang="en-US" altLang="ja-JP" sz="1400" dirty="0">
              <a:solidFill>
                <a:schemeClr val="tx1">
                  <a:lumMod val="75000"/>
                  <a:lumOff val="25000"/>
                </a:schemeClr>
              </a:solidFill>
            </a:endParaRPr>
          </a:p>
          <a:p>
            <a:pPr lvl="0" indent="-285750"/>
            <a:r>
              <a:rPr lang="ja-JP" altLang="en-US" sz="1400" dirty="0">
                <a:solidFill>
                  <a:schemeClr val="tx1">
                    <a:lumMod val="75000"/>
                    <a:lumOff val="25000"/>
                  </a:schemeClr>
                </a:solidFill>
              </a:rPr>
              <a:t>別リージョン（大阪リージョン）への追加のバックアップが可能（別途有償の契約が必要）です。</a:t>
            </a:r>
            <a:endParaRPr lang="en-US" altLang="ja-JP" sz="1400" dirty="0">
              <a:solidFill>
                <a:schemeClr val="tx1">
                  <a:lumMod val="75000"/>
                  <a:lumOff val="25000"/>
                </a:schemeClr>
              </a:solidFill>
            </a:endParaRPr>
          </a:p>
          <a:p>
            <a:pPr lvl="0" indent="-285750"/>
            <a:r>
              <a:rPr lang="ja-JP" altLang="en-US" sz="1400" dirty="0">
                <a:solidFill>
                  <a:schemeClr val="tx1">
                    <a:lumMod val="75000"/>
                    <a:lumOff val="25000"/>
                  </a:schemeClr>
                </a:solidFill>
              </a:rPr>
              <a:t>この場合の大阪リージョンへのバックアップは</a:t>
            </a:r>
            <a:r>
              <a:rPr lang="en-US" altLang="ja-JP" sz="1400" dirty="0">
                <a:solidFill>
                  <a:schemeClr val="tx1">
                    <a:lumMod val="75000"/>
                    <a:lumOff val="25000"/>
                  </a:schemeClr>
                </a:solidFill>
              </a:rPr>
              <a:t>14</a:t>
            </a:r>
            <a:r>
              <a:rPr lang="ja-JP" altLang="en-US" sz="1400" dirty="0">
                <a:solidFill>
                  <a:schemeClr val="tx1">
                    <a:lumMod val="75000"/>
                    <a:lumOff val="25000"/>
                  </a:schemeClr>
                </a:solidFill>
              </a:rPr>
              <a:t>世代を保管します。</a:t>
            </a:r>
            <a:endParaRPr lang="en-US" altLang="ja-JP" sz="1400" dirty="0">
              <a:solidFill>
                <a:schemeClr val="tx1">
                  <a:lumMod val="75000"/>
                  <a:lumOff val="25000"/>
                </a:schemeClr>
              </a:solidFill>
            </a:endParaRPr>
          </a:p>
          <a:p>
            <a:pPr lvl="0" indent="-285750">
              <a:lnSpc>
                <a:spcPct val="150000"/>
              </a:lnSpc>
            </a:pPr>
            <a:r>
              <a:rPr lang="ja-JP" altLang="en-US" sz="1100" b="1" dirty="0">
                <a:solidFill>
                  <a:schemeClr val="tx1">
                    <a:lumMod val="75000"/>
                    <a:lumOff val="25000"/>
                  </a:schemeClr>
                </a:solidFill>
              </a:rPr>
              <a:t>注意）大阪リージョンへバックアップするサービスは、</a:t>
            </a:r>
            <a:r>
              <a:rPr lang="en-US" altLang="ja-JP" sz="1100" b="1" dirty="0">
                <a:solidFill>
                  <a:schemeClr val="tx1">
                    <a:lumMod val="75000"/>
                    <a:lumOff val="25000"/>
                  </a:schemeClr>
                </a:solidFill>
              </a:rPr>
              <a:t>Public</a:t>
            </a:r>
            <a:r>
              <a:rPr lang="ja-JP" altLang="en-US" sz="1100" b="1" dirty="0">
                <a:solidFill>
                  <a:schemeClr val="tx1">
                    <a:lumMod val="75000"/>
                    <a:lumOff val="25000"/>
                  </a:schemeClr>
                </a:solidFill>
              </a:rPr>
              <a:t>クラウドは対象外です。</a:t>
            </a:r>
            <a:endParaRPr lang="en-US" altLang="ja-JP" sz="1100" b="1" dirty="0">
              <a:solidFill>
                <a:schemeClr val="tx1">
                  <a:lumMod val="75000"/>
                  <a:lumOff val="25000"/>
                </a:schemeClr>
              </a:solidFill>
            </a:endParaRPr>
          </a:p>
          <a:p>
            <a:pPr lvl="0" indent="-285750">
              <a:lnSpc>
                <a:spcPct val="100000"/>
              </a:lnSpc>
            </a:pPr>
            <a:endParaRPr lang="en-US" altLang="ja-JP" sz="1600" dirty="0">
              <a:solidFill>
                <a:schemeClr val="tx1">
                  <a:lumMod val="75000"/>
                  <a:lumOff val="25000"/>
                </a:schemeClr>
              </a:solidFill>
            </a:endParaRPr>
          </a:p>
          <a:p>
            <a:pPr lvl="0" indent="-285750">
              <a:lnSpc>
                <a:spcPct val="100000"/>
              </a:lnSpc>
            </a:pPr>
            <a:r>
              <a:rPr lang="ja-JP" altLang="en-US" sz="1400" dirty="0">
                <a:solidFill>
                  <a:schemeClr val="tx1">
                    <a:lumMod val="75000"/>
                    <a:lumOff val="25000"/>
                  </a:schemeClr>
                </a:solidFill>
              </a:rPr>
              <a:t>＜復元について＞</a:t>
            </a:r>
            <a:endParaRPr lang="en-US" altLang="ja-JP" sz="1400" dirty="0">
              <a:solidFill>
                <a:schemeClr val="tx1">
                  <a:lumMod val="75000"/>
                  <a:lumOff val="25000"/>
                </a:schemeClr>
              </a:solidFill>
            </a:endParaRPr>
          </a:p>
          <a:p>
            <a:pPr lvl="0" indent="-285750"/>
            <a:r>
              <a:rPr lang="ja-JP" altLang="en-US" sz="1400" dirty="0">
                <a:solidFill>
                  <a:schemeClr val="tx1">
                    <a:lumMod val="75000"/>
                    <a:lumOff val="25000"/>
                  </a:schemeClr>
                </a:solidFill>
              </a:rPr>
              <a:t>バージョンアップなどで障害が発生し著しい迷惑をかけてしまった場合に限り、</a:t>
            </a:r>
            <a:endParaRPr lang="en-US" altLang="ja-JP" sz="1400" dirty="0">
              <a:solidFill>
                <a:schemeClr val="tx1">
                  <a:lumMod val="75000"/>
                  <a:lumOff val="25000"/>
                </a:schemeClr>
              </a:solidFill>
            </a:endParaRPr>
          </a:p>
          <a:p>
            <a:pPr lvl="0" indent="-285750"/>
            <a:r>
              <a:rPr lang="ja-JP" altLang="en-US" sz="1400" dirty="0">
                <a:solidFill>
                  <a:schemeClr val="tx1">
                    <a:lumMod val="75000"/>
                    <a:lumOff val="25000"/>
                  </a:schemeClr>
                </a:solidFill>
              </a:rPr>
              <a:t>バックアップを使用して復元（戻すこと）が可能です。</a:t>
            </a:r>
            <a:endParaRPr lang="en-US" altLang="ja-JP" sz="1400" dirty="0">
              <a:solidFill>
                <a:schemeClr val="tx1">
                  <a:lumMod val="75000"/>
                  <a:lumOff val="25000"/>
                </a:schemeClr>
              </a:solidFill>
            </a:endParaRPr>
          </a:p>
          <a:p>
            <a:pPr lvl="0" indent="-285750">
              <a:lnSpc>
                <a:spcPct val="150000"/>
              </a:lnSpc>
            </a:pPr>
            <a:r>
              <a:rPr lang="ja-JP" altLang="en-US" sz="1100" b="1" dirty="0">
                <a:solidFill>
                  <a:schemeClr val="tx1">
                    <a:lumMod val="75000"/>
                    <a:lumOff val="25000"/>
                  </a:schemeClr>
                </a:solidFill>
              </a:rPr>
              <a:t>注意）バックアップ・復元については、お客様からの個社別の依頼（業務都合による復元の要望、等）は受け付けていません。</a:t>
            </a:r>
            <a:endParaRPr lang="en-US" altLang="ja-JP" sz="1100" dirty="0">
              <a:solidFill>
                <a:schemeClr val="tx1">
                  <a:lumMod val="75000"/>
                  <a:lumOff val="25000"/>
                </a:schemeClr>
              </a:solidFill>
            </a:endParaRPr>
          </a:p>
          <a:p>
            <a:pPr lvl="0" indent="-285750">
              <a:lnSpc>
                <a:spcPct val="100000"/>
              </a:lnSpc>
            </a:pPr>
            <a:r>
              <a:rPr lang="ja-JP" altLang="en-US" sz="1100" b="1" dirty="0">
                <a:solidFill>
                  <a:schemeClr val="tx1">
                    <a:lumMod val="75000"/>
                    <a:lumOff val="25000"/>
                  </a:schemeClr>
                </a:solidFill>
              </a:rPr>
              <a:t>注意）復元を行った場合、</a:t>
            </a:r>
            <a:r>
              <a:rPr lang="en-US" altLang="ja-JP" sz="1100" b="1" dirty="0">
                <a:solidFill>
                  <a:schemeClr val="tx1">
                    <a:lumMod val="75000"/>
                    <a:lumOff val="25000"/>
                  </a:schemeClr>
                </a:solidFill>
              </a:rPr>
              <a:t>NX Cloud</a:t>
            </a:r>
            <a:r>
              <a:rPr lang="ja-JP" altLang="en-US" sz="1100" b="1" dirty="0">
                <a:solidFill>
                  <a:schemeClr val="tx1">
                    <a:lumMod val="75000"/>
                    <a:lumOff val="25000"/>
                  </a:schemeClr>
                </a:solidFill>
              </a:rPr>
              <a:t>側の</a:t>
            </a:r>
            <a:r>
              <a:rPr lang="en-US" altLang="ja-JP" sz="1100" b="1" dirty="0">
                <a:solidFill>
                  <a:schemeClr val="tx1">
                    <a:lumMod val="75000"/>
                    <a:lumOff val="25000"/>
                  </a:schemeClr>
                </a:solidFill>
              </a:rPr>
              <a:t>IP</a:t>
            </a:r>
            <a:r>
              <a:rPr lang="ja-JP" altLang="en-US" sz="1100" b="1" dirty="0">
                <a:solidFill>
                  <a:schemeClr val="tx1">
                    <a:lumMod val="75000"/>
                    <a:lumOff val="25000"/>
                  </a:schemeClr>
                </a:solidFill>
              </a:rPr>
              <a:t>アドレス・</a:t>
            </a:r>
            <a:r>
              <a:rPr lang="en-US" altLang="ja-JP" sz="1100" b="1" dirty="0">
                <a:solidFill>
                  <a:schemeClr val="tx1">
                    <a:lumMod val="75000"/>
                    <a:lumOff val="25000"/>
                  </a:schemeClr>
                </a:solidFill>
              </a:rPr>
              <a:t>URL</a:t>
            </a:r>
            <a:r>
              <a:rPr lang="ja-JP" altLang="en-US" sz="1100" b="1" dirty="0">
                <a:solidFill>
                  <a:schemeClr val="tx1">
                    <a:lumMod val="75000"/>
                    <a:lumOff val="25000"/>
                  </a:schemeClr>
                </a:solidFill>
              </a:rPr>
              <a:t>等が変更になる場合があります。</a:t>
            </a:r>
            <a:endParaRPr lang="en-US" altLang="ja-JP" sz="1100" dirty="0">
              <a:solidFill>
                <a:schemeClr val="tx1">
                  <a:lumMod val="75000"/>
                  <a:lumOff val="25000"/>
                </a:schemeClr>
              </a:solidFill>
            </a:endParaRPr>
          </a:p>
          <a:p>
            <a:endParaRPr kumimoji="1" lang="ja-JP" altLang="en-US" dirty="0">
              <a:solidFill>
                <a:schemeClr val="tx1">
                  <a:lumMod val="75000"/>
                  <a:lumOff val="25000"/>
                </a:schemeClr>
              </a:solidFill>
            </a:endParaRPr>
          </a:p>
        </p:txBody>
      </p:sp>
      <p:sp>
        <p:nvSpPr>
          <p:cNvPr id="4" name="タイトル 3"/>
          <p:cNvSpPr>
            <a:spLocks noGrp="1"/>
          </p:cNvSpPr>
          <p:nvPr>
            <p:ph type="title"/>
          </p:nvPr>
        </p:nvSpPr>
        <p:spPr/>
        <p:txBody>
          <a:bodyPr/>
          <a:lstStyle/>
          <a:p>
            <a:r>
              <a:rPr lang="ja-JP" altLang="en-US" sz="2000" dirty="0"/>
              <a:t>クラウド運用について（バックアップ）</a:t>
            </a:r>
            <a:endParaRPr kumimoji="1" lang="ja-JP" altLang="en-US" sz="2000" dirty="0"/>
          </a:p>
        </p:txBody>
      </p:sp>
      <p:sp>
        <p:nvSpPr>
          <p:cNvPr id="5" name="フッター プレースホルダー 4"/>
          <p:cNvSpPr>
            <a:spLocks noGrp="1"/>
          </p:cNvSpPr>
          <p:nvPr>
            <p:ph type="ftr" sz="quarter" idx="3"/>
          </p:nvPr>
        </p:nvSpPr>
        <p:spPr/>
        <p:txBody>
          <a:bodyPr/>
          <a:lstStyle/>
          <a:p>
            <a:r>
              <a:rPr lang="en-US" altLang="ja-JP" dirty="0"/>
              <a:t>©Canon IT Solutions Inc.  All rights reserved.</a:t>
            </a:r>
            <a:endParaRPr lang="ja-JP" altLang="en-US" dirty="0"/>
          </a:p>
        </p:txBody>
      </p:sp>
    </p:spTree>
    <p:extLst>
      <p:ext uri="{BB962C8B-B14F-4D97-AF65-F5344CB8AC3E}">
        <p14:creationId xmlns:p14="http://schemas.microsoft.com/office/powerpoint/2010/main" val="316074483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p:cNvSpPr>
            <a:spLocks noGrp="1"/>
          </p:cNvSpPr>
          <p:nvPr>
            <p:ph type="sldNum" sz="quarter" idx="12"/>
          </p:nvPr>
        </p:nvSpPr>
        <p:spPr/>
        <p:txBody>
          <a:bodyPr/>
          <a:lstStyle/>
          <a:p>
            <a:fld id="{78AE49ED-73EF-499C-8307-28EB0E7CF529}" type="slidenum">
              <a:rPr kumimoji="1" lang="ja-JP" altLang="en-US" smtClean="0"/>
              <a:t>36</a:t>
            </a:fld>
            <a:endParaRPr kumimoji="1" lang="ja-JP" altLang="en-US" dirty="0"/>
          </a:p>
        </p:txBody>
      </p:sp>
      <p:sp>
        <p:nvSpPr>
          <p:cNvPr id="3" name="テキスト プレースホルダー 2"/>
          <p:cNvSpPr>
            <a:spLocks noGrp="1"/>
          </p:cNvSpPr>
          <p:nvPr>
            <p:ph type="body" sz="quarter" idx="14"/>
          </p:nvPr>
        </p:nvSpPr>
        <p:spPr/>
        <p:txBody>
          <a:bodyPr/>
          <a:lstStyle/>
          <a:p>
            <a:pPr marL="285750" lvl="0" indent="-285750">
              <a:lnSpc>
                <a:spcPct val="150000"/>
              </a:lnSpc>
              <a:buFont typeface="Wingdings" panose="05000000000000000000" pitchFamily="2" charset="2"/>
              <a:buChar char="Ø"/>
            </a:pPr>
            <a:r>
              <a:rPr lang="ja-JP" altLang="en-US" sz="1400" dirty="0">
                <a:solidFill>
                  <a:prstClr val="black">
                    <a:lumMod val="75000"/>
                    <a:lumOff val="25000"/>
                  </a:prstClr>
                </a:solidFill>
              </a:rPr>
              <a:t>セキュリティについて</a:t>
            </a:r>
            <a:endParaRPr lang="en-US" altLang="ja-JP" sz="1400" dirty="0">
              <a:solidFill>
                <a:prstClr val="black">
                  <a:lumMod val="75000"/>
                  <a:lumOff val="25000"/>
                </a:prstClr>
              </a:solidFill>
            </a:endParaRPr>
          </a:p>
          <a:p>
            <a:pPr marL="457200" lvl="1" indent="0">
              <a:buNone/>
            </a:pPr>
            <a:r>
              <a:rPr lang="ja-JP" altLang="en-US" sz="1400" dirty="0">
                <a:solidFill>
                  <a:prstClr val="black">
                    <a:lumMod val="75000"/>
                    <a:lumOff val="25000"/>
                  </a:prstClr>
                </a:solidFill>
              </a:rPr>
              <a:t>・サーバー内にセキュリティソフト導入し、ウイルス対策をしています。</a:t>
            </a:r>
            <a:endParaRPr lang="en-US" altLang="ja-JP" sz="1400" dirty="0">
              <a:solidFill>
                <a:prstClr val="black">
                  <a:lumMod val="75000"/>
                  <a:lumOff val="25000"/>
                </a:prstClr>
              </a:solidFill>
            </a:endParaRPr>
          </a:p>
          <a:p>
            <a:pPr marL="457200" lvl="1" indent="0">
              <a:buNone/>
            </a:pPr>
            <a:r>
              <a:rPr lang="ja-JP" altLang="en-US" sz="1400" dirty="0">
                <a:solidFill>
                  <a:prstClr val="black">
                    <a:lumMod val="75000"/>
                    <a:lumOff val="25000"/>
                  </a:prstClr>
                </a:solidFill>
              </a:rPr>
              <a:t>・ファイアウォールを設定し、</a:t>
            </a:r>
            <a:r>
              <a:rPr lang="en-US" altLang="ja-JP" sz="1400" dirty="0">
                <a:solidFill>
                  <a:prstClr val="black">
                    <a:lumMod val="75000"/>
                    <a:lumOff val="25000"/>
                  </a:prstClr>
                </a:solidFill>
              </a:rPr>
              <a:t>IP</a:t>
            </a:r>
            <a:r>
              <a:rPr lang="ja-JP" altLang="en-US" sz="1400" dirty="0">
                <a:solidFill>
                  <a:prstClr val="black">
                    <a:lumMod val="75000"/>
                    <a:lumOff val="25000"/>
                  </a:prstClr>
                </a:solidFill>
              </a:rPr>
              <a:t>アドレス制限による通信制限をしています。</a:t>
            </a:r>
            <a:endParaRPr lang="en-US" altLang="ja-JP" sz="1400" dirty="0">
              <a:solidFill>
                <a:prstClr val="black">
                  <a:lumMod val="75000"/>
                  <a:lumOff val="25000"/>
                </a:prstClr>
              </a:solidFill>
            </a:endParaRPr>
          </a:p>
          <a:p>
            <a:pPr marL="457200" lvl="1" indent="0">
              <a:buNone/>
            </a:pPr>
            <a:r>
              <a:rPr lang="ja-JP" altLang="en-US" sz="1400" dirty="0">
                <a:solidFill>
                  <a:prstClr val="black">
                    <a:lumMod val="75000"/>
                    <a:lumOff val="25000"/>
                  </a:prstClr>
                </a:solidFill>
              </a:rPr>
              <a:t>・月次で</a:t>
            </a:r>
            <a:r>
              <a:rPr lang="en-US" altLang="ja-JP" sz="1400" dirty="0">
                <a:solidFill>
                  <a:prstClr val="black">
                    <a:lumMod val="75000"/>
                    <a:lumOff val="25000"/>
                  </a:prstClr>
                </a:solidFill>
              </a:rPr>
              <a:t>OS</a:t>
            </a:r>
            <a:r>
              <a:rPr lang="ja-JP" altLang="en-US" sz="1400" dirty="0">
                <a:solidFill>
                  <a:prstClr val="black">
                    <a:lumMod val="75000"/>
                    <a:lumOff val="25000"/>
                  </a:prstClr>
                </a:solidFill>
              </a:rPr>
              <a:t>パッチを適用。最新の</a:t>
            </a:r>
            <a:r>
              <a:rPr lang="en-US" altLang="ja-JP" sz="1400" dirty="0">
                <a:solidFill>
                  <a:prstClr val="black">
                    <a:lumMod val="75000"/>
                    <a:lumOff val="25000"/>
                  </a:prstClr>
                </a:solidFill>
              </a:rPr>
              <a:t>OS</a:t>
            </a:r>
            <a:r>
              <a:rPr lang="ja-JP" altLang="en-US" sz="1400" dirty="0">
                <a:solidFill>
                  <a:prstClr val="black">
                    <a:lumMod val="75000"/>
                    <a:lumOff val="25000"/>
                  </a:prstClr>
                </a:solidFill>
              </a:rPr>
              <a:t>セキュリティを担保します。</a:t>
            </a:r>
            <a:endParaRPr lang="en-US" altLang="ja-JP" sz="1400" dirty="0">
              <a:solidFill>
                <a:prstClr val="black">
                  <a:lumMod val="75000"/>
                  <a:lumOff val="25000"/>
                </a:prstClr>
              </a:solidFill>
            </a:endParaRPr>
          </a:p>
          <a:p>
            <a:pPr marL="457200" lvl="1" indent="0">
              <a:buNone/>
            </a:pPr>
            <a:r>
              <a:rPr lang="ja-JP" altLang="en-US" sz="1400" dirty="0">
                <a:solidFill>
                  <a:prstClr val="black">
                    <a:lumMod val="75000"/>
                    <a:lumOff val="25000"/>
                  </a:prstClr>
                </a:solidFill>
              </a:rPr>
              <a:t>・各ユーザーをグループ分けし、ポリシーを設定します。</a:t>
            </a:r>
            <a:endParaRPr lang="en-US" altLang="ja-JP" sz="1400" dirty="0">
              <a:solidFill>
                <a:prstClr val="black">
                  <a:lumMod val="75000"/>
                  <a:lumOff val="25000"/>
                </a:prstClr>
              </a:solidFill>
            </a:endParaRPr>
          </a:p>
          <a:p>
            <a:pPr marL="457200" lvl="1" indent="0">
              <a:buNone/>
            </a:pPr>
            <a:r>
              <a:rPr lang="ja-JP" altLang="en-US" sz="1400" dirty="0">
                <a:solidFill>
                  <a:prstClr val="black">
                    <a:lumMod val="75000"/>
                    <a:lumOff val="25000"/>
                  </a:prstClr>
                </a:solidFill>
              </a:rPr>
              <a:t>　</a:t>
            </a:r>
            <a:r>
              <a:rPr lang="en-US" altLang="ja-JP" sz="1400" dirty="0">
                <a:solidFill>
                  <a:prstClr val="black">
                    <a:lumMod val="75000"/>
                    <a:lumOff val="25000"/>
                  </a:prstClr>
                </a:solidFill>
              </a:rPr>
              <a:t>AP</a:t>
            </a:r>
            <a:r>
              <a:rPr lang="ja-JP" altLang="en-US" sz="1400" dirty="0">
                <a:solidFill>
                  <a:prstClr val="black">
                    <a:lumMod val="75000"/>
                    <a:lumOff val="25000"/>
                  </a:prstClr>
                </a:solidFill>
              </a:rPr>
              <a:t>サーバー、</a:t>
            </a:r>
            <a:r>
              <a:rPr lang="en-US" altLang="ja-JP" sz="1400" dirty="0">
                <a:solidFill>
                  <a:prstClr val="black">
                    <a:lumMod val="75000"/>
                    <a:lumOff val="25000"/>
                  </a:prstClr>
                </a:solidFill>
              </a:rPr>
              <a:t>DB</a:t>
            </a:r>
            <a:r>
              <a:rPr lang="ja-JP" altLang="en-US" sz="1400" dirty="0">
                <a:solidFill>
                  <a:prstClr val="black">
                    <a:lumMod val="75000"/>
                    <a:lumOff val="25000"/>
                  </a:prstClr>
                </a:solidFill>
              </a:rPr>
              <a:t>サーバー、コンソールへのアクセス管理をしています。</a:t>
            </a:r>
            <a:endParaRPr lang="en-US" altLang="ja-JP" sz="1400" dirty="0">
              <a:solidFill>
                <a:prstClr val="black">
                  <a:lumMod val="75000"/>
                  <a:lumOff val="25000"/>
                </a:prstClr>
              </a:solidFill>
            </a:endParaRPr>
          </a:p>
          <a:p>
            <a:pPr lvl="0">
              <a:lnSpc>
                <a:spcPct val="150000"/>
              </a:lnSpc>
            </a:pPr>
            <a:endParaRPr lang="en-US" altLang="ja-JP" sz="1600" dirty="0">
              <a:solidFill>
                <a:prstClr val="black"/>
              </a:solidFill>
            </a:endParaRPr>
          </a:p>
        </p:txBody>
      </p:sp>
      <p:sp>
        <p:nvSpPr>
          <p:cNvPr id="4" name="タイトル 3"/>
          <p:cNvSpPr>
            <a:spLocks noGrp="1"/>
          </p:cNvSpPr>
          <p:nvPr>
            <p:ph type="title"/>
          </p:nvPr>
        </p:nvSpPr>
        <p:spPr/>
        <p:txBody>
          <a:bodyPr/>
          <a:lstStyle/>
          <a:p>
            <a:r>
              <a:rPr lang="ja-JP" altLang="en-US" sz="2000" dirty="0"/>
              <a:t>クラウド運用について（セキュリティ）</a:t>
            </a:r>
            <a:endParaRPr kumimoji="1" lang="ja-JP" altLang="en-US" sz="2000" dirty="0"/>
          </a:p>
        </p:txBody>
      </p:sp>
      <p:sp>
        <p:nvSpPr>
          <p:cNvPr id="5" name="フッター プレースホルダー 4"/>
          <p:cNvSpPr>
            <a:spLocks noGrp="1"/>
          </p:cNvSpPr>
          <p:nvPr>
            <p:ph type="ftr" sz="quarter" idx="3"/>
          </p:nvPr>
        </p:nvSpPr>
        <p:spPr/>
        <p:txBody>
          <a:bodyPr/>
          <a:lstStyle/>
          <a:p>
            <a:r>
              <a:rPr lang="en-US" altLang="ja-JP" dirty="0"/>
              <a:t>©Canon IT Solutions Inc.  All rights reserved.</a:t>
            </a:r>
            <a:endParaRPr lang="ja-JP" altLang="en-US" dirty="0"/>
          </a:p>
        </p:txBody>
      </p:sp>
    </p:spTree>
    <p:extLst>
      <p:ext uri="{BB962C8B-B14F-4D97-AF65-F5344CB8AC3E}">
        <p14:creationId xmlns:p14="http://schemas.microsoft.com/office/powerpoint/2010/main" val="213245446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p:cNvSpPr>
            <a:spLocks noGrp="1"/>
          </p:cNvSpPr>
          <p:nvPr>
            <p:ph type="sldNum" sz="quarter" idx="12"/>
          </p:nvPr>
        </p:nvSpPr>
        <p:spPr/>
        <p:txBody>
          <a:bodyPr/>
          <a:lstStyle/>
          <a:p>
            <a:fld id="{78AE49ED-73EF-499C-8307-28EB0E7CF529}" type="slidenum">
              <a:rPr kumimoji="1" lang="ja-JP" altLang="en-US" smtClean="0"/>
              <a:t>37</a:t>
            </a:fld>
            <a:endParaRPr kumimoji="1" lang="ja-JP" altLang="en-US" dirty="0"/>
          </a:p>
        </p:txBody>
      </p:sp>
      <p:sp>
        <p:nvSpPr>
          <p:cNvPr id="3" name="テキスト プレースホルダー 2"/>
          <p:cNvSpPr>
            <a:spLocks noGrp="1"/>
          </p:cNvSpPr>
          <p:nvPr>
            <p:ph type="body" sz="quarter" idx="14"/>
          </p:nvPr>
        </p:nvSpPr>
        <p:spPr>
          <a:xfrm>
            <a:off x="358775" y="1023578"/>
            <a:ext cx="8426450" cy="3780420"/>
          </a:xfrm>
        </p:spPr>
        <p:txBody>
          <a:bodyPr/>
          <a:lstStyle/>
          <a:p>
            <a:pPr marL="285750" lvl="0" indent="-285750">
              <a:buFont typeface="Wingdings" panose="05000000000000000000" pitchFamily="2" charset="2"/>
              <a:buChar char="Ø"/>
            </a:pPr>
            <a:r>
              <a:rPr lang="en-US" altLang="ja-JP" sz="1400" dirty="0">
                <a:solidFill>
                  <a:schemeClr val="tx1">
                    <a:lumMod val="75000"/>
                    <a:lumOff val="25000"/>
                  </a:schemeClr>
                </a:solidFill>
              </a:rPr>
              <a:t>Public</a:t>
            </a:r>
            <a:r>
              <a:rPr lang="ja-JP" altLang="en-US" sz="1400" dirty="0">
                <a:solidFill>
                  <a:schemeClr val="tx1">
                    <a:lumMod val="75000"/>
                    <a:lumOff val="25000"/>
                  </a:schemeClr>
                </a:solidFill>
              </a:rPr>
              <a:t>クラウド</a:t>
            </a:r>
            <a:endParaRPr lang="en-US" altLang="ja-JP" sz="1400" dirty="0">
              <a:solidFill>
                <a:schemeClr val="tx1">
                  <a:lumMod val="75000"/>
                  <a:lumOff val="25000"/>
                </a:schemeClr>
              </a:solidFill>
            </a:endParaRPr>
          </a:p>
          <a:p>
            <a:pPr marL="457200" lvl="1" indent="0">
              <a:buNone/>
            </a:pPr>
            <a:r>
              <a:rPr lang="ja-JP" altLang="en-US" sz="1100" dirty="0">
                <a:solidFill>
                  <a:schemeClr val="tx1">
                    <a:lumMod val="75000"/>
                    <a:lumOff val="25000"/>
                  </a:schemeClr>
                </a:solidFill>
              </a:rPr>
              <a:t>原則、</a:t>
            </a:r>
            <a:r>
              <a:rPr lang="ja-JP" altLang="ja-JP" sz="1100" dirty="0">
                <a:solidFill>
                  <a:schemeClr val="tx1">
                    <a:lumMod val="75000"/>
                    <a:lumOff val="25000"/>
                  </a:schemeClr>
                </a:solidFill>
              </a:rPr>
              <a:t>年１回定期バージョンアップを実施します。</a:t>
            </a:r>
            <a:endParaRPr lang="en-US" altLang="ja-JP" sz="1100" dirty="0">
              <a:solidFill>
                <a:schemeClr val="tx1">
                  <a:lumMod val="75000"/>
                  <a:lumOff val="25000"/>
                </a:schemeClr>
              </a:solidFill>
            </a:endParaRPr>
          </a:p>
          <a:p>
            <a:pPr marL="457200" lvl="1" indent="0">
              <a:buNone/>
            </a:pPr>
            <a:r>
              <a:rPr lang="ja-JP" altLang="en-US" sz="1100" dirty="0">
                <a:solidFill>
                  <a:schemeClr val="tx1">
                    <a:lumMod val="75000"/>
                    <a:lumOff val="25000"/>
                  </a:schemeClr>
                </a:solidFill>
              </a:rPr>
              <a:t>適用対象の</a:t>
            </a:r>
            <a:r>
              <a:rPr lang="en-US" altLang="ja-JP" sz="1100" dirty="0">
                <a:solidFill>
                  <a:schemeClr val="tx1">
                    <a:lumMod val="75000"/>
                    <a:lumOff val="25000"/>
                  </a:schemeClr>
                </a:solidFill>
              </a:rPr>
              <a:t>SS</a:t>
            </a:r>
            <a:r>
              <a:rPr lang="ja-JP" altLang="en-US" sz="1100" dirty="0">
                <a:solidFill>
                  <a:schemeClr val="tx1">
                    <a:lumMod val="75000"/>
                    <a:lumOff val="25000"/>
                  </a:schemeClr>
                </a:solidFill>
              </a:rPr>
              <a:t>パッチが有る場合は、原則、</a:t>
            </a:r>
            <a:r>
              <a:rPr lang="ja-JP" altLang="en-US" sz="1100" b="1" dirty="0">
                <a:solidFill>
                  <a:schemeClr val="tx1">
                    <a:lumMod val="75000"/>
                    <a:lumOff val="25000"/>
                  </a:schemeClr>
                </a:solidFill>
              </a:rPr>
              <a:t>毎月第三火曜日の週末（月例作業時）に適用</a:t>
            </a:r>
            <a:r>
              <a:rPr lang="ja-JP" altLang="en-US" sz="1100" dirty="0">
                <a:solidFill>
                  <a:schemeClr val="tx1">
                    <a:lumMod val="75000"/>
                    <a:lumOff val="25000"/>
                  </a:schemeClr>
                </a:solidFill>
              </a:rPr>
              <a:t>します。</a:t>
            </a:r>
            <a:endParaRPr lang="en-US" altLang="ja-JP" sz="1100" dirty="0">
              <a:solidFill>
                <a:schemeClr val="tx1">
                  <a:lumMod val="75000"/>
                  <a:lumOff val="25000"/>
                </a:schemeClr>
              </a:solidFill>
            </a:endParaRPr>
          </a:p>
          <a:p>
            <a:pPr marL="457200" lvl="1" indent="0">
              <a:buNone/>
            </a:pPr>
            <a:r>
              <a:rPr lang="en-US" altLang="ja-JP" sz="1100" dirty="0" err="1">
                <a:solidFill>
                  <a:schemeClr val="tx1">
                    <a:lumMod val="75000"/>
                    <a:lumOff val="25000"/>
                  </a:schemeClr>
                </a:solidFill>
              </a:rPr>
              <a:t>SuperStream</a:t>
            </a:r>
            <a:r>
              <a:rPr lang="en-US" altLang="ja-JP" sz="1100" dirty="0">
                <a:solidFill>
                  <a:schemeClr val="tx1">
                    <a:lumMod val="75000"/>
                    <a:lumOff val="25000"/>
                  </a:schemeClr>
                </a:solidFill>
              </a:rPr>
              <a:t>-NX Cloud</a:t>
            </a:r>
            <a:r>
              <a:rPr lang="ja-JP" altLang="en-US" sz="1100" dirty="0">
                <a:solidFill>
                  <a:schemeClr val="tx1">
                    <a:lumMod val="75000"/>
                    <a:lumOff val="25000"/>
                  </a:schemeClr>
                </a:solidFill>
              </a:rPr>
              <a:t>環境への</a:t>
            </a:r>
            <a:r>
              <a:rPr lang="en-US" altLang="ja-JP" sz="1100" dirty="0">
                <a:solidFill>
                  <a:schemeClr val="tx1">
                    <a:lumMod val="75000"/>
                    <a:lumOff val="25000"/>
                  </a:schemeClr>
                </a:solidFill>
              </a:rPr>
              <a:t>Windows</a:t>
            </a:r>
            <a:r>
              <a:rPr lang="ja-JP" altLang="en-US" sz="1100" dirty="0">
                <a:solidFill>
                  <a:schemeClr val="tx1">
                    <a:lumMod val="75000"/>
                    <a:lumOff val="25000"/>
                  </a:schemeClr>
                </a:solidFill>
              </a:rPr>
              <a:t>パッチの適用は、 </a:t>
            </a:r>
            <a:r>
              <a:rPr lang="en-US" altLang="ja-JP" sz="1100" dirty="0">
                <a:solidFill>
                  <a:schemeClr val="tx1">
                    <a:lumMod val="75000"/>
                    <a:lumOff val="25000"/>
                  </a:schemeClr>
                </a:solidFill>
              </a:rPr>
              <a:t>Microsoft</a:t>
            </a:r>
            <a:r>
              <a:rPr lang="ja-JP" altLang="en-US" sz="1100" dirty="0">
                <a:solidFill>
                  <a:schemeClr val="tx1">
                    <a:lumMod val="75000"/>
                    <a:lumOff val="25000"/>
                  </a:schemeClr>
                </a:solidFill>
              </a:rPr>
              <a:t>社より</a:t>
            </a:r>
            <a:r>
              <a:rPr lang="en-US" altLang="ja-JP" sz="1100" dirty="0">
                <a:solidFill>
                  <a:schemeClr val="tx1">
                    <a:lumMod val="75000"/>
                    <a:lumOff val="25000"/>
                  </a:schemeClr>
                </a:solidFill>
              </a:rPr>
              <a:t>Windows</a:t>
            </a:r>
            <a:r>
              <a:rPr lang="ja-JP" altLang="en-US" sz="1100" dirty="0">
                <a:solidFill>
                  <a:schemeClr val="tx1">
                    <a:lumMod val="75000"/>
                    <a:lumOff val="25000"/>
                  </a:schemeClr>
                </a:solidFill>
              </a:rPr>
              <a:t>パッチが配布される</a:t>
            </a:r>
          </a:p>
          <a:p>
            <a:pPr marL="457200" lvl="1" indent="0">
              <a:buNone/>
            </a:pPr>
            <a:r>
              <a:rPr lang="ja-JP" altLang="en-US" sz="1100" dirty="0">
                <a:solidFill>
                  <a:schemeClr val="tx1">
                    <a:lumMod val="75000"/>
                    <a:lumOff val="25000"/>
                  </a:schemeClr>
                </a:solidFill>
              </a:rPr>
              <a:t>毎月第</a:t>
            </a:r>
            <a:r>
              <a:rPr lang="en-US" altLang="ja-JP" sz="1100" dirty="0">
                <a:solidFill>
                  <a:schemeClr val="tx1">
                    <a:lumMod val="75000"/>
                    <a:lumOff val="25000"/>
                  </a:schemeClr>
                </a:solidFill>
              </a:rPr>
              <a:t>2</a:t>
            </a:r>
            <a:r>
              <a:rPr lang="ja-JP" altLang="en-US" sz="1100" dirty="0">
                <a:solidFill>
                  <a:schemeClr val="tx1">
                    <a:lumMod val="75000"/>
                    <a:lumOff val="25000"/>
                  </a:schemeClr>
                </a:solidFill>
              </a:rPr>
              <a:t>火曜日（日本時間では翌日の水曜日）以降に実施します。</a:t>
            </a:r>
            <a:endParaRPr lang="en-US" altLang="ja-JP" sz="1100" dirty="0">
              <a:solidFill>
                <a:schemeClr val="tx1">
                  <a:lumMod val="75000"/>
                  <a:lumOff val="25000"/>
                </a:schemeClr>
              </a:solidFill>
            </a:endParaRPr>
          </a:p>
          <a:p>
            <a:pPr marL="457200" lvl="1" indent="0">
              <a:buNone/>
            </a:pPr>
            <a:endParaRPr lang="en-US" altLang="ja-JP" sz="1100" dirty="0">
              <a:solidFill>
                <a:schemeClr val="tx1">
                  <a:lumMod val="75000"/>
                  <a:lumOff val="25000"/>
                </a:schemeClr>
              </a:solidFill>
            </a:endParaRPr>
          </a:p>
          <a:p>
            <a:pPr marL="457200" lvl="1" indent="0">
              <a:buNone/>
            </a:pPr>
            <a:r>
              <a:rPr lang="en-US" altLang="ja-JP" sz="1100" dirty="0">
                <a:solidFill>
                  <a:schemeClr val="tx1">
                    <a:lumMod val="75000"/>
                    <a:lumOff val="25000"/>
                  </a:schemeClr>
                </a:solidFill>
              </a:rPr>
              <a:t>SS</a:t>
            </a:r>
            <a:r>
              <a:rPr lang="ja-JP" altLang="en-US" sz="1100" dirty="0">
                <a:solidFill>
                  <a:schemeClr val="tx1">
                    <a:lumMod val="75000"/>
                    <a:lumOff val="25000"/>
                  </a:schemeClr>
                </a:solidFill>
              </a:rPr>
              <a:t>バージョンアップ、</a:t>
            </a:r>
            <a:r>
              <a:rPr lang="en-US" altLang="ja-JP" sz="1100" dirty="0">
                <a:solidFill>
                  <a:schemeClr val="tx1">
                    <a:lumMod val="75000"/>
                    <a:lumOff val="25000"/>
                  </a:schemeClr>
                </a:solidFill>
              </a:rPr>
              <a:t>SS</a:t>
            </a:r>
            <a:r>
              <a:rPr lang="ja-JP" altLang="en-US" sz="1100" dirty="0">
                <a:solidFill>
                  <a:schemeClr val="tx1">
                    <a:lumMod val="75000"/>
                    <a:lumOff val="25000"/>
                  </a:schemeClr>
                </a:solidFill>
              </a:rPr>
              <a:t>パッチ適用、</a:t>
            </a:r>
            <a:r>
              <a:rPr lang="en-US" altLang="ja-JP" sz="1100" dirty="0">
                <a:solidFill>
                  <a:schemeClr val="tx1">
                    <a:lumMod val="75000"/>
                    <a:lumOff val="25000"/>
                  </a:schemeClr>
                </a:solidFill>
              </a:rPr>
              <a:t>Windows</a:t>
            </a:r>
            <a:r>
              <a:rPr lang="ja-JP" altLang="en-US" sz="1100" dirty="0">
                <a:solidFill>
                  <a:schemeClr val="tx1">
                    <a:lumMod val="75000"/>
                    <a:lumOff val="25000"/>
                  </a:schemeClr>
                </a:solidFill>
              </a:rPr>
              <a:t>パッチ適用の</a:t>
            </a:r>
            <a:r>
              <a:rPr lang="ja-JP" altLang="en-US" sz="1100" b="1" dirty="0">
                <a:solidFill>
                  <a:schemeClr val="tx1">
                    <a:lumMod val="75000"/>
                    <a:lumOff val="25000"/>
                  </a:schemeClr>
                </a:solidFill>
              </a:rPr>
              <a:t>実施タイミングは当社で決定します。</a:t>
            </a:r>
            <a:endParaRPr lang="en-US" altLang="ja-JP" sz="1100" dirty="0">
              <a:solidFill>
                <a:schemeClr val="tx1">
                  <a:lumMod val="75000"/>
                  <a:lumOff val="25000"/>
                </a:schemeClr>
              </a:solidFill>
            </a:endParaRPr>
          </a:p>
          <a:p>
            <a:pPr marL="457200" lvl="1" indent="0">
              <a:buNone/>
            </a:pPr>
            <a:r>
              <a:rPr lang="en-US" altLang="ja-JP" sz="1100" dirty="0">
                <a:solidFill>
                  <a:schemeClr val="tx1">
                    <a:lumMod val="75000"/>
                    <a:lumOff val="25000"/>
                  </a:schemeClr>
                </a:solidFill>
              </a:rPr>
              <a:t>SS</a:t>
            </a:r>
            <a:r>
              <a:rPr lang="ja-JP" altLang="en-US" sz="1100" dirty="0">
                <a:solidFill>
                  <a:schemeClr val="tx1">
                    <a:lumMod val="75000"/>
                    <a:lumOff val="25000"/>
                  </a:schemeClr>
                </a:solidFill>
              </a:rPr>
              <a:t>バージョンアップ、</a:t>
            </a:r>
            <a:r>
              <a:rPr lang="en-US" altLang="ja-JP" sz="1100" dirty="0">
                <a:solidFill>
                  <a:schemeClr val="tx1">
                    <a:lumMod val="75000"/>
                    <a:lumOff val="25000"/>
                  </a:schemeClr>
                </a:solidFill>
              </a:rPr>
              <a:t>SS</a:t>
            </a:r>
            <a:r>
              <a:rPr lang="ja-JP" altLang="en-US" sz="1100" dirty="0">
                <a:solidFill>
                  <a:schemeClr val="tx1">
                    <a:lumMod val="75000"/>
                    <a:lumOff val="25000"/>
                  </a:schemeClr>
                </a:solidFill>
              </a:rPr>
              <a:t>パッチ適用、</a:t>
            </a:r>
            <a:r>
              <a:rPr lang="en-US" altLang="ja-JP" sz="1100" dirty="0">
                <a:solidFill>
                  <a:schemeClr val="tx1">
                    <a:lumMod val="75000"/>
                    <a:lumOff val="25000"/>
                  </a:schemeClr>
                </a:solidFill>
              </a:rPr>
              <a:t>Windows</a:t>
            </a:r>
            <a:r>
              <a:rPr lang="ja-JP" altLang="en-US" sz="1100" dirty="0">
                <a:solidFill>
                  <a:schemeClr val="tx1">
                    <a:lumMod val="75000"/>
                    <a:lumOff val="25000"/>
                  </a:schemeClr>
                </a:solidFill>
              </a:rPr>
              <a:t>パッチ適用の</a:t>
            </a:r>
            <a:r>
              <a:rPr lang="ja-JP" altLang="en-US" sz="1100" b="1" dirty="0">
                <a:solidFill>
                  <a:schemeClr val="tx1">
                    <a:lumMod val="75000"/>
                    <a:lumOff val="25000"/>
                  </a:schemeClr>
                </a:solidFill>
              </a:rPr>
              <a:t>実施可否のお客様への事前確認は致しません。</a:t>
            </a:r>
            <a:endParaRPr lang="en-US" altLang="ja-JP" sz="1100" b="1" dirty="0">
              <a:solidFill>
                <a:schemeClr val="tx1">
                  <a:lumMod val="75000"/>
                  <a:lumOff val="25000"/>
                </a:schemeClr>
              </a:solidFill>
            </a:endParaRPr>
          </a:p>
          <a:p>
            <a:pPr marL="457200" lvl="1" indent="0">
              <a:buNone/>
            </a:pPr>
            <a:r>
              <a:rPr lang="en-US" altLang="ja-JP" sz="1100" dirty="0">
                <a:solidFill>
                  <a:schemeClr val="tx1">
                    <a:lumMod val="75000"/>
                    <a:lumOff val="25000"/>
                  </a:schemeClr>
                </a:solidFill>
              </a:rPr>
              <a:t>SS</a:t>
            </a:r>
            <a:r>
              <a:rPr lang="ja-JP" altLang="en-US" sz="1100" dirty="0">
                <a:solidFill>
                  <a:schemeClr val="tx1">
                    <a:lumMod val="75000"/>
                    <a:lumOff val="25000"/>
                  </a:schemeClr>
                </a:solidFill>
              </a:rPr>
              <a:t>バージョンアップ、</a:t>
            </a:r>
            <a:r>
              <a:rPr lang="en-US" altLang="ja-JP" sz="1100" dirty="0">
                <a:solidFill>
                  <a:schemeClr val="tx1">
                    <a:lumMod val="75000"/>
                    <a:lumOff val="25000"/>
                  </a:schemeClr>
                </a:solidFill>
              </a:rPr>
              <a:t>SS</a:t>
            </a:r>
            <a:r>
              <a:rPr lang="ja-JP" altLang="en-US" sz="1100" dirty="0">
                <a:solidFill>
                  <a:schemeClr val="tx1">
                    <a:lumMod val="75000"/>
                    <a:lumOff val="25000"/>
                  </a:schemeClr>
                </a:solidFill>
              </a:rPr>
              <a:t>パッチ適用の実施日程が決まった際は、</a:t>
            </a:r>
            <a:r>
              <a:rPr lang="en-US" altLang="ja-JP" sz="1100" dirty="0">
                <a:solidFill>
                  <a:schemeClr val="tx1">
                    <a:lumMod val="75000"/>
                    <a:lumOff val="25000"/>
                  </a:schemeClr>
                </a:solidFill>
              </a:rPr>
              <a:t>NX Cloud</a:t>
            </a:r>
            <a:r>
              <a:rPr lang="ja-JP" altLang="en-US" sz="1100" dirty="0">
                <a:solidFill>
                  <a:schemeClr val="tx1">
                    <a:lumMod val="75000"/>
                    <a:lumOff val="25000"/>
                  </a:schemeClr>
                </a:solidFill>
              </a:rPr>
              <a:t>部門よりパートナー様へご案内します。</a:t>
            </a:r>
            <a:endParaRPr lang="en-US" altLang="ja-JP" sz="1100" dirty="0">
              <a:solidFill>
                <a:schemeClr val="tx1">
                  <a:lumMod val="75000"/>
                  <a:lumOff val="25000"/>
                </a:schemeClr>
              </a:solidFill>
            </a:endParaRPr>
          </a:p>
          <a:p>
            <a:pPr marL="457200" lvl="1" indent="0">
              <a:buNone/>
            </a:pPr>
            <a:endParaRPr lang="en-US" altLang="ja-JP" sz="1100" dirty="0">
              <a:solidFill>
                <a:schemeClr val="tx1">
                  <a:lumMod val="75000"/>
                  <a:lumOff val="25000"/>
                </a:schemeClr>
              </a:solidFill>
            </a:endParaRPr>
          </a:p>
          <a:p>
            <a:pPr marL="457200" lvl="1" indent="0">
              <a:buNone/>
            </a:pPr>
            <a:r>
              <a:rPr lang="ja-JP" altLang="en-US" sz="1100" dirty="0">
                <a:solidFill>
                  <a:schemeClr val="tx1">
                    <a:lumMod val="75000"/>
                    <a:lumOff val="25000"/>
                  </a:schemeClr>
                </a:solidFill>
              </a:rPr>
              <a:t>ご案内した日程での</a:t>
            </a:r>
            <a:r>
              <a:rPr lang="en-US" altLang="ja-JP" sz="1100" dirty="0">
                <a:solidFill>
                  <a:schemeClr val="tx1">
                    <a:lumMod val="75000"/>
                    <a:lumOff val="25000"/>
                  </a:schemeClr>
                </a:solidFill>
              </a:rPr>
              <a:t>SS</a:t>
            </a:r>
            <a:r>
              <a:rPr lang="ja-JP" altLang="en-US" sz="1100" dirty="0">
                <a:solidFill>
                  <a:schemeClr val="tx1">
                    <a:lumMod val="75000"/>
                    <a:lumOff val="25000"/>
                  </a:schemeClr>
                </a:solidFill>
              </a:rPr>
              <a:t>バージョンアップまたは</a:t>
            </a:r>
            <a:r>
              <a:rPr lang="en-US" altLang="ja-JP" sz="1100" dirty="0">
                <a:solidFill>
                  <a:schemeClr val="tx1">
                    <a:lumMod val="75000"/>
                    <a:lumOff val="25000"/>
                  </a:schemeClr>
                </a:solidFill>
              </a:rPr>
              <a:t>SS</a:t>
            </a:r>
            <a:r>
              <a:rPr lang="ja-JP" altLang="en-US" sz="1100" dirty="0">
                <a:solidFill>
                  <a:schemeClr val="tx1">
                    <a:lumMod val="75000"/>
                    <a:lumOff val="25000"/>
                  </a:schemeClr>
                </a:solidFill>
              </a:rPr>
              <a:t>パッチ適用が何らかの事情で実施できなかった場合は、実施予定日の</a:t>
            </a:r>
            <a:br>
              <a:rPr lang="en-US" altLang="ja-JP" sz="1100" dirty="0">
                <a:solidFill>
                  <a:schemeClr val="tx1">
                    <a:lumMod val="75000"/>
                    <a:lumOff val="25000"/>
                  </a:schemeClr>
                </a:solidFill>
              </a:rPr>
            </a:br>
            <a:r>
              <a:rPr lang="ja-JP" altLang="en-US" sz="1100" dirty="0">
                <a:solidFill>
                  <a:schemeClr val="tx1">
                    <a:lumMod val="75000"/>
                    <a:lumOff val="25000"/>
                  </a:schemeClr>
                </a:solidFill>
              </a:rPr>
              <a:t>翌営業日にパートナー様へご連絡します。</a:t>
            </a:r>
            <a:endParaRPr lang="en-US" altLang="ja-JP" sz="1100" dirty="0">
              <a:solidFill>
                <a:schemeClr val="tx1">
                  <a:lumMod val="75000"/>
                  <a:lumOff val="25000"/>
                </a:schemeClr>
              </a:solidFill>
            </a:endParaRPr>
          </a:p>
          <a:p>
            <a:endParaRPr kumimoji="1" lang="ja-JP" altLang="en-US" dirty="0">
              <a:solidFill>
                <a:schemeClr val="tx1">
                  <a:lumMod val="75000"/>
                  <a:lumOff val="25000"/>
                </a:schemeClr>
              </a:solidFill>
            </a:endParaRPr>
          </a:p>
        </p:txBody>
      </p:sp>
      <p:sp>
        <p:nvSpPr>
          <p:cNvPr id="4" name="タイトル 3"/>
          <p:cNvSpPr>
            <a:spLocks noGrp="1"/>
          </p:cNvSpPr>
          <p:nvPr>
            <p:ph type="title"/>
          </p:nvPr>
        </p:nvSpPr>
        <p:spPr/>
        <p:txBody>
          <a:bodyPr/>
          <a:lstStyle/>
          <a:p>
            <a:r>
              <a:rPr lang="ja-JP" altLang="en-US" sz="2000" dirty="0"/>
              <a:t>クラウド運用について（</a:t>
            </a:r>
            <a:r>
              <a:rPr lang="en-US" altLang="ja-JP" sz="2000" dirty="0"/>
              <a:t>SS</a:t>
            </a:r>
            <a:r>
              <a:rPr lang="ja-JP" altLang="en-US" sz="2000" dirty="0"/>
              <a:t>バージョンアップ／パッチ適用）</a:t>
            </a:r>
            <a:endParaRPr kumimoji="1" lang="ja-JP" altLang="en-US" sz="2000" dirty="0"/>
          </a:p>
        </p:txBody>
      </p:sp>
      <p:sp>
        <p:nvSpPr>
          <p:cNvPr id="5" name="フッター プレースホルダー 4"/>
          <p:cNvSpPr>
            <a:spLocks noGrp="1"/>
          </p:cNvSpPr>
          <p:nvPr>
            <p:ph type="ftr" sz="quarter" idx="3"/>
          </p:nvPr>
        </p:nvSpPr>
        <p:spPr/>
        <p:txBody>
          <a:bodyPr/>
          <a:lstStyle/>
          <a:p>
            <a:r>
              <a:rPr lang="en-US" altLang="ja-JP" dirty="0"/>
              <a:t>©Canon IT Solutions Inc.  All rights reserved.</a:t>
            </a:r>
            <a:endParaRPr lang="ja-JP" altLang="en-US" dirty="0"/>
          </a:p>
        </p:txBody>
      </p:sp>
    </p:spTree>
    <p:extLst>
      <p:ext uri="{BB962C8B-B14F-4D97-AF65-F5344CB8AC3E}">
        <p14:creationId xmlns:p14="http://schemas.microsoft.com/office/powerpoint/2010/main" val="245015669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p:cNvSpPr>
            <a:spLocks noGrp="1"/>
          </p:cNvSpPr>
          <p:nvPr>
            <p:ph type="sldNum" sz="quarter" idx="12"/>
          </p:nvPr>
        </p:nvSpPr>
        <p:spPr/>
        <p:txBody>
          <a:bodyPr/>
          <a:lstStyle/>
          <a:p>
            <a:fld id="{78AE49ED-73EF-499C-8307-28EB0E7CF529}" type="slidenum">
              <a:rPr kumimoji="1" lang="ja-JP" altLang="en-US" smtClean="0"/>
              <a:t>38</a:t>
            </a:fld>
            <a:endParaRPr kumimoji="1" lang="ja-JP" altLang="en-US" dirty="0"/>
          </a:p>
        </p:txBody>
      </p:sp>
      <p:sp>
        <p:nvSpPr>
          <p:cNvPr id="3" name="テキスト プレースホルダー 2"/>
          <p:cNvSpPr>
            <a:spLocks noGrp="1"/>
          </p:cNvSpPr>
          <p:nvPr>
            <p:ph type="body" sz="quarter" idx="14"/>
          </p:nvPr>
        </p:nvSpPr>
        <p:spPr>
          <a:xfrm>
            <a:off x="358775" y="1023578"/>
            <a:ext cx="8434042" cy="3780420"/>
          </a:xfrm>
        </p:spPr>
        <p:txBody>
          <a:bodyPr/>
          <a:lstStyle/>
          <a:p>
            <a:pPr marL="285750" lvl="0" indent="-285750">
              <a:buFont typeface="Wingdings" panose="05000000000000000000" pitchFamily="2" charset="2"/>
              <a:buChar char="Ø"/>
            </a:pPr>
            <a:r>
              <a:rPr lang="en-US" altLang="ja-JP" sz="1400" dirty="0">
                <a:solidFill>
                  <a:schemeClr val="tx1">
                    <a:lumMod val="75000"/>
                    <a:lumOff val="25000"/>
                  </a:schemeClr>
                </a:solidFill>
              </a:rPr>
              <a:t>Private</a:t>
            </a:r>
            <a:r>
              <a:rPr lang="ja-JP" altLang="en-US" sz="1400" dirty="0">
                <a:solidFill>
                  <a:schemeClr val="tx1">
                    <a:lumMod val="75000"/>
                    <a:lumOff val="25000"/>
                  </a:schemeClr>
                </a:solidFill>
              </a:rPr>
              <a:t>クラウド、</a:t>
            </a:r>
            <a:r>
              <a:rPr lang="en-US" altLang="ja-JP" sz="1400" dirty="0">
                <a:solidFill>
                  <a:schemeClr val="tx1">
                    <a:lumMod val="75000"/>
                    <a:lumOff val="25000"/>
                  </a:schemeClr>
                </a:solidFill>
              </a:rPr>
              <a:t>Compact</a:t>
            </a:r>
            <a:r>
              <a:rPr lang="ja-JP" altLang="en-US" sz="1400" dirty="0">
                <a:solidFill>
                  <a:schemeClr val="tx1">
                    <a:lumMod val="75000"/>
                    <a:lumOff val="25000"/>
                  </a:schemeClr>
                </a:solidFill>
              </a:rPr>
              <a:t>クラウド</a:t>
            </a:r>
            <a:endParaRPr lang="en-US" altLang="ja-JP" sz="1400" dirty="0">
              <a:solidFill>
                <a:schemeClr val="tx1">
                  <a:lumMod val="75000"/>
                  <a:lumOff val="25000"/>
                </a:schemeClr>
              </a:solidFill>
            </a:endParaRPr>
          </a:p>
          <a:p>
            <a:pPr marL="457200" lvl="1" indent="0">
              <a:buNone/>
            </a:pPr>
            <a:r>
              <a:rPr lang="en-US" altLang="ja-JP" sz="1100" dirty="0">
                <a:solidFill>
                  <a:schemeClr val="tx1">
                    <a:lumMod val="75000"/>
                    <a:lumOff val="25000"/>
                  </a:schemeClr>
                </a:solidFill>
              </a:rPr>
              <a:t>SS</a:t>
            </a:r>
            <a:r>
              <a:rPr lang="ja-JP" altLang="ja-JP" sz="1100" dirty="0">
                <a:solidFill>
                  <a:schemeClr val="tx1">
                    <a:lumMod val="75000"/>
                    <a:lumOff val="25000"/>
                  </a:schemeClr>
                </a:solidFill>
              </a:rPr>
              <a:t>バージョンアップ</a:t>
            </a:r>
            <a:r>
              <a:rPr lang="ja-JP" altLang="en-US" sz="1100" dirty="0">
                <a:solidFill>
                  <a:schemeClr val="tx1">
                    <a:lumMod val="75000"/>
                    <a:lumOff val="25000"/>
                  </a:schemeClr>
                </a:solidFill>
              </a:rPr>
              <a:t>は、原則、</a:t>
            </a:r>
            <a:r>
              <a:rPr lang="ja-JP" altLang="ja-JP" sz="1100" dirty="0">
                <a:solidFill>
                  <a:schemeClr val="tx1">
                    <a:lumMod val="75000"/>
                    <a:lumOff val="25000"/>
                  </a:schemeClr>
                </a:solidFill>
              </a:rPr>
              <a:t>年１回定期バージョンアップを実施します。</a:t>
            </a:r>
            <a:endParaRPr lang="en-US" altLang="ja-JP" sz="1100" dirty="0">
              <a:solidFill>
                <a:schemeClr val="tx1">
                  <a:lumMod val="75000"/>
                  <a:lumOff val="25000"/>
                </a:schemeClr>
              </a:solidFill>
            </a:endParaRPr>
          </a:p>
          <a:p>
            <a:pPr marL="857250" lvl="2" indent="0">
              <a:buNone/>
            </a:pPr>
            <a:r>
              <a:rPr lang="en-US" altLang="ja-JP" sz="1100" dirty="0">
                <a:solidFill>
                  <a:schemeClr val="tx1">
                    <a:lumMod val="75000"/>
                    <a:lumOff val="25000"/>
                  </a:schemeClr>
                </a:solidFill>
              </a:rPr>
              <a:t>SS</a:t>
            </a:r>
            <a:r>
              <a:rPr lang="ja-JP" altLang="en-US" sz="1100" dirty="0">
                <a:solidFill>
                  <a:schemeClr val="tx1">
                    <a:lumMod val="75000"/>
                    <a:lumOff val="25000"/>
                  </a:schemeClr>
                </a:solidFill>
              </a:rPr>
              <a:t>バージョンアップの</a:t>
            </a:r>
            <a:r>
              <a:rPr lang="ja-JP" altLang="en-US" sz="1100" b="1" dirty="0">
                <a:solidFill>
                  <a:schemeClr val="tx1">
                    <a:lumMod val="75000"/>
                    <a:lumOff val="25000"/>
                  </a:schemeClr>
                </a:solidFill>
              </a:rPr>
              <a:t>実施タイミングはお客様と相談の上、決定します。</a:t>
            </a:r>
            <a:endParaRPr lang="en-US" altLang="ja-JP" sz="1100" dirty="0">
              <a:solidFill>
                <a:schemeClr val="tx1">
                  <a:lumMod val="75000"/>
                  <a:lumOff val="25000"/>
                </a:schemeClr>
              </a:solidFill>
            </a:endParaRPr>
          </a:p>
          <a:p>
            <a:pPr marL="857250" lvl="2" indent="0">
              <a:buNone/>
            </a:pPr>
            <a:r>
              <a:rPr lang="ja-JP" altLang="en-US" sz="1100" dirty="0">
                <a:solidFill>
                  <a:schemeClr val="tx1">
                    <a:lumMod val="75000"/>
                    <a:lumOff val="25000"/>
                  </a:schemeClr>
                </a:solidFill>
              </a:rPr>
              <a:t>実施候補日程は、</a:t>
            </a:r>
            <a:r>
              <a:rPr lang="ja-JP" altLang="en-US" sz="1100" b="1" dirty="0">
                <a:solidFill>
                  <a:schemeClr val="tx1">
                    <a:lumMod val="75000"/>
                    <a:lumOff val="25000"/>
                  </a:schemeClr>
                </a:solidFill>
              </a:rPr>
              <a:t>原則、毎月第三火曜日の週末（月例作業時）になります。</a:t>
            </a:r>
            <a:endParaRPr lang="en-US" altLang="ja-JP" sz="1100" dirty="0">
              <a:solidFill>
                <a:schemeClr val="tx1">
                  <a:lumMod val="75000"/>
                  <a:lumOff val="25000"/>
                </a:schemeClr>
              </a:solidFill>
            </a:endParaRPr>
          </a:p>
          <a:p>
            <a:pPr marL="857250" lvl="2" indent="0">
              <a:buNone/>
            </a:pPr>
            <a:r>
              <a:rPr lang="ja-JP" altLang="en-US" sz="1100" dirty="0">
                <a:solidFill>
                  <a:schemeClr val="tx1">
                    <a:lumMod val="75000"/>
                    <a:lumOff val="25000"/>
                  </a:schemeClr>
                </a:solidFill>
              </a:rPr>
              <a:t>但し、コネクトアドオンが導入されているなど、</a:t>
            </a:r>
            <a:endParaRPr lang="en-US" altLang="ja-JP" sz="1100" dirty="0">
              <a:solidFill>
                <a:schemeClr val="tx1">
                  <a:lumMod val="75000"/>
                  <a:lumOff val="25000"/>
                </a:schemeClr>
              </a:solidFill>
            </a:endParaRPr>
          </a:p>
          <a:p>
            <a:pPr marL="857250" lvl="2" indent="0">
              <a:buNone/>
            </a:pPr>
            <a:r>
              <a:rPr lang="ja-JP" altLang="en-US" sz="1100" b="1" dirty="0">
                <a:solidFill>
                  <a:schemeClr val="tx1">
                    <a:lumMod val="75000"/>
                    <a:lumOff val="25000"/>
                  </a:schemeClr>
                </a:solidFill>
              </a:rPr>
              <a:t>通常の月例作業時での対応が難しいお客様に関しては、別途、日程を調整</a:t>
            </a:r>
            <a:r>
              <a:rPr lang="ja-JP" altLang="en-US" sz="1100" dirty="0">
                <a:solidFill>
                  <a:schemeClr val="tx1">
                    <a:lumMod val="75000"/>
                    <a:lumOff val="25000"/>
                  </a:schemeClr>
                </a:solidFill>
              </a:rPr>
              <a:t>をさせていただきます。</a:t>
            </a:r>
            <a:endParaRPr lang="en-US" altLang="ja-JP" sz="1100" dirty="0">
              <a:solidFill>
                <a:schemeClr val="tx1">
                  <a:lumMod val="75000"/>
                  <a:lumOff val="25000"/>
                </a:schemeClr>
              </a:solidFill>
            </a:endParaRPr>
          </a:p>
          <a:p>
            <a:pPr marL="857250" lvl="2" indent="0">
              <a:buNone/>
            </a:pPr>
            <a:r>
              <a:rPr lang="ja-JP" altLang="en-US" sz="1100" dirty="0">
                <a:solidFill>
                  <a:schemeClr val="tx1">
                    <a:lumMod val="75000"/>
                    <a:lumOff val="25000"/>
                  </a:schemeClr>
                </a:solidFill>
              </a:rPr>
              <a:t>なお、</a:t>
            </a:r>
            <a:r>
              <a:rPr lang="en-US" altLang="ja-JP" sz="1100" dirty="0">
                <a:solidFill>
                  <a:schemeClr val="tx1">
                    <a:lumMod val="75000"/>
                    <a:lumOff val="25000"/>
                  </a:schemeClr>
                </a:solidFill>
              </a:rPr>
              <a:t> SS</a:t>
            </a:r>
            <a:r>
              <a:rPr lang="ja-JP" altLang="en-US" sz="1100" dirty="0">
                <a:solidFill>
                  <a:schemeClr val="tx1">
                    <a:lumMod val="75000"/>
                    <a:lumOff val="25000"/>
                  </a:schemeClr>
                </a:solidFill>
              </a:rPr>
              <a:t>バージョンアップは、お客様と相談の上で実施とはなりますが、</a:t>
            </a:r>
            <a:endParaRPr lang="en-US" altLang="ja-JP" sz="1100" dirty="0">
              <a:solidFill>
                <a:schemeClr val="tx1">
                  <a:lumMod val="75000"/>
                  <a:lumOff val="25000"/>
                </a:schemeClr>
              </a:solidFill>
            </a:endParaRPr>
          </a:p>
          <a:p>
            <a:pPr marL="857250" lvl="2" indent="0">
              <a:buNone/>
            </a:pPr>
            <a:r>
              <a:rPr lang="ja-JP" altLang="en-US" sz="1100" dirty="0">
                <a:solidFill>
                  <a:schemeClr val="tx1">
                    <a:lumMod val="75000"/>
                    <a:lumOff val="25000"/>
                  </a:schemeClr>
                </a:solidFill>
              </a:rPr>
              <a:t>原則、保守対象の</a:t>
            </a:r>
            <a:r>
              <a:rPr lang="en-US" altLang="ja-JP" sz="1100" dirty="0">
                <a:solidFill>
                  <a:schemeClr val="tx1">
                    <a:lumMod val="75000"/>
                    <a:lumOff val="25000"/>
                  </a:schemeClr>
                </a:solidFill>
              </a:rPr>
              <a:t>SS</a:t>
            </a:r>
            <a:r>
              <a:rPr lang="ja-JP" altLang="en-US" sz="1100" dirty="0">
                <a:solidFill>
                  <a:schemeClr val="tx1">
                    <a:lumMod val="75000"/>
                    <a:lumOff val="25000"/>
                  </a:schemeClr>
                </a:solidFill>
              </a:rPr>
              <a:t>バージョンを維持するよう、バージョンアップを実施頂く必要があります。</a:t>
            </a:r>
            <a:endParaRPr lang="en-US" altLang="ja-JP" sz="1100" dirty="0">
              <a:solidFill>
                <a:schemeClr val="tx1">
                  <a:lumMod val="75000"/>
                  <a:lumOff val="25000"/>
                </a:schemeClr>
              </a:solidFill>
            </a:endParaRPr>
          </a:p>
          <a:p>
            <a:pPr marL="457200" lvl="1" indent="0">
              <a:buNone/>
            </a:pPr>
            <a:endParaRPr lang="ja-JP" altLang="en-US" sz="700" dirty="0">
              <a:solidFill>
                <a:schemeClr val="tx1">
                  <a:lumMod val="75000"/>
                  <a:lumOff val="25000"/>
                </a:schemeClr>
              </a:solidFill>
            </a:endParaRPr>
          </a:p>
          <a:p>
            <a:pPr marL="457200" lvl="1" indent="0">
              <a:buNone/>
            </a:pPr>
            <a:r>
              <a:rPr lang="en-US" altLang="ja-JP" sz="1100" dirty="0">
                <a:solidFill>
                  <a:schemeClr val="tx1">
                    <a:lumMod val="75000"/>
                    <a:lumOff val="25000"/>
                  </a:schemeClr>
                </a:solidFill>
              </a:rPr>
              <a:t>SS</a:t>
            </a:r>
            <a:r>
              <a:rPr lang="ja-JP" altLang="en-US" sz="1100" dirty="0">
                <a:solidFill>
                  <a:schemeClr val="tx1">
                    <a:lumMod val="75000"/>
                    <a:lumOff val="25000"/>
                  </a:schemeClr>
                </a:solidFill>
              </a:rPr>
              <a:t>パッチは、原則、</a:t>
            </a:r>
            <a:r>
              <a:rPr lang="ja-JP" altLang="en-US" sz="1100" b="1" dirty="0">
                <a:solidFill>
                  <a:schemeClr val="tx1">
                    <a:lumMod val="75000"/>
                    <a:lumOff val="25000"/>
                  </a:schemeClr>
                </a:solidFill>
              </a:rPr>
              <a:t>毎月第三火曜日の週末（月例作業時）に適用</a:t>
            </a:r>
            <a:r>
              <a:rPr lang="ja-JP" altLang="en-US" sz="1100" dirty="0">
                <a:solidFill>
                  <a:schemeClr val="tx1">
                    <a:lumMod val="75000"/>
                    <a:lumOff val="25000"/>
                  </a:schemeClr>
                </a:solidFill>
              </a:rPr>
              <a:t>します。</a:t>
            </a:r>
            <a:endParaRPr lang="en-US" altLang="ja-JP" sz="1100" dirty="0">
              <a:solidFill>
                <a:schemeClr val="tx1">
                  <a:lumMod val="75000"/>
                  <a:lumOff val="25000"/>
                </a:schemeClr>
              </a:solidFill>
            </a:endParaRPr>
          </a:p>
          <a:p>
            <a:pPr marL="457200" lvl="1" indent="0">
              <a:buNone/>
            </a:pPr>
            <a:r>
              <a:rPr lang="ja-JP" altLang="en-US" sz="1100" b="1" dirty="0">
                <a:solidFill>
                  <a:schemeClr val="tx1">
                    <a:lumMod val="75000"/>
                    <a:lumOff val="25000"/>
                  </a:schemeClr>
                </a:solidFill>
                <a:latin typeface="+mj-ea"/>
                <a:ea typeface="+mj-ea"/>
              </a:rPr>
              <a:t>クラウド運用担当より</a:t>
            </a:r>
            <a:r>
              <a:rPr lang="ja-JP" altLang="en-US" sz="1100" b="1" dirty="0">
                <a:solidFill>
                  <a:schemeClr val="tx1">
                    <a:lumMod val="75000"/>
                    <a:lumOff val="25000"/>
                  </a:schemeClr>
                </a:solidFill>
              </a:rPr>
              <a:t>パートナー様へ事前に案内し適用可否を確認</a:t>
            </a:r>
            <a:r>
              <a:rPr lang="ja-JP" altLang="en-US" sz="1100" dirty="0">
                <a:solidFill>
                  <a:schemeClr val="tx1">
                    <a:lumMod val="75000"/>
                    <a:lumOff val="25000"/>
                  </a:schemeClr>
                </a:solidFill>
              </a:rPr>
              <a:t>します。</a:t>
            </a:r>
            <a:endParaRPr lang="en-US" altLang="ja-JP" sz="1100" dirty="0">
              <a:solidFill>
                <a:schemeClr val="tx1">
                  <a:lumMod val="75000"/>
                  <a:lumOff val="25000"/>
                </a:schemeClr>
              </a:solidFill>
            </a:endParaRPr>
          </a:p>
          <a:p>
            <a:pPr marL="457200" lvl="1" indent="0">
              <a:buNone/>
            </a:pPr>
            <a:r>
              <a:rPr lang="en-US" altLang="ja-JP" sz="1100" dirty="0">
                <a:solidFill>
                  <a:schemeClr val="tx1">
                    <a:lumMod val="75000"/>
                    <a:lumOff val="25000"/>
                  </a:schemeClr>
                </a:solidFill>
              </a:rPr>
              <a:t>SS</a:t>
            </a:r>
            <a:r>
              <a:rPr lang="ja-JP" altLang="en-US" sz="1100" dirty="0">
                <a:solidFill>
                  <a:schemeClr val="tx1">
                    <a:lumMod val="75000"/>
                    <a:lumOff val="25000"/>
                  </a:schemeClr>
                </a:solidFill>
              </a:rPr>
              <a:t>バージョンアップまたは</a:t>
            </a:r>
            <a:r>
              <a:rPr lang="en-US" altLang="ja-JP" sz="1100" dirty="0">
                <a:solidFill>
                  <a:schemeClr val="tx1">
                    <a:lumMod val="75000"/>
                    <a:lumOff val="25000"/>
                  </a:schemeClr>
                </a:solidFill>
              </a:rPr>
              <a:t>SS</a:t>
            </a:r>
            <a:r>
              <a:rPr lang="ja-JP" altLang="en-US" sz="1100" dirty="0">
                <a:solidFill>
                  <a:schemeClr val="tx1">
                    <a:lumMod val="75000"/>
                    <a:lumOff val="25000"/>
                  </a:schemeClr>
                </a:solidFill>
              </a:rPr>
              <a:t>パッチ適用を希望（申し込み）いただいた場合の決定通知は申込期限後のご案内になります。</a:t>
            </a:r>
            <a:endParaRPr lang="en-US" altLang="ja-JP" sz="1100" dirty="0">
              <a:solidFill>
                <a:schemeClr val="tx1">
                  <a:lumMod val="75000"/>
                  <a:lumOff val="25000"/>
                </a:schemeClr>
              </a:solidFill>
            </a:endParaRPr>
          </a:p>
          <a:p>
            <a:pPr marL="457200" lvl="1" indent="0">
              <a:buNone/>
            </a:pPr>
            <a:r>
              <a:rPr lang="ja-JP" altLang="en-US" sz="1100" b="1" dirty="0">
                <a:solidFill>
                  <a:schemeClr val="tx1">
                    <a:lumMod val="75000"/>
                    <a:lumOff val="25000"/>
                  </a:schemeClr>
                </a:solidFill>
              </a:rPr>
              <a:t> 注意）弊社ではアップグレードにともなうアドオンへの影響は考慮しません。</a:t>
            </a:r>
            <a:endParaRPr lang="en-US" altLang="ja-JP" sz="1100" b="1" dirty="0">
              <a:solidFill>
                <a:schemeClr val="tx1">
                  <a:lumMod val="75000"/>
                  <a:lumOff val="25000"/>
                </a:schemeClr>
              </a:solidFill>
            </a:endParaRPr>
          </a:p>
          <a:p>
            <a:pPr marL="457200" lvl="1" indent="0">
              <a:buNone/>
            </a:pPr>
            <a:endParaRPr lang="en-US" altLang="ja-JP" sz="700" b="1" dirty="0">
              <a:solidFill>
                <a:schemeClr val="tx1">
                  <a:lumMod val="75000"/>
                  <a:lumOff val="25000"/>
                </a:schemeClr>
              </a:solidFill>
            </a:endParaRPr>
          </a:p>
          <a:p>
            <a:pPr marL="457200" lvl="1" indent="0">
              <a:buNone/>
            </a:pPr>
            <a:r>
              <a:rPr lang="en-US" altLang="ja-JP" sz="1100" dirty="0">
                <a:solidFill>
                  <a:schemeClr val="tx1">
                    <a:lumMod val="75000"/>
                    <a:lumOff val="25000"/>
                  </a:schemeClr>
                </a:solidFill>
              </a:rPr>
              <a:t>SS</a:t>
            </a:r>
            <a:r>
              <a:rPr lang="ja-JP" altLang="en-US" sz="1100" dirty="0">
                <a:solidFill>
                  <a:schemeClr val="tx1">
                    <a:lumMod val="75000"/>
                    <a:lumOff val="25000"/>
                  </a:schemeClr>
                </a:solidFill>
              </a:rPr>
              <a:t>バージョンアップまたは</a:t>
            </a:r>
            <a:r>
              <a:rPr lang="en-US" altLang="ja-JP" sz="1100" dirty="0">
                <a:solidFill>
                  <a:schemeClr val="tx1">
                    <a:lumMod val="75000"/>
                    <a:lumOff val="25000"/>
                  </a:schemeClr>
                </a:solidFill>
              </a:rPr>
              <a:t>SS</a:t>
            </a:r>
            <a:r>
              <a:rPr lang="ja-JP" altLang="en-US" sz="1100" dirty="0">
                <a:solidFill>
                  <a:schemeClr val="tx1">
                    <a:lumMod val="75000"/>
                    <a:lumOff val="25000"/>
                  </a:schemeClr>
                </a:solidFill>
              </a:rPr>
              <a:t>パッチ適用が何らかの事情でご案内した日程で実施できなかった場合は、実施予定日の翌営業日にパートナー様へご連絡します。</a:t>
            </a:r>
            <a:endParaRPr lang="en-US" altLang="ja-JP" sz="1100" dirty="0">
              <a:solidFill>
                <a:schemeClr val="tx1">
                  <a:lumMod val="75000"/>
                  <a:lumOff val="25000"/>
                </a:schemeClr>
              </a:solidFill>
            </a:endParaRPr>
          </a:p>
          <a:p>
            <a:pPr marL="457200" lvl="1" indent="0">
              <a:buNone/>
            </a:pPr>
            <a:endParaRPr lang="en-US" altLang="ja-JP" sz="700" dirty="0">
              <a:solidFill>
                <a:schemeClr val="tx1">
                  <a:lumMod val="75000"/>
                  <a:lumOff val="25000"/>
                </a:schemeClr>
              </a:solidFill>
            </a:endParaRPr>
          </a:p>
          <a:p>
            <a:pPr marL="457200" lvl="1" indent="0">
              <a:buNone/>
            </a:pPr>
            <a:r>
              <a:rPr lang="en-US" altLang="ja-JP" sz="1100" dirty="0" err="1">
                <a:solidFill>
                  <a:schemeClr val="tx1">
                    <a:lumMod val="75000"/>
                    <a:lumOff val="25000"/>
                  </a:schemeClr>
                </a:solidFill>
              </a:rPr>
              <a:t>SuperStream</a:t>
            </a:r>
            <a:r>
              <a:rPr lang="en-US" altLang="ja-JP" sz="1100" dirty="0">
                <a:solidFill>
                  <a:schemeClr val="tx1">
                    <a:lumMod val="75000"/>
                    <a:lumOff val="25000"/>
                  </a:schemeClr>
                </a:solidFill>
              </a:rPr>
              <a:t>-NX</a:t>
            </a:r>
            <a:r>
              <a:rPr lang="ja-JP" altLang="en-US" sz="1100" dirty="0">
                <a:solidFill>
                  <a:schemeClr val="tx1">
                    <a:lumMod val="75000"/>
                    <a:lumOff val="25000"/>
                  </a:schemeClr>
                </a:solidFill>
              </a:rPr>
              <a:t> </a:t>
            </a:r>
            <a:r>
              <a:rPr lang="en-US" altLang="ja-JP" sz="1100" dirty="0">
                <a:solidFill>
                  <a:schemeClr val="tx1">
                    <a:lumMod val="75000"/>
                    <a:lumOff val="25000"/>
                  </a:schemeClr>
                </a:solidFill>
              </a:rPr>
              <a:t>Cloud</a:t>
            </a:r>
            <a:r>
              <a:rPr lang="ja-JP" altLang="en-US" sz="1100" dirty="0">
                <a:solidFill>
                  <a:schemeClr val="tx1">
                    <a:lumMod val="75000"/>
                    <a:lumOff val="25000"/>
                  </a:schemeClr>
                </a:solidFill>
              </a:rPr>
              <a:t>環境への</a:t>
            </a:r>
            <a:r>
              <a:rPr lang="en-US" altLang="ja-JP" sz="1100" dirty="0">
                <a:solidFill>
                  <a:schemeClr val="tx1">
                    <a:lumMod val="75000"/>
                    <a:lumOff val="25000"/>
                  </a:schemeClr>
                </a:solidFill>
              </a:rPr>
              <a:t>Windows</a:t>
            </a:r>
            <a:r>
              <a:rPr lang="ja-JP" altLang="en-US" sz="1100" dirty="0">
                <a:solidFill>
                  <a:schemeClr val="tx1">
                    <a:lumMod val="75000"/>
                    <a:lumOff val="25000"/>
                  </a:schemeClr>
                </a:solidFill>
              </a:rPr>
              <a:t>パッチの適用は、 </a:t>
            </a:r>
            <a:r>
              <a:rPr lang="en-US" altLang="ja-JP" sz="1100" dirty="0">
                <a:solidFill>
                  <a:schemeClr val="tx1">
                    <a:lumMod val="75000"/>
                    <a:lumOff val="25000"/>
                  </a:schemeClr>
                </a:solidFill>
              </a:rPr>
              <a:t>Microsoft</a:t>
            </a:r>
            <a:r>
              <a:rPr lang="ja-JP" altLang="en-US" sz="1100" dirty="0">
                <a:solidFill>
                  <a:schemeClr val="tx1">
                    <a:lumMod val="75000"/>
                    <a:lumOff val="25000"/>
                  </a:schemeClr>
                </a:solidFill>
              </a:rPr>
              <a:t>社より</a:t>
            </a:r>
            <a:r>
              <a:rPr lang="en-US" altLang="ja-JP" sz="1100" dirty="0">
                <a:solidFill>
                  <a:schemeClr val="tx1">
                    <a:lumMod val="75000"/>
                    <a:lumOff val="25000"/>
                  </a:schemeClr>
                </a:solidFill>
              </a:rPr>
              <a:t>Windows</a:t>
            </a:r>
            <a:r>
              <a:rPr lang="ja-JP" altLang="en-US" sz="1100" dirty="0">
                <a:solidFill>
                  <a:schemeClr val="tx1">
                    <a:lumMod val="75000"/>
                    <a:lumOff val="25000"/>
                  </a:schemeClr>
                </a:solidFill>
              </a:rPr>
              <a:t>パッチが配布される</a:t>
            </a:r>
            <a:endParaRPr lang="en-US" altLang="ja-JP" sz="1100" dirty="0">
              <a:solidFill>
                <a:schemeClr val="tx1">
                  <a:lumMod val="75000"/>
                  <a:lumOff val="25000"/>
                </a:schemeClr>
              </a:solidFill>
            </a:endParaRPr>
          </a:p>
          <a:p>
            <a:pPr marL="457200" lvl="1" indent="0">
              <a:buNone/>
            </a:pPr>
            <a:r>
              <a:rPr lang="ja-JP" altLang="en-US" sz="1100" b="1" dirty="0">
                <a:solidFill>
                  <a:schemeClr val="tx1">
                    <a:lumMod val="75000"/>
                    <a:lumOff val="25000"/>
                  </a:schemeClr>
                </a:solidFill>
              </a:rPr>
              <a:t>毎月第</a:t>
            </a:r>
            <a:r>
              <a:rPr lang="en-US" altLang="ja-JP" sz="1100" b="1" dirty="0">
                <a:solidFill>
                  <a:schemeClr val="tx1">
                    <a:lumMod val="75000"/>
                    <a:lumOff val="25000"/>
                  </a:schemeClr>
                </a:solidFill>
              </a:rPr>
              <a:t>2</a:t>
            </a:r>
            <a:r>
              <a:rPr lang="ja-JP" altLang="en-US" sz="1100" b="1" dirty="0">
                <a:solidFill>
                  <a:schemeClr val="tx1">
                    <a:lumMod val="75000"/>
                    <a:lumOff val="25000"/>
                  </a:schemeClr>
                </a:solidFill>
              </a:rPr>
              <a:t>火曜日（日本時間では翌日の水曜日）以降に弊社の任意のタイミングで実施します。</a:t>
            </a:r>
            <a:endParaRPr lang="en-US" altLang="ja-JP" sz="1100" b="1" dirty="0">
              <a:solidFill>
                <a:schemeClr val="tx1">
                  <a:lumMod val="75000"/>
                  <a:lumOff val="25000"/>
                </a:schemeClr>
              </a:solidFill>
            </a:endParaRPr>
          </a:p>
          <a:p>
            <a:pPr marL="457200" lvl="1" indent="0">
              <a:buNone/>
            </a:pPr>
            <a:r>
              <a:rPr lang="en-US" altLang="ja-JP" sz="1100" dirty="0">
                <a:solidFill>
                  <a:schemeClr val="tx1">
                    <a:lumMod val="75000"/>
                    <a:lumOff val="25000"/>
                  </a:schemeClr>
                </a:solidFill>
              </a:rPr>
              <a:t>Windows</a:t>
            </a:r>
            <a:r>
              <a:rPr lang="ja-JP" altLang="en-US" sz="1100" dirty="0">
                <a:solidFill>
                  <a:schemeClr val="tx1">
                    <a:lumMod val="75000"/>
                    <a:lumOff val="25000"/>
                  </a:schemeClr>
                </a:solidFill>
              </a:rPr>
              <a:t>パッチ適用作業は、原則、サービス提供外の時間帯（</a:t>
            </a:r>
            <a:r>
              <a:rPr lang="en-US" altLang="ja-JP" sz="1100" dirty="0">
                <a:solidFill>
                  <a:schemeClr val="tx1">
                    <a:lumMod val="75000"/>
                    <a:lumOff val="25000"/>
                  </a:schemeClr>
                </a:solidFill>
              </a:rPr>
              <a:t>AM1:00</a:t>
            </a:r>
            <a:r>
              <a:rPr lang="ja-JP" altLang="en-US" sz="1100" dirty="0">
                <a:solidFill>
                  <a:schemeClr val="tx1">
                    <a:lumMod val="75000"/>
                    <a:lumOff val="25000"/>
                  </a:schemeClr>
                </a:solidFill>
              </a:rPr>
              <a:t>～</a:t>
            </a:r>
            <a:r>
              <a:rPr lang="en-US" altLang="ja-JP" sz="1100" dirty="0">
                <a:solidFill>
                  <a:schemeClr val="tx1">
                    <a:lumMod val="75000"/>
                    <a:lumOff val="25000"/>
                  </a:schemeClr>
                </a:solidFill>
              </a:rPr>
              <a:t>AM7:00</a:t>
            </a:r>
            <a:r>
              <a:rPr lang="ja-JP" altLang="en-US" sz="1100" dirty="0">
                <a:solidFill>
                  <a:schemeClr val="tx1">
                    <a:lumMod val="75000"/>
                    <a:lumOff val="25000"/>
                  </a:schemeClr>
                </a:solidFill>
              </a:rPr>
              <a:t>）に実施します。</a:t>
            </a:r>
            <a:br>
              <a:rPr lang="en-US" altLang="ja-JP" sz="1100" dirty="0">
                <a:solidFill>
                  <a:schemeClr val="tx1">
                    <a:lumMod val="75000"/>
                    <a:lumOff val="25000"/>
                  </a:schemeClr>
                </a:solidFill>
              </a:rPr>
            </a:br>
            <a:endParaRPr lang="en-US" altLang="ja-JP" sz="700" dirty="0">
              <a:solidFill>
                <a:schemeClr val="tx1">
                  <a:lumMod val="75000"/>
                  <a:lumOff val="25000"/>
                </a:schemeClr>
              </a:solidFill>
            </a:endParaRPr>
          </a:p>
          <a:p>
            <a:pPr marL="457200" lvl="1" indent="0">
              <a:buNone/>
            </a:pPr>
            <a:endParaRPr lang="en-US" altLang="ja-JP" sz="700" b="1" dirty="0">
              <a:solidFill>
                <a:schemeClr val="tx1">
                  <a:lumMod val="75000"/>
                  <a:lumOff val="25000"/>
                </a:schemeClr>
              </a:solidFill>
            </a:endParaRPr>
          </a:p>
          <a:p>
            <a:endParaRPr kumimoji="1" lang="ja-JP" altLang="en-US" dirty="0">
              <a:solidFill>
                <a:schemeClr val="tx1">
                  <a:lumMod val="75000"/>
                  <a:lumOff val="25000"/>
                </a:schemeClr>
              </a:solidFill>
            </a:endParaRPr>
          </a:p>
        </p:txBody>
      </p:sp>
      <p:sp>
        <p:nvSpPr>
          <p:cNvPr id="4" name="タイトル 3"/>
          <p:cNvSpPr>
            <a:spLocks noGrp="1"/>
          </p:cNvSpPr>
          <p:nvPr>
            <p:ph type="title"/>
          </p:nvPr>
        </p:nvSpPr>
        <p:spPr/>
        <p:txBody>
          <a:bodyPr/>
          <a:lstStyle/>
          <a:p>
            <a:r>
              <a:rPr lang="ja-JP" altLang="en-US" sz="2000" dirty="0"/>
              <a:t>クラウド運用について（</a:t>
            </a:r>
            <a:r>
              <a:rPr lang="en-US" altLang="ja-JP" sz="2000" dirty="0"/>
              <a:t>SS</a:t>
            </a:r>
            <a:r>
              <a:rPr lang="ja-JP" altLang="en-US" sz="2000" dirty="0"/>
              <a:t>バージョンアップ／パッチ適用）</a:t>
            </a:r>
            <a:endParaRPr kumimoji="1" lang="ja-JP" altLang="en-US" sz="2000" dirty="0"/>
          </a:p>
        </p:txBody>
      </p:sp>
      <p:sp>
        <p:nvSpPr>
          <p:cNvPr id="5" name="フッター プレースホルダー 4"/>
          <p:cNvSpPr>
            <a:spLocks noGrp="1"/>
          </p:cNvSpPr>
          <p:nvPr>
            <p:ph type="ftr" sz="quarter" idx="3"/>
          </p:nvPr>
        </p:nvSpPr>
        <p:spPr/>
        <p:txBody>
          <a:bodyPr/>
          <a:lstStyle/>
          <a:p>
            <a:r>
              <a:rPr lang="en-US" altLang="ja-JP" dirty="0"/>
              <a:t>©Canon IT Solutions Inc.  All rights reserved.</a:t>
            </a:r>
            <a:endParaRPr lang="ja-JP" altLang="en-US" dirty="0"/>
          </a:p>
        </p:txBody>
      </p:sp>
    </p:spTree>
    <p:extLst>
      <p:ext uri="{BB962C8B-B14F-4D97-AF65-F5344CB8AC3E}">
        <p14:creationId xmlns:p14="http://schemas.microsoft.com/office/powerpoint/2010/main" val="197496552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p:cNvSpPr>
            <a:spLocks noGrp="1"/>
          </p:cNvSpPr>
          <p:nvPr>
            <p:ph type="sldNum" sz="quarter" idx="12"/>
          </p:nvPr>
        </p:nvSpPr>
        <p:spPr/>
        <p:txBody>
          <a:bodyPr/>
          <a:lstStyle/>
          <a:p>
            <a:fld id="{78AE49ED-73EF-499C-8307-28EB0E7CF529}" type="slidenum">
              <a:rPr kumimoji="1" lang="ja-JP" altLang="en-US" smtClean="0"/>
              <a:t>39</a:t>
            </a:fld>
            <a:endParaRPr kumimoji="1" lang="ja-JP" altLang="en-US" dirty="0"/>
          </a:p>
        </p:txBody>
      </p:sp>
      <p:sp>
        <p:nvSpPr>
          <p:cNvPr id="3" name="テキスト プレースホルダー 2"/>
          <p:cNvSpPr>
            <a:spLocks noGrp="1"/>
          </p:cNvSpPr>
          <p:nvPr>
            <p:ph type="body" sz="quarter" idx="14"/>
          </p:nvPr>
        </p:nvSpPr>
        <p:spPr>
          <a:xfrm>
            <a:off x="358775" y="843558"/>
            <a:ext cx="8426450" cy="3960440"/>
          </a:xfrm>
        </p:spPr>
        <p:txBody>
          <a:bodyPr/>
          <a:lstStyle/>
          <a:p>
            <a:pPr lvl="0">
              <a:lnSpc>
                <a:spcPct val="100000"/>
              </a:lnSpc>
            </a:pPr>
            <a:r>
              <a:rPr lang="ja-JP" altLang="en-US" sz="1400" dirty="0">
                <a:solidFill>
                  <a:schemeClr val="tx1">
                    <a:lumMod val="75000"/>
                    <a:lumOff val="25000"/>
                  </a:schemeClr>
                </a:solidFill>
              </a:rPr>
              <a:t>ログデータの取集については以下のとおりです。</a:t>
            </a:r>
            <a:endParaRPr lang="en-US" altLang="ja-JP" sz="1400" dirty="0">
              <a:solidFill>
                <a:schemeClr val="tx1">
                  <a:lumMod val="75000"/>
                  <a:lumOff val="25000"/>
                </a:schemeClr>
              </a:solidFill>
            </a:endParaRPr>
          </a:p>
          <a:p>
            <a:pPr lvl="0">
              <a:lnSpc>
                <a:spcPct val="100000"/>
              </a:lnSpc>
            </a:pPr>
            <a:r>
              <a:rPr lang="ja-JP" altLang="en-US" sz="1400" dirty="0">
                <a:solidFill>
                  <a:schemeClr val="tx1">
                    <a:lumMod val="75000"/>
                    <a:lumOff val="25000"/>
                  </a:schemeClr>
                </a:solidFill>
              </a:rPr>
              <a:t>なお、どちらもログイン後の「ログ収集」は利用可能です。</a:t>
            </a:r>
            <a:endParaRPr lang="en-US" altLang="ja-JP" sz="1400" dirty="0">
              <a:solidFill>
                <a:schemeClr val="tx1">
                  <a:lumMod val="75000"/>
                  <a:lumOff val="25000"/>
                </a:schemeClr>
              </a:solidFill>
            </a:endParaRPr>
          </a:p>
          <a:p>
            <a:pPr lvl="0">
              <a:lnSpc>
                <a:spcPct val="100000"/>
              </a:lnSpc>
            </a:pPr>
            <a:endParaRPr lang="en-US" altLang="ja-JP" sz="800" dirty="0">
              <a:solidFill>
                <a:schemeClr val="tx1">
                  <a:lumMod val="75000"/>
                  <a:lumOff val="25000"/>
                </a:schemeClr>
              </a:solidFill>
            </a:endParaRPr>
          </a:p>
          <a:p>
            <a:pPr marL="285750" lvl="0" indent="-285750">
              <a:lnSpc>
                <a:spcPct val="100000"/>
              </a:lnSpc>
              <a:buFont typeface="Wingdings" panose="05000000000000000000" pitchFamily="2" charset="2"/>
              <a:buChar char="Ø"/>
            </a:pPr>
            <a:r>
              <a:rPr lang="en-US" altLang="ja-JP" sz="1400" dirty="0">
                <a:solidFill>
                  <a:schemeClr val="tx1">
                    <a:lumMod val="75000"/>
                    <a:lumOff val="25000"/>
                  </a:schemeClr>
                </a:solidFill>
              </a:rPr>
              <a:t>Public</a:t>
            </a:r>
            <a:r>
              <a:rPr lang="ja-JP" altLang="en-US" sz="1400" dirty="0">
                <a:solidFill>
                  <a:schemeClr val="tx1">
                    <a:lumMod val="75000"/>
                    <a:lumOff val="25000"/>
                  </a:schemeClr>
                </a:solidFill>
              </a:rPr>
              <a:t>クラウド</a:t>
            </a:r>
            <a:endParaRPr lang="en-US" altLang="ja-JP" sz="1400" dirty="0">
              <a:solidFill>
                <a:schemeClr val="tx1">
                  <a:lumMod val="75000"/>
                  <a:lumOff val="25000"/>
                </a:schemeClr>
              </a:solidFill>
            </a:endParaRPr>
          </a:p>
          <a:p>
            <a:pPr marL="457200" lvl="1" indent="0">
              <a:buNone/>
            </a:pPr>
            <a:r>
              <a:rPr lang="ja-JP" altLang="en-US" sz="1100" b="1" dirty="0">
                <a:solidFill>
                  <a:schemeClr val="tx1">
                    <a:lumMod val="75000"/>
                    <a:lumOff val="25000"/>
                  </a:schemeClr>
                </a:solidFill>
              </a:rPr>
              <a:t>ログインログ、サービス実行ログ、画面起動ログ、データアクセスログ</a:t>
            </a:r>
            <a:r>
              <a:rPr lang="ja-JP" altLang="en-US" sz="1100" dirty="0">
                <a:solidFill>
                  <a:schemeClr val="tx1">
                    <a:lumMod val="75000"/>
                    <a:lumOff val="25000"/>
                  </a:schemeClr>
                </a:solidFill>
              </a:rPr>
              <a:t>を取得しています。</a:t>
            </a:r>
            <a:endParaRPr lang="en-US" altLang="ja-JP" sz="1100" dirty="0">
              <a:solidFill>
                <a:schemeClr val="tx1">
                  <a:lumMod val="75000"/>
                  <a:lumOff val="25000"/>
                </a:schemeClr>
              </a:solidFill>
            </a:endParaRPr>
          </a:p>
          <a:p>
            <a:pPr marL="457200" lvl="1" indent="0">
              <a:buNone/>
            </a:pPr>
            <a:r>
              <a:rPr lang="ja-JP" altLang="en-US" sz="1100" dirty="0">
                <a:solidFill>
                  <a:schemeClr val="tx1">
                    <a:lumMod val="75000"/>
                    <a:lumOff val="25000"/>
                  </a:schemeClr>
                </a:solidFill>
              </a:rPr>
              <a:t>データアクセスログの対象は下記テーブルです（ログ採取機能はユーザー利用不可。当社からのログ提供を行うサービスはありません。）</a:t>
            </a:r>
            <a:endParaRPr lang="en-US" altLang="ja-JP" sz="1100" dirty="0">
              <a:solidFill>
                <a:schemeClr val="tx1">
                  <a:lumMod val="75000"/>
                  <a:lumOff val="25000"/>
                </a:schemeClr>
              </a:solidFill>
            </a:endParaRPr>
          </a:p>
          <a:p>
            <a:pPr marL="457200" lvl="1" indent="0">
              <a:buNone/>
            </a:pPr>
            <a:r>
              <a:rPr lang="ja-JP" altLang="en-US" sz="1100" dirty="0">
                <a:solidFill>
                  <a:schemeClr val="tx1">
                    <a:lumMod val="75000"/>
                    <a:lumOff val="25000"/>
                  </a:schemeClr>
                </a:solidFill>
              </a:rPr>
              <a:t>・</a:t>
            </a:r>
            <a:r>
              <a:rPr lang="en-US" altLang="ja-JP" sz="1100" dirty="0">
                <a:solidFill>
                  <a:schemeClr val="tx1">
                    <a:lumMod val="75000"/>
                    <a:lumOff val="25000"/>
                  </a:schemeClr>
                </a:solidFill>
              </a:rPr>
              <a:t>ACTR2MST</a:t>
            </a:r>
            <a:r>
              <a:rPr lang="ja-JP" altLang="en-US" sz="1100" dirty="0">
                <a:solidFill>
                  <a:schemeClr val="tx1">
                    <a:lumMod val="75000"/>
                    <a:lumOff val="25000"/>
                  </a:schemeClr>
                </a:solidFill>
              </a:rPr>
              <a:t>（得意先・仕入先マスタ）</a:t>
            </a:r>
          </a:p>
          <a:p>
            <a:pPr marL="457200" lvl="1" indent="0">
              <a:buNone/>
            </a:pPr>
            <a:r>
              <a:rPr lang="ja-JP" altLang="en-US" sz="1100" dirty="0">
                <a:solidFill>
                  <a:schemeClr val="tx1">
                    <a:lumMod val="75000"/>
                    <a:lumOff val="25000"/>
                  </a:schemeClr>
                </a:solidFill>
              </a:rPr>
              <a:t>・</a:t>
            </a:r>
            <a:r>
              <a:rPr lang="en-US" altLang="ja-JP" sz="1100" dirty="0">
                <a:solidFill>
                  <a:schemeClr val="tx1">
                    <a:lumMod val="75000"/>
                    <a:lumOff val="25000"/>
                  </a:schemeClr>
                </a:solidFill>
              </a:rPr>
              <a:t>ACTRHMST</a:t>
            </a:r>
            <a:r>
              <a:rPr lang="ja-JP" altLang="en-US" sz="1100" dirty="0">
                <a:solidFill>
                  <a:schemeClr val="tx1">
                    <a:lumMod val="75000"/>
                    <a:lumOff val="25000"/>
                  </a:schemeClr>
                </a:solidFill>
              </a:rPr>
              <a:t>（取引先マスタ）</a:t>
            </a:r>
          </a:p>
          <a:p>
            <a:pPr marL="457200" lvl="1" indent="0">
              <a:buNone/>
            </a:pPr>
            <a:r>
              <a:rPr lang="ja-JP" altLang="en-US" sz="1100" dirty="0">
                <a:solidFill>
                  <a:schemeClr val="tx1">
                    <a:lumMod val="75000"/>
                    <a:lumOff val="25000"/>
                  </a:schemeClr>
                </a:solidFill>
              </a:rPr>
              <a:t>・</a:t>
            </a:r>
            <a:r>
              <a:rPr lang="en-US" altLang="ja-JP" sz="1100" dirty="0">
                <a:solidFill>
                  <a:schemeClr val="tx1">
                    <a:lumMod val="75000"/>
                    <a:lumOff val="25000"/>
                  </a:schemeClr>
                </a:solidFill>
              </a:rPr>
              <a:t>APFRSMST</a:t>
            </a:r>
            <a:r>
              <a:rPr lang="ja-JP" altLang="en-US" sz="1100" dirty="0">
                <a:solidFill>
                  <a:schemeClr val="tx1">
                    <a:lumMod val="75000"/>
                    <a:lumOff val="25000"/>
                  </a:schemeClr>
                </a:solidFill>
              </a:rPr>
              <a:t> （振込先マスタ）</a:t>
            </a:r>
          </a:p>
          <a:p>
            <a:pPr marL="457200" lvl="1" indent="0">
              <a:buNone/>
            </a:pPr>
            <a:r>
              <a:rPr lang="ja-JP" altLang="en-US" sz="1100" dirty="0">
                <a:solidFill>
                  <a:schemeClr val="tx1">
                    <a:lumMod val="75000"/>
                    <a:lumOff val="25000"/>
                  </a:schemeClr>
                </a:solidFill>
              </a:rPr>
              <a:t>・</a:t>
            </a:r>
            <a:r>
              <a:rPr lang="en-US" altLang="ja-JP" sz="1100" dirty="0">
                <a:solidFill>
                  <a:schemeClr val="tx1">
                    <a:lumMod val="75000"/>
                    <a:lumOff val="25000"/>
                  </a:schemeClr>
                </a:solidFill>
              </a:rPr>
              <a:t>APSHAMST</a:t>
            </a:r>
            <a:r>
              <a:rPr lang="ja-JP" altLang="en-US" sz="1100" dirty="0">
                <a:solidFill>
                  <a:schemeClr val="tx1">
                    <a:lumMod val="75000"/>
                    <a:lumOff val="25000"/>
                  </a:schemeClr>
                </a:solidFill>
              </a:rPr>
              <a:t> （社員支払情報管理マスタ）</a:t>
            </a:r>
          </a:p>
          <a:p>
            <a:pPr marL="457200" lvl="1" indent="0">
              <a:buNone/>
            </a:pPr>
            <a:r>
              <a:rPr lang="ja-JP" altLang="en-US" sz="1100" dirty="0">
                <a:solidFill>
                  <a:schemeClr val="tx1">
                    <a:lumMod val="75000"/>
                    <a:lumOff val="25000"/>
                  </a:schemeClr>
                </a:solidFill>
              </a:rPr>
              <a:t>・</a:t>
            </a:r>
            <a:r>
              <a:rPr lang="en-US" altLang="ja-JP" sz="1100" dirty="0">
                <a:solidFill>
                  <a:schemeClr val="tx1">
                    <a:lumMod val="75000"/>
                    <a:lumOff val="25000"/>
                  </a:schemeClr>
                </a:solidFill>
              </a:rPr>
              <a:t>APSRJMST</a:t>
            </a:r>
            <a:r>
              <a:rPr lang="ja-JP" altLang="en-US" sz="1100" dirty="0">
                <a:solidFill>
                  <a:schemeClr val="tx1">
                    <a:lumMod val="75000"/>
                    <a:lumOff val="25000"/>
                  </a:schemeClr>
                </a:solidFill>
              </a:rPr>
              <a:t> （仕入先情報管理マスタ）</a:t>
            </a:r>
          </a:p>
          <a:p>
            <a:pPr marL="457200" lvl="1" indent="0">
              <a:buNone/>
            </a:pPr>
            <a:r>
              <a:rPr lang="ja-JP" altLang="en-US" sz="1100" dirty="0">
                <a:solidFill>
                  <a:schemeClr val="tx1">
                    <a:lumMod val="75000"/>
                    <a:lumOff val="25000"/>
                  </a:schemeClr>
                </a:solidFill>
              </a:rPr>
              <a:t>・</a:t>
            </a:r>
            <a:r>
              <a:rPr lang="en-US" altLang="ja-JP" sz="1100" dirty="0">
                <a:solidFill>
                  <a:schemeClr val="tx1">
                    <a:lumMod val="75000"/>
                    <a:lumOff val="25000"/>
                  </a:schemeClr>
                </a:solidFill>
              </a:rPr>
              <a:t>APSRKMST</a:t>
            </a:r>
            <a:r>
              <a:rPr lang="ja-JP" altLang="en-US" sz="1100" dirty="0">
                <a:solidFill>
                  <a:schemeClr val="tx1">
                    <a:lumMod val="75000"/>
                    <a:lumOff val="25000"/>
                  </a:schemeClr>
                </a:solidFill>
              </a:rPr>
              <a:t>（仕入先管理マスタ）</a:t>
            </a:r>
          </a:p>
          <a:p>
            <a:pPr marL="457200" lvl="1" indent="0">
              <a:buNone/>
            </a:pPr>
            <a:r>
              <a:rPr lang="ja-JP" altLang="en-US" sz="1100" dirty="0">
                <a:solidFill>
                  <a:schemeClr val="tx1">
                    <a:lumMod val="75000"/>
                    <a:lumOff val="25000"/>
                  </a:schemeClr>
                </a:solidFill>
              </a:rPr>
              <a:t>・</a:t>
            </a:r>
            <a:r>
              <a:rPr lang="en-US" altLang="ja-JP" sz="1100" dirty="0">
                <a:solidFill>
                  <a:schemeClr val="tx1">
                    <a:lumMod val="75000"/>
                    <a:lumOff val="25000"/>
                  </a:schemeClr>
                </a:solidFill>
              </a:rPr>
              <a:t>CMUSKMST</a:t>
            </a:r>
            <a:r>
              <a:rPr lang="ja-JP" altLang="en-US" sz="1100" dirty="0">
                <a:solidFill>
                  <a:schemeClr val="tx1">
                    <a:lumMod val="75000"/>
                    <a:lumOff val="25000"/>
                  </a:schemeClr>
                </a:solidFill>
              </a:rPr>
              <a:t>（ユーザー別会社マスタ）</a:t>
            </a:r>
          </a:p>
          <a:p>
            <a:pPr marL="457200" lvl="1" indent="0">
              <a:buNone/>
            </a:pPr>
            <a:r>
              <a:rPr lang="ja-JP" altLang="en-US" sz="1100" dirty="0">
                <a:solidFill>
                  <a:schemeClr val="tx1">
                    <a:lumMod val="75000"/>
                    <a:lumOff val="25000"/>
                  </a:schemeClr>
                </a:solidFill>
              </a:rPr>
              <a:t>・</a:t>
            </a:r>
            <a:r>
              <a:rPr lang="en-US" altLang="ja-JP" sz="1100" dirty="0">
                <a:solidFill>
                  <a:schemeClr val="tx1">
                    <a:lumMod val="75000"/>
                    <a:lumOff val="25000"/>
                  </a:schemeClr>
                </a:solidFill>
              </a:rPr>
              <a:t>CMUSRMST</a:t>
            </a:r>
            <a:r>
              <a:rPr lang="ja-JP" altLang="en-US" sz="1100" dirty="0">
                <a:solidFill>
                  <a:schemeClr val="tx1">
                    <a:lumMod val="75000"/>
                    <a:lumOff val="25000"/>
                  </a:schemeClr>
                </a:solidFill>
              </a:rPr>
              <a:t>（ユーザーマスタ）</a:t>
            </a:r>
          </a:p>
          <a:p>
            <a:pPr marL="457200" lvl="1" indent="0">
              <a:buNone/>
            </a:pPr>
            <a:endParaRPr lang="en-US" altLang="ja-JP" sz="800" dirty="0">
              <a:solidFill>
                <a:schemeClr val="tx1">
                  <a:lumMod val="75000"/>
                  <a:lumOff val="25000"/>
                </a:schemeClr>
              </a:solidFill>
            </a:endParaRPr>
          </a:p>
          <a:p>
            <a:pPr lvl="0" indent="-285750">
              <a:lnSpc>
                <a:spcPct val="100000"/>
              </a:lnSpc>
              <a:buFont typeface="Wingdings" panose="05000000000000000000" pitchFamily="2" charset="2"/>
              <a:buChar char="Ø"/>
            </a:pPr>
            <a:r>
              <a:rPr lang="en-US" altLang="ja-JP" sz="1400" dirty="0">
                <a:solidFill>
                  <a:schemeClr val="tx1">
                    <a:lumMod val="75000"/>
                    <a:lumOff val="25000"/>
                  </a:schemeClr>
                </a:solidFill>
              </a:rPr>
              <a:t>Private</a:t>
            </a:r>
            <a:r>
              <a:rPr lang="ja-JP" altLang="en-US" sz="1400" dirty="0">
                <a:solidFill>
                  <a:schemeClr val="tx1">
                    <a:lumMod val="75000"/>
                    <a:lumOff val="25000"/>
                  </a:schemeClr>
                </a:solidFill>
              </a:rPr>
              <a:t>クラウド、</a:t>
            </a:r>
            <a:r>
              <a:rPr lang="en-US" altLang="ja-JP" sz="1400" dirty="0">
                <a:solidFill>
                  <a:schemeClr val="tx1">
                    <a:lumMod val="75000"/>
                    <a:lumOff val="25000"/>
                  </a:schemeClr>
                </a:solidFill>
              </a:rPr>
              <a:t>Compact</a:t>
            </a:r>
            <a:r>
              <a:rPr lang="ja-JP" altLang="en-US" sz="1400" dirty="0">
                <a:solidFill>
                  <a:schemeClr val="tx1">
                    <a:lumMod val="75000"/>
                    <a:lumOff val="25000"/>
                  </a:schemeClr>
                </a:solidFill>
              </a:rPr>
              <a:t>クラウド</a:t>
            </a:r>
            <a:endParaRPr lang="en-US" altLang="ja-JP" sz="1400" dirty="0">
              <a:solidFill>
                <a:schemeClr val="tx1">
                  <a:lumMod val="75000"/>
                  <a:lumOff val="25000"/>
                </a:schemeClr>
              </a:solidFill>
            </a:endParaRPr>
          </a:p>
          <a:p>
            <a:pPr marL="457200" lvl="1" indent="0">
              <a:buNone/>
            </a:pPr>
            <a:r>
              <a:rPr lang="en-US" altLang="ja-JP" sz="1100" b="1" dirty="0" err="1">
                <a:solidFill>
                  <a:schemeClr val="tx1">
                    <a:lumMod val="75000"/>
                    <a:lumOff val="25000"/>
                  </a:schemeClr>
                </a:solidFill>
              </a:rPr>
              <a:t>SuperStream</a:t>
            </a:r>
            <a:r>
              <a:rPr lang="en-US" altLang="ja-JP" sz="1100" b="1" dirty="0">
                <a:solidFill>
                  <a:schemeClr val="tx1">
                    <a:lumMod val="75000"/>
                    <a:lumOff val="25000"/>
                  </a:schemeClr>
                </a:solidFill>
              </a:rPr>
              <a:t>-NX</a:t>
            </a:r>
            <a:r>
              <a:rPr lang="ja-JP" altLang="en-US" sz="1100" b="1" dirty="0">
                <a:solidFill>
                  <a:schemeClr val="tx1">
                    <a:lumMod val="75000"/>
                    <a:lumOff val="25000"/>
                  </a:schemeClr>
                </a:solidFill>
              </a:rPr>
              <a:t>のログ採取機能については、オンプレと同様に利用可能</a:t>
            </a:r>
            <a:r>
              <a:rPr lang="ja-JP" altLang="en-US" sz="1100" dirty="0">
                <a:solidFill>
                  <a:schemeClr val="tx1">
                    <a:lumMod val="75000"/>
                    <a:lumOff val="25000"/>
                  </a:schemeClr>
                </a:solidFill>
              </a:rPr>
              <a:t>です。</a:t>
            </a:r>
            <a:endParaRPr lang="en-US" altLang="ja-JP" sz="1100" dirty="0">
              <a:solidFill>
                <a:schemeClr val="tx1">
                  <a:lumMod val="75000"/>
                  <a:lumOff val="25000"/>
                </a:schemeClr>
              </a:solidFill>
            </a:endParaRPr>
          </a:p>
          <a:p>
            <a:pPr marL="457200" lvl="1" indent="0">
              <a:buNone/>
            </a:pPr>
            <a:r>
              <a:rPr lang="ja-JP" altLang="en-US" sz="1100" dirty="0">
                <a:solidFill>
                  <a:schemeClr val="tx1">
                    <a:lumMod val="75000"/>
                    <a:lumOff val="25000"/>
                  </a:schemeClr>
                </a:solidFill>
              </a:rPr>
              <a:t>お客様にて取得するログを設定しご利用いただけます。</a:t>
            </a:r>
            <a:endParaRPr lang="en-US" altLang="ja-JP" sz="1100" dirty="0">
              <a:solidFill>
                <a:schemeClr val="tx1">
                  <a:lumMod val="75000"/>
                  <a:lumOff val="25000"/>
                </a:schemeClr>
              </a:solidFill>
            </a:endParaRPr>
          </a:p>
          <a:p>
            <a:endParaRPr kumimoji="1" lang="ja-JP" altLang="en-US" dirty="0">
              <a:solidFill>
                <a:schemeClr val="tx1">
                  <a:lumMod val="75000"/>
                  <a:lumOff val="25000"/>
                </a:schemeClr>
              </a:solidFill>
            </a:endParaRPr>
          </a:p>
        </p:txBody>
      </p:sp>
      <p:sp>
        <p:nvSpPr>
          <p:cNvPr id="4" name="タイトル 3"/>
          <p:cNvSpPr>
            <a:spLocks noGrp="1"/>
          </p:cNvSpPr>
          <p:nvPr>
            <p:ph type="title"/>
          </p:nvPr>
        </p:nvSpPr>
        <p:spPr/>
        <p:txBody>
          <a:bodyPr/>
          <a:lstStyle/>
          <a:p>
            <a:r>
              <a:rPr lang="ja-JP" altLang="en-US" sz="2000" dirty="0"/>
              <a:t>クラウド運用について（ログデータの収集・参照）</a:t>
            </a:r>
            <a:endParaRPr kumimoji="1" lang="ja-JP" altLang="en-US" sz="2000" dirty="0"/>
          </a:p>
        </p:txBody>
      </p:sp>
      <p:sp>
        <p:nvSpPr>
          <p:cNvPr id="5" name="フッター プレースホルダー 4"/>
          <p:cNvSpPr>
            <a:spLocks noGrp="1"/>
          </p:cNvSpPr>
          <p:nvPr>
            <p:ph type="ftr" sz="quarter" idx="3"/>
          </p:nvPr>
        </p:nvSpPr>
        <p:spPr/>
        <p:txBody>
          <a:bodyPr/>
          <a:lstStyle/>
          <a:p>
            <a:r>
              <a:rPr lang="en-US" altLang="ja-JP" dirty="0"/>
              <a:t>©Canon IT Solutions Inc.  All rights reserved.</a:t>
            </a:r>
            <a:endParaRPr lang="ja-JP" altLang="en-US" dirty="0"/>
          </a:p>
        </p:txBody>
      </p:sp>
    </p:spTree>
    <p:extLst>
      <p:ext uri="{BB962C8B-B14F-4D97-AF65-F5344CB8AC3E}">
        <p14:creationId xmlns:p14="http://schemas.microsoft.com/office/powerpoint/2010/main" val="187168897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p:cNvSpPr>
            <a:spLocks noGrp="1"/>
          </p:cNvSpPr>
          <p:nvPr>
            <p:ph type="sldNum" sz="quarter" idx="10"/>
          </p:nvPr>
        </p:nvSpPr>
        <p:spPr/>
        <p:txBody>
          <a:bodyPr/>
          <a:lstStyle/>
          <a:p>
            <a:fld id="{78AE49ED-73EF-499C-8307-28EB0E7CF529}" type="slidenum">
              <a:rPr lang="ja-JP" altLang="en-US" smtClean="0"/>
              <a:pPr/>
              <a:t>4</a:t>
            </a:fld>
            <a:endParaRPr lang="ja-JP" altLang="en-US" dirty="0"/>
          </a:p>
        </p:txBody>
      </p:sp>
      <p:sp>
        <p:nvSpPr>
          <p:cNvPr id="4" name="フッター プレースホルダー 3"/>
          <p:cNvSpPr>
            <a:spLocks noGrp="1"/>
          </p:cNvSpPr>
          <p:nvPr>
            <p:ph type="ftr" sz="quarter" idx="3"/>
          </p:nvPr>
        </p:nvSpPr>
        <p:spPr/>
        <p:txBody>
          <a:bodyPr/>
          <a:lstStyle/>
          <a:p>
            <a:r>
              <a:rPr lang="en-US" altLang="ja-JP" dirty="0"/>
              <a:t>©Canon IT Solutions Inc.  All rights reserved.</a:t>
            </a:r>
            <a:endParaRPr lang="ja-JP" altLang="en-US" dirty="0"/>
          </a:p>
        </p:txBody>
      </p:sp>
      <p:sp>
        <p:nvSpPr>
          <p:cNvPr id="5" name="タイトル 2"/>
          <p:cNvSpPr>
            <a:spLocks noGrp="1"/>
          </p:cNvSpPr>
          <p:nvPr>
            <p:ph type="title"/>
          </p:nvPr>
        </p:nvSpPr>
        <p:spPr/>
        <p:txBody>
          <a:bodyPr/>
          <a:lstStyle/>
          <a:p>
            <a:pPr>
              <a:lnSpc>
                <a:spcPct val="150000"/>
              </a:lnSpc>
            </a:pPr>
            <a:r>
              <a:rPr kumimoji="1" lang="en-US" altLang="ja-JP" sz="3600" dirty="0">
                <a:solidFill>
                  <a:schemeClr val="accent1"/>
                </a:solidFill>
              </a:rPr>
              <a:t>01 </a:t>
            </a:r>
            <a:r>
              <a:rPr lang="en-US" altLang="ja-JP" sz="3600" dirty="0"/>
              <a:t>NX Cloud</a:t>
            </a:r>
            <a:r>
              <a:rPr lang="ja-JP" altLang="en-US" sz="3600" dirty="0"/>
              <a:t>の概要</a:t>
            </a:r>
            <a:endParaRPr kumimoji="1" lang="ja-JP" altLang="en-US" sz="2800" dirty="0"/>
          </a:p>
        </p:txBody>
      </p:sp>
    </p:spTree>
    <p:extLst>
      <p:ext uri="{BB962C8B-B14F-4D97-AF65-F5344CB8AC3E}">
        <p14:creationId xmlns:p14="http://schemas.microsoft.com/office/powerpoint/2010/main" val="52664644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p:cNvSpPr>
            <a:spLocks noGrp="1"/>
          </p:cNvSpPr>
          <p:nvPr>
            <p:ph type="sldNum" sz="quarter" idx="12"/>
          </p:nvPr>
        </p:nvSpPr>
        <p:spPr/>
        <p:txBody>
          <a:bodyPr/>
          <a:lstStyle/>
          <a:p>
            <a:fld id="{78AE49ED-73EF-499C-8307-28EB0E7CF529}" type="slidenum">
              <a:rPr kumimoji="1" lang="ja-JP" altLang="en-US" smtClean="0"/>
              <a:t>40</a:t>
            </a:fld>
            <a:endParaRPr kumimoji="1" lang="ja-JP" altLang="en-US" dirty="0"/>
          </a:p>
        </p:txBody>
      </p:sp>
      <p:sp>
        <p:nvSpPr>
          <p:cNvPr id="3" name="テキスト プレースホルダー 2"/>
          <p:cNvSpPr>
            <a:spLocks noGrp="1"/>
          </p:cNvSpPr>
          <p:nvPr>
            <p:ph type="body" sz="quarter" idx="14"/>
          </p:nvPr>
        </p:nvSpPr>
        <p:spPr/>
        <p:txBody>
          <a:bodyPr/>
          <a:lstStyle/>
          <a:p>
            <a:pPr lvl="0">
              <a:lnSpc>
                <a:spcPct val="150000"/>
              </a:lnSpc>
            </a:pPr>
            <a:r>
              <a:rPr lang="en-US" altLang="ja-JP" sz="1400" dirty="0">
                <a:solidFill>
                  <a:schemeClr val="tx1">
                    <a:lumMod val="75000"/>
                    <a:lumOff val="25000"/>
                  </a:schemeClr>
                </a:solidFill>
              </a:rPr>
              <a:t>VM</a:t>
            </a:r>
            <a:r>
              <a:rPr lang="ja-JP" altLang="en-US" sz="1400" dirty="0">
                <a:solidFill>
                  <a:schemeClr val="tx1">
                    <a:lumMod val="75000"/>
                    <a:lumOff val="25000"/>
                  </a:schemeClr>
                </a:solidFill>
              </a:rPr>
              <a:t>や</a:t>
            </a:r>
            <a:r>
              <a:rPr lang="en-US" altLang="ja-JP" sz="1400" dirty="0">
                <a:solidFill>
                  <a:schemeClr val="tx1">
                    <a:lumMod val="75000"/>
                    <a:lumOff val="25000"/>
                  </a:schemeClr>
                </a:solidFill>
              </a:rPr>
              <a:t>DBCS</a:t>
            </a:r>
            <a:r>
              <a:rPr lang="ja-JP" altLang="en-US" sz="1400" dirty="0">
                <a:solidFill>
                  <a:schemeClr val="tx1">
                    <a:lumMod val="75000"/>
                    <a:lumOff val="25000"/>
                  </a:schemeClr>
                </a:solidFill>
              </a:rPr>
              <a:t>のスケールアップ（</a:t>
            </a:r>
            <a:r>
              <a:rPr lang="en-US" altLang="ja-JP" sz="1400" dirty="0">
                <a:solidFill>
                  <a:schemeClr val="tx1">
                    <a:lumMod val="75000"/>
                    <a:lumOff val="25000"/>
                  </a:schemeClr>
                </a:solidFill>
              </a:rPr>
              <a:t>CPU</a:t>
            </a:r>
            <a:r>
              <a:rPr lang="ja-JP" altLang="en-US" sz="1400" dirty="0" err="1">
                <a:solidFill>
                  <a:schemeClr val="tx1">
                    <a:lumMod val="75000"/>
                    <a:lumOff val="25000"/>
                  </a:schemeClr>
                </a:solidFill>
              </a:rPr>
              <a:t>、</a:t>
            </a:r>
            <a:r>
              <a:rPr lang="ja-JP" altLang="en-US" sz="1400" dirty="0">
                <a:solidFill>
                  <a:schemeClr val="tx1">
                    <a:lumMod val="75000"/>
                    <a:lumOff val="25000"/>
                  </a:schemeClr>
                </a:solidFill>
              </a:rPr>
              <a:t>メモリ、等）、ストレージのスケールアップに対応します。</a:t>
            </a:r>
            <a:endParaRPr lang="en-US" altLang="ja-JP" sz="1400" dirty="0">
              <a:solidFill>
                <a:schemeClr val="tx1">
                  <a:lumMod val="75000"/>
                  <a:lumOff val="25000"/>
                </a:schemeClr>
              </a:solidFill>
            </a:endParaRPr>
          </a:p>
          <a:p>
            <a:pPr lvl="0">
              <a:lnSpc>
                <a:spcPct val="100000"/>
              </a:lnSpc>
            </a:pPr>
            <a:r>
              <a:rPr lang="ja-JP" altLang="en-US" sz="1100" dirty="0">
                <a:solidFill>
                  <a:schemeClr val="tx1">
                    <a:lumMod val="75000"/>
                    <a:lumOff val="25000"/>
                  </a:schemeClr>
                </a:solidFill>
              </a:rPr>
              <a:t>注意</a:t>
            </a:r>
            <a:r>
              <a:rPr lang="en-US" altLang="ja-JP" sz="1100" dirty="0">
                <a:solidFill>
                  <a:schemeClr val="tx1">
                    <a:lumMod val="75000"/>
                    <a:lumOff val="25000"/>
                  </a:schemeClr>
                </a:solidFill>
              </a:rPr>
              <a:t>1</a:t>
            </a:r>
            <a:r>
              <a:rPr lang="ja-JP" altLang="en-US" sz="1100" dirty="0">
                <a:solidFill>
                  <a:schemeClr val="tx1">
                    <a:lumMod val="75000"/>
                    <a:lumOff val="25000"/>
                  </a:schemeClr>
                </a:solidFill>
              </a:rPr>
              <a:t>）</a:t>
            </a:r>
            <a:r>
              <a:rPr lang="ja-JP" altLang="en-US" sz="1100" b="1" dirty="0">
                <a:solidFill>
                  <a:schemeClr val="tx1">
                    <a:lumMod val="75000"/>
                    <a:lumOff val="25000"/>
                  </a:schemeClr>
                </a:solidFill>
              </a:rPr>
              <a:t>ストレージのスケールダウンには対応できません。</a:t>
            </a:r>
            <a:endParaRPr lang="en-US" altLang="ja-JP" sz="1100" b="1" dirty="0">
              <a:solidFill>
                <a:schemeClr val="tx1">
                  <a:lumMod val="75000"/>
                  <a:lumOff val="25000"/>
                </a:schemeClr>
              </a:solidFill>
            </a:endParaRPr>
          </a:p>
          <a:p>
            <a:pPr lvl="0">
              <a:lnSpc>
                <a:spcPct val="100000"/>
              </a:lnSpc>
            </a:pPr>
            <a:r>
              <a:rPr lang="ja-JP" altLang="en-US" sz="1100" dirty="0">
                <a:solidFill>
                  <a:schemeClr val="tx1">
                    <a:lumMod val="75000"/>
                    <a:lumOff val="25000"/>
                  </a:schemeClr>
                </a:solidFill>
              </a:rPr>
              <a:t>注意</a:t>
            </a:r>
            <a:r>
              <a:rPr lang="en-US" altLang="ja-JP" sz="1100" dirty="0">
                <a:solidFill>
                  <a:schemeClr val="tx1">
                    <a:lumMod val="75000"/>
                    <a:lumOff val="25000"/>
                  </a:schemeClr>
                </a:solidFill>
              </a:rPr>
              <a:t>2</a:t>
            </a:r>
            <a:r>
              <a:rPr lang="ja-JP" altLang="en-US" sz="1100" dirty="0">
                <a:solidFill>
                  <a:schemeClr val="tx1">
                    <a:lumMod val="75000"/>
                    <a:lumOff val="25000"/>
                  </a:schemeClr>
                </a:solidFill>
              </a:rPr>
              <a:t>）スケールアップの作業は、サーバー再起動（</a:t>
            </a:r>
            <a:r>
              <a:rPr lang="en-US" altLang="ja-JP" sz="1100" dirty="0" err="1">
                <a:solidFill>
                  <a:schemeClr val="tx1">
                    <a:lumMod val="75000"/>
                    <a:lumOff val="25000"/>
                  </a:schemeClr>
                </a:solidFill>
              </a:rPr>
              <a:t>SuperStream</a:t>
            </a:r>
            <a:r>
              <a:rPr lang="en-US" altLang="ja-JP" sz="1100" dirty="0">
                <a:solidFill>
                  <a:schemeClr val="tx1">
                    <a:lumMod val="75000"/>
                    <a:lumOff val="25000"/>
                  </a:schemeClr>
                </a:solidFill>
              </a:rPr>
              <a:t>-NX</a:t>
            </a:r>
            <a:r>
              <a:rPr lang="ja-JP" altLang="en-US" sz="1100" dirty="0">
                <a:solidFill>
                  <a:schemeClr val="tx1">
                    <a:lumMod val="75000"/>
                    <a:lumOff val="25000"/>
                  </a:schemeClr>
                </a:solidFill>
              </a:rPr>
              <a:t>利用停止）が必要になるため、</a:t>
            </a:r>
            <a:endParaRPr lang="en-US" altLang="ja-JP" sz="1100" dirty="0">
              <a:solidFill>
                <a:schemeClr val="tx1">
                  <a:lumMod val="75000"/>
                  <a:lumOff val="25000"/>
                </a:schemeClr>
              </a:solidFill>
            </a:endParaRPr>
          </a:p>
          <a:p>
            <a:pPr lvl="0">
              <a:lnSpc>
                <a:spcPct val="100000"/>
              </a:lnSpc>
            </a:pPr>
            <a:r>
              <a:rPr lang="ja-JP" altLang="en-US" sz="1100" dirty="0">
                <a:solidFill>
                  <a:schemeClr val="tx1">
                    <a:lumMod val="75000"/>
                    <a:lumOff val="25000"/>
                  </a:schemeClr>
                </a:solidFill>
              </a:rPr>
              <a:t>　　　  通常、対応は夜間での実施になりますが、</a:t>
            </a:r>
            <a:endParaRPr lang="en-US" altLang="ja-JP" sz="1100" dirty="0">
              <a:solidFill>
                <a:schemeClr val="tx1">
                  <a:lumMod val="75000"/>
                  <a:lumOff val="25000"/>
                </a:schemeClr>
              </a:solidFill>
            </a:endParaRPr>
          </a:p>
          <a:p>
            <a:pPr lvl="0">
              <a:lnSpc>
                <a:spcPct val="100000"/>
              </a:lnSpc>
            </a:pPr>
            <a:r>
              <a:rPr lang="ja-JP" altLang="en-US" sz="1100" dirty="0">
                <a:solidFill>
                  <a:schemeClr val="tx1">
                    <a:lumMod val="75000"/>
                    <a:lumOff val="25000"/>
                  </a:schemeClr>
                </a:solidFill>
              </a:rPr>
              <a:t>　　　  緊急性が高い場合等は、日中（サービス提供時間内）で調整させていただく場合があります。</a:t>
            </a:r>
            <a:endParaRPr lang="en-US" altLang="ja-JP" sz="1100" dirty="0">
              <a:solidFill>
                <a:schemeClr val="tx1">
                  <a:lumMod val="75000"/>
                  <a:lumOff val="25000"/>
                </a:schemeClr>
              </a:solidFill>
            </a:endParaRPr>
          </a:p>
          <a:p>
            <a:pPr lvl="0">
              <a:lnSpc>
                <a:spcPct val="100000"/>
              </a:lnSpc>
            </a:pPr>
            <a:r>
              <a:rPr lang="ja-JP" altLang="en-US" sz="1100" dirty="0">
                <a:solidFill>
                  <a:schemeClr val="tx1">
                    <a:lumMod val="75000"/>
                    <a:lumOff val="25000"/>
                  </a:schemeClr>
                </a:solidFill>
              </a:rPr>
              <a:t>注意</a:t>
            </a:r>
            <a:r>
              <a:rPr lang="en-US" altLang="ja-JP" sz="1100" dirty="0">
                <a:solidFill>
                  <a:schemeClr val="tx1">
                    <a:lumMod val="75000"/>
                    <a:lumOff val="25000"/>
                  </a:schemeClr>
                </a:solidFill>
              </a:rPr>
              <a:t>3</a:t>
            </a:r>
            <a:r>
              <a:rPr lang="ja-JP" altLang="en-US" sz="1100" dirty="0">
                <a:solidFill>
                  <a:schemeClr val="tx1">
                    <a:lumMod val="75000"/>
                    <a:lumOff val="25000"/>
                  </a:schemeClr>
                </a:solidFill>
              </a:rPr>
              <a:t>）スケールアップをすると、環境の維持費用が変更（増加）になります。</a:t>
            </a:r>
            <a:endParaRPr lang="en-US" altLang="ja-JP" sz="1100" dirty="0">
              <a:solidFill>
                <a:schemeClr val="tx1">
                  <a:lumMod val="75000"/>
                  <a:lumOff val="25000"/>
                </a:schemeClr>
              </a:solidFill>
            </a:endParaRPr>
          </a:p>
          <a:p>
            <a:pPr lvl="0">
              <a:lnSpc>
                <a:spcPct val="100000"/>
              </a:lnSpc>
            </a:pPr>
            <a:r>
              <a:rPr lang="ja-JP" altLang="en-US" sz="1100" dirty="0">
                <a:solidFill>
                  <a:schemeClr val="tx1">
                    <a:lumMod val="75000"/>
                    <a:lumOff val="25000"/>
                  </a:schemeClr>
                </a:solidFill>
              </a:rPr>
              <a:t>　　　  スケールアップ内容や状況により相談させていただきます。</a:t>
            </a:r>
            <a:endParaRPr lang="en-US" altLang="ja-JP" sz="1100" dirty="0">
              <a:solidFill>
                <a:schemeClr val="tx1">
                  <a:lumMod val="75000"/>
                  <a:lumOff val="25000"/>
                </a:schemeClr>
              </a:solidFill>
            </a:endParaRPr>
          </a:p>
          <a:p>
            <a:endParaRPr kumimoji="1" lang="ja-JP" altLang="en-US" dirty="0">
              <a:solidFill>
                <a:schemeClr val="tx1">
                  <a:lumMod val="75000"/>
                  <a:lumOff val="25000"/>
                </a:schemeClr>
              </a:solidFill>
            </a:endParaRPr>
          </a:p>
        </p:txBody>
      </p:sp>
      <p:sp>
        <p:nvSpPr>
          <p:cNvPr id="4" name="タイトル 3"/>
          <p:cNvSpPr>
            <a:spLocks noGrp="1"/>
          </p:cNvSpPr>
          <p:nvPr>
            <p:ph type="title"/>
          </p:nvPr>
        </p:nvSpPr>
        <p:spPr/>
        <p:txBody>
          <a:bodyPr/>
          <a:lstStyle/>
          <a:p>
            <a:r>
              <a:rPr lang="ja-JP" altLang="en-US" sz="2000" dirty="0"/>
              <a:t>クラウド運用について（スケールアップ）</a:t>
            </a:r>
            <a:endParaRPr kumimoji="1" lang="ja-JP" altLang="en-US" sz="2000" dirty="0"/>
          </a:p>
        </p:txBody>
      </p:sp>
      <p:sp>
        <p:nvSpPr>
          <p:cNvPr id="5" name="フッター プレースホルダー 4"/>
          <p:cNvSpPr>
            <a:spLocks noGrp="1"/>
          </p:cNvSpPr>
          <p:nvPr>
            <p:ph type="ftr" sz="quarter" idx="3"/>
          </p:nvPr>
        </p:nvSpPr>
        <p:spPr/>
        <p:txBody>
          <a:bodyPr/>
          <a:lstStyle/>
          <a:p>
            <a:r>
              <a:rPr lang="en-US" altLang="ja-JP" dirty="0"/>
              <a:t>©Canon IT Solutions Inc.  All rights reserved.</a:t>
            </a:r>
            <a:endParaRPr lang="ja-JP" altLang="en-US" dirty="0"/>
          </a:p>
        </p:txBody>
      </p:sp>
    </p:spTree>
    <p:extLst>
      <p:ext uri="{BB962C8B-B14F-4D97-AF65-F5344CB8AC3E}">
        <p14:creationId xmlns:p14="http://schemas.microsoft.com/office/powerpoint/2010/main" val="131946251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p:cNvSpPr>
            <a:spLocks noGrp="1"/>
          </p:cNvSpPr>
          <p:nvPr>
            <p:ph type="sldNum" sz="quarter" idx="12"/>
          </p:nvPr>
        </p:nvSpPr>
        <p:spPr/>
        <p:txBody>
          <a:bodyPr/>
          <a:lstStyle/>
          <a:p>
            <a:fld id="{78AE49ED-73EF-499C-8307-28EB0E7CF529}" type="slidenum">
              <a:rPr kumimoji="1" lang="ja-JP" altLang="en-US" smtClean="0"/>
              <a:t>41</a:t>
            </a:fld>
            <a:endParaRPr kumimoji="1" lang="ja-JP" altLang="en-US" dirty="0"/>
          </a:p>
        </p:txBody>
      </p:sp>
      <p:sp>
        <p:nvSpPr>
          <p:cNvPr id="4" name="タイトル 3"/>
          <p:cNvSpPr>
            <a:spLocks noGrp="1"/>
          </p:cNvSpPr>
          <p:nvPr>
            <p:ph type="title"/>
          </p:nvPr>
        </p:nvSpPr>
        <p:spPr/>
        <p:txBody>
          <a:bodyPr/>
          <a:lstStyle/>
          <a:p>
            <a:r>
              <a:rPr lang="ja-JP" altLang="en-US" sz="2000" dirty="0"/>
              <a:t>参考：バックアップデータの別リージョンへの退避</a:t>
            </a:r>
            <a:endParaRPr kumimoji="1" lang="ja-JP" altLang="en-US" sz="2000" dirty="0"/>
          </a:p>
        </p:txBody>
      </p:sp>
      <p:sp>
        <p:nvSpPr>
          <p:cNvPr id="5" name="フッター プレースホルダー 4"/>
          <p:cNvSpPr>
            <a:spLocks noGrp="1"/>
          </p:cNvSpPr>
          <p:nvPr>
            <p:ph type="ftr" sz="quarter" idx="3"/>
          </p:nvPr>
        </p:nvSpPr>
        <p:spPr/>
        <p:txBody>
          <a:bodyPr/>
          <a:lstStyle/>
          <a:p>
            <a:r>
              <a:rPr lang="en-US" altLang="ja-JP" dirty="0"/>
              <a:t>©Canon IT Solutions Inc.  All rights reserved.</a:t>
            </a:r>
            <a:endParaRPr lang="ja-JP" altLang="en-US" dirty="0"/>
          </a:p>
        </p:txBody>
      </p:sp>
      <p:sp>
        <p:nvSpPr>
          <p:cNvPr id="10" name="テキスト プレースホルダ 2"/>
          <p:cNvSpPr>
            <a:spLocks noGrp="1"/>
          </p:cNvSpPr>
          <p:nvPr>
            <p:ph type="body" sz="quarter" idx="4294967295"/>
          </p:nvPr>
        </p:nvSpPr>
        <p:spPr>
          <a:xfrm>
            <a:off x="179512" y="699542"/>
            <a:ext cx="8496300" cy="1296144"/>
          </a:xfrm>
          <a:prstGeom prst="rect">
            <a:avLst/>
          </a:prstGeom>
        </p:spPr>
        <p:txBody>
          <a:bodyPr/>
          <a:lstStyle/>
          <a:p>
            <a:pPr>
              <a:spcBef>
                <a:spcPts val="0"/>
              </a:spcBef>
              <a:buNone/>
            </a:pPr>
            <a:r>
              <a:rPr lang="ja-JP" altLang="en-US" sz="1400" dirty="0"/>
              <a:t>　サービス提供時間外の深夜帯にバックアップを取得（</a:t>
            </a:r>
            <a:r>
              <a:rPr lang="en-US" altLang="ja-JP" sz="1400" dirty="0"/>
              <a:t>am5:00</a:t>
            </a:r>
            <a:r>
              <a:rPr lang="ja-JP" altLang="en-US" sz="1400" dirty="0"/>
              <a:t>までに完了）、</a:t>
            </a:r>
            <a:endParaRPr lang="en-US" altLang="ja-JP" sz="1400" dirty="0"/>
          </a:p>
          <a:p>
            <a:pPr>
              <a:spcBef>
                <a:spcPts val="0"/>
              </a:spcBef>
              <a:buNone/>
            </a:pPr>
            <a:r>
              <a:rPr lang="ja-JP" altLang="en-US" sz="1400" dirty="0"/>
              <a:t>　同日</a:t>
            </a:r>
            <a:r>
              <a:rPr lang="en-US" altLang="ja-JP" sz="1400" dirty="0"/>
              <a:t>am6:00</a:t>
            </a:r>
            <a:r>
              <a:rPr lang="ja-JP" altLang="en-US" sz="1400" dirty="0"/>
              <a:t>頃に別リージョン（大阪リージョン）へバックアップデータをコピーします。</a:t>
            </a:r>
          </a:p>
          <a:p>
            <a:pPr>
              <a:spcBef>
                <a:spcPts val="0"/>
              </a:spcBef>
              <a:buNone/>
            </a:pPr>
            <a:r>
              <a:rPr lang="ja-JP" altLang="en-US" sz="1400" dirty="0"/>
              <a:t>　バックアップ取得は毎日実施し、別リージョン（大阪リージョン）のバックアップファイルは</a:t>
            </a:r>
            <a:endParaRPr lang="en-US" altLang="ja-JP" sz="1400" dirty="0"/>
          </a:p>
          <a:p>
            <a:pPr>
              <a:spcBef>
                <a:spcPts val="0"/>
              </a:spcBef>
              <a:buNone/>
            </a:pPr>
            <a:r>
              <a:rPr lang="ja-JP" altLang="en-US" sz="1400" dirty="0"/>
              <a:t>　</a:t>
            </a:r>
            <a:r>
              <a:rPr lang="en-US" altLang="ja-JP" sz="1400" dirty="0"/>
              <a:t>14</a:t>
            </a:r>
            <a:r>
              <a:rPr lang="ja-JP" altLang="en-US" sz="1400" dirty="0"/>
              <a:t>世代（</a:t>
            </a:r>
            <a:r>
              <a:rPr lang="en-US" altLang="ja-JP" sz="1400" dirty="0"/>
              <a:t>2</a:t>
            </a:r>
            <a:r>
              <a:rPr lang="ja-JP" altLang="en-US" sz="1400" dirty="0"/>
              <a:t>週間分）を保管します。</a:t>
            </a:r>
            <a:endParaRPr kumimoji="1" lang="ja-JP" altLang="en-US" sz="1400" b="0" dirty="0">
              <a:solidFill>
                <a:schemeClr val="tx1"/>
              </a:solidFill>
            </a:endParaRPr>
          </a:p>
        </p:txBody>
      </p:sp>
      <p:pic>
        <p:nvPicPr>
          <p:cNvPr id="3" name="図 2"/>
          <p:cNvPicPr>
            <a:picLocks noChangeAspect="1"/>
          </p:cNvPicPr>
          <p:nvPr/>
        </p:nvPicPr>
        <p:blipFill>
          <a:blip r:embed="rId2"/>
          <a:stretch>
            <a:fillRect/>
          </a:stretch>
        </p:blipFill>
        <p:spPr>
          <a:xfrm>
            <a:off x="1583668" y="1618946"/>
            <a:ext cx="5940660" cy="3149048"/>
          </a:xfrm>
          <a:prstGeom prst="rect">
            <a:avLst/>
          </a:prstGeom>
        </p:spPr>
      </p:pic>
    </p:spTree>
    <p:extLst>
      <p:ext uri="{BB962C8B-B14F-4D97-AF65-F5344CB8AC3E}">
        <p14:creationId xmlns:p14="http://schemas.microsoft.com/office/powerpoint/2010/main" val="83411368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p:cNvSpPr>
            <a:spLocks noGrp="1"/>
          </p:cNvSpPr>
          <p:nvPr>
            <p:ph type="sldNum" sz="quarter" idx="12"/>
          </p:nvPr>
        </p:nvSpPr>
        <p:spPr/>
        <p:txBody>
          <a:bodyPr/>
          <a:lstStyle/>
          <a:p>
            <a:fld id="{78AE49ED-73EF-499C-8307-28EB0E7CF529}" type="slidenum">
              <a:rPr kumimoji="1" lang="ja-JP" altLang="en-US" smtClean="0"/>
              <a:t>42</a:t>
            </a:fld>
            <a:endParaRPr kumimoji="1" lang="ja-JP" altLang="en-US" dirty="0"/>
          </a:p>
        </p:txBody>
      </p:sp>
      <p:sp>
        <p:nvSpPr>
          <p:cNvPr id="4" name="タイトル 3"/>
          <p:cNvSpPr>
            <a:spLocks noGrp="1"/>
          </p:cNvSpPr>
          <p:nvPr>
            <p:ph type="title"/>
          </p:nvPr>
        </p:nvSpPr>
        <p:spPr/>
        <p:txBody>
          <a:bodyPr/>
          <a:lstStyle/>
          <a:p>
            <a:r>
              <a:rPr lang="ja-JP" altLang="en-US" sz="2000" dirty="0"/>
              <a:t>参考：バックアップデータの別リージョンへの退避</a:t>
            </a:r>
            <a:endParaRPr kumimoji="1" lang="ja-JP" altLang="en-US" sz="2000" dirty="0"/>
          </a:p>
        </p:txBody>
      </p:sp>
      <p:sp>
        <p:nvSpPr>
          <p:cNvPr id="5" name="フッター プレースホルダー 4"/>
          <p:cNvSpPr>
            <a:spLocks noGrp="1"/>
          </p:cNvSpPr>
          <p:nvPr>
            <p:ph type="ftr" sz="quarter" idx="3"/>
          </p:nvPr>
        </p:nvSpPr>
        <p:spPr/>
        <p:txBody>
          <a:bodyPr/>
          <a:lstStyle/>
          <a:p>
            <a:r>
              <a:rPr lang="en-US" altLang="ja-JP" dirty="0"/>
              <a:t>©Canon IT Solutions Inc.  All rights reserved.</a:t>
            </a:r>
            <a:endParaRPr lang="ja-JP" altLang="en-US" dirty="0"/>
          </a:p>
        </p:txBody>
      </p:sp>
      <p:sp>
        <p:nvSpPr>
          <p:cNvPr id="7" name="テキスト プレースホルダ 2"/>
          <p:cNvSpPr>
            <a:spLocks noGrp="1"/>
          </p:cNvSpPr>
          <p:nvPr>
            <p:ph type="body" sz="quarter" idx="4294967295"/>
          </p:nvPr>
        </p:nvSpPr>
        <p:spPr>
          <a:xfrm>
            <a:off x="179512" y="771550"/>
            <a:ext cx="8496300" cy="792088"/>
          </a:xfrm>
          <a:prstGeom prst="rect">
            <a:avLst/>
          </a:prstGeom>
        </p:spPr>
        <p:txBody>
          <a:bodyPr/>
          <a:lstStyle/>
          <a:p>
            <a:pPr>
              <a:spcBef>
                <a:spcPts val="0"/>
              </a:spcBef>
              <a:buNone/>
            </a:pPr>
            <a:r>
              <a:rPr lang="ja-JP" altLang="en-US" sz="1400" dirty="0"/>
              <a:t>　退避データからの復旧</a:t>
            </a:r>
            <a:endParaRPr lang="en-US" altLang="ja-JP" sz="1400" dirty="0"/>
          </a:p>
          <a:p>
            <a:pPr>
              <a:spcBef>
                <a:spcPts val="0"/>
              </a:spcBef>
              <a:buNone/>
            </a:pPr>
            <a:r>
              <a:rPr kumimoji="1" lang="ja-JP" altLang="en-US" sz="1400" b="0" dirty="0">
                <a:solidFill>
                  <a:schemeClr val="tx1"/>
                </a:solidFill>
              </a:rPr>
              <a:t>　</a:t>
            </a:r>
            <a:r>
              <a:rPr lang="ja-JP" altLang="en-US" sz="1400" dirty="0"/>
              <a:t>復旧方法や要する時間は、被害状況ならびに被災状況により異なります。（都度協議）</a:t>
            </a:r>
            <a:endParaRPr kumimoji="1" lang="ja-JP" altLang="en-US" sz="1400" b="0" dirty="0">
              <a:solidFill>
                <a:schemeClr val="tx1"/>
              </a:solidFill>
            </a:endParaRPr>
          </a:p>
        </p:txBody>
      </p:sp>
      <p:graphicFrame>
        <p:nvGraphicFramePr>
          <p:cNvPr id="8" name="表 7"/>
          <p:cNvGraphicFramePr>
            <a:graphicFrameLocks noGrp="1"/>
          </p:cNvGraphicFramePr>
          <p:nvPr>
            <p:extLst>
              <p:ext uri="{D42A27DB-BD31-4B8C-83A1-F6EECF244321}">
                <p14:modId xmlns:p14="http://schemas.microsoft.com/office/powerpoint/2010/main" val="956982450"/>
              </p:ext>
            </p:extLst>
          </p:nvPr>
        </p:nvGraphicFramePr>
        <p:xfrm>
          <a:off x="395536" y="1275606"/>
          <a:ext cx="8352928" cy="2072640"/>
        </p:xfrm>
        <a:graphic>
          <a:graphicData uri="http://schemas.openxmlformats.org/drawingml/2006/table">
            <a:tbl>
              <a:tblPr firstRow="1" bandRow="1">
                <a:tableStyleId>{16D9F66E-5EB9-4882-86FB-DCBF35E3C3E4}</a:tableStyleId>
              </a:tblPr>
              <a:tblGrid>
                <a:gridCol w="1004181">
                  <a:extLst>
                    <a:ext uri="{9D8B030D-6E8A-4147-A177-3AD203B41FA5}">
                      <a16:colId xmlns:a16="http://schemas.microsoft.com/office/drawing/2014/main" val="1491575867"/>
                    </a:ext>
                  </a:extLst>
                </a:gridCol>
                <a:gridCol w="1004181">
                  <a:extLst>
                    <a:ext uri="{9D8B030D-6E8A-4147-A177-3AD203B41FA5}">
                      <a16:colId xmlns:a16="http://schemas.microsoft.com/office/drawing/2014/main" val="4193249818"/>
                    </a:ext>
                  </a:extLst>
                </a:gridCol>
                <a:gridCol w="1004181">
                  <a:extLst>
                    <a:ext uri="{9D8B030D-6E8A-4147-A177-3AD203B41FA5}">
                      <a16:colId xmlns:a16="http://schemas.microsoft.com/office/drawing/2014/main" val="1585090649"/>
                    </a:ext>
                  </a:extLst>
                </a:gridCol>
                <a:gridCol w="1004181">
                  <a:extLst>
                    <a:ext uri="{9D8B030D-6E8A-4147-A177-3AD203B41FA5}">
                      <a16:colId xmlns:a16="http://schemas.microsoft.com/office/drawing/2014/main" val="887386408"/>
                    </a:ext>
                  </a:extLst>
                </a:gridCol>
                <a:gridCol w="4336204">
                  <a:extLst>
                    <a:ext uri="{9D8B030D-6E8A-4147-A177-3AD203B41FA5}">
                      <a16:colId xmlns:a16="http://schemas.microsoft.com/office/drawing/2014/main" val="1803597041"/>
                    </a:ext>
                  </a:extLst>
                </a:gridCol>
              </a:tblGrid>
              <a:tr h="200849">
                <a:tc gridSpan="4">
                  <a:txBody>
                    <a:bodyPr/>
                    <a:lstStyle/>
                    <a:p>
                      <a:pPr algn="ctr"/>
                      <a:r>
                        <a:rPr kumimoji="1" lang="ja-JP" altLang="en-US" sz="900" b="1" dirty="0">
                          <a:solidFill>
                            <a:schemeClr val="bg1"/>
                          </a:solidFill>
                          <a:latin typeface="メイリオ" panose="020B0604030504040204" pitchFamily="50" charset="-128"/>
                          <a:ea typeface="メイリオ" panose="020B0604030504040204" pitchFamily="50" charset="-128"/>
                        </a:rPr>
                        <a:t>東京リージョン被害状況</a:t>
                      </a: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2E7DC2"/>
                    </a:solidFill>
                  </a:tcPr>
                </a:tc>
                <a:tc hMerge="1">
                  <a:txBody>
                    <a:bodyPr/>
                    <a:lstStyle/>
                    <a:p>
                      <a:endParaRPr kumimoji="1" lang="ja-JP" altLang="en-US" sz="1200" dirty="0"/>
                    </a:p>
                  </a:txBody>
                  <a:tcPr/>
                </a:tc>
                <a:tc hMerge="1">
                  <a:txBody>
                    <a:bodyPr/>
                    <a:lstStyle/>
                    <a:p>
                      <a:endParaRPr kumimoji="1" lang="ja-JP" altLang="en-US" sz="1200" dirty="0"/>
                    </a:p>
                  </a:txBody>
                  <a:tcPr/>
                </a:tc>
                <a:tc hMerge="1">
                  <a:txBody>
                    <a:bodyPr/>
                    <a:lstStyle/>
                    <a:p>
                      <a:pPr algn="ctr"/>
                      <a:endParaRPr kumimoji="1" lang="ja-JP" altLang="en-US" sz="1050" b="1" dirty="0">
                        <a:solidFill>
                          <a:schemeClr val="bg1"/>
                        </a:solidFill>
                        <a:latin typeface="メイリオ" panose="020B0604030504040204" pitchFamily="50" charset="-128"/>
                        <a:ea typeface="メイリオ" panose="020B0604030504040204" pitchFamily="50" charset="-128"/>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2E7DC2"/>
                    </a:solidFill>
                  </a:tcPr>
                </a:tc>
                <a:tc rowSpan="2">
                  <a:txBody>
                    <a:bodyPr/>
                    <a:lstStyle/>
                    <a:p>
                      <a:pPr algn="ctr"/>
                      <a:r>
                        <a:rPr kumimoji="1" lang="ja-JP" altLang="en-US" sz="1000" b="1" dirty="0">
                          <a:solidFill>
                            <a:schemeClr val="bg1"/>
                          </a:solidFill>
                          <a:latin typeface="メイリオ" panose="020B0604030504040204" pitchFamily="50" charset="-128"/>
                          <a:ea typeface="メイリオ" panose="020B0604030504040204" pitchFamily="50" charset="-128"/>
                        </a:rPr>
                        <a:t>想定される復旧方法</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2E7DC2"/>
                    </a:solidFill>
                  </a:tcPr>
                </a:tc>
                <a:extLst>
                  <a:ext uri="{0D108BD9-81ED-4DB2-BD59-A6C34878D82A}">
                    <a16:rowId xmlns:a16="http://schemas.microsoft.com/office/drawing/2014/main" val="2118500925"/>
                  </a:ext>
                </a:extLst>
              </a:tr>
              <a:tr h="441867">
                <a:tc>
                  <a:txBody>
                    <a:bodyPr/>
                    <a:lstStyle/>
                    <a:p>
                      <a:pPr algn="ctr"/>
                      <a:r>
                        <a:rPr kumimoji="1" lang="ja-JP" altLang="en-US" sz="900" b="1" dirty="0">
                          <a:solidFill>
                            <a:schemeClr val="bg1"/>
                          </a:solidFill>
                          <a:latin typeface="メイリオ" panose="020B0604030504040204" pitchFamily="50" charset="-128"/>
                          <a:ea typeface="メイリオ" panose="020B0604030504040204" pitchFamily="50" charset="-128"/>
                        </a:rPr>
                        <a:t>環境</a:t>
                      </a:r>
                      <a:endParaRPr kumimoji="1" lang="en-US" altLang="ja-JP" sz="900" b="1" dirty="0">
                        <a:solidFill>
                          <a:schemeClr val="bg1"/>
                        </a:solidFill>
                        <a:latin typeface="メイリオ" panose="020B0604030504040204" pitchFamily="50" charset="-128"/>
                        <a:ea typeface="メイリオ" panose="020B0604030504040204" pitchFamily="50" charset="-128"/>
                      </a:endParaRPr>
                    </a:p>
                    <a:p>
                      <a:pPr algn="ctr"/>
                      <a:r>
                        <a:rPr kumimoji="1" lang="en-US" altLang="ja-JP" sz="900" b="1" dirty="0">
                          <a:solidFill>
                            <a:schemeClr val="bg1"/>
                          </a:solidFill>
                          <a:latin typeface="メイリオ" panose="020B0604030504040204" pitchFamily="50" charset="-128"/>
                          <a:ea typeface="メイリオ" panose="020B0604030504040204" pitchFamily="50" charset="-128"/>
                        </a:rPr>
                        <a:t>AP</a:t>
                      </a:r>
                      <a:r>
                        <a:rPr kumimoji="1" lang="ja-JP" altLang="en-US" sz="900" b="1" dirty="0">
                          <a:solidFill>
                            <a:schemeClr val="bg1"/>
                          </a:solidFill>
                          <a:latin typeface="メイリオ" panose="020B0604030504040204" pitchFamily="50" charset="-128"/>
                          <a:ea typeface="メイリオ" panose="020B0604030504040204" pitchFamily="50" charset="-128"/>
                        </a:rPr>
                        <a:t> </a:t>
                      </a:r>
                      <a:r>
                        <a:rPr kumimoji="1" lang="en-US" altLang="ja-JP" sz="900" b="1" dirty="0">
                          <a:solidFill>
                            <a:schemeClr val="bg1"/>
                          </a:solidFill>
                          <a:latin typeface="メイリオ" panose="020B0604030504040204" pitchFamily="50" charset="-128"/>
                          <a:ea typeface="メイリオ" panose="020B0604030504040204" pitchFamily="50" charset="-128"/>
                        </a:rPr>
                        <a:t>Server</a:t>
                      </a:r>
                      <a:br>
                        <a:rPr kumimoji="1" lang="en-US" altLang="ja-JP" sz="900" b="1" dirty="0">
                          <a:solidFill>
                            <a:schemeClr val="bg1"/>
                          </a:solidFill>
                          <a:latin typeface="メイリオ" panose="020B0604030504040204" pitchFamily="50" charset="-128"/>
                          <a:ea typeface="メイリオ" panose="020B0604030504040204" pitchFamily="50" charset="-128"/>
                        </a:rPr>
                      </a:br>
                      <a:r>
                        <a:rPr kumimoji="1" lang="en-US" altLang="ja-JP" sz="900" b="1" dirty="0">
                          <a:solidFill>
                            <a:schemeClr val="bg1"/>
                          </a:solidFill>
                          <a:latin typeface="メイリオ" panose="020B0604030504040204" pitchFamily="50" charset="-128"/>
                          <a:ea typeface="メイリオ" panose="020B0604030504040204" pitchFamily="50" charset="-128"/>
                        </a:rPr>
                        <a:t>DB</a:t>
                      </a:r>
                      <a:r>
                        <a:rPr kumimoji="1" lang="ja-JP" altLang="en-US" sz="900" b="1" dirty="0">
                          <a:solidFill>
                            <a:schemeClr val="bg1"/>
                          </a:solidFill>
                          <a:latin typeface="メイリオ" panose="020B0604030504040204" pitchFamily="50" charset="-128"/>
                          <a:ea typeface="メイリオ" panose="020B0604030504040204" pitchFamily="50" charset="-128"/>
                        </a:rPr>
                        <a:t> </a:t>
                      </a:r>
                      <a:r>
                        <a:rPr lang="en-US" altLang="ja-JP" sz="900" b="1" dirty="0">
                          <a:solidFill>
                            <a:schemeClr val="bg1"/>
                          </a:solidFill>
                          <a:latin typeface="メイリオ" panose="020B0604030504040204" pitchFamily="50" charset="-128"/>
                          <a:ea typeface="メイリオ" panose="020B0604030504040204" pitchFamily="50" charset="-128"/>
                        </a:rPr>
                        <a:t>Server</a:t>
                      </a:r>
                      <a:endParaRPr kumimoji="1" lang="ja-JP" altLang="en-US" sz="900" b="1" dirty="0">
                        <a:solidFill>
                          <a:schemeClr val="bg1"/>
                        </a:solidFill>
                        <a:latin typeface="メイリオ" panose="020B0604030504040204" pitchFamily="50" charset="-128"/>
                        <a:ea typeface="メイリオ" panose="020B0604030504040204" pitchFamily="50" charset="-128"/>
                      </a:endParaRP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2E7DC2"/>
                    </a:solidFill>
                  </a:tcPr>
                </a:tc>
                <a:tc>
                  <a:txBody>
                    <a:bodyPr/>
                    <a:lstStyle/>
                    <a:p>
                      <a:pPr algn="ctr"/>
                      <a:r>
                        <a:rPr kumimoji="1" lang="ja-JP" altLang="en-US" sz="900" b="1" dirty="0">
                          <a:solidFill>
                            <a:schemeClr val="bg1"/>
                          </a:solidFill>
                          <a:latin typeface="メイリオ" panose="020B0604030504040204" pitchFamily="50" charset="-128"/>
                          <a:ea typeface="メイリオ" panose="020B0604030504040204" pitchFamily="50" charset="-128"/>
                        </a:rPr>
                        <a:t>本番環境の</a:t>
                      </a:r>
                      <a:endParaRPr kumimoji="1" lang="en-US" altLang="ja-JP" sz="900" b="1" dirty="0">
                        <a:solidFill>
                          <a:schemeClr val="bg1"/>
                        </a:solidFill>
                        <a:latin typeface="メイリオ" panose="020B0604030504040204" pitchFamily="50" charset="-128"/>
                        <a:ea typeface="メイリオ" panose="020B0604030504040204" pitchFamily="50" charset="-128"/>
                      </a:endParaRPr>
                    </a:p>
                    <a:p>
                      <a:pPr algn="ctr"/>
                      <a:r>
                        <a:rPr kumimoji="1" lang="ja-JP" altLang="en-US" sz="900" b="1" dirty="0">
                          <a:solidFill>
                            <a:schemeClr val="bg1"/>
                          </a:solidFill>
                          <a:latin typeface="メイリオ" panose="020B0604030504040204" pitchFamily="50" charset="-128"/>
                          <a:ea typeface="メイリオ" panose="020B0604030504040204" pitchFamily="50" charset="-128"/>
                        </a:rPr>
                        <a:t>データ</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2E7DC2"/>
                    </a:solidFill>
                  </a:tcPr>
                </a:tc>
                <a:tc>
                  <a:txBody>
                    <a:bodyPr/>
                    <a:lstStyle/>
                    <a:p>
                      <a:pPr algn="ctr"/>
                      <a:r>
                        <a:rPr kumimoji="1" lang="ja-JP" altLang="en-US" sz="900" b="1" dirty="0">
                          <a:solidFill>
                            <a:schemeClr val="bg1"/>
                          </a:solidFill>
                          <a:latin typeface="メイリオ" panose="020B0604030504040204" pitchFamily="50" charset="-128"/>
                          <a:ea typeface="メイリオ" panose="020B0604030504040204" pitchFamily="50" charset="-128"/>
                        </a:rPr>
                        <a:t>バックアック</a:t>
                      </a:r>
                      <a:br>
                        <a:rPr kumimoji="1" lang="en-US" altLang="ja-JP" sz="900" b="1" dirty="0">
                          <a:solidFill>
                            <a:schemeClr val="bg1"/>
                          </a:solidFill>
                          <a:latin typeface="メイリオ" panose="020B0604030504040204" pitchFamily="50" charset="-128"/>
                          <a:ea typeface="メイリオ" panose="020B0604030504040204" pitchFamily="50" charset="-128"/>
                        </a:rPr>
                      </a:br>
                      <a:r>
                        <a:rPr kumimoji="1" lang="ja-JP" altLang="en-US" sz="900" b="1" dirty="0">
                          <a:solidFill>
                            <a:schemeClr val="bg1"/>
                          </a:solidFill>
                          <a:latin typeface="メイリオ" panose="020B0604030504040204" pitchFamily="50" charset="-128"/>
                          <a:ea typeface="メイリオ" panose="020B0604030504040204" pitchFamily="50" charset="-128"/>
                        </a:rPr>
                        <a:t>データ</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2E7DC2"/>
                    </a:solidFill>
                  </a:tcPr>
                </a:tc>
                <a:tc>
                  <a:txBody>
                    <a:bodyPr/>
                    <a:lstStyle/>
                    <a:p>
                      <a:pPr algn="ctr"/>
                      <a:r>
                        <a:rPr kumimoji="1" lang="ja-JP" altLang="en-US" sz="900" b="1">
                          <a:solidFill>
                            <a:schemeClr val="bg1"/>
                          </a:solidFill>
                          <a:latin typeface="メイリオ" panose="020B0604030504040204" pitchFamily="50" charset="-128"/>
                          <a:ea typeface="メイリオ" panose="020B0604030504040204" pitchFamily="50" charset="-128"/>
                        </a:rPr>
                        <a:t>東京リージョン</a:t>
                      </a:r>
                      <a:endParaRPr kumimoji="1" lang="en-US" altLang="ja-JP" sz="900" b="1">
                        <a:solidFill>
                          <a:schemeClr val="bg1"/>
                        </a:solidFill>
                        <a:latin typeface="メイリオ" panose="020B0604030504040204" pitchFamily="50" charset="-128"/>
                        <a:ea typeface="メイリオ" panose="020B0604030504040204" pitchFamily="50" charset="-128"/>
                      </a:endParaRPr>
                    </a:p>
                    <a:p>
                      <a:pPr algn="ctr"/>
                      <a:r>
                        <a:rPr kumimoji="1" lang="ja-JP" altLang="en-US" sz="900" b="1">
                          <a:solidFill>
                            <a:schemeClr val="bg1"/>
                          </a:solidFill>
                          <a:latin typeface="メイリオ" panose="020B0604030504040204" pitchFamily="50" charset="-128"/>
                          <a:ea typeface="メイリオ" panose="020B0604030504040204" pitchFamily="50" charset="-128"/>
                        </a:rPr>
                        <a:t>復旧可否</a:t>
                      </a:r>
                      <a:endParaRPr kumimoji="1" lang="ja-JP" altLang="en-US" sz="900" b="1" dirty="0">
                        <a:solidFill>
                          <a:schemeClr val="bg1"/>
                        </a:solidFill>
                        <a:latin typeface="メイリオ" panose="020B0604030504040204" pitchFamily="50" charset="-128"/>
                        <a:ea typeface="メイリオ" panose="020B0604030504040204" pitchFamily="50" charset="-128"/>
                      </a:endParaRP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2E7DC2"/>
                    </a:solidFill>
                  </a:tcPr>
                </a:tc>
                <a:tc vMerge="1">
                  <a:txBody>
                    <a:bodyPr/>
                    <a:lstStyle/>
                    <a:p>
                      <a:endParaRPr kumimoji="1" lang="ja-JP" altLang="en-US" sz="1200" dirty="0">
                        <a:solidFill>
                          <a:schemeClr val="bg1"/>
                        </a:solidFill>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2E7DC2"/>
                    </a:solidFill>
                  </a:tcPr>
                </a:tc>
                <a:extLst>
                  <a:ext uri="{0D108BD9-81ED-4DB2-BD59-A6C34878D82A}">
                    <a16:rowId xmlns:a16="http://schemas.microsoft.com/office/drawing/2014/main" val="3069303813"/>
                  </a:ext>
                </a:extLst>
              </a:tr>
              <a:tr h="482036">
                <a:tc>
                  <a:txBody>
                    <a:bodyPr/>
                    <a:lstStyle/>
                    <a:p>
                      <a:pPr algn="ctr"/>
                      <a:r>
                        <a:rPr kumimoji="1" lang="ja-JP" altLang="en-US" sz="1050" dirty="0">
                          <a:solidFill>
                            <a:schemeClr val="tx1">
                              <a:lumMod val="75000"/>
                              <a:lumOff val="25000"/>
                            </a:schemeClr>
                          </a:solidFill>
                          <a:latin typeface="メイリオ" panose="020B0604030504040204" pitchFamily="50" charset="-128"/>
                          <a:ea typeface="メイリオ" panose="020B0604030504040204" pitchFamily="50" charset="-128"/>
                        </a:rPr>
                        <a:t>〇</a:t>
                      </a:r>
                      <a:br>
                        <a:rPr kumimoji="1" lang="en-US" altLang="ja-JP" sz="1050" dirty="0">
                          <a:solidFill>
                            <a:schemeClr val="tx1">
                              <a:lumMod val="75000"/>
                              <a:lumOff val="25000"/>
                            </a:schemeClr>
                          </a:solidFill>
                          <a:latin typeface="メイリオ" panose="020B0604030504040204" pitchFamily="50" charset="-128"/>
                          <a:ea typeface="メイリオ" panose="020B0604030504040204" pitchFamily="50" charset="-128"/>
                        </a:rPr>
                      </a:br>
                      <a:r>
                        <a:rPr kumimoji="1" lang="ja-JP" altLang="en-US" sz="900" dirty="0">
                          <a:solidFill>
                            <a:schemeClr val="tx1">
                              <a:lumMod val="75000"/>
                              <a:lumOff val="25000"/>
                            </a:schemeClr>
                          </a:solidFill>
                          <a:latin typeface="メイリオ" panose="020B0604030504040204" pitchFamily="50" charset="-128"/>
                          <a:ea typeface="メイリオ" panose="020B0604030504040204" pitchFamily="50" charset="-128"/>
                        </a:rPr>
                        <a:t>（被害なし）</a:t>
                      </a:r>
                      <a:endParaRPr kumimoji="1" lang="en-US" altLang="ja-JP" sz="900" dirty="0">
                        <a:solidFill>
                          <a:schemeClr val="tx1">
                            <a:lumMod val="75000"/>
                            <a:lumOff val="25000"/>
                          </a:schemeClr>
                        </a:solidFill>
                        <a:latin typeface="メイリオ" panose="020B0604030504040204" pitchFamily="50" charset="-128"/>
                        <a:ea typeface="メイリオ" panose="020B0604030504040204" pitchFamily="50" charset="-128"/>
                      </a:endParaRP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E8ECF4"/>
                    </a:solidFill>
                  </a:tcPr>
                </a:tc>
                <a:tc>
                  <a:txBody>
                    <a:bodyPr/>
                    <a:lstStyle/>
                    <a:p>
                      <a:pPr algn="ctr"/>
                      <a:r>
                        <a:rPr kumimoji="1" lang="en-US" altLang="ja-JP" sz="1050" dirty="0">
                          <a:solidFill>
                            <a:schemeClr val="tx1">
                              <a:lumMod val="75000"/>
                              <a:lumOff val="25000"/>
                            </a:schemeClr>
                          </a:solidFill>
                          <a:latin typeface="メイリオ" panose="020B0604030504040204" pitchFamily="50" charset="-128"/>
                          <a:ea typeface="メイリオ" panose="020B0604030504040204" pitchFamily="50" charset="-128"/>
                        </a:rPr>
                        <a:t>×</a:t>
                      </a:r>
                      <a:endParaRPr kumimoji="1" lang="ja-JP" altLang="en-US" sz="1050" dirty="0">
                        <a:solidFill>
                          <a:schemeClr val="tx1">
                            <a:lumMod val="75000"/>
                            <a:lumOff val="25000"/>
                          </a:schemeClr>
                        </a:solidFill>
                        <a:latin typeface="メイリオ" panose="020B0604030504040204" pitchFamily="50" charset="-128"/>
                        <a:ea typeface="メイリオ" panose="020B0604030504040204" pitchFamily="50" charset="-128"/>
                      </a:endParaRP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E8ECF4"/>
                    </a:solidFill>
                  </a:tcPr>
                </a:tc>
                <a:tc>
                  <a:txBody>
                    <a:bodyPr/>
                    <a:lstStyle/>
                    <a:p>
                      <a:pPr algn="ctr"/>
                      <a:r>
                        <a:rPr kumimoji="1" lang="ja-JP" altLang="en-US" sz="1050" dirty="0">
                          <a:solidFill>
                            <a:schemeClr val="tx1">
                              <a:lumMod val="75000"/>
                              <a:lumOff val="25000"/>
                            </a:schemeClr>
                          </a:solidFill>
                          <a:latin typeface="メイリオ" panose="020B0604030504040204" pitchFamily="50" charset="-128"/>
                          <a:ea typeface="メイリオ" panose="020B0604030504040204" pitchFamily="50" charset="-128"/>
                        </a:rPr>
                        <a:t>〇</a:t>
                      </a:r>
                      <a:br>
                        <a:rPr kumimoji="1" lang="en-US" altLang="ja-JP" sz="1050" dirty="0">
                          <a:solidFill>
                            <a:schemeClr val="tx1">
                              <a:lumMod val="75000"/>
                              <a:lumOff val="25000"/>
                            </a:schemeClr>
                          </a:solidFill>
                          <a:latin typeface="メイリオ" panose="020B0604030504040204" pitchFamily="50" charset="-128"/>
                          <a:ea typeface="メイリオ" panose="020B0604030504040204" pitchFamily="50" charset="-128"/>
                        </a:rPr>
                      </a:br>
                      <a:r>
                        <a:rPr kumimoji="1" lang="ja-JP" altLang="en-US" sz="900" dirty="0">
                          <a:solidFill>
                            <a:schemeClr val="tx1">
                              <a:lumMod val="75000"/>
                              <a:lumOff val="25000"/>
                            </a:schemeClr>
                          </a:solidFill>
                          <a:latin typeface="メイリオ" panose="020B0604030504040204" pitchFamily="50" charset="-128"/>
                          <a:ea typeface="メイリオ" panose="020B0604030504040204" pitchFamily="50" charset="-128"/>
                        </a:rPr>
                        <a:t>（被害なし）</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E8ECF4"/>
                    </a:solidFill>
                  </a:tcPr>
                </a:tc>
                <a:tc>
                  <a:txBody>
                    <a:bodyPr/>
                    <a:lstStyle/>
                    <a:p>
                      <a:pPr algn="ctr"/>
                      <a:r>
                        <a:rPr kumimoji="1" lang="ja-JP" altLang="en-US" sz="1050" dirty="0">
                          <a:solidFill>
                            <a:schemeClr val="tx1">
                              <a:lumMod val="75000"/>
                              <a:lumOff val="25000"/>
                            </a:schemeClr>
                          </a:solidFill>
                          <a:latin typeface="メイリオ" panose="020B0604030504040204" pitchFamily="50" charset="-128"/>
                          <a:ea typeface="メイリオ" panose="020B0604030504040204" pitchFamily="50" charset="-128"/>
                        </a:rPr>
                        <a:t>－</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E8ECF4"/>
                    </a:solidFill>
                  </a:tcPr>
                </a:tc>
                <a:tc>
                  <a:txBody>
                    <a:bodyPr/>
                    <a:lstStyle/>
                    <a:p>
                      <a:pPr marL="0" marR="0" indent="0" algn="l" defTabSz="914378" rtl="0" eaLnBrk="1" fontAlgn="auto" latinLnBrk="0" hangingPunct="1">
                        <a:lnSpc>
                          <a:spcPct val="100000"/>
                        </a:lnSpc>
                        <a:spcBef>
                          <a:spcPts val="0"/>
                        </a:spcBef>
                        <a:spcAft>
                          <a:spcPts val="0"/>
                        </a:spcAft>
                        <a:buClrTx/>
                        <a:buSzTx/>
                        <a:buFontTx/>
                        <a:buNone/>
                        <a:tabLst/>
                        <a:defRPr/>
                      </a:pPr>
                      <a:r>
                        <a:rPr kumimoji="1" lang="ja-JP" altLang="en-US" sz="1000" dirty="0">
                          <a:solidFill>
                            <a:schemeClr val="tx1">
                              <a:lumMod val="75000"/>
                              <a:lumOff val="25000"/>
                            </a:schemeClr>
                          </a:solidFill>
                          <a:latin typeface="メイリオ" panose="020B0604030504040204" pitchFamily="50" charset="-128"/>
                          <a:ea typeface="メイリオ" panose="020B0604030504040204" pitchFamily="50" charset="-128"/>
                        </a:rPr>
                        <a:t>環境（</a:t>
                      </a:r>
                      <a:r>
                        <a:rPr kumimoji="1" lang="en-US" altLang="ja-JP" sz="1000" dirty="0">
                          <a:solidFill>
                            <a:schemeClr val="tx1">
                              <a:lumMod val="75000"/>
                              <a:lumOff val="25000"/>
                            </a:schemeClr>
                          </a:solidFill>
                          <a:latin typeface="メイリオ" panose="020B0604030504040204" pitchFamily="50" charset="-128"/>
                          <a:ea typeface="メイリオ" panose="020B0604030504040204" pitchFamily="50" charset="-128"/>
                        </a:rPr>
                        <a:t>AP</a:t>
                      </a:r>
                      <a:r>
                        <a:rPr kumimoji="1" lang="ja-JP" altLang="en-US" sz="1000" dirty="0">
                          <a:solidFill>
                            <a:schemeClr val="tx1">
                              <a:lumMod val="75000"/>
                              <a:lumOff val="25000"/>
                            </a:schemeClr>
                          </a:solidFill>
                          <a:latin typeface="メイリオ" panose="020B0604030504040204" pitchFamily="50" charset="-128"/>
                          <a:ea typeface="メイリオ" panose="020B0604030504040204" pitchFamily="50" charset="-128"/>
                        </a:rPr>
                        <a:t> </a:t>
                      </a:r>
                      <a:r>
                        <a:rPr kumimoji="1" lang="en-US" altLang="ja-JP" sz="1000" dirty="0">
                          <a:solidFill>
                            <a:schemeClr val="tx1">
                              <a:lumMod val="75000"/>
                              <a:lumOff val="25000"/>
                            </a:schemeClr>
                          </a:solidFill>
                          <a:latin typeface="メイリオ" panose="020B0604030504040204" pitchFamily="50" charset="-128"/>
                          <a:ea typeface="メイリオ" panose="020B0604030504040204" pitchFamily="50" charset="-128"/>
                        </a:rPr>
                        <a:t>Server</a:t>
                      </a:r>
                      <a:r>
                        <a:rPr kumimoji="1" lang="ja-JP" altLang="en-US" sz="1000" dirty="0">
                          <a:solidFill>
                            <a:schemeClr val="tx1">
                              <a:lumMod val="75000"/>
                              <a:lumOff val="25000"/>
                            </a:schemeClr>
                          </a:solidFill>
                          <a:latin typeface="メイリオ" panose="020B0604030504040204" pitchFamily="50" charset="-128"/>
                          <a:ea typeface="メイリオ" panose="020B0604030504040204" pitchFamily="50" charset="-128"/>
                        </a:rPr>
                        <a:t> </a:t>
                      </a:r>
                      <a:r>
                        <a:rPr kumimoji="1" lang="en-US" altLang="ja-JP" sz="1000" dirty="0">
                          <a:solidFill>
                            <a:schemeClr val="tx1">
                              <a:lumMod val="75000"/>
                              <a:lumOff val="25000"/>
                            </a:schemeClr>
                          </a:solidFill>
                          <a:latin typeface="メイリオ" panose="020B0604030504040204" pitchFamily="50" charset="-128"/>
                          <a:ea typeface="メイリオ" panose="020B0604030504040204" pitchFamily="50" charset="-128"/>
                        </a:rPr>
                        <a:t>DB</a:t>
                      </a:r>
                      <a:r>
                        <a:rPr kumimoji="1" lang="ja-JP" altLang="en-US" sz="1000" dirty="0">
                          <a:solidFill>
                            <a:schemeClr val="tx1">
                              <a:lumMod val="75000"/>
                              <a:lumOff val="25000"/>
                            </a:schemeClr>
                          </a:solidFill>
                          <a:latin typeface="メイリオ" panose="020B0604030504040204" pitchFamily="50" charset="-128"/>
                          <a:ea typeface="メイリオ" panose="020B0604030504040204" pitchFamily="50" charset="-128"/>
                        </a:rPr>
                        <a:t> </a:t>
                      </a:r>
                      <a:r>
                        <a:rPr lang="en-US" altLang="ja-JP" sz="1000" dirty="0">
                          <a:solidFill>
                            <a:schemeClr val="tx1">
                              <a:lumMod val="75000"/>
                              <a:lumOff val="25000"/>
                            </a:schemeClr>
                          </a:solidFill>
                          <a:latin typeface="メイリオ" panose="020B0604030504040204" pitchFamily="50" charset="-128"/>
                          <a:ea typeface="メイリオ" panose="020B0604030504040204" pitchFamily="50" charset="-128"/>
                        </a:rPr>
                        <a:t>Server</a:t>
                      </a:r>
                      <a:r>
                        <a:rPr lang="ja-JP" altLang="en-US" sz="1000" dirty="0">
                          <a:solidFill>
                            <a:schemeClr val="tx1">
                              <a:lumMod val="75000"/>
                              <a:lumOff val="25000"/>
                            </a:schemeClr>
                          </a:solidFill>
                          <a:latin typeface="メイリオ" panose="020B0604030504040204" pitchFamily="50" charset="-128"/>
                          <a:ea typeface="メイリオ" panose="020B0604030504040204" pitchFamily="50" charset="-128"/>
                        </a:rPr>
                        <a:t>）</a:t>
                      </a:r>
                      <a:r>
                        <a:rPr kumimoji="1" lang="ja-JP" altLang="en-US" sz="1000" dirty="0">
                          <a:solidFill>
                            <a:schemeClr val="tx1">
                              <a:lumMod val="75000"/>
                              <a:lumOff val="25000"/>
                            </a:schemeClr>
                          </a:solidFill>
                          <a:latin typeface="メイリオ" panose="020B0604030504040204" pitchFamily="50" charset="-128"/>
                          <a:ea typeface="メイリオ" panose="020B0604030504040204" pitchFamily="50" charset="-128"/>
                        </a:rPr>
                        <a:t>は東京リージョンの環境をそのまま利用し、東京リージョンのバックアップデータ、または大阪リージョンのバックアップデータより復旧させます</a:t>
                      </a:r>
                      <a:endParaRPr kumimoji="1" lang="en-US" altLang="ja-JP" sz="1000" dirty="0">
                        <a:solidFill>
                          <a:schemeClr val="tx1">
                            <a:lumMod val="75000"/>
                            <a:lumOff val="25000"/>
                          </a:schemeClr>
                        </a:solidFill>
                        <a:latin typeface="メイリオ" panose="020B0604030504040204" pitchFamily="50" charset="-128"/>
                        <a:ea typeface="メイリオ" panose="020B0604030504040204" pitchFamily="50" charset="-128"/>
                      </a:endParaRP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E8ECF4"/>
                    </a:solidFill>
                  </a:tcPr>
                </a:tc>
                <a:extLst>
                  <a:ext uri="{0D108BD9-81ED-4DB2-BD59-A6C34878D82A}">
                    <a16:rowId xmlns:a16="http://schemas.microsoft.com/office/drawing/2014/main" val="3628023249"/>
                  </a:ext>
                </a:extLst>
              </a:tr>
              <a:tr h="348138">
                <a:tc>
                  <a:txBody>
                    <a:bodyPr/>
                    <a:lstStyle/>
                    <a:p>
                      <a:pPr algn="ctr"/>
                      <a:r>
                        <a:rPr kumimoji="1" lang="ja-JP" altLang="en-US" sz="1050" dirty="0">
                          <a:solidFill>
                            <a:schemeClr val="tx1">
                              <a:lumMod val="75000"/>
                              <a:lumOff val="25000"/>
                            </a:schemeClr>
                          </a:solidFill>
                          <a:latin typeface="メイリオ" panose="020B0604030504040204" pitchFamily="50" charset="-128"/>
                          <a:ea typeface="メイリオ" panose="020B0604030504040204" pitchFamily="50" charset="-128"/>
                        </a:rPr>
                        <a:t>〇</a:t>
                      </a:r>
                      <a:br>
                        <a:rPr kumimoji="1" lang="en-US" altLang="ja-JP" sz="1050" dirty="0">
                          <a:solidFill>
                            <a:schemeClr val="tx1">
                              <a:lumMod val="75000"/>
                              <a:lumOff val="25000"/>
                            </a:schemeClr>
                          </a:solidFill>
                          <a:latin typeface="メイリオ" panose="020B0604030504040204" pitchFamily="50" charset="-128"/>
                          <a:ea typeface="メイリオ" panose="020B0604030504040204" pitchFamily="50" charset="-128"/>
                        </a:rPr>
                      </a:br>
                      <a:r>
                        <a:rPr kumimoji="1" lang="ja-JP" altLang="en-US" sz="900" dirty="0">
                          <a:solidFill>
                            <a:schemeClr val="tx1">
                              <a:lumMod val="75000"/>
                              <a:lumOff val="25000"/>
                            </a:schemeClr>
                          </a:solidFill>
                          <a:latin typeface="メイリオ" panose="020B0604030504040204" pitchFamily="50" charset="-128"/>
                          <a:ea typeface="メイリオ" panose="020B0604030504040204" pitchFamily="50" charset="-128"/>
                        </a:rPr>
                        <a:t>（被害なし）</a:t>
                      </a:r>
                      <a:endParaRPr kumimoji="1" lang="en-US" altLang="ja-JP" sz="900" dirty="0">
                        <a:solidFill>
                          <a:schemeClr val="tx1">
                            <a:lumMod val="75000"/>
                            <a:lumOff val="25000"/>
                          </a:schemeClr>
                        </a:solidFill>
                        <a:latin typeface="メイリオ" panose="020B0604030504040204" pitchFamily="50" charset="-128"/>
                        <a:ea typeface="メイリオ" panose="020B0604030504040204" pitchFamily="50" charset="-128"/>
                      </a:endParaRP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CDD7E9"/>
                    </a:solidFill>
                  </a:tcPr>
                </a:tc>
                <a:tc>
                  <a:txBody>
                    <a:bodyPr/>
                    <a:lstStyle/>
                    <a:p>
                      <a:pPr algn="ctr"/>
                      <a:r>
                        <a:rPr kumimoji="1" lang="en-US" altLang="ja-JP" sz="1050" dirty="0">
                          <a:solidFill>
                            <a:schemeClr val="tx1">
                              <a:lumMod val="75000"/>
                              <a:lumOff val="25000"/>
                            </a:schemeClr>
                          </a:solidFill>
                          <a:latin typeface="メイリオ" panose="020B0604030504040204" pitchFamily="50" charset="-128"/>
                          <a:ea typeface="メイリオ" panose="020B0604030504040204" pitchFamily="50" charset="-128"/>
                        </a:rPr>
                        <a:t>×</a:t>
                      </a:r>
                      <a:endParaRPr kumimoji="1" lang="ja-JP" altLang="en-US" sz="1050" dirty="0">
                        <a:solidFill>
                          <a:schemeClr val="tx1">
                            <a:lumMod val="75000"/>
                            <a:lumOff val="25000"/>
                          </a:schemeClr>
                        </a:solidFill>
                        <a:latin typeface="メイリオ" panose="020B0604030504040204" pitchFamily="50" charset="-128"/>
                        <a:ea typeface="メイリオ" panose="020B0604030504040204" pitchFamily="50" charset="-128"/>
                      </a:endParaRP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CDD7E9"/>
                    </a:solidFill>
                  </a:tcPr>
                </a:tc>
                <a:tc>
                  <a:txBody>
                    <a:bodyPr/>
                    <a:lstStyle/>
                    <a:p>
                      <a:pPr algn="ctr"/>
                      <a:r>
                        <a:rPr kumimoji="1" lang="en-US" altLang="ja-JP" sz="1050" dirty="0">
                          <a:solidFill>
                            <a:schemeClr val="tx1">
                              <a:lumMod val="75000"/>
                              <a:lumOff val="25000"/>
                            </a:schemeClr>
                          </a:solidFill>
                          <a:latin typeface="メイリオ" panose="020B0604030504040204" pitchFamily="50" charset="-128"/>
                          <a:ea typeface="メイリオ" panose="020B0604030504040204" pitchFamily="50" charset="-128"/>
                        </a:rPr>
                        <a:t>×</a:t>
                      </a:r>
                      <a:endParaRPr kumimoji="1" lang="ja-JP" altLang="en-US" sz="1050" dirty="0">
                        <a:solidFill>
                          <a:schemeClr val="tx1">
                            <a:lumMod val="75000"/>
                            <a:lumOff val="25000"/>
                          </a:schemeClr>
                        </a:solidFill>
                        <a:latin typeface="メイリオ" panose="020B0604030504040204" pitchFamily="50" charset="-128"/>
                        <a:ea typeface="メイリオ" panose="020B0604030504040204" pitchFamily="50" charset="-128"/>
                      </a:endParaRP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CDD7E9"/>
                    </a:solidFill>
                  </a:tcPr>
                </a:tc>
                <a:tc>
                  <a:txBody>
                    <a:bodyPr/>
                    <a:lstStyle/>
                    <a:p>
                      <a:pPr algn="ctr"/>
                      <a:r>
                        <a:rPr kumimoji="1" lang="ja-JP" altLang="en-US" sz="1050" dirty="0">
                          <a:solidFill>
                            <a:schemeClr val="tx1">
                              <a:lumMod val="75000"/>
                              <a:lumOff val="25000"/>
                            </a:schemeClr>
                          </a:solidFill>
                          <a:latin typeface="メイリオ" panose="020B0604030504040204" pitchFamily="50" charset="-128"/>
                          <a:ea typeface="メイリオ" panose="020B0604030504040204" pitchFamily="50" charset="-128"/>
                        </a:rPr>
                        <a:t>－</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CDD7E9"/>
                    </a:solidFill>
                  </a:tcPr>
                </a:tc>
                <a:tc>
                  <a:txBody>
                    <a:bodyPr/>
                    <a:lstStyle/>
                    <a:p>
                      <a:pPr marL="0" marR="0" indent="0" algn="l" defTabSz="914378" rtl="0" eaLnBrk="1" fontAlgn="auto" latinLnBrk="0" hangingPunct="1">
                        <a:lnSpc>
                          <a:spcPct val="100000"/>
                        </a:lnSpc>
                        <a:spcBef>
                          <a:spcPts val="0"/>
                        </a:spcBef>
                        <a:spcAft>
                          <a:spcPts val="0"/>
                        </a:spcAft>
                        <a:buClrTx/>
                        <a:buSzTx/>
                        <a:buFontTx/>
                        <a:buNone/>
                        <a:tabLst/>
                        <a:defRPr/>
                      </a:pPr>
                      <a:r>
                        <a:rPr kumimoji="1" lang="ja-JP" altLang="en-US" sz="1000" dirty="0">
                          <a:solidFill>
                            <a:schemeClr val="tx1">
                              <a:lumMod val="75000"/>
                              <a:lumOff val="25000"/>
                            </a:schemeClr>
                          </a:solidFill>
                          <a:latin typeface="メイリオ" panose="020B0604030504040204" pitchFamily="50" charset="-128"/>
                          <a:ea typeface="メイリオ" panose="020B0604030504040204" pitchFamily="50" charset="-128"/>
                        </a:rPr>
                        <a:t>環境（</a:t>
                      </a:r>
                      <a:r>
                        <a:rPr kumimoji="1" lang="en-US" altLang="ja-JP" sz="1000" dirty="0">
                          <a:solidFill>
                            <a:schemeClr val="tx1">
                              <a:lumMod val="75000"/>
                              <a:lumOff val="25000"/>
                            </a:schemeClr>
                          </a:solidFill>
                          <a:latin typeface="メイリオ" panose="020B0604030504040204" pitchFamily="50" charset="-128"/>
                          <a:ea typeface="メイリオ" panose="020B0604030504040204" pitchFamily="50" charset="-128"/>
                        </a:rPr>
                        <a:t>AP</a:t>
                      </a:r>
                      <a:r>
                        <a:rPr kumimoji="1" lang="ja-JP" altLang="en-US" sz="1000" dirty="0">
                          <a:solidFill>
                            <a:schemeClr val="tx1">
                              <a:lumMod val="75000"/>
                              <a:lumOff val="25000"/>
                            </a:schemeClr>
                          </a:solidFill>
                          <a:latin typeface="メイリオ" panose="020B0604030504040204" pitchFamily="50" charset="-128"/>
                          <a:ea typeface="メイリオ" panose="020B0604030504040204" pitchFamily="50" charset="-128"/>
                        </a:rPr>
                        <a:t> </a:t>
                      </a:r>
                      <a:r>
                        <a:rPr kumimoji="1" lang="en-US" altLang="ja-JP" sz="1000" dirty="0">
                          <a:solidFill>
                            <a:schemeClr val="tx1">
                              <a:lumMod val="75000"/>
                              <a:lumOff val="25000"/>
                            </a:schemeClr>
                          </a:solidFill>
                          <a:latin typeface="メイリオ" panose="020B0604030504040204" pitchFamily="50" charset="-128"/>
                          <a:ea typeface="メイリオ" panose="020B0604030504040204" pitchFamily="50" charset="-128"/>
                        </a:rPr>
                        <a:t>Server</a:t>
                      </a:r>
                      <a:r>
                        <a:rPr kumimoji="1" lang="ja-JP" altLang="en-US" sz="1000" dirty="0">
                          <a:solidFill>
                            <a:schemeClr val="tx1">
                              <a:lumMod val="75000"/>
                              <a:lumOff val="25000"/>
                            </a:schemeClr>
                          </a:solidFill>
                          <a:latin typeface="メイリオ" panose="020B0604030504040204" pitchFamily="50" charset="-128"/>
                          <a:ea typeface="メイリオ" panose="020B0604030504040204" pitchFamily="50" charset="-128"/>
                        </a:rPr>
                        <a:t> </a:t>
                      </a:r>
                      <a:r>
                        <a:rPr kumimoji="1" lang="en-US" altLang="ja-JP" sz="1000" dirty="0">
                          <a:solidFill>
                            <a:schemeClr val="tx1">
                              <a:lumMod val="75000"/>
                              <a:lumOff val="25000"/>
                            </a:schemeClr>
                          </a:solidFill>
                          <a:latin typeface="メイリオ" panose="020B0604030504040204" pitchFamily="50" charset="-128"/>
                          <a:ea typeface="メイリオ" panose="020B0604030504040204" pitchFamily="50" charset="-128"/>
                        </a:rPr>
                        <a:t>DB</a:t>
                      </a:r>
                      <a:r>
                        <a:rPr kumimoji="1" lang="ja-JP" altLang="en-US" sz="1000" dirty="0">
                          <a:solidFill>
                            <a:schemeClr val="tx1">
                              <a:lumMod val="75000"/>
                              <a:lumOff val="25000"/>
                            </a:schemeClr>
                          </a:solidFill>
                          <a:latin typeface="メイリオ" panose="020B0604030504040204" pitchFamily="50" charset="-128"/>
                          <a:ea typeface="メイリオ" panose="020B0604030504040204" pitchFamily="50" charset="-128"/>
                        </a:rPr>
                        <a:t> </a:t>
                      </a:r>
                      <a:r>
                        <a:rPr lang="en-US" altLang="ja-JP" sz="1000" dirty="0">
                          <a:solidFill>
                            <a:schemeClr val="tx1">
                              <a:lumMod val="75000"/>
                              <a:lumOff val="25000"/>
                            </a:schemeClr>
                          </a:solidFill>
                          <a:latin typeface="メイリオ" panose="020B0604030504040204" pitchFamily="50" charset="-128"/>
                          <a:ea typeface="メイリオ" panose="020B0604030504040204" pitchFamily="50" charset="-128"/>
                        </a:rPr>
                        <a:t>Server</a:t>
                      </a:r>
                      <a:r>
                        <a:rPr lang="ja-JP" altLang="en-US" sz="1000" dirty="0">
                          <a:solidFill>
                            <a:schemeClr val="tx1">
                              <a:lumMod val="75000"/>
                              <a:lumOff val="25000"/>
                            </a:schemeClr>
                          </a:solidFill>
                          <a:latin typeface="メイリオ" panose="020B0604030504040204" pitchFamily="50" charset="-128"/>
                          <a:ea typeface="メイリオ" panose="020B0604030504040204" pitchFamily="50" charset="-128"/>
                        </a:rPr>
                        <a:t>）</a:t>
                      </a:r>
                      <a:r>
                        <a:rPr kumimoji="1" lang="ja-JP" altLang="en-US" sz="1000" dirty="0">
                          <a:solidFill>
                            <a:schemeClr val="tx1">
                              <a:lumMod val="75000"/>
                              <a:lumOff val="25000"/>
                            </a:schemeClr>
                          </a:solidFill>
                          <a:latin typeface="メイリオ" panose="020B0604030504040204" pitchFamily="50" charset="-128"/>
                          <a:ea typeface="メイリオ" panose="020B0604030504040204" pitchFamily="50" charset="-128"/>
                        </a:rPr>
                        <a:t>は東京リージョンの環境をそのまま利用し、大阪リージョンのバックアップデータより復旧させます</a:t>
                      </a:r>
                      <a:endParaRPr kumimoji="1" lang="en-US" altLang="ja-JP" sz="1000" dirty="0">
                        <a:solidFill>
                          <a:schemeClr val="tx1">
                            <a:lumMod val="75000"/>
                            <a:lumOff val="25000"/>
                          </a:schemeClr>
                        </a:solidFill>
                        <a:latin typeface="メイリオ" panose="020B0604030504040204" pitchFamily="50" charset="-128"/>
                        <a:ea typeface="メイリオ" panose="020B0604030504040204" pitchFamily="50" charset="-128"/>
                      </a:endParaRP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CDD7E9"/>
                    </a:solidFill>
                  </a:tcPr>
                </a:tc>
                <a:extLst>
                  <a:ext uri="{0D108BD9-81ED-4DB2-BD59-A6C34878D82A}">
                    <a16:rowId xmlns:a16="http://schemas.microsoft.com/office/drawing/2014/main" val="2816311188"/>
                  </a:ext>
                </a:extLst>
              </a:tr>
              <a:tr h="348138">
                <a:tc>
                  <a:txBody>
                    <a:bodyPr/>
                    <a:lstStyle/>
                    <a:p>
                      <a:pPr marL="0" marR="0" indent="0" algn="ctr" defTabSz="914378" rtl="0" eaLnBrk="1" fontAlgn="auto" latinLnBrk="0" hangingPunct="1">
                        <a:lnSpc>
                          <a:spcPct val="100000"/>
                        </a:lnSpc>
                        <a:spcBef>
                          <a:spcPts val="0"/>
                        </a:spcBef>
                        <a:spcAft>
                          <a:spcPts val="0"/>
                        </a:spcAft>
                        <a:buClrTx/>
                        <a:buSzTx/>
                        <a:buFontTx/>
                        <a:buNone/>
                        <a:tabLst/>
                        <a:defRPr/>
                      </a:pPr>
                      <a:r>
                        <a:rPr kumimoji="1" lang="en-US" altLang="ja-JP" sz="1050" dirty="0">
                          <a:solidFill>
                            <a:schemeClr val="tx1">
                              <a:lumMod val="75000"/>
                              <a:lumOff val="25000"/>
                            </a:schemeClr>
                          </a:solidFill>
                          <a:latin typeface="メイリオ" panose="020B0604030504040204" pitchFamily="50" charset="-128"/>
                          <a:ea typeface="メイリオ" panose="020B0604030504040204" pitchFamily="50" charset="-128"/>
                        </a:rPr>
                        <a:t>×</a:t>
                      </a:r>
                      <a:endParaRPr kumimoji="1" lang="ja-JP" altLang="en-US" sz="1050" dirty="0">
                        <a:solidFill>
                          <a:schemeClr val="tx1">
                            <a:lumMod val="75000"/>
                            <a:lumOff val="25000"/>
                          </a:schemeClr>
                        </a:solidFill>
                        <a:latin typeface="メイリオ" panose="020B0604030504040204" pitchFamily="50" charset="-128"/>
                        <a:ea typeface="メイリオ" panose="020B0604030504040204" pitchFamily="50" charset="-128"/>
                      </a:endParaRP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E8ECF4"/>
                    </a:solidFill>
                  </a:tcPr>
                </a:tc>
                <a:tc>
                  <a:txBody>
                    <a:bodyPr/>
                    <a:lstStyle/>
                    <a:p>
                      <a:pPr algn="ctr"/>
                      <a:r>
                        <a:rPr kumimoji="1" lang="en-US" altLang="ja-JP" sz="1050" dirty="0">
                          <a:solidFill>
                            <a:schemeClr val="tx1">
                              <a:lumMod val="75000"/>
                              <a:lumOff val="25000"/>
                            </a:schemeClr>
                          </a:solidFill>
                          <a:latin typeface="メイリオ" panose="020B0604030504040204" pitchFamily="50" charset="-128"/>
                          <a:ea typeface="メイリオ" panose="020B0604030504040204" pitchFamily="50" charset="-128"/>
                        </a:rPr>
                        <a:t>×</a:t>
                      </a:r>
                      <a:endParaRPr kumimoji="1" lang="ja-JP" altLang="en-US" sz="1050" dirty="0">
                        <a:solidFill>
                          <a:schemeClr val="tx1">
                            <a:lumMod val="75000"/>
                            <a:lumOff val="25000"/>
                          </a:schemeClr>
                        </a:solidFill>
                        <a:latin typeface="メイリオ" panose="020B0604030504040204" pitchFamily="50" charset="-128"/>
                        <a:ea typeface="メイリオ" panose="020B0604030504040204" pitchFamily="50" charset="-128"/>
                      </a:endParaRP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E8ECF4"/>
                    </a:solidFill>
                  </a:tcPr>
                </a:tc>
                <a:tc>
                  <a:txBody>
                    <a:bodyPr/>
                    <a:lstStyle/>
                    <a:p>
                      <a:pPr algn="ctr"/>
                      <a:r>
                        <a:rPr kumimoji="1" lang="en-US" altLang="ja-JP" sz="1050" dirty="0">
                          <a:solidFill>
                            <a:schemeClr val="tx1">
                              <a:lumMod val="75000"/>
                              <a:lumOff val="25000"/>
                            </a:schemeClr>
                          </a:solidFill>
                          <a:latin typeface="メイリオ" panose="020B0604030504040204" pitchFamily="50" charset="-128"/>
                          <a:ea typeface="メイリオ" panose="020B0604030504040204" pitchFamily="50" charset="-128"/>
                        </a:rPr>
                        <a:t>×</a:t>
                      </a:r>
                      <a:endParaRPr kumimoji="1" lang="ja-JP" altLang="en-US" sz="1050" dirty="0">
                        <a:solidFill>
                          <a:schemeClr val="tx1">
                            <a:lumMod val="75000"/>
                            <a:lumOff val="25000"/>
                          </a:schemeClr>
                        </a:solidFill>
                        <a:latin typeface="メイリオ" panose="020B0604030504040204" pitchFamily="50" charset="-128"/>
                        <a:ea typeface="メイリオ" panose="020B0604030504040204" pitchFamily="50" charset="-128"/>
                      </a:endParaRP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E8ECF4"/>
                    </a:solidFill>
                  </a:tcPr>
                </a:tc>
                <a:tc>
                  <a:txBody>
                    <a:bodyPr/>
                    <a:lstStyle/>
                    <a:p>
                      <a:pPr algn="ctr"/>
                      <a:r>
                        <a:rPr kumimoji="1" lang="ja-JP" altLang="en-US" sz="1050" dirty="0">
                          <a:solidFill>
                            <a:schemeClr val="tx1">
                              <a:lumMod val="75000"/>
                              <a:lumOff val="25000"/>
                            </a:schemeClr>
                          </a:solidFill>
                          <a:latin typeface="メイリオ" panose="020B0604030504040204" pitchFamily="50" charset="-128"/>
                          <a:ea typeface="メイリオ" panose="020B0604030504040204" pitchFamily="50" charset="-128"/>
                        </a:rPr>
                        <a:t>〇</a:t>
                      </a:r>
                      <a:endParaRPr kumimoji="1" lang="en-US" altLang="ja-JP" sz="1050" dirty="0">
                        <a:solidFill>
                          <a:schemeClr val="tx1">
                            <a:lumMod val="75000"/>
                            <a:lumOff val="25000"/>
                          </a:schemeClr>
                        </a:solidFill>
                        <a:latin typeface="メイリオ" panose="020B0604030504040204" pitchFamily="50" charset="-128"/>
                        <a:ea typeface="メイリオ" panose="020B0604030504040204" pitchFamily="50" charset="-128"/>
                      </a:endParaRPr>
                    </a:p>
                    <a:p>
                      <a:pPr algn="ctr"/>
                      <a:r>
                        <a:rPr kumimoji="1" lang="ja-JP" altLang="en-US" sz="900" dirty="0">
                          <a:solidFill>
                            <a:schemeClr val="tx1">
                              <a:lumMod val="75000"/>
                              <a:lumOff val="25000"/>
                            </a:schemeClr>
                          </a:solidFill>
                          <a:latin typeface="メイリオ" panose="020B0604030504040204" pitchFamily="50" charset="-128"/>
                          <a:ea typeface="メイリオ" panose="020B0604030504040204" pitchFamily="50" charset="-128"/>
                        </a:rPr>
                        <a:t>（復旧可）</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E8ECF4"/>
                    </a:solidFill>
                  </a:tcPr>
                </a:tc>
                <a:tc>
                  <a:txBody>
                    <a:bodyPr/>
                    <a:lstStyle/>
                    <a:p>
                      <a:pPr marL="0" marR="0" indent="0" algn="l" defTabSz="914378" rtl="0" eaLnBrk="1" fontAlgn="auto" latinLnBrk="0" hangingPunct="1">
                        <a:lnSpc>
                          <a:spcPct val="100000"/>
                        </a:lnSpc>
                        <a:spcBef>
                          <a:spcPts val="0"/>
                        </a:spcBef>
                        <a:spcAft>
                          <a:spcPts val="0"/>
                        </a:spcAft>
                        <a:buClrTx/>
                        <a:buSzTx/>
                        <a:buFontTx/>
                        <a:buNone/>
                        <a:tabLst/>
                        <a:defRPr/>
                      </a:pPr>
                      <a:r>
                        <a:rPr kumimoji="1" lang="ja-JP" altLang="en-US" sz="1000" dirty="0">
                          <a:solidFill>
                            <a:schemeClr val="tx1">
                              <a:lumMod val="75000"/>
                              <a:lumOff val="25000"/>
                            </a:schemeClr>
                          </a:solidFill>
                          <a:latin typeface="メイリオ" panose="020B0604030504040204" pitchFamily="50" charset="-128"/>
                          <a:ea typeface="メイリオ" panose="020B0604030504040204" pitchFamily="50" charset="-128"/>
                        </a:rPr>
                        <a:t>東京リージョンに環境（</a:t>
                      </a:r>
                      <a:r>
                        <a:rPr kumimoji="1" lang="en-US" altLang="ja-JP" sz="1000" dirty="0">
                          <a:solidFill>
                            <a:schemeClr val="tx1">
                              <a:lumMod val="75000"/>
                              <a:lumOff val="25000"/>
                            </a:schemeClr>
                          </a:solidFill>
                          <a:latin typeface="メイリオ" panose="020B0604030504040204" pitchFamily="50" charset="-128"/>
                          <a:ea typeface="メイリオ" panose="020B0604030504040204" pitchFamily="50" charset="-128"/>
                        </a:rPr>
                        <a:t>AP</a:t>
                      </a:r>
                      <a:r>
                        <a:rPr kumimoji="1" lang="ja-JP" altLang="en-US" sz="1000" dirty="0">
                          <a:solidFill>
                            <a:schemeClr val="tx1">
                              <a:lumMod val="75000"/>
                              <a:lumOff val="25000"/>
                            </a:schemeClr>
                          </a:solidFill>
                          <a:latin typeface="メイリオ" panose="020B0604030504040204" pitchFamily="50" charset="-128"/>
                          <a:ea typeface="メイリオ" panose="020B0604030504040204" pitchFamily="50" charset="-128"/>
                        </a:rPr>
                        <a:t> </a:t>
                      </a:r>
                      <a:r>
                        <a:rPr kumimoji="1" lang="en-US" altLang="ja-JP" sz="1000" dirty="0">
                          <a:solidFill>
                            <a:schemeClr val="tx1">
                              <a:lumMod val="75000"/>
                              <a:lumOff val="25000"/>
                            </a:schemeClr>
                          </a:solidFill>
                          <a:latin typeface="メイリオ" panose="020B0604030504040204" pitchFamily="50" charset="-128"/>
                          <a:ea typeface="メイリオ" panose="020B0604030504040204" pitchFamily="50" charset="-128"/>
                        </a:rPr>
                        <a:t>Server</a:t>
                      </a:r>
                      <a:r>
                        <a:rPr kumimoji="1" lang="ja-JP" altLang="en-US" sz="1000" dirty="0">
                          <a:solidFill>
                            <a:schemeClr val="tx1">
                              <a:lumMod val="75000"/>
                              <a:lumOff val="25000"/>
                            </a:schemeClr>
                          </a:solidFill>
                          <a:latin typeface="メイリオ" panose="020B0604030504040204" pitchFamily="50" charset="-128"/>
                          <a:ea typeface="メイリオ" panose="020B0604030504040204" pitchFamily="50" charset="-128"/>
                        </a:rPr>
                        <a:t> </a:t>
                      </a:r>
                      <a:r>
                        <a:rPr kumimoji="1" lang="en-US" altLang="ja-JP" sz="1000" dirty="0">
                          <a:solidFill>
                            <a:schemeClr val="tx1">
                              <a:lumMod val="75000"/>
                              <a:lumOff val="25000"/>
                            </a:schemeClr>
                          </a:solidFill>
                          <a:latin typeface="メイリオ" panose="020B0604030504040204" pitchFamily="50" charset="-128"/>
                          <a:ea typeface="メイリオ" panose="020B0604030504040204" pitchFamily="50" charset="-128"/>
                        </a:rPr>
                        <a:t>DB</a:t>
                      </a:r>
                      <a:r>
                        <a:rPr kumimoji="1" lang="ja-JP" altLang="en-US" sz="1000" dirty="0">
                          <a:solidFill>
                            <a:schemeClr val="tx1">
                              <a:lumMod val="75000"/>
                              <a:lumOff val="25000"/>
                            </a:schemeClr>
                          </a:solidFill>
                          <a:latin typeface="メイリオ" panose="020B0604030504040204" pitchFamily="50" charset="-128"/>
                          <a:ea typeface="メイリオ" panose="020B0604030504040204" pitchFamily="50" charset="-128"/>
                        </a:rPr>
                        <a:t> </a:t>
                      </a:r>
                      <a:r>
                        <a:rPr lang="en-US" altLang="ja-JP" sz="1000" dirty="0">
                          <a:solidFill>
                            <a:schemeClr val="tx1">
                              <a:lumMod val="75000"/>
                              <a:lumOff val="25000"/>
                            </a:schemeClr>
                          </a:solidFill>
                          <a:latin typeface="メイリオ" panose="020B0604030504040204" pitchFamily="50" charset="-128"/>
                          <a:ea typeface="メイリオ" panose="020B0604030504040204" pitchFamily="50" charset="-128"/>
                        </a:rPr>
                        <a:t>Server</a:t>
                      </a:r>
                      <a:r>
                        <a:rPr lang="ja-JP" altLang="en-US" sz="1000" dirty="0">
                          <a:solidFill>
                            <a:schemeClr val="tx1">
                              <a:lumMod val="75000"/>
                              <a:lumOff val="25000"/>
                            </a:schemeClr>
                          </a:solidFill>
                          <a:latin typeface="メイリオ" panose="020B0604030504040204" pitchFamily="50" charset="-128"/>
                          <a:ea typeface="メイリオ" panose="020B0604030504040204" pitchFamily="50" charset="-128"/>
                        </a:rPr>
                        <a:t>）を再構築し、</a:t>
                      </a:r>
                      <a:r>
                        <a:rPr kumimoji="1" lang="ja-JP" altLang="en-US" sz="1000" dirty="0">
                          <a:solidFill>
                            <a:schemeClr val="tx1">
                              <a:lumMod val="75000"/>
                              <a:lumOff val="25000"/>
                            </a:schemeClr>
                          </a:solidFill>
                          <a:latin typeface="メイリオ" panose="020B0604030504040204" pitchFamily="50" charset="-128"/>
                          <a:ea typeface="メイリオ" panose="020B0604030504040204" pitchFamily="50" charset="-128"/>
                        </a:rPr>
                        <a:t>大阪リージョンのバックアップデータより復旧させます</a:t>
                      </a:r>
                      <a:endParaRPr kumimoji="1" lang="en-US" altLang="ja-JP" sz="1000" dirty="0">
                        <a:solidFill>
                          <a:schemeClr val="tx1">
                            <a:lumMod val="75000"/>
                            <a:lumOff val="25000"/>
                          </a:schemeClr>
                        </a:solidFill>
                        <a:latin typeface="メイリオ" panose="020B0604030504040204" pitchFamily="50" charset="-128"/>
                        <a:ea typeface="メイリオ" panose="020B0604030504040204" pitchFamily="50" charset="-128"/>
                      </a:endParaRP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E8ECF4"/>
                    </a:solidFill>
                  </a:tcPr>
                </a:tc>
                <a:extLst>
                  <a:ext uri="{0D108BD9-81ED-4DB2-BD59-A6C34878D82A}">
                    <a16:rowId xmlns:a16="http://schemas.microsoft.com/office/drawing/2014/main" val="3382254529"/>
                  </a:ext>
                </a:extLst>
              </a:tr>
            </a:tbl>
          </a:graphicData>
        </a:graphic>
      </p:graphicFrame>
    </p:spTree>
    <p:extLst>
      <p:ext uri="{BB962C8B-B14F-4D97-AF65-F5344CB8AC3E}">
        <p14:creationId xmlns:p14="http://schemas.microsoft.com/office/powerpoint/2010/main" val="124947010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p:cNvSpPr>
            <a:spLocks noGrp="1"/>
          </p:cNvSpPr>
          <p:nvPr>
            <p:ph type="sldNum" sz="quarter" idx="12"/>
          </p:nvPr>
        </p:nvSpPr>
        <p:spPr/>
        <p:txBody>
          <a:bodyPr/>
          <a:lstStyle/>
          <a:p>
            <a:fld id="{78AE49ED-73EF-499C-8307-28EB0E7CF529}" type="slidenum">
              <a:rPr kumimoji="1" lang="ja-JP" altLang="en-US" smtClean="0"/>
              <a:t>43</a:t>
            </a:fld>
            <a:endParaRPr kumimoji="1" lang="ja-JP" altLang="en-US" dirty="0"/>
          </a:p>
        </p:txBody>
      </p:sp>
      <p:sp>
        <p:nvSpPr>
          <p:cNvPr id="3" name="テキスト プレースホルダー 2"/>
          <p:cNvSpPr>
            <a:spLocks noGrp="1"/>
          </p:cNvSpPr>
          <p:nvPr>
            <p:ph type="body" sz="quarter" idx="14"/>
          </p:nvPr>
        </p:nvSpPr>
        <p:spPr/>
        <p:txBody>
          <a:bodyPr/>
          <a:lstStyle/>
          <a:p>
            <a:pPr>
              <a:lnSpc>
                <a:spcPct val="150000"/>
              </a:lnSpc>
            </a:pPr>
            <a:r>
              <a:rPr kumimoji="1" lang="ja-JP" altLang="en-US" sz="1600" dirty="0">
                <a:solidFill>
                  <a:schemeClr val="tx1">
                    <a:lumMod val="75000"/>
                    <a:lumOff val="25000"/>
                  </a:schemeClr>
                </a:solidFill>
              </a:rPr>
              <a:t>当該資料は</a:t>
            </a:r>
            <a:r>
              <a:rPr kumimoji="1" lang="en-US" altLang="ja-JP" sz="1600" dirty="0" err="1">
                <a:solidFill>
                  <a:schemeClr val="tx1">
                    <a:lumMod val="75000"/>
                    <a:lumOff val="25000"/>
                  </a:schemeClr>
                </a:solidFill>
              </a:rPr>
              <a:t>SuperStream</a:t>
            </a:r>
            <a:r>
              <a:rPr kumimoji="1" lang="ja-JP" altLang="en-US" sz="1600" dirty="0">
                <a:solidFill>
                  <a:schemeClr val="tx1">
                    <a:lumMod val="75000"/>
                    <a:lumOff val="25000"/>
                  </a:schemeClr>
                </a:solidFill>
              </a:rPr>
              <a:t>パートナー様向けの内容になります。</a:t>
            </a:r>
            <a:endParaRPr kumimoji="1" lang="en-US" altLang="ja-JP" sz="1600" dirty="0">
              <a:solidFill>
                <a:schemeClr val="tx1">
                  <a:lumMod val="75000"/>
                  <a:lumOff val="25000"/>
                </a:schemeClr>
              </a:solidFill>
            </a:endParaRPr>
          </a:p>
          <a:p>
            <a:pPr>
              <a:lnSpc>
                <a:spcPct val="150000"/>
              </a:lnSpc>
            </a:pPr>
            <a:endParaRPr kumimoji="1" lang="en-US" altLang="ja-JP" sz="1600" dirty="0">
              <a:solidFill>
                <a:schemeClr val="tx1">
                  <a:lumMod val="75000"/>
                  <a:lumOff val="25000"/>
                </a:schemeClr>
              </a:solidFill>
            </a:endParaRPr>
          </a:p>
          <a:p>
            <a:pPr>
              <a:lnSpc>
                <a:spcPct val="150000"/>
              </a:lnSpc>
            </a:pPr>
            <a:r>
              <a:rPr kumimoji="1" lang="en-US" altLang="ja-JP" sz="1600" dirty="0" err="1">
                <a:solidFill>
                  <a:schemeClr val="tx1">
                    <a:lumMod val="75000"/>
                    <a:lumOff val="25000"/>
                  </a:schemeClr>
                </a:solidFill>
              </a:rPr>
              <a:t>SuperStream</a:t>
            </a:r>
            <a:r>
              <a:rPr kumimoji="1" lang="en-US" altLang="ja-JP" sz="1600" dirty="0">
                <a:solidFill>
                  <a:schemeClr val="tx1">
                    <a:lumMod val="75000"/>
                    <a:lumOff val="25000"/>
                  </a:schemeClr>
                </a:solidFill>
              </a:rPr>
              <a:t>-NX</a:t>
            </a:r>
            <a:r>
              <a:rPr kumimoji="1" lang="ja-JP" altLang="en-US" sz="1600" dirty="0">
                <a:solidFill>
                  <a:schemeClr val="tx1">
                    <a:lumMod val="75000"/>
                    <a:lumOff val="25000"/>
                  </a:schemeClr>
                </a:solidFill>
              </a:rPr>
              <a:t> </a:t>
            </a:r>
            <a:r>
              <a:rPr kumimoji="1" lang="en-US" altLang="ja-JP" sz="1600" dirty="0">
                <a:solidFill>
                  <a:schemeClr val="tx1">
                    <a:lumMod val="75000"/>
                    <a:lumOff val="25000"/>
                  </a:schemeClr>
                </a:solidFill>
              </a:rPr>
              <a:t>Cloud</a:t>
            </a:r>
            <a:r>
              <a:rPr kumimoji="1" lang="ja-JP" altLang="en-US" sz="1600" dirty="0">
                <a:solidFill>
                  <a:schemeClr val="tx1">
                    <a:lumMod val="75000"/>
                    <a:lumOff val="25000"/>
                  </a:schemeClr>
                </a:solidFill>
              </a:rPr>
              <a:t> に関する情報を詳細にお伝えできるよう 本資料にまとめて参りましたが、記載できていない情報も未だあるかもしれません。また、クラウド環境へ接続されるネットワークに関してはクラウドサービスの範囲外となりますため、その部分のお問合せやサポートについては原則対応できません。</a:t>
            </a:r>
            <a:endParaRPr kumimoji="1" lang="en-US" altLang="ja-JP" sz="1600" dirty="0">
              <a:solidFill>
                <a:schemeClr val="tx1">
                  <a:lumMod val="75000"/>
                  <a:lumOff val="25000"/>
                </a:schemeClr>
              </a:solidFill>
            </a:endParaRPr>
          </a:p>
          <a:p>
            <a:pPr>
              <a:lnSpc>
                <a:spcPct val="150000"/>
              </a:lnSpc>
            </a:pPr>
            <a:endParaRPr kumimoji="1" lang="en-US" altLang="ja-JP" sz="1600" dirty="0">
              <a:solidFill>
                <a:schemeClr val="tx1">
                  <a:lumMod val="75000"/>
                  <a:lumOff val="25000"/>
                </a:schemeClr>
              </a:solidFill>
            </a:endParaRPr>
          </a:p>
          <a:p>
            <a:pPr>
              <a:lnSpc>
                <a:spcPct val="150000"/>
              </a:lnSpc>
            </a:pPr>
            <a:r>
              <a:rPr lang="en-US" altLang="ja-JP" sz="1600" dirty="0" err="1">
                <a:solidFill>
                  <a:schemeClr val="tx1">
                    <a:lumMod val="75000"/>
                    <a:lumOff val="25000"/>
                  </a:schemeClr>
                </a:solidFill>
              </a:rPr>
              <a:t>SuperStream</a:t>
            </a:r>
            <a:r>
              <a:rPr lang="en-US" altLang="ja-JP" sz="1600" dirty="0">
                <a:solidFill>
                  <a:schemeClr val="tx1">
                    <a:lumMod val="75000"/>
                    <a:lumOff val="25000"/>
                  </a:schemeClr>
                </a:solidFill>
              </a:rPr>
              <a:t>-NX</a:t>
            </a:r>
            <a:r>
              <a:rPr lang="ja-JP" altLang="en-US" sz="1600" dirty="0">
                <a:solidFill>
                  <a:schemeClr val="tx1">
                    <a:lumMod val="75000"/>
                    <a:lumOff val="25000"/>
                  </a:schemeClr>
                </a:solidFill>
              </a:rPr>
              <a:t> </a:t>
            </a:r>
            <a:r>
              <a:rPr lang="en-US" altLang="ja-JP" sz="1600" dirty="0">
                <a:solidFill>
                  <a:schemeClr val="tx1">
                    <a:lumMod val="75000"/>
                    <a:lumOff val="25000"/>
                  </a:schemeClr>
                </a:solidFill>
              </a:rPr>
              <a:t>Cloud</a:t>
            </a:r>
            <a:r>
              <a:rPr lang="ja-JP" altLang="en-US" sz="1600" dirty="0">
                <a:solidFill>
                  <a:schemeClr val="tx1">
                    <a:lumMod val="75000"/>
                    <a:lumOff val="25000"/>
                  </a:schemeClr>
                </a:solidFill>
              </a:rPr>
              <a:t> に関してご不明な点がありましたら、お手数ではございますが、担当営業までお問合せ頂きますようお願い申し上げます。</a:t>
            </a:r>
            <a:endParaRPr lang="en-US" altLang="ja-JP" sz="1600" dirty="0">
              <a:solidFill>
                <a:schemeClr val="tx1">
                  <a:lumMod val="75000"/>
                  <a:lumOff val="25000"/>
                </a:schemeClr>
              </a:solidFill>
            </a:endParaRPr>
          </a:p>
          <a:p>
            <a:pPr>
              <a:lnSpc>
                <a:spcPct val="150000"/>
              </a:lnSpc>
            </a:pPr>
            <a:endParaRPr kumimoji="1" lang="ja-JP" altLang="en-US" sz="1600" dirty="0"/>
          </a:p>
        </p:txBody>
      </p:sp>
      <p:sp>
        <p:nvSpPr>
          <p:cNvPr id="4" name="タイトル 3"/>
          <p:cNvSpPr>
            <a:spLocks noGrp="1"/>
          </p:cNvSpPr>
          <p:nvPr>
            <p:ph type="title"/>
          </p:nvPr>
        </p:nvSpPr>
        <p:spPr/>
        <p:txBody>
          <a:bodyPr/>
          <a:lstStyle/>
          <a:p>
            <a:r>
              <a:rPr lang="ja-JP" altLang="en-US" dirty="0"/>
              <a:t>最後に</a:t>
            </a:r>
            <a:endParaRPr kumimoji="1" lang="ja-JP" altLang="en-US" dirty="0"/>
          </a:p>
        </p:txBody>
      </p:sp>
      <p:sp>
        <p:nvSpPr>
          <p:cNvPr id="5" name="フッター プレースホルダー 4"/>
          <p:cNvSpPr>
            <a:spLocks noGrp="1"/>
          </p:cNvSpPr>
          <p:nvPr>
            <p:ph type="ftr" sz="quarter" idx="3"/>
          </p:nvPr>
        </p:nvSpPr>
        <p:spPr/>
        <p:txBody>
          <a:bodyPr/>
          <a:lstStyle/>
          <a:p>
            <a:r>
              <a:rPr lang="en-US" altLang="ja-JP" dirty="0"/>
              <a:t>©Canon IT Solutions Inc.  All rights reserved.</a:t>
            </a:r>
            <a:endParaRPr lang="ja-JP" altLang="en-US" dirty="0"/>
          </a:p>
        </p:txBody>
      </p:sp>
    </p:spTree>
    <p:extLst>
      <p:ext uri="{BB962C8B-B14F-4D97-AF65-F5344CB8AC3E}">
        <p14:creationId xmlns:p14="http://schemas.microsoft.com/office/powerpoint/2010/main" val="184199342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フッター プレースホルダー 3">
            <a:extLst>
              <a:ext uri="{FF2B5EF4-FFF2-40B4-BE49-F238E27FC236}">
                <a16:creationId xmlns:a16="http://schemas.microsoft.com/office/drawing/2014/main" id="{C09C5B7F-2268-1DB6-4581-A829628448B8}"/>
              </a:ext>
            </a:extLst>
          </p:cNvPr>
          <p:cNvSpPr>
            <a:spLocks noGrp="1"/>
          </p:cNvSpPr>
          <p:nvPr>
            <p:ph type="ftr" sz="quarter" idx="3"/>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600" b="0" i="0" u="none" strike="noStrike" kern="1200" cap="none" spc="0" normalizeH="0" baseline="0" noProof="0" dirty="0">
                <a:ln>
                  <a:noFill/>
                </a:ln>
                <a:effectLst/>
                <a:uLnTx/>
                <a:uFillTx/>
                <a:latin typeface="メイリオ"/>
                <a:ea typeface="メイリオ"/>
                <a:cs typeface="+mn-cs"/>
              </a:rPr>
              <a:t>©Canon IT Solutions Inc.  All rights reserved.</a:t>
            </a:r>
            <a:endParaRPr kumimoji="1" lang="ja-JP" altLang="en-US" sz="600" b="0" i="0" u="none" strike="noStrike" kern="1200" cap="none" spc="0" normalizeH="0" baseline="0" noProof="0" dirty="0">
              <a:ln>
                <a:noFill/>
              </a:ln>
              <a:effectLst/>
              <a:uLnTx/>
              <a:uFillTx/>
              <a:latin typeface="メイリオ"/>
              <a:ea typeface="メイリオ"/>
              <a:cs typeface="+mn-cs"/>
            </a:endParaRPr>
          </a:p>
        </p:txBody>
      </p:sp>
      <p:sp>
        <p:nvSpPr>
          <p:cNvPr id="2" name="スライド番号プレースホルダー 1">
            <a:extLst>
              <a:ext uri="{FF2B5EF4-FFF2-40B4-BE49-F238E27FC236}">
                <a16:creationId xmlns:a16="http://schemas.microsoft.com/office/drawing/2014/main" id="{9E161EAF-B85B-8340-4439-D45908B777E9}"/>
              </a:ext>
            </a:extLst>
          </p:cNvPr>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8AE49ED-73EF-499C-8307-28EB0E7CF529}" type="slidenum">
              <a:rPr kumimoji="1" lang="ja-JP" altLang="en-US" sz="900" b="0" i="0" u="none" strike="noStrike" kern="1200" cap="none" spc="0" normalizeH="0" baseline="0" noProof="0" smtClean="0">
                <a:ln>
                  <a:noFill/>
                </a:ln>
                <a:solidFill>
                  <a:prstClr val="black">
                    <a:lumMod val="50000"/>
                    <a:lumOff val="50000"/>
                  </a:prstClr>
                </a:solidFill>
                <a:effectLst/>
                <a:uLnTx/>
                <a:uFillTx/>
                <a:latin typeface="メイリオ"/>
                <a:ea typeface="メイリオ"/>
                <a:cs typeface="+mn-cs"/>
              </a:rPr>
              <a:pPr marL="0" marR="0" lvl="0" indent="0" algn="r" defTabSz="914400" rtl="0" eaLnBrk="1" fontAlgn="auto" latinLnBrk="0" hangingPunct="1">
                <a:lnSpc>
                  <a:spcPct val="100000"/>
                </a:lnSpc>
                <a:spcBef>
                  <a:spcPts val="0"/>
                </a:spcBef>
                <a:spcAft>
                  <a:spcPts val="0"/>
                </a:spcAft>
                <a:buClrTx/>
                <a:buSzTx/>
                <a:buFontTx/>
                <a:buNone/>
                <a:tabLst/>
                <a:defRPr/>
              </a:pPr>
              <a:t>44</a:t>
            </a:fld>
            <a:endParaRPr kumimoji="1" lang="ja-JP" altLang="en-US" sz="900" b="0" i="0" u="none" strike="noStrike" kern="1200" cap="none" spc="0" normalizeH="0" baseline="0" noProof="0">
              <a:ln>
                <a:noFill/>
              </a:ln>
              <a:solidFill>
                <a:prstClr val="black">
                  <a:lumMod val="50000"/>
                  <a:lumOff val="50000"/>
                </a:prstClr>
              </a:solidFill>
              <a:effectLst/>
              <a:uLnTx/>
              <a:uFillTx/>
              <a:latin typeface="メイリオ"/>
              <a:ea typeface="メイリオ"/>
              <a:cs typeface="+mn-cs"/>
            </a:endParaRPr>
          </a:p>
        </p:txBody>
      </p:sp>
      <p:pic>
        <p:nvPicPr>
          <p:cNvPr id="5" name="図 4">
            <a:extLst>
              <a:ext uri="{FF2B5EF4-FFF2-40B4-BE49-F238E27FC236}">
                <a16:creationId xmlns:a16="http://schemas.microsoft.com/office/drawing/2014/main" id="{7795899D-054F-65A4-328D-3C35D617CF49}"/>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843808" y="3695051"/>
            <a:ext cx="2106819" cy="464781"/>
          </a:xfrm>
          <a:prstGeom prst="rect">
            <a:avLst/>
          </a:prstGeom>
        </p:spPr>
      </p:pic>
      <p:sp>
        <p:nvSpPr>
          <p:cNvPr id="6" name="テキスト ボックス 5">
            <a:extLst>
              <a:ext uri="{FF2B5EF4-FFF2-40B4-BE49-F238E27FC236}">
                <a16:creationId xmlns:a16="http://schemas.microsoft.com/office/drawing/2014/main" id="{691EEDB3-F87A-462E-6EA2-474BDAF522BF}"/>
              </a:ext>
            </a:extLst>
          </p:cNvPr>
          <p:cNvSpPr txBox="1"/>
          <p:nvPr/>
        </p:nvSpPr>
        <p:spPr>
          <a:xfrm>
            <a:off x="3959932" y="4227934"/>
            <a:ext cx="1154162" cy="153888"/>
          </a:xfrm>
          <a:prstGeom prst="rect">
            <a:avLst/>
          </a:prstGeom>
          <a:noFill/>
        </p:spPr>
        <p:txBody>
          <a:bodyPr wrap="none" lIns="0" tIns="0" rIns="0" bIns="0" rtlCol="0">
            <a:spAutoFit/>
          </a:bodyPr>
          <a:lstStyle/>
          <a:p>
            <a:r>
              <a:rPr lang="ja-JP" altLang="en-US" sz="1000" dirty="0">
                <a:hlinkClick r:id="rId4"/>
              </a:rPr>
              <a:t>詳しくはこちらから</a:t>
            </a:r>
            <a:endParaRPr lang="en-US" altLang="ja-JP" sz="1000" dirty="0">
              <a:solidFill>
                <a:schemeClr val="tx2"/>
              </a:solidFill>
            </a:endParaRPr>
          </a:p>
        </p:txBody>
      </p:sp>
      <p:sp>
        <p:nvSpPr>
          <p:cNvPr id="8" name="テキスト ボックス 7">
            <a:extLst>
              <a:ext uri="{FF2B5EF4-FFF2-40B4-BE49-F238E27FC236}">
                <a16:creationId xmlns:a16="http://schemas.microsoft.com/office/drawing/2014/main" id="{1F85F383-F273-F59D-52D7-A472C12EA7A7}"/>
              </a:ext>
            </a:extLst>
          </p:cNvPr>
          <p:cNvSpPr txBox="1"/>
          <p:nvPr/>
        </p:nvSpPr>
        <p:spPr>
          <a:xfrm>
            <a:off x="359532" y="1062338"/>
            <a:ext cx="8208912" cy="1977464"/>
          </a:xfrm>
          <a:prstGeom prst="rect">
            <a:avLst/>
          </a:prstGeom>
          <a:noFill/>
        </p:spPr>
        <p:txBody>
          <a:bodyPr wrap="square">
            <a:spAutoFit/>
          </a:bodyPr>
          <a:lstStyle/>
          <a:p>
            <a:pPr>
              <a:lnSpc>
                <a:spcPct val="150000"/>
              </a:lnSpc>
            </a:pPr>
            <a:r>
              <a:rPr lang="ja-JP" altLang="en-US" sz="2800" dirty="0">
                <a:solidFill>
                  <a:srgbClr val="008CCF"/>
                </a:solidFill>
              </a:rPr>
              <a:t>会計・人事を変える　</a:t>
            </a:r>
            <a:endParaRPr lang="en-US" altLang="ja-JP" sz="2800" dirty="0">
              <a:solidFill>
                <a:srgbClr val="008CCF"/>
              </a:solidFill>
            </a:endParaRPr>
          </a:p>
          <a:p>
            <a:pPr>
              <a:lnSpc>
                <a:spcPct val="150000"/>
              </a:lnSpc>
            </a:pPr>
            <a:r>
              <a:rPr lang="ja-JP" altLang="en-US" sz="2800" dirty="0">
                <a:solidFill>
                  <a:srgbClr val="008CCF"/>
                </a:solidFill>
              </a:rPr>
              <a:t>もっとやさしく、もっと便利に、</a:t>
            </a:r>
            <a:endParaRPr lang="en-US" altLang="ja-JP" sz="2800" dirty="0">
              <a:solidFill>
                <a:srgbClr val="008CCF"/>
              </a:solidFill>
            </a:endParaRPr>
          </a:p>
          <a:p>
            <a:pPr>
              <a:lnSpc>
                <a:spcPct val="150000"/>
              </a:lnSpc>
            </a:pPr>
            <a:r>
              <a:rPr lang="ja-JP" altLang="en-US" sz="2800" dirty="0">
                <a:solidFill>
                  <a:srgbClr val="008CCF"/>
                </a:solidFill>
              </a:rPr>
              <a:t>もっとクリエイティブに！</a:t>
            </a:r>
          </a:p>
        </p:txBody>
      </p:sp>
      <p:pic>
        <p:nvPicPr>
          <p:cNvPr id="9" name="図 8" descr="QR コード&#10;&#10;AI によって生成されたコンテンツは間違っている可能性があります。">
            <a:extLst>
              <a:ext uri="{FF2B5EF4-FFF2-40B4-BE49-F238E27FC236}">
                <a16:creationId xmlns:a16="http://schemas.microsoft.com/office/drawing/2014/main" id="{ED9C001B-3067-2263-5013-AEC4C434BBA1}"/>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5184068" y="3685118"/>
            <a:ext cx="792088" cy="792088"/>
          </a:xfrm>
          <a:prstGeom prst="rect">
            <a:avLst/>
          </a:prstGeom>
        </p:spPr>
      </p:pic>
    </p:spTree>
    <p:extLst>
      <p:ext uri="{BB962C8B-B14F-4D97-AF65-F5344CB8AC3E}">
        <p14:creationId xmlns:p14="http://schemas.microsoft.com/office/powerpoint/2010/main" val="88646956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p:cNvSpPr>
            <a:spLocks noGrp="1"/>
          </p:cNvSpPr>
          <p:nvPr>
            <p:ph type="sldNum" sz="quarter" idx="12"/>
          </p:nvPr>
        </p:nvSpPr>
        <p:spPr/>
        <p:txBody>
          <a:bodyPr/>
          <a:lstStyle/>
          <a:p>
            <a:fld id="{78AE49ED-73EF-499C-8307-28EB0E7CF529}" type="slidenum">
              <a:rPr kumimoji="1" lang="ja-JP" altLang="en-US" smtClean="0"/>
              <a:t>5</a:t>
            </a:fld>
            <a:endParaRPr kumimoji="1" lang="ja-JP" altLang="en-US" dirty="0"/>
          </a:p>
        </p:txBody>
      </p:sp>
      <p:sp>
        <p:nvSpPr>
          <p:cNvPr id="3" name="テキスト プレースホルダー 2"/>
          <p:cNvSpPr>
            <a:spLocks noGrp="1"/>
          </p:cNvSpPr>
          <p:nvPr>
            <p:ph type="body" sz="quarter" idx="14"/>
          </p:nvPr>
        </p:nvSpPr>
        <p:spPr/>
        <p:txBody>
          <a:bodyPr/>
          <a:lstStyle/>
          <a:p>
            <a:pPr marL="285750" indent="-285750">
              <a:lnSpc>
                <a:spcPct val="100000"/>
              </a:lnSpc>
              <a:buFont typeface="Wingdings" panose="05000000000000000000" pitchFamily="2" charset="2"/>
              <a:buChar char="Ø"/>
            </a:pPr>
            <a:r>
              <a:rPr lang="ja-JP" altLang="en-US" sz="1400" dirty="0">
                <a:solidFill>
                  <a:schemeClr val="tx1">
                    <a:lumMod val="75000"/>
                    <a:lumOff val="25000"/>
                  </a:schemeClr>
                </a:solidFill>
              </a:rPr>
              <a:t>クラウドサービス名称</a:t>
            </a:r>
            <a:endParaRPr lang="en-US" altLang="ja-JP" sz="1400" dirty="0">
              <a:solidFill>
                <a:schemeClr val="tx1">
                  <a:lumMod val="75000"/>
                  <a:lumOff val="25000"/>
                </a:schemeClr>
              </a:solidFill>
            </a:endParaRPr>
          </a:p>
          <a:p>
            <a:pPr marL="457200" lvl="1" indent="0">
              <a:buNone/>
            </a:pPr>
            <a:r>
              <a:rPr lang="en-US" altLang="ja-JP" sz="1400" b="1" dirty="0" err="1">
                <a:solidFill>
                  <a:schemeClr val="tx1">
                    <a:lumMod val="75000"/>
                    <a:lumOff val="25000"/>
                  </a:schemeClr>
                </a:solidFill>
              </a:rPr>
              <a:t>SuperStream</a:t>
            </a:r>
            <a:r>
              <a:rPr lang="en-US" altLang="ja-JP" sz="1400" b="1" dirty="0">
                <a:solidFill>
                  <a:schemeClr val="tx1">
                    <a:lumMod val="75000"/>
                    <a:lumOff val="25000"/>
                  </a:schemeClr>
                </a:solidFill>
              </a:rPr>
              <a:t>-NX Cloud</a:t>
            </a:r>
            <a:r>
              <a:rPr lang="ja-JP" altLang="en-US" sz="1400" dirty="0">
                <a:solidFill>
                  <a:schemeClr val="tx1">
                    <a:lumMod val="75000"/>
                    <a:lumOff val="25000"/>
                  </a:schemeClr>
                </a:solidFill>
              </a:rPr>
              <a:t>（略称：</a:t>
            </a:r>
            <a:r>
              <a:rPr lang="en-US" altLang="ja-JP" sz="1400" dirty="0">
                <a:solidFill>
                  <a:schemeClr val="tx1">
                    <a:lumMod val="75000"/>
                    <a:lumOff val="25000"/>
                  </a:schemeClr>
                </a:solidFill>
              </a:rPr>
              <a:t>NX Cloud</a:t>
            </a:r>
            <a:r>
              <a:rPr lang="ja-JP" altLang="en-US" sz="1400" dirty="0">
                <a:solidFill>
                  <a:schemeClr val="tx1">
                    <a:lumMod val="75000"/>
                    <a:lumOff val="25000"/>
                  </a:schemeClr>
                </a:solidFill>
              </a:rPr>
              <a:t>）</a:t>
            </a:r>
            <a:endParaRPr lang="en-US" altLang="ja-JP" sz="1400" dirty="0">
              <a:solidFill>
                <a:schemeClr val="tx1">
                  <a:lumMod val="75000"/>
                  <a:lumOff val="25000"/>
                </a:schemeClr>
              </a:solidFill>
            </a:endParaRPr>
          </a:p>
          <a:p>
            <a:pPr>
              <a:lnSpc>
                <a:spcPct val="100000"/>
              </a:lnSpc>
            </a:pPr>
            <a:endParaRPr lang="en-US" altLang="ja-JP" dirty="0">
              <a:solidFill>
                <a:schemeClr val="tx1">
                  <a:lumMod val="75000"/>
                  <a:lumOff val="25000"/>
                </a:schemeClr>
              </a:solidFill>
            </a:endParaRPr>
          </a:p>
          <a:p>
            <a:pPr marL="285750" indent="-285750">
              <a:lnSpc>
                <a:spcPct val="100000"/>
              </a:lnSpc>
              <a:buFont typeface="Wingdings" panose="05000000000000000000" pitchFamily="2" charset="2"/>
              <a:buChar char="Ø"/>
            </a:pPr>
            <a:r>
              <a:rPr lang="en-US" altLang="ja-JP" sz="1400" dirty="0">
                <a:solidFill>
                  <a:schemeClr val="tx1">
                    <a:lumMod val="75000"/>
                    <a:lumOff val="25000"/>
                  </a:schemeClr>
                </a:solidFill>
              </a:rPr>
              <a:t>NX Cloud</a:t>
            </a:r>
            <a:r>
              <a:rPr lang="ja-JP" altLang="en-US" sz="1400" dirty="0">
                <a:solidFill>
                  <a:schemeClr val="tx1">
                    <a:lumMod val="75000"/>
                    <a:lumOff val="25000"/>
                  </a:schemeClr>
                </a:solidFill>
              </a:rPr>
              <a:t>の基盤</a:t>
            </a:r>
            <a:endParaRPr lang="en-US" altLang="ja-JP" sz="1400" dirty="0">
              <a:solidFill>
                <a:schemeClr val="tx1">
                  <a:lumMod val="75000"/>
                  <a:lumOff val="25000"/>
                </a:schemeClr>
              </a:solidFill>
            </a:endParaRPr>
          </a:p>
          <a:p>
            <a:pPr marL="457200" lvl="1" indent="0">
              <a:buNone/>
            </a:pPr>
            <a:r>
              <a:rPr lang="en-US" altLang="ja-JP" sz="1400" b="1" dirty="0">
                <a:solidFill>
                  <a:schemeClr val="tx1">
                    <a:lumMod val="75000"/>
                    <a:lumOff val="25000"/>
                  </a:schemeClr>
                </a:solidFill>
              </a:rPr>
              <a:t>Oracle Cloud Infrastructure</a:t>
            </a:r>
            <a:r>
              <a:rPr lang="ja-JP" altLang="en-US" sz="1400" b="1" dirty="0">
                <a:solidFill>
                  <a:schemeClr val="tx1">
                    <a:lumMod val="75000"/>
                    <a:lumOff val="25000"/>
                  </a:schemeClr>
                </a:solidFill>
              </a:rPr>
              <a:t>（</a:t>
            </a:r>
            <a:r>
              <a:rPr lang="en-US" altLang="ja-JP" sz="1400" b="1" dirty="0">
                <a:solidFill>
                  <a:schemeClr val="tx1">
                    <a:lumMod val="75000"/>
                    <a:lumOff val="25000"/>
                  </a:schemeClr>
                </a:solidFill>
              </a:rPr>
              <a:t>OCI</a:t>
            </a:r>
            <a:r>
              <a:rPr lang="ja-JP" altLang="en-US" sz="1400" b="1" dirty="0">
                <a:solidFill>
                  <a:schemeClr val="tx1">
                    <a:lumMod val="75000"/>
                    <a:lumOff val="25000"/>
                  </a:schemeClr>
                </a:solidFill>
              </a:rPr>
              <a:t>）</a:t>
            </a:r>
            <a:endParaRPr lang="en-US" altLang="ja-JP" sz="1400" b="1" dirty="0">
              <a:solidFill>
                <a:schemeClr val="tx1">
                  <a:lumMod val="75000"/>
                  <a:lumOff val="25000"/>
                </a:schemeClr>
              </a:solidFill>
            </a:endParaRPr>
          </a:p>
          <a:p>
            <a:pPr marL="457200" lvl="1" indent="0">
              <a:buNone/>
            </a:pPr>
            <a:r>
              <a:rPr lang="ja-JP" altLang="en-US" sz="1100" dirty="0">
                <a:solidFill>
                  <a:schemeClr val="tx1">
                    <a:lumMod val="75000"/>
                    <a:lumOff val="25000"/>
                  </a:schemeClr>
                </a:solidFill>
              </a:rPr>
              <a:t>注意</a:t>
            </a:r>
            <a:r>
              <a:rPr lang="en-US" altLang="ja-JP" sz="1100" dirty="0">
                <a:solidFill>
                  <a:schemeClr val="tx1">
                    <a:lumMod val="75000"/>
                    <a:lumOff val="25000"/>
                  </a:schemeClr>
                </a:solidFill>
              </a:rPr>
              <a:t>1</a:t>
            </a:r>
            <a:r>
              <a:rPr lang="ja-JP" altLang="en-US" sz="1100" dirty="0">
                <a:solidFill>
                  <a:schemeClr val="tx1">
                    <a:lumMod val="75000"/>
                    <a:lumOff val="25000"/>
                  </a:schemeClr>
                </a:solidFill>
              </a:rPr>
              <a:t>）以前はアマゾン ウェブ サービス </a:t>
            </a:r>
            <a:r>
              <a:rPr lang="en-US" altLang="ja-JP" sz="1100" dirty="0">
                <a:solidFill>
                  <a:schemeClr val="tx1">
                    <a:lumMod val="75000"/>
                    <a:lumOff val="25000"/>
                  </a:schemeClr>
                </a:solidFill>
              </a:rPr>
              <a:t>(AWS) </a:t>
            </a:r>
            <a:r>
              <a:rPr lang="ja-JP" altLang="en-US" sz="1100" dirty="0">
                <a:solidFill>
                  <a:schemeClr val="tx1">
                    <a:lumMod val="75000"/>
                    <a:lumOff val="25000"/>
                  </a:schemeClr>
                </a:solidFill>
              </a:rPr>
              <a:t>を採用していましたが、 現在、新規案件はすべて</a:t>
            </a:r>
            <a:r>
              <a:rPr lang="en-US" altLang="ja-JP" sz="1100" dirty="0">
                <a:solidFill>
                  <a:schemeClr val="tx1">
                    <a:lumMod val="75000"/>
                    <a:lumOff val="25000"/>
                  </a:schemeClr>
                </a:solidFill>
              </a:rPr>
              <a:t>OCI</a:t>
            </a:r>
            <a:r>
              <a:rPr lang="ja-JP" altLang="en-US" sz="1100" dirty="0">
                <a:solidFill>
                  <a:schemeClr val="tx1">
                    <a:lumMod val="75000"/>
                    <a:lumOff val="25000"/>
                  </a:schemeClr>
                </a:solidFill>
              </a:rPr>
              <a:t>になります。</a:t>
            </a:r>
            <a:endParaRPr lang="en-US" altLang="ja-JP" sz="1100" dirty="0">
              <a:solidFill>
                <a:schemeClr val="tx1">
                  <a:lumMod val="75000"/>
                  <a:lumOff val="25000"/>
                </a:schemeClr>
              </a:solidFill>
            </a:endParaRPr>
          </a:p>
          <a:p>
            <a:pPr marL="457200" lvl="1" indent="0">
              <a:buNone/>
            </a:pPr>
            <a:r>
              <a:rPr lang="ja-JP" altLang="en-US" sz="1100" dirty="0">
                <a:solidFill>
                  <a:schemeClr val="tx1">
                    <a:lumMod val="75000"/>
                    <a:lumOff val="25000"/>
                  </a:schemeClr>
                </a:solidFill>
              </a:rPr>
              <a:t>注意</a:t>
            </a:r>
            <a:r>
              <a:rPr lang="en-US" altLang="ja-JP" sz="1100" dirty="0">
                <a:solidFill>
                  <a:schemeClr val="tx1">
                    <a:lumMod val="75000"/>
                    <a:lumOff val="25000"/>
                  </a:schemeClr>
                </a:solidFill>
              </a:rPr>
              <a:t>2</a:t>
            </a:r>
            <a:r>
              <a:rPr lang="ja-JP" altLang="en-US" sz="1100" dirty="0">
                <a:solidFill>
                  <a:schemeClr val="tx1">
                    <a:lumMod val="75000"/>
                    <a:lumOff val="25000"/>
                  </a:schemeClr>
                </a:solidFill>
              </a:rPr>
              <a:t>）お客様のご利用環境は </a:t>
            </a:r>
            <a:r>
              <a:rPr lang="en-US" altLang="ja-JP" sz="1100" dirty="0">
                <a:solidFill>
                  <a:schemeClr val="tx1">
                    <a:lumMod val="75000"/>
                    <a:lumOff val="25000"/>
                  </a:schemeClr>
                </a:solidFill>
              </a:rPr>
              <a:t>OCI</a:t>
            </a:r>
            <a:r>
              <a:rPr lang="ja-JP" altLang="en-US" sz="1100" dirty="0">
                <a:solidFill>
                  <a:schemeClr val="tx1">
                    <a:lumMod val="75000"/>
                    <a:lumOff val="25000"/>
                  </a:schemeClr>
                </a:solidFill>
              </a:rPr>
              <a:t> </a:t>
            </a:r>
            <a:r>
              <a:rPr lang="ja-JP" altLang="en-US" sz="1100" b="1" dirty="0">
                <a:solidFill>
                  <a:schemeClr val="tx1">
                    <a:lumMod val="75000"/>
                    <a:lumOff val="25000"/>
                  </a:schemeClr>
                </a:solidFill>
              </a:rPr>
              <a:t>東京リージョンを使用</a:t>
            </a:r>
            <a:r>
              <a:rPr lang="ja-JP" altLang="en-US" sz="1100" dirty="0">
                <a:solidFill>
                  <a:schemeClr val="tx1">
                    <a:lumMod val="75000"/>
                    <a:lumOff val="25000"/>
                  </a:schemeClr>
                </a:solidFill>
              </a:rPr>
              <a:t>します。</a:t>
            </a:r>
            <a:endParaRPr lang="en-US" altLang="ja-JP" sz="1100" dirty="0">
              <a:solidFill>
                <a:schemeClr val="tx1">
                  <a:lumMod val="75000"/>
                  <a:lumOff val="25000"/>
                </a:schemeClr>
              </a:solidFill>
            </a:endParaRPr>
          </a:p>
          <a:p>
            <a:pPr marL="457200" lvl="1" indent="0">
              <a:buNone/>
            </a:pPr>
            <a:endParaRPr lang="en-US" altLang="ja-JP" dirty="0">
              <a:solidFill>
                <a:schemeClr val="tx1">
                  <a:lumMod val="75000"/>
                  <a:lumOff val="25000"/>
                </a:schemeClr>
              </a:solidFill>
            </a:endParaRPr>
          </a:p>
          <a:p>
            <a:pPr marL="285750" indent="-285750">
              <a:lnSpc>
                <a:spcPct val="100000"/>
              </a:lnSpc>
              <a:buFont typeface="Wingdings" panose="05000000000000000000" pitchFamily="2" charset="2"/>
              <a:buChar char="Ø"/>
            </a:pPr>
            <a:r>
              <a:rPr lang="ja-JP" altLang="en-US" sz="1400" dirty="0">
                <a:solidFill>
                  <a:schemeClr val="tx1">
                    <a:lumMod val="75000"/>
                    <a:lumOff val="25000"/>
                  </a:schemeClr>
                </a:solidFill>
              </a:rPr>
              <a:t>提供するクラウド形態</a:t>
            </a:r>
            <a:endParaRPr lang="en-US" altLang="ja-JP" sz="1400" dirty="0">
              <a:solidFill>
                <a:schemeClr val="tx1">
                  <a:lumMod val="75000"/>
                  <a:lumOff val="25000"/>
                </a:schemeClr>
              </a:solidFill>
            </a:endParaRPr>
          </a:p>
          <a:p>
            <a:pPr marL="457200" lvl="1" indent="0">
              <a:buNone/>
            </a:pPr>
            <a:r>
              <a:rPr lang="en-US" altLang="ja-JP" sz="1400" b="1" dirty="0">
                <a:solidFill>
                  <a:schemeClr val="tx1">
                    <a:lumMod val="75000"/>
                    <a:lumOff val="25000"/>
                  </a:schemeClr>
                </a:solidFill>
              </a:rPr>
              <a:t>Public</a:t>
            </a:r>
            <a:r>
              <a:rPr lang="ja-JP" altLang="en-US" sz="1400" b="1" dirty="0">
                <a:solidFill>
                  <a:schemeClr val="tx1">
                    <a:lumMod val="75000"/>
                    <a:lumOff val="25000"/>
                  </a:schemeClr>
                </a:solidFill>
              </a:rPr>
              <a:t>クラウド</a:t>
            </a:r>
            <a:r>
              <a:rPr lang="ja-JP" altLang="en-US" sz="1400" dirty="0">
                <a:solidFill>
                  <a:schemeClr val="tx1">
                    <a:lumMod val="75000"/>
                    <a:lumOff val="25000"/>
                  </a:schemeClr>
                </a:solidFill>
              </a:rPr>
              <a:t>、</a:t>
            </a:r>
            <a:r>
              <a:rPr lang="en-US" altLang="ja-JP" sz="1400" b="1" dirty="0">
                <a:solidFill>
                  <a:schemeClr val="tx1">
                    <a:lumMod val="75000"/>
                    <a:lumOff val="25000"/>
                  </a:schemeClr>
                </a:solidFill>
              </a:rPr>
              <a:t>Private</a:t>
            </a:r>
            <a:r>
              <a:rPr lang="ja-JP" altLang="en-US" sz="1400" b="1" dirty="0">
                <a:solidFill>
                  <a:schemeClr val="tx1">
                    <a:lumMod val="75000"/>
                    <a:lumOff val="25000"/>
                  </a:schemeClr>
                </a:solidFill>
              </a:rPr>
              <a:t>クラウド、</a:t>
            </a:r>
            <a:r>
              <a:rPr lang="en-US" altLang="ja-JP" sz="1400" b="1" dirty="0">
                <a:solidFill>
                  <a:schemeClr val="tx1">
                    <a:lumMod val="75000"/>
                    <a:lumOff val="25000"/>
                  </a:schemeClr>
                </a:solidFill>
              </a:rPr>
              <a:t>Compact</a:t>
            </a:r>
            <a:r>
              <a:rPr lang="ja-JP" altLang="en-US" sz="1400" b="1" dirty="0">
                <a:solidFill>
                  <a:schemeClr val="tx1">
                    <a:lumMod val="75000"/>
                    <a:lumOff val="25000"/>
                  </a:schemeClr>
                </a:solidFill>
              </a:rPr>
              <a:t>クラウド </a:t>
            </a:r>
            <a:r>
              <a:rPr lang="ja-JP" altLang="en-US" sz="1400" dirty="0">
                <a:solidFill>
                  <a:schemeClr val="tx1">
                    <a:lumMod val="75000"/>
                    <a:lumOff val="25000"/>
                  </a:schemeClr>
                </a:solidFill>
              </a:rPr>
              <a:t>の３つがあります。</a:t>
            </a:r>
            <a:endParaRPr lang="en-US" altLang="ja-JP" sz="1400" dirty="0">
              <a:solidFill>
                <a:schemeClr val="tx1">
                  <a:lumMod val="75000"/>
                  <a:lumOff val="25000"/>
                </a:schemeClr>
              </a:solidFill>
            </a:endParaRPr>
          </a:p>
          <a:p>
            <a:endParaRPr kumimoji="1" lang="ja-JP" altLang="en-US" dirty="0">
              <a:solidFill>
                <a:schemeClr val="tx1">
                  <a:lumMod val="75000"/>
                  <a:lumOff val="25000"/>
                </a:schemeClr>
              </a:solidFill>
            </a:endParaRPr>
          </a:p>
        </p:txBody>
      </p:sp>
      <p:sp>
        <p:nvSpPr>
          <p:cNvPr id="4" name="タイトル 3"/>
          <p:cNvSpPr>
            <a:spLocks noGrp="1"/>
          </p:cNvSpPr>
          <p:nvPr>
            <p:ph type="title"/>
          </p:nvPr>
        </p:nvSpPr>
        <p:spPr/>
        <p:txBody>
          <a:bodyPr anchor="t"/>
          <a:lstStyle/>
          <a:p>
            <a:r>
              <a:rPr lang="ja-JP" altLang="en-US" dirty="0"/>
              <a:t>概要</a:t>
            </a:r>
            <a:r>
              <a:rPr lang="ja-JP" altLang="en-US" sz="2000" dirty="0"/>
              <a:t>（名称、基盤・接続方法・クラウド形態）</a:t>
            </a:r>
            <a:br>
              <a:rPr lang="ja-JP" altLang="en-US" sz="2000" dirty="0"/>
            </a:br>
            <a:endParaRPr kumimoji="1" lang="ja-JP" altLang="en-US" dirty="0"/>
          </a:p>
        </p:txBody>
      </p:sp>
      <p:sp>
        <p:nvSpPr>
          <p:cNvPr id="5" name="フッター プレースホルダー 4"/>
          <p:cNvSpPr>
            <a:spLocks noGrp="1"/>
          </p:cNvSpPr>
          <p:nvPr>
            <p:ph type="ftr" sz="quarter" idx="3"/>
          </p:nvPr>
        </p:nvSpPr>
        <p:spPr/>
        <p:txBody>
          <a:bodyPr/>
          <a:lstStyle/>
          <a:p>
            <a:r>
              <a:rPr lang="en-US" altLang="ja-JP" dirty="0"/>
              <a:t>©Canon IT Solutions Inc.  All rights reserved.</a:t>
            </a:r>
            <a:endParaRPr lang="ja-JP" altLang="en-US" dirty="0"/>
          </a:p>
        </p:txBody>
      </p:sp>
    </p:spTree>
    <p:extLst>
      <p:ext uri="{BB962C8B-B14F-4D97-AF65-F5344CB8AC3E}">
        <p14:creationId xmlns:p14="http://schemas.microsoft.com/office/powerpoint/2010/main" val="260086363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p:cNvSpPr>
            <a:spLocks noGrp="1"/>
          </p:cNvSpPr>
          <p:nvPr>
            <p:ph type="sldNum" sz="quarter" idx="12"/>
          </p:nvPr>
        </p:nvSpPr>
        <p:spPr/>
        <p:txBody>
          <a:bodyPr/>
          <a:lstStyle/>
          <a:p>
            <a:fld id="{78AE49ED-73EF-499C-8307-28EB0E7CF529}" type="slidenum">
              <a:rPr kumimoji="1" lang="ja-JP" altLang="en-US" smtClean="0"/>
              <a:t>6</a:t>
            </a:fld>
            <a:endParaRPr kumimoji="1" lang="ja-JP" altLang="en-US" dirty="0"/>
          </a:p>
        </p:txBody>
      </p:sp>
      <p:sp>
        <p:nvSpPr>
          <p:cNvPr id="3" name="テキスト プレースホルダー 2"/>
          <p:cNvSpPr>
            <a:spLocks noGrp="1"/>
          </p:cNvSpPr>
          <p:nvPr>
            <p:ph type="body" sz="quarter" idx="14"/>
          </p:nvPr>
        </p:nvSpPr>
        <p:spPr>
          <a:xfrm>
            <a:off x="358774" y="951570"/>
            <a:ext cx="8569709" cy="3780420"/>
          </a:xfrm>
        </p:spPr>
        <p:txBody>
          <a:bodyPr/>
          <a:lstStyle/>
          <a:p>
            <a:pPr indent="-285750">
              <a:buFont typeface="Wingdings" panose="05000000000000000000" pitchFamily="2" charset="2"/>
              <a:buChar char="Ø"/>
            </a:pPr>
            <a:r>
              <a:rPr lang="en-US" altLang="ja-JP" sz="1400" dirty="0">
                <a:solidFill>
                  <a:schemeClr val="tx1">
                    <a:lumMod val="75000"/>
                    <a:lumOff val="25000"/>
                  </a:schemeClr>
                </a:solidFill>
              </a:rPr>
              <a:t>NX Cloud</a:t>
            </a:r>
            <a:r>
              <a:rPr lang="ja-JP" altLang="en-US" sz="1400" dirty="0" err="1">
                <a:solidFill>
                  <a:schemeClr val="tx1">
                    <a:lumMod val="75000"/>
                    <a:lumOff val="25000"/>
                  </a:schemeClr>
                </a:solidFill>
              </a:rPr>
              <a:t>への</a:t>
            </a:r>
            <a:r>
              <a:rPr lang="ja-JP" altLang="en-US" sz="1400" dirty="0">
                <a:solidFill>
                  <a:schemeClr val="tx1">
                    <a:lumMod val="75000"/>
                    <a:lumOff val="25000"/>
                  </a:schemeClr>
                </a:solidFill>
              </a:rPr>
              <a:t>接続方法</a:t>
            </a:r>
            <a:endParaRPr lang="en-US" altLang="ja-JP" sz="1400" dirty="0">
              <a:solidFill>
                <a:schemeClr val="tx1">
                  <a:lumMod val="75000"/>
                  <a:lumOff val="25000"/>
                </a:schemeClr>
              </a:solidFill>
            </a:endParaRPr>
          </a:p>
          <a:p>
            <a:pPr marL="457200" lvl="1" indent="0">
              <a:buNone/>
            </a:pPr>
            <a:r>
              <a:rPr lang="ja-JP" altLang="en-US" sz="1400" b="1" dirty="0">
                <a:solidFill>
                  <a:schemeClr val="tx1">
                    <a:lumMod val="75000"/>
                    <a:lumOff val="25000"/>
                  </a:schemeClr>
                </a:solidFill>
              </a:rPr>
              <a:t>インターネット接続</a:t>
            </a:r>
            <a:r>
              <a:rPr lang="ja-JP" altLang="en-US" sz="1400" dirty="0">
                <a:solidFill>
                  <a:schemeClr val="tx1">
                    <a:lumMod val="75000"/>
                    <a:lumOff val="25000"/>
                  </a:schemeClr>
                </a:solidFill>
              </a:rPr>
              <a:t>、</a:t>
            </a:r>
            <a:r>
              <a:rPr lang="en-US" altLang="ja-JP" sz="1400" b="1" dirty="0">
                <a:solidFill>
                  <a:schemeClr val="tx1">
                    <a:lumMod val="75000"/>
                    <a:lumOff val="25000"/>
                  </a:schemeClr>
                </a:solidFill>
              </a:rPr>
              <a:t>VPN</a:t>
            </a:r>
            <a:r>
              <a:rPr lang="ja-JP" altLang="en-US" sz="1400" b="1" dirty="0">
                <a:solidFill>
                  <a:schemeClr val="tx1">
                    <a:lumMod val="75000"/>
                    <a:lumOff val="25000"/>
                  </a:schemeClr>
                </a:solidFill>
              </a:rPr>
              <a:t>接続</a:t>
            </a:r>
            <a:r>
              <a:rPr lang="ja-JP" altLang="en-US" sz="1400" dirty="0">
                <a:solidFill>
                  <a:schemeClr val="tx1">
                    <a:lumMod val="75000"/>
                    <a:lumOff val="25000"/>
                  </a:schemeClr>
                </a:solidFill>
              </a:rPr>
              <a:t>、専用線接続</a:t>
            </a:r>
            <a:r>
              <a:rPr lang="en-US" altLang="ja-JP" sz="1400" dirty="0">
                <a:solidFill>
                  <a:schemeClr val="tx1">
                    <a:lumMod val="75000"/>
                    <a:lumOff val="25000"/>
                  </a:schemeClr>
                </a:solidFill>
              </a:rPr>
              <a:t>(</a:t>
            </a:r>
            <a:r>
              <a:rPr lang="en-US" altLang="ja-JP" sz="1400" b="1" dirty="0" err="1">
                <a:solidFill>
                  <a:schemeClr val="tx1">
                    <a:lumMod val="75000"/>
                    <a:lumOff val="25000"/>
                  </a:schemeClr>
                </a:solidFill>
              </a:rPr>
              <a:t>FastConnect</a:t>
            </a:r>
            <a:r>
              <a:rPr lang="en-US" altLang="ja-JP" sz="1400" dirty="0">
                <a:solidFill>
                  <a:schemeClr val="tx1">
                    <a:lumMod val="75000"/>
                    <a:lumOff val="25000"/>
                  </a:schemeClr>
                </a:solidFill>
              </a:rPr>
              <a:t>)</a:t>
            </a:r>
            <a:r>
              <a:rPr lang="ja-JP" altLang="en-US" sz="1400" dirty="0">
                <a:solidFill>
                  <a:schemeClr val="tx1">
                    <a:lumMod val="75000"/>
                    <a:lumOff val="25000"/>
                  </a:schemeClr>
                </a:solidFill>
              </a:rPr>
              <a:t> の３つがあります。</a:t>
            </a:r>
            <a:endParaRPr lang="en-US" altLang="ja-JP" sz="1400" dirty="0">
              <a:solidFill>
                <a:schemeClr val="tx1">
                  <a:lumMod val="75000"/>
                  <a:lumOff val="25000"/>
                </a:schemeClr>
              </a:solidFill>
            </a:endParaRPr>
          </a:p>
          <a:p>
            <a:pPr marL="457200" lvl="1" indent="0">
              <a:buNone/>
            </a:pPr>
            <a:endParaRPr lang="en-US" altLang="ja-JP" sz="700" dirty="0">
              <a:solidFill>
                <a:schemeClr val="tx1">
                  <a:lumMod val="75000"/>
                  <a:lumOff val="25000"/>
                </a:schemeClr>
              </a:solidFill>
            </a:endParaRPr>
          </a:p>
          <a:p>
            <a:pPr marL="457200" lvl="1" indent="0">
              <a:buNone/>
            </a:pPr>
            <a:r>
              <a:rPr lang="ja-JP" altLang="en-US" sz="900" dirty="0">
                <a:solidFill>
                  <a:schemeClr val="tx1">
                    <a:lumMod val="75000"/>
                    <a:lumOff val="25000"/>
                  </a:schemeClr>
                </a:solidFill>
              </a:rPr>
              <a:t>注意</a:t>
            </a:r>
            <a:r>
              <a:rPr lang="en-US" altLang="ja-JP" sz="900" dirty="0">
                <a:solidFill>
                  <a:schemeClr val="tx1">
                    <a:lumMod val="75000"/>
                    <a:lumOff val="25000"/>
                  </a:schemeClr>
                </a:solidFill>
              </a:rPr>
              <a:t>1</a:t>
            </a:r>
            <a:r>
              <a:rPr lang="ja-JP" altLang="en-US" sz="900" dirty="0">
                <a:solidFill>
                  <a:schemeClr val="tx1">
                    <a:lumMod val="75000"/>
                    <a:lumOff val="25000"/>
                  </a:schemeClr>
                </a:solidFill>
              </a:rPr>
              <a:t>）いずれの場合も</a:t>
            </a:r>
            <a:r>
              <a:rPr lang="en-US" altLang="ja-JP" sz="900" b="1" dirty="0">
                <a:solidFill>
                  <a:schemeClr val="tx1">
                    <a:lumMod val="75000"/>
                    <a:lumOff val="25000"/>
                  </a:schemeClr>
                </a:solidFill>
              </a:rPr>
              <a:t>IP</a:t>
            </a:r>
            <a:r>
              <a:rPr lang="ja-JP" altLang="en-US" sz="900" b="1" dirty="0">
                <a:solidFill>
                  <a:schemeClr val="tx1">
                    <a:lumMod val="75000"/>
                    <a:lumOff val="25000"/>
                  </a:schemeClr>
                </a:solidFill>
              </a:rPr>
              <a:t>アドレス制限</a:t>
            </a:r>
            <a:r>
              <a:rPr lang="ja-JP" altLang="en-US" sz="900" dirty="0">
                <a:solidFill>
                  <a:schemeClr val="tx1">
                    <a:lumMod val="75000"/>
                    <a:lumOff val="25000"/>
                  </a:schemeClr>
                </a:solidFill>
              </a:rPr>
              <a:t>をします。</a:t>
            </a:r>
            <a:r>
              <a:rPr lang="en-US" altLang="ja-JP" sz="900" b="1" dirty="0">
                <a:solidFill>
                  <a:schemeClr val="tx1">
                    <a:lumMod val="75000"/>
                    <a:lumOff val="25000"/>
                  </a:schemeClr>
                </a:solidFill>
              </a:rPr>
              <a:t>IP</a:t>
            </a:r>
            <a:r>
              <a:rPr lang="ja-JP" altLang="en-US" sz="900" b="1" dirty="0">
                <a:solidFill>
                  <a:schemeClr val="tx1">
                    <a:lumMod val="75000"/>
                    <a:lumOff val="25000"/>
                  </a:schemeClr>
                </a:solidFill>
              </a:rPr>
              <a:t>アドレスが可変の環境では利用できません。</a:t>
            </a:r>
            <a:endParaRPr lang="en-US" altLang="ja-JP" sz="900" dirty="0">
              <a:solidFill>
                <a:schemeClr val="tx1">
                  <a:lumMod val="75000"/>
                  <a:lumOff val="25000"/>
                </a:schemeClr>
              </a:solidFill>
            </a:endParaRPr>
          </a:p>
          <a:p>
            <a:pPr marL="457200" lvl="1" indent="0">
              <a:buNone/>
            </a:pPr>
            <a:r>
              <a:rPr lang="ja-JP" altLang="en-US" sz="900" dirty="0">
                <a:solidFill>
                  <a:schemeClr val="tx1">
                    <a:lumMod val="75000"/>
                    <a:lumOff val="25000"/>
                  </a:schemeClr>
                </a:solidFill>
              </a:rPr>
              <a:t>　　　  接続元の</a:t>
            </a:r>
            <a:r>
              <a:rPr lang="en-US" altLang="ja-JP" sz="900" dirty="0">
                <a:solidFill>
                  <a:schemeClr val="tx1">
                    <a:lumMod val="75000"/>
                    <a:lumOff val="25000"/>
                  </a:schemeClr>
                </a:solidFill>
              </a:rPr>
              <a:t>IP</a:t>
            </a:r>
            <a:r>
              <a:rPr lang="ja-JP" altLang="en-US" sz="900" dirty="0">
                <a:solidFill>
                  <a:schemeClr val="tx1">
                    <a:lumMod val="75000"/>
                    <a:lumOff val="25000"/>
                  </a:schemeClr>
                </a:solidFill>
              </a:rPr>
              <a:t>アドレスはお客様に指定いただきます。</a:t>
            </a:r>
            <a:endParaRPr lang="en-US" altLang="ja-JP" sz="900" dirty="0">
              <a:solidFill>
                <a:schemeClr val="tx1">
                  <a:lumMod val="75000"/>
                  <a:lumOff val="25000"/>
                </a:schemeClr>
              </a:solidFill>
            </a:endParaRPr>
          </a:p>
          <a:p>
            <a:pPr marL="457200" lvl="1" indent="0">
              <a:buNone/>
            </a:pPr>
            <a:r>
              <a:rPr lang="ja-JP" altLang="en-US" sz="900" dirty="0">
                <a:solidFill>
                  <a:schemeClr val="tx1">
                    <a:lumMod val="75000"/>
                    <a:lumOff val="25000"/>
                  </a:schemeClr>
                </a:solidFill>
              </a:rPr>
              <a:t>　　　  但し、「人事諸届・照会</a:t>
            </a:r>
            <a:r>
              <a:rPr lang="en-US" altLang="ja-JP" sz="900" dirty="0">
                <a:solidFill>
                  <a:schemeClr val="tx1">
                    <a:lumMod val="75000"/>
                    <a:lumOff val="25000"/>
                  </a:schemeClr>
                </a:solidFill>
              </a:rPr>
              <a:t>(FLHR)</a:t>
            </a:r>
            <a:r>
              <a:rPr lang="ja-JP" altLang="en-US" sz="900" dirty="0">
                <a:solidFill>
                  <a:schemeClr val="tx1">
                    <a:lumMod val="75000"/>
                    <a:lumOff val="25000"/>
                  </a:schemeClr>
                </a:solidFill>
              </a:rPr>
              <a:t>」のインターネット接続利用に限り、</a:t>
            </a:r>
            <a:endParaRPr lang="en-US" altLang="ja-JP" sz="900" dirty="0">
              <a:solidFill>
                <a:schemeClr val="tx1">
                  <a:lumMod val="75000"/>
                  <a:lumOff val="25000"/>
                </a:schemeClr>
              </a:solidFill>
            </a:endParaRPr>
          </a:p>
          <a:p>
            <a:pPr marL="457200" lvl="1" indent="0">
              <a:buNone/>
            </a:pPr>
            <a:r>
              <a:rPr lang="ja-JP" altLang="en-US" sz="900" dirty="0">
                <a:solidFill>
                  <a:schemeClr val="tx1">
                    <a:lumMod val="75000"/>
                    <a:lumOff val="25000"/>
                  </a:schemeClr>
                </a:solidFill>
              </a:rPr>
              <a:t>　　　  </a:t>
            </a:r>
            <a:r>
              <a:rPr lang="en-US" altLang="ja-JP" sz="900" dirty="0">
                <a:solidFill>
                  <a:schemeClr val="tx1">
                    <a:lumMod val="75000"/>
                    <a:lumOff val="25000"/>
                  </a:schemeClr>
                </a:solidFill>
              </a:rPr>
              <a:t>IP</a:t>
            </a:r>
            <a:r>
              <a:rPr lang="ja-JP" altLang="en-US" sz="900" dirty="0">
                <a:solidFill>
                  <a:schemeClr val="tx1">
                    <a:lumMod val="75000"/>
                    <a:lumOff val="25000"/>
                  </a:schemeClr>
                </a:solidFill>
              </a:rPr>
              <a:t>アドレス制限なし（インターネット接続＋</a:t>
            </a:r>
            <a:r>
              <a:rPr lang="en-US" altLang="ja-JP" sz="900" dirty="0">
                <a:solidFill>
                  <a:schemeClr val="tx1">
                    <a:lumMod val="75000"/>
                    <a:lumOff val="25000"/>
                  </a:schemeClr>
                </a:solidFill>
              </a:rPr>
              <a:t>WAF</a:t>
            </a:r>
            <a:r>
              <a:rPr lang="ja-JP" altLang="en-US" sz="900" dirty="0">
                <a:solidFill>
                  <a:schemeClr val="tx1">
                    <a:lumMod val="75000"/>
                    <a:lumOff val="25000"/>
                  </a:schemeClr>
                </a:solidFill>
              </a:rPr>
              <a:t>＋</a:t>
            </a:r>
            <a:r>
              <a:rPr lang="en-US" altLang="ja-JP" sz="900" dirty="0">
                <a:solidFill>
                  <a:schemeClr val="tx1">
                    <a:lumMod val="75000"/>
                    <a:lumOff val="25000"/>
                  </a:schemeClr>
                </a:solidFill>
              </a:rPr>
              <a:t>IP</a:t>
            </a:r>
            <a:r>
              <a:rPr lang="ja-JP" altLang="en-US" sz="900" dirty="0">
                <a:solidFill>
                  <a:schemeClr val="tx1">
                    <a:lumMod val="75000"/>
                    <a:lumOff val="25000"/>
                  </a:schemeClr>
                </a:solidFill>
              </a:rPr>
              <a:t>アドレス制限なし ）の利用も可能です。</a:t>
            </a:r>
            <a:endParaRPr lang="en-US" altLang="ja-JP" sz="900" dirty="0">
              <a:solidFill>
                <a:schemeClr val="tx1">
                  <a:lumMod val="75000"/>
                  <a:lumOff val="25000"/>
                </a:schemeClr>
              </a:solidFill>
            </a:endParaRPr>
          </a:p>
          <a:p>
            <a:pPr marL="457200" lvl="1" indent="0">
              <a:buNone/>
            </a:pPr>
            <a:r>
              <a:rPr lang="ja-JP" altLang="en-US" sz="900" dirty="0">
                <a:solidFill>
                  <a:schemeClr val="tx1">
                    <a:lumMod val="75000"/>
                    <a:lumOff val="25000"/>
                  </a:schemeClr>
                </a:solidFill>
              </a:rPr>
              <a:t>注意</a:t>
            </a:r>
            <a:r>
              <a:rPr lang="en-US" altLang="ja-JP" sz="900" dirty="0">
                <a:solidFill>
                  <a:schemeClr val="tx1">
                    <a:lumMod val="75000"/>
                    <a:lumOff val="25000"/>
                  </a:schemeClr>
                </a:solidFill>
              </a:rPr>
              <a:t>2</a:t>
            </a:r>
            <a:r>
              <a:rPr lang="ja-JP" altLang="en-US" sz="900" dirty="0">
                <a:solidFill>
                  <a:schemeClr val="tx1">
                    <a:lumMod val="75000"/>
                    <a:lumOff val="25000"/>
                  </a:schemeClr>
                </a:solidFill>
              </a:rPr>
              <a:t>）</a:t>
            </a:r>
            <a:r>
              <a:rPr lang="en-US" altLang="ja-JP" sz="900" dirty="0">
                <a:solidFill>
                  <a:schemeClr val="tx1">
                    <a:lumMod val="75000"/>
                    <a:lumOff val="25000"/>
                  </a:schemeClr>
                </a:solidFill>
              </a:rPr>
              <a:t>NX Cloud</a:t>
            </a:r>
            <a:r>
              <a:rPr lang="ja-JP" altLang="en-US" sz="900" dirty="0">
                <a:solidFill>
                  <a:schemeClr val="tx1">
                    <a:lumMod val="75000"/>
                    <a:lumOff val="25000"/>
                  </a:schemeClr>
                </a:solidFill>
              </a:rPr>
              <a:t>への</a:t>
            </a:r>
            <a:r>
              <a:rPr lang="en-US" altLang="ja-JP" sz="900" b="1" dirty="0">
                <a:solidFill>
                  <a:schemeClr val="tx1">
                    <a:lumMod val="75000"/>
                    <a:lumOff val="25000"/>
                  </a:schemeClr>
                </a:solidFill>
              </a:rPr>
              <a:t>RDP</a:t>
            </a:r>
            <a:r>
              <a:rPr lang="ja-JP" altLang="en-US" sz="900" b="1" dirty="0">
                <a:solidFill>
                  <a:schemeClr val="tx1">
                    <a:lumMod val="75000"/>
                    <a:lumOff val="25000"/>
                  </a:schemeClr>
                </a:solidFill>
              </a:rPr>
              <a:t>接続は不可</a:t>
            </a:r>
            <a:r>
              <a:rPr lang="ja-JP" altLang="en-US" sz="900" dirty="0">
                <a:solidFill>
                  <a:schemeClr val="tx1">
                    <a:lumMod val="75000"/>
                    <a:lumOff val="25000"/>
                  </a:schemeClr>
                </a:solidFill>
              </a:rPr>
              <a:t>です。</a:t>
            </a:r>
            <a:endParaRPr lang="en-US" altLang="ja-JP" sz="900" dirty="0">
              <a:solidFill>
                <a:schemeClr val="tx1">
                  <a:lumMod val="75000"/>
                  <a:lumOff val="25000"/>
                </a:schemeClr>
              </a:solidFill>
            </a:endParaRPr>
          </a:p>
          <a:p>
            <a:pPr marL="457200" lvl="1" indent="0">
              <a:buNone/>
            </a:pPr>
            <a:r>
              <a:rPr lang="ja-JP" altLang="en-US" sz="900" dirty="0">
                <a:solidFill>
                  <a:schemeClr val="tx1">
                    <a:lumMod val="75000"/>
                    <a:lumOff val="25000"/>
                  </a:schemeClr>
                </a:solidFill>
              </a:rPr>
              <a:t>注意</a:t>
            </a:r>
            <a:r>
              <a:rPr lang="en-US" altLang="ja-JP" sz="900" dirty="0">
                <a:solidFill>
                  <a:schemeClr val="tx1">
                    <a:lumMod val="75000"/>
                    <a:lumOff val="25000"/>
                  </a:schemeClr>
                </a:solidFill>
              </a:rPr>
              <a:t>3</a:t>
            </a:r>
            <a:r>
              <a:rPr lang="ja-JP" altLang="en-US" sz="900" dirty="0">
                <a:solidFill>
                  <a:schemeClr val="tx1">
                    <a:lumMod val="75000"/>
                    <a:lumOff val="25000"/>
                  </a:schemeClr>
                </a:solidFill>
              </a:rPr>
              <a:t>）お客様のクラウド環境との</a:t>
            </a:r>
            <a:r>
              <a:rPr lang="ja-JP" altLang="en-US" sz="900" b="1" dirty="0">
                <a:solidFill>
                  <a:schemeClr val="tx1">
                    <a:lumMod val="75000"/>
                    <a:lumOff val="25000"/>
                  </a:schemeClr>
                </a:solidFill>
              </a:rPr>
              <a:t>ピアリング接続は不可</a:t>
            </a:r>
            <a:r>
              <a:rPr lang="ja-JP" altLang="en-US" sz="900" dirty="0">
                <a:solidFill>
                  <a:schemeClr val="tx1">
                    <a:lumMod val="75000"/>
                    <a:lumOff val="25000"/>
                  </a:schemeClr>
                </a:solidFill>
              </a:rPr>
              <a:t>です。お客様が選択できる接続方法は上記の３つのみです。</a:t>
            </a:r>
            <a:endParaRPr lang="en-US" altLang="ja-JP" sz="900" dirty="0">
              <a:solidFill>
                <a:schemeClr val="tx1">
                  <a:lumMod val="75000"/>
                  <a:lumOff val="25000"/>
                </a:schemeClr>
              </a:solidFill>
            </a:endParaRPr>
          </a:p>
          <a:p>
            <a:pPr marL="457200" lvl="1" indent="0">
              <a:buNone/>
            </a:pPr>
            <a:r>
              <a:rPr lang="ja-JP" altLang="en-US" sz="900" dirty="0">
                <a:solidFill>
                  <a:schemeClr val="tx1">
                    <a:lumMod val="75000"/>
                    <a:lumOff val="25000"/>
                  </a:schemeClr>
                </a:solidFill>
              </a:rPr>
              <a:t>注意</a:t>
            </a:r>
            <a:r>
              <a:rPr lang="en-US" altLang="ja-JP" sz="900" dirty="0">
                <a:solidFill>
                  <a:schemeClr val="tx1">
                    <a:lumMod val="75000"/>
                    <a:lumOff val="25000"/>
                  </a:schemeClr>
                </a:solidFill>
              </a:rPr>
              <a:t>4</a:t>
            </a:r>
            <a:r>
              <a:rPr lang="ja-JP" altLang="en-US" sz="900" dirty="0">
                <a:solidFill>
                  <a:schemeClr val="tx1">
                    <a:lumMod val="75000"/>
                    <a:lumOff val="25000"/>
                  </a:schemeClr>
                </a:solidFill>
              </a:rPr>
              <a:t>）接続方法を後日変更する場合は、別途、対応費用と期間をいただきます。</a:t>
            </a:r>
            <a:endParaRPr lang="en-US" altLang="ja-JP" sz="900" dirty="0">
              <a:solidFill>
                <a:schemeClr val="tx1">
                  <a:lumMod val="75000"/>
                  <a:lumOff val="25000"/>
                </a:schemeClr>
              </a:solidFill>
            </a:endParaRPr>
          </a:p>
          <a:p>
            <a:pPr marL="457200" lvl="1" indent="0">
              <a:buNone/>
            </a:pPr>
            <a:r>
              <a:rPr lang="ja-JP" altLang="en-US" sz="900" dirty="0">
                <a:solidFill>
                  <a:schemeClr val="tx1">
                    <a:lumMod val="75000"/>
                    <a:lumOff val="25000"/>
                  </a:schemeClr>
                </a:solidFill>
              </a:rPr>
              <a:t>注意</a:t>
            </a:r>
            <a:r>
              <a:rPr lang="en-US" altLang="ja-JP" sz="900" dirty="0">
                <a:solidFill>
                  <a:schemeClr val="tx1">
                    <a:lumMod val="75000"/>
                    <a:lumOff val="25000"/>
                  </a:schemeClr>
                </a:solidFill>
              </a:rPr>
              <a:t>5</a:t>
            </a:r>
            <a:r>
              <a:rPr lang="ja-JP" altLang="en-US" sz="900" dirty="0">
                <a:solidFill>
                  <a:schemeClr val="tx1">
                    <a:lumMod val="75000"/>
                    <a:lumOff val="25000"/>
                  </a:schemeClr>
                </a:solidFill>
              </a:rPr>
              <a:t>）</a:t>
            </a:r>
            <a:r>
              <a:rPr lang="en-US" altLang="ja-JP" sz="900" dirty="0">
                <a:solidFill>
                  <a:schemeClr val="tx1">
                    <a:lumMod val="75000"/>
                    <a:lumOff val="25000"/>
                  </a:schemeClr>
                </a:solidFill>
              </a:rPr>
              <a:t>OCI</a:t>
            </a:r>
            <a:r>
              <a:rPr lang="ja-JP" altLang="en-US" sz="900" dirty="0">
                <a:solidFill>
                  <a:schemeClr val="tx1">
                    <a:lumMod val="75000"/>
                    <a:lumOff val="25000"/>
                  </a:schemeClr>
                </a:solidFill>
              </a:rPr>
              <a:t>の検証済ルータがオラクル社より公開（以下</a:t>
            </a:r>
            <a:r>
              <a:rPr lang="en-US" altLang="ja-JP" sz="900" dirty="0">
                <a:solidFill>
                  <a:schemeClr val="tx1">
                    <a:lumMod val="75000"/>
                    <a:lumOff val="25000"/>
                  </a:schemeClr>
                </a:solidFill>
              </a:rPr>
              <a:t>URL</a:t>
            </a:r>
            <a:r>
              <a:rPr lang="ja-JP" altLang="en-US" sz="900" dirty="0">
                <a:solidFill>
                  <a:schemeClr val="tx1">
                    <a:lumMod val="75000"/>
                    <a:lumOff val="25000"/>
                  </a:schemeClr>
                </a:solidFill>
              </a:rPr>
              <a:t>参照）されています。</a:t>
            </a:r>
            <a:endParaRPr lang="en-US" altLang="ja-JP" sz="900" dirty="0">
              <a:solidFill>
                <a:schemeClr val="tx1">
                  <a:lumMod val="75000"/>
                  <a:lumOff val="25000"/>
                </a:schemeClr>
              </a:solidFill>
            </a:endParaRPr>
          </a:p>
          <a:p>
            <a:pPr marL="457200" lvl="1" indent="0">
              <a:buNone/>
            </a:pPr>
            <a:r>
              <a:rPr lang="ja-JP" altLang="en-US" sz="900" dirty="0">
                <a:solidFill>
                  <a:schemeClr val="tx1">
                    <a:lumMod val="75000"/>
                    <a:lumOff val="25000"/>
                  </a:schemeClr>
                </a:solidFill>
              </a:rPr>
              <a:t>　　　　   </a:t>
            </a:r>
            <a:r>
              <a:rPr lang="en-US" altLang="ja-JP" sz="900" dirty="0">
                <a:solidFill>
                  <a:schemeClr val="tx1">
                    <a:lumMod val="75000"/>
                    <a:lumOff val="25000"/>
                  </a:schemeClr>
                </a:solidFill>
              </a:rPr>
              <a:t>URL</a:t>
            </a:r>
            <a:r>
              <a:rPr lang="ja-JP" altLang="en-US" sz="900" dirty="0">
                <a:solidFill>
                  <a:schemeClr val="tx1">
                    <a:lumMod val="75000"/>
                    <a:lumOff val="25000"/>
                  </a:schemeClr>
                </a:solidFill>
              </a:rPr>
              <a:t>：</a:t>
            </a:r>
            <a:r>
              <a:rPr lang="ja-JP" altLang="en-US" sz="900" dirty="0">
                <a:solidFill>
                  <a:schemeClr val="tx1">
                    <a:lumMod val="75000"/>
                    <a:lumOff val="25000"/>
                  </a:schemeClr>
                </a:solidFill>
                <a:hlinkClick r:id="rId2">
                  <a:extLst>
                    <a:ext uri="{A12FA001-AC4F-418D-AE19-62706E023703}">
                      <ahyp:hlinkClr xmlns:ahyp="http://schemas.microsoft.com/office/drawing/2018/hyperlinkcolor" val="tx"/>
                    </a:ext>
                  </a:extLst>
                </a:hlinkClick>
              </a:rPr>
              <a:t>検証済</a:t>
            </a:r>
            <a:r>
              <a:rPr lang="en-US" altLang="ja-JP" sz="900" dirty="0">
                <a:solidFill>
                  <a:schemeClr val="tx1">
                    <a:lumMod val="75000"/>
                    <a:lumOff val="25000"/>
                  </a:schemeClr>
                </a:solidFill>
                <a:hlinkClick r:id="rId2">
                  <a:extLst>
                    <a:ext uri="{A12FA001-AC4F-418D-AE19-62706E023703}">
                      <ahyp:hlinkClr xmlns:ahyp="http://schemas.microsoft.com/office/drawing/2018/hyperlinkcolor" val="tx"/>
                    </a:ext>
                  </a:extLst>
                </a:hlinkClick>
              </a:rPr>
              <a:t>CPE</a:t>
            </a:r>
            <a:r>
              <a:rPr lang="ja-JP" altLang="en-US" sz="900" dirty="0">
                <a:solidFill>
                  <a:schemeClr val="tx1">
                    <a:lumMod val="75000"/>
                    <a:lumOff val="25000"/>
                  </a:schemeClr>
                </a:solidFill>
                <a:hlinkClick r:id="rId2">
                  <a:extLst>
                    <a:ext uri="{A12FA001-AC4F-418D-AE19-62706E023703}">
                      <ahyp:hlinkClr xmlns:ahyp="http://schemas.microsoft.com/office/drawing/2018/hyperlinkcolor" val="tx"/>
                    </a:ext>
                  </a:extLst>
                </a:hlinkClick>
              </a:rPr>
              <a:t>デバイス </a:t>
            </a:r>
            <a:r>
              <a:rPr lang="en-US" altLang="ja-JP" sz="900" dirty="0">
                <a:solidFill>
                  <a:schemeClr val="tx1">
                    <a:lumMod val="75000"/>
                    <a:lumOff val="25000"/>
                  </a:schemeClr>
                </a:solidFill>
                <a:hlinkClick r:id="rId2">
                  <a:extLst>
                    <a:ext uri="{A12FA001-AC4F-418D-AE19-62706E023703}">
                      <ahyp:hlinkClr xmlns:ahyp="http://schemas.microsoft.com/office/drawing/2018/hyperlinkcolor" val="tx"/>
                    </a:ext>
                  </a:extLst>
                </a:hlinkClick>
              </a:rPr>
              <a:t>(oracle.com)</a:t>
            </a:r>
            <a:endParaRPr lang="en-US" altLang="ja-JP" sz="900" dirty="0">
              <a:solidFill>
                <a:schemeClr val="tx1">
                  <a:lumMod val="75000"/>
                  <a:lumOff val="25000"/>
                </a:schemeClr>
              </a:solidFill>
            </a:endParaRPr>
          </a:p>
          <a:p>
            <a:pPr marL="457200" lvl="1" indent="0">
              <a:buNone/>
            </a:pPr>
            <a:r>
              <a:rPr lang="ja-JP" altLang="en-US" sz="900" dirty="0">
                <a:solidFill>
                  <a:schemeClr val="tx1">
                    <a:lumMod val="75000"/>
                    <a:lumOff val="25000"/>
                  </a:schemeClr>
                </a:solidFill>
              </a:rPr>
              <a:t>　　　  但し、検証済ではありますが、エラー等の発生なしに永続的に利用できることを</a:t>
            </a:r>
            <a:r>
              <a:rPr lang="en-US" altLang="ja-JP" sz="900" dirty="0">
                <a:solidFill>
                  <a:schemeClr val="tx1">
                    <a:lumMod val="75000"/>
                    <a:lumOff val="25000"/>
                  </a:schemeClr>
                </a:solidFill>
              </a:rPr>
              <a:t>OCI</a:t>
            </a:r>
            <a:r>
              <a:rPr lang="ja-JP" altLang="en-US" sz="900" dirty="0">
                <a:solidFill>
                  <a:schemeClr val="tx1">
                    <a:lumMod val="75000"/>
                    <a:lumOff val="25000"/>
                  </a:schemeClr>
                </a:solidFill>
              </a:rPr>
              <a:t>が保証するものではありません。</a:t>
            </a:r>
            <a:endParaRPr lang="en-US" altLang="ja-JP" sz="900" dirty="0">
              <a:solidFill>
                <a:schemeClr val="tx1">
                  <a:lumMod val="75000"/>
                  <a:lumOff val="25000"/>
                </a:schemeClr>
              </a:solidFill>
            </a:endParaRPr>
          </a:p>
          <a:p>
            <a:pPr marL="457200" lvl="1" indent="0">
              <a:buNone/>
            </a:pPr>
            <a:r>
              <a:rPr lang="ja-JP" altLang="en-US" sz="900" dirty="0">
                <a:solidFill>
                  <a:schemeClr val="tx1">
                    <a:lumMod val="75000"/>
                    <a:lumOff val="25000"/>
                  </a:schemeClr>
                </a:solidFill>
              </a:rPr>
              <a:t>　　　  掲載された検証済ルータを使用している場合であっても、</a:t>
            </a:r>
            <a:r>
              <a:rPr lang="en-US" altLang="ja-JP" sz="900" dirty="0">
                <a:solidFill>
                  <a:schemeClr val="tx1">
                    <a:lumMod val="75000"/>
                    <a:lumOff val="25000"/>
                  </a:schemeClr>
                </a:solidFill>
              </a:rPr>
              <a:t>OCI</a:t>
            </a:r>
            <a:r>
              <a:rPr lang="ja-JP" altLang="en-US" sz="900" dirty="0">
                <a:solidFill>
                  <a:schemeClr val="tx1">
                    <a:lumMod val="75000"/>
                    <a:lumOff val="25000"/>
                  </a:schemeClr>
                </a:solidFill>
              </a:rPr>
              <a:t>のメンテナンス等にともない</a:t>
            </a:r>
            <a:endParaRPr lang="en-US" altLang="ja-JP" sz="900" dirty="0">
              <a:solidFill>
                <a:schemeClr val="tx1">
                  <a:lumMod val="75000"/>
                  <a:lumOff val="25000"/>
                </a:schemeClr>
              </a:solidFill>
            </a:endParaRPr>
          </a:p>
          <a:p>
            <a:pPr marL="457200" lvl="1" indent="0">
              <a:buNone/>
            </a:pPr>
            <a:r>
              <a:rPr lang="ja-JP" altLang="en-US" sz="900" dirty="0">
                <a:solidFill>
                  <a:schemeClr val="tx1">
                    <a:lumMod val="75000"/>
                    <a:lumOff val="25000"/>
                  </a:schemeClr>
                </a:solidFill>
              </a:rPr>
              <a:t>　　　  メンテナンス後に接続エラー等が発生する可能性もあります。この場合、通常は、</a:t>
            </a:r>
            <a:r>
              <a:rPr lang="en-US" altLang="ja-JP" sz="900" dirty="0">
                <a:solidFill>
                  <a:schemeClr val="tx1">
                    <a:lumMod val="75000"/>
                    <a:lumOff val="25000"/>
                  </a:schemeClr>
                </a:solidFill>
              </a:rPr>
              <a:t>CPE(</a:t>
            </a:r>
            <a:r>
              <a:rPr lang="ja-JP" altLang="en-US" sz="900" dirty="0">
                <a:solidFill>
                  <a:schemeClr val="tx1">
                    <a:lumMod val="75000"/>
                    <a:lumOff val="25000"/>
                  </a:schemeClr>
                </a:solidFill>
              </a:rPr>
              <a:t>お客様側ルータ</a:t>
            </a:r>
            <a:r>
              <a:rPr lang="en-US" altLang="ja-JP" sz="900" dirty="0">
                <a:solidFill>
                  <a:schemeClr val="tx1">
                    <a:lumMod val="75000"/>
                    <a:lumOff val="25000"/>
                  </a:schemeClr>
                </a:solidFill>
              </a:rPr>
              <a:t>)</a:t>
            </a:r>
            <a:r>
              <a:rPr lang="ja-JP" altLang="en-US" sz="900" dirty="0">
                <a:solidFill>
                  <a:schemeClr val="tx1">
                    <a:lumMod val="75000"/>
                    <a:lumOff val="25000"/>
                  </a:schemeClr>
                </a:solidFill>
              </a:rPr>
              <a:t>の設定変更で</a:t>
            </a:r>
            <a:endParaRPr lang="en-US" altLang="ja-JP" sz="900" dirty="0">
              <a:solidFill>
                <a:schemeClr val="tx1">
                  <a:lumMod val="75000"/>
                  <a:lumOff val="25000"/>
                </a:schemeClr>
              </a:solidFill>
            </a:endParaRPr>
          </a:p>
          <a:p>
            <a:pPr marL="457200" lvl="1" indent="0">
              <a:buNone/>
            </a:pPr>
            <a:r>
              <a:rPr lang="ja-JP" altLang="en-US" sz="900" dirty="0">
                <a:solidFill>
                  <a:schemeClr val="tx1">
                    <a:lumMod val="75000"/>
                    <a:lumOff val="25000"/>
                  </a:schemeClr>
                </a:solidFill>
              </a:rPr>
              <a:t>　　　  解消する可能性が高いですが、稀にルータ交換が必要になる場合があります。</a:t>
            </a:r>
            <a:endParaRPr lang="en-US" altLang="ja-JP" sz="900" dirty="0">
              <a:solidFill>
                <a:schemeClr val="tx1">
                  <a:lumMod val="75000"/>
                  <a:lumOff val="25000"/>
                </a:schemeClr>
              </a:solidFill>
            </a:endParaRPr>
          </a:p>
          <a:p>
            <a:pPr marL="457200" lvl="1" indent="0">
              <a:buNone/>
            </a:pPr>
            <a:r>
              <a:rPr lang="ja-JP" altLang="en-US" sz="900" dirty="0">
                <a:solidFill>
                  <a:schemeClr val="tx1">
                    <a:lumMod val="75000"/>
                    <a:lumOff val="25000"/>
                  </a:schemeClr>
                </a:solidFill>
              </a:rPr>
              <a:t>注意</a:t>
            </a:r>
            <a:r>
              <a:rPr lang="en-US" altLang="ja-JP" sz="900" dirty="0">
                <a:solidFill>
                  <a:schemeClr val="tx1">
                    <a:lumMod val="75000"/>
                    <a:lumOff val="25000"/>
                  </a:schemeClr>
                </a:solidFill>
              </a:rPr>
              <a:t>6</a:t>
            </a:r>
            <a:r>
              <a:rPr lang="ja-JP" altLang="en-US" sz="900" dirty="0">
                <a:solidFill>
                  <a:schemeClr val="tx1">
                    <a:lumMod val="75000"/>
                    <a:lumOff val="25000"/>
                  </a:schemeClr>
                </a:solidFill>
              </a:rPr>
              <a:t>）</a:t>
            </a:r>
            <a:r>
              <a:rPr lang="en-US" altLang="ja-JP" sz="900" dirty="0">
                <a:solidFill>
                  <a:schemeClr val="tx1">
                    <a:lumMod val="75000"/>
                    <a:lumOff val="25000"/>
                  </a:schemeClr>
                </a:solidFill>
                <a:latin typeface="+mn-ea"/>
              </a:rPr>
              <a:t>NX Cloud</a:t>
            </a:r>
            <a:r>
              <a:rPr lang="ja-JP" altLang="en-US" sz="900" dirty="0">
                <a:solidFill>
                  <a:schemeClr val="tx1">
                    <a:lumMod val="75000"/>
                    <a:lumOff val="25000"/>
                  </a:schemeClr>
                </a:solidFill>
                <a:latin typeface="+mn-ea"/>
              </a:rPr>
              <a:t>外のネットワークに関しては当社は関与しません。</a:t>
            </a:r>
            <a:br>
              <a:rPr lang="en-US" altLang="ja-JP" sz="900" dirty="0">
                <a:solidFill>
                  <a:schemeClr val="tx1">
                    <a:lumMod val="75000"/>
                    <a:lumOff val="25000"/>
                  </a:schemeClr>
                </a:solidFill>
                <a:latin typeface="+mn-ea"/>
              </a:rPr>
            </a:br>
            <a:r>
              <a:rPr lang="ja-JP" altLang="en-US" sz="900" dirty="0">
                <a:solidFill>
                  <a:schemeClr val="tx1">
                    <a:lumMod val="75000"/>
                    <a:lumOff val="25000"/>
                  </a:schemeClr>
                </a:solidFill>
                <a:latin typeface="+mn-ea"/>
              </a:rPr>
              <a:t>　　　  </a:t>
            </a:r>
            <a:r>
              <a:rPr lang="en-US" altLang="ja-JP" sz="900" dirty="0">
                <a:solidFill>
                  <a:schemeClr val="tx1">
                    <a:lumMod val="75000"/>
                    <a:lumOff val="25000"/>
                  </a:schemeClr>
                </a:solidFill>
                <a:latin typeface="+mn-ea"/>
              </a:rPr>
              <a:t>NX</a:t>
            </a:r>
            <a:r>
              <a:rPr lang="ja-JP" altLang="en-US" sz="900" dirty="0">
                <a:solidFill>
                  <a:schemeClr val="tx1">
                    <a:lumMod val="75000"/>
                    <a:lumOff val="25000"/>
                  </a:schemeClr>
                </a:solidFill>
                <a:latin typeface="+mn-ea"/>
              </a:rPr>
              <a:t> </a:t>
            </a:r>
            <a:r>
              <a:rPr lang="en-US" altLang="ja-JP" sz="900" dirty="0">
                <a:solidFill>
                  <a:schemeClr val="tx1">
                    <a:lumMod val="75000"/>
                    <a:lumOff val="25000"/>
                  </a:schemeClr>
                </a:solidFill>
                <a:latin typeface="+mn-ea"/>
              </a:rPr>
              <a:t>Cloud</a:t>
            </a:r>
            <a:r>
              <a:rPr lang="ja-JP" altLang="en-US" sz="900" dirty="0">
                <a:solidFill>
                  <a:schemeClr val="tx1">
                    <a:lumMod val="75000"/>
                    <a:lumOff val="25000"/>
                  </a:schemeClr>
                </a:solidFill>
                <a:latin typeface="+mn-ea"/>
              </a:rPr>
              <a:t>への接続に関するお客様側のネットワーク機器の準備や設定等はお客様側で対応いただく必要があります。</a:t>
            </a:r>
            <a:endParaRPr lang="en-US" altLang="ja-JP" sz="900" dirty="0">
              <a:solidFill>
                <a:schemeClr val="tx1">
                  <a:lumMod val="75000"/>
                  <a:lumOff val="25000"/>
                </a:schemeClr>
              </a:solidFill>
              <a:latin typeface="+mn-ea"/>
            </a:endParaRPr>
          </a:p>
          <a:p>
            <a:pPr marL="457200" lvl="1" indent="0">
              <a:buNone/>
            </a:pPr>
            <a:r>
              <a:rPr lang="ja-JP" altLang="en-US" sz="900" dirty="0"/>
              <a:t>注意</a:t>
            </a:r>
            <a:r>
              <a:rPr lang="en-US" altLang="ja-JP" sz="900" dirty="0"/>
              <a:t>7</a:t>
            </a:r>
            <a:r>
              <a:rPr lang="ja-JP" altLang="en-US" sz="900" dirty="0"/>
              <a:t>）インターネット接続は </a:t>
            </a:r>
            <a:r>
              <a:rPr lang="en-US" altLang="ja-JP" sz="900" dirty="0"/>
              <a:t>https</a:t>
            </a:r>
            <a:r>
              <a:rPr lang="ja-JP" altLang="en-US" sz="900" dirty="0"/>
              <a:t> 、</a:t>
            </a:r>
            <a:r>
              <a:rPr lang="en-US" altLang="ja-JP" sz="900" dirty="0"/>
              <a:t>VPN</a:t>
            </a:r>
            <a:r>
              <a:rPr lang="ja-JP" altLang="en-US" sz="900" dirty="0"/>
              <a:t>接続と専用線接続</a:t>
            </a:r>
            <a:r>
              <a:rPr lang="en-US" altLang="ja-JP" sz="900" dirty="0"/>
              <a:t>(</a:t>
            </a:r>
            <a:r>
              <a:rPr lang="en-US" altLang="ja-JP" sz="900" dirty="0" err="1"/>
              <a:t>FastConnect</a:t>
            </a:r>
            <a:r>
              <a:rPr lang="en-US" altLang="ja-JP" sz="900" dirty="0"/>
              <a:t>)</a:t>
            </a:r>
            <a:r>
              <a:rPr lang="ja-JP" altLang="en-US" sz="900" dirty="0"/>
              <a:t>は </a:t>
            </a:r>
            <a:r>
              <a:rPr lang="en-US" altLang="ja-JP" sz="900" dirty="0"/>
              <a:t>http</a:t>
            </a:r>
            <a:r>
              <a:rPr lang="ja-JP" altLang="en-US" sz="900" dirty="0"/>
              <a:t> での通信です。</a:t>
            </a:r>
            <a:endParaRPr lang="en-US" altLang="ja-JP" sz="900" dirty="0"/>
          </a:p>
          <a:p>
            <a:pPr marL="457200" lvl="1" indent="0">
              <a:buNone/>
            </a:pPr>
            <a:r>
              <a:rPr lang="ja-JP" altLang="en-US" sz="900" dirty="0"/>
              <a:t>　　　  </a:t>
            </a:r>
            <a:r>
              <a:rPr lang="en-US" altLang="ja-JP" sz="900" dirty="0"/>
              <a:t>VPN</a:t>
            </a:r>
            <a:r>
              <a:rPr lang="ja-JP" altLang="en-US" sz="900" dirty="0"/>
              <a:t>接続時の伝送データは </a:t>
            </a:r>
            <a:r>
              <a:rPr lang="en-US" altLang="ja-JP" sz="900" dirty="0"/>
              <a:t>IPsec</a:t>
            </a:r>
            <a:r>
              <a:rPr lang="ja-JP" altLang="en-US" sz="900" dirty="0"/>
              <a:t> で暗号化します。</a:t>
            </a:r>
            <a:br>
              <a:rPr lang="en-US" altLang="ja-JP" sz="900" dirty="0"/>
            </a:br>
            <a:r>
              <a:rPr lang="ja-JP" altLang="en-US" sz="900" dirty="0"/>
              <a:t>　　　  </a:t>
            </a:r>
            <a:r>
              <a:rPr lang="en-US" altLang="ja-JP" sz="900" dirty="0"/>
              <a:t>VPN</a:t>
            </a:r>
            <a:r>
              <a:rPr lang="ja-JP" altLang="en-US" sz="900" dirty="0"/>
              <a:t>接続と専用線接続</a:t>
            </a:r>
            <a:r>
              <a:rPr lang="en-US" altLang="ja-JP" sz="900" dirty="0"/>
              <a:t>(</a:t>
            </a:r>
            <a:r>
              <a:rPr lang="en-US" altLang="ja-JP" sz="900" dirty="0" err="1"/>
              <a:t>FastConnect</a:t>
            </a:r>
            <a:r>
              <a:rPr lang="en-US" altLang="ja-JP" sz="900" dirty="0"/>
              <a:t>)</a:t>
            </a:r>
            <a:r>
              <a:rPr lang="ja-JP" altLang="en-US" sz="900" dirty="0"/>
              <a:t>の場合も、本サービスへのアクセス時のドメイン名の名前解決の仕組み（</a:t>
            </a:r>
            <a:r>
              <a:rPr lang="en-US" altLang="ja-JP" sz="900" dirty="0"/>
              <a:t>DNS</a:t>
            </a:r>
            <a:r>
              <a:rPr lang="ja-JP" altLang="en-US" sz="900" dirty="0"/>
              <a:t>サーバ、</a:t>
            </a:r>
            <a:r>
              <a:rPr lang="en-US" altLang="ja-JP" sz="900" dirty="0"/>
              <a:t> hosts</a:t>
            </a:r>
            <a:r>
              <a:rPr lang="ja-JP" altLang="en-US" sz="900" dirty="0"/>
              <a:t>ファイルでの</a:t>
            </a:r>
            <a:endParaRPr lang="en-US" altLang="ja-JP" sz="900" dirty="0"/>
          </a:p>
          <a:p>
            <a:pPr marL="457200" lvl="1" indent="0">
              <a:buNone/>
            </a:pPr>
            <a:r>
              <a:rPr lang="ja-JP" altLang="en-US" sz="900" dirty="0"/>
              <a:t>　　　  名前解決、等）をお客様にてご準備いだだければ、</a:t>
            </a:r>
            <a:r>
              <a:rPr lang="en-US" altLang="ja-JP" sz="900" dirty="0"/>
              <a:t>https</a:t>
            </a:r>
            <a:r>
              <a:rPr lang="ja-JP" altLang="en-US" sz="900" dirty="0"/>
              <a:t> 通信での利用も可能です。</a:t>
            </a:r>
            <a:endParaRPr lang="en-US" altLang="ja-JP" sz="900" dirty="0">
              <a:latin typeface="+mn-ea"/>
            </a:endParaRPr>
          </a:p>
        </p:txBody>
      </p:sp>
      <p:sp>
        <p:nvSpPr>
          <p:cNvPr id="4" name="タイトル 3"/>
          <p:cNvSpPr>
            <a:spLocks noGrp="1"/>
          </p:cNvSpPr>
          <p:nvPr>
            <p:ph type="title"/>
          </p:nvPr>
        </p:nvSpPr>
        <p:spPr/>
        <p:txBody>
          <a:bodyPr anchor="t"/>
          <a:lstStyle/>
          <a:p>
            <a:r>
              <a:rPr lang="ja-JP" altLang="en-US" dirty="0"/>
              <a:t>概要</a:t>
            </a:r>
            <a:r>
              <a:rPr lang="ja-JP" altLang="en-US" sz="2000" dirty="0"/>
              <a:t>（名称、基盤・接続方法・クラウド形態）</a:t>
            </a:r>
            <a:br>
              <a:rPr lang="ja-JP" altLang="en-US" sz="2000" dirty="0"/>
            </a:br>
            <a:endParaRPr kumimoji="1" lang="ja-JP" altLang="en-US" dirty="0"/>
          </a:p>
        </p:txBody>
      </p:sp>
      <p:sp>
        <p:nvSpPr>
          <p:cNvPr id="5" name="フッター プレースホルダー 4"/>
          <p:cNvSpPr>
            <a:spLocks noGrp="1"/>
          </p:cNvSpPr>
          <p:nvPr>
            <p:ph type="ftr" sz="quarter" idx="3"/>
          </p:nvPr>
        </p:nvSpPr>
        <p:spPr/>
        <p:txBody>
          <a:bodyPr/>
          <a:lstStyle/>
          <a:p>
            <a:r>
              <a:rPr lang="en-US" altLang="ja-JP" dirty="0"/>
              <a:t>©Canon IT Solutions Inc.  All rights reserved.</a:t>
            </a:r>
            <a:endParaRPr lang="ja-JP" altLang="en-US" dirty="0"/>
          </a:p>
        </p:txBody>
      </p:sp>
    </p:spTree>
    <p:extLst>
      <p:ext uri="{BB962C8B-B14F-4D97-AF65-F5344CB8AC3E}">
        <p14:creationId xmlns:p14="http://schemas.microsoft.com/office/powerpoint/2010/main" val="307871136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p:cNvSpPr>
            <a:spLocks noGrp="1"/>
          </p:cNvSpPr>
          <p:nvPr>
            <p:ph type="sldNum" sz="quarter" idx="12"/>
          </p:nvPr>
        </p:nvSpPr>
        <p:spPr/>
        <p:txBody>
          <a:bodyPr/>
          <a:lstStyle/>
          <a:p>
            <a:fld id="{78AE49ED-73EF-499C-8307-28EB0E7CF529}" type="slidenum">
              <a:rPr kumimoji="1" lang="ja-JP" altLang="en-US" smtClean="0"/>
              <a:t>7</a:t>
            </a:fld>
            <a:endParaRPr kumimoji="1" lang="ja-JP" altLang="en-US" dirty="0"/>
          </a:p>
        </p:txBody>
      </p:sp>
      <p:sp>
        <p:nvSpPr>
          <p:cNvPr id="3" name="テキスト プレースホルダー 2"/>
          <p:cNvSpPr>
            <a:spLocks noGrp="1"/>
          </p:cNvSpPr>
          <p:nvPr>
            <p:ph type="body" sz="quarter" idx="14"/>
          </p:nvPr>
        </p:nvSpPr>
        <p:spPr/>
        <p:txBody>
          <a:bodyPr/>
          <a:lstStyle/>
          <a:p>
            <a:pPr marL="285750" indent="-285750">
              <a:lnSpc>
                <a:spcPct val="100000"/>
              </a:lnSpc>
              <a:buFont typeface="Wingdings" panose="05000000000000000000" pitchFamily="2" charset="2"/>
              <a:buChar char="Ø"/>
            </a:pPr>
            <a:r>
              <a:rPr lang="ja-JP" altLang="en-US" sz="1400" dirty="0">
                <a:solidFill>
                  <a:schemeClr val="tx1">
                    <a:lumMod val="75000"/>
                    <a:lumOff val="25000"/>
                  </a:schemeClr>
                </a:solidFill>
              </a:rPr>
              <a:t>サービス提供時間</a:t>
            </a:r>
            <a:endParaRPr lang="en-US" altLang="ja-JP" sz="1400" dirty="0">
              <a:solidFill>
                <a:schemeClr val="tx1">
                  <a:lumMod val="75000"/>
                  <a:lumOff val="25000"/>
                </a:schemeClr>
              </a:solidFill>
            </a:endParaRPr>
          </a:p>
          <a:p>
            <a:pPr marL="457200" lvl="1" indent="0">
              <a:buNone/>
            </a:pPr>
            <a:r>
              <a:rPr lang="ja-JP" altLang="en-US" sz="1400" b="1" dirty="0">
                <a:solidFill>
                  <a:schemeClr val="tx1">
                    <a:lumMod val="75000"/>
                    <a:lumOff val="25000"/>
                  </a:schemeClr>
                </a:solidFill>
              </a:rPr>
              <a:t>平日の</a:t>
            </a:r>
            <a:r>
              <a:rPr lang="en-US" altLang="ja-JP" sz="1400" b="1" dirty="0">
                <a:solidFill>
                  <a:schemeClr val="tx1">
                    <a:lumMod val="75000"/>
                    <a:lumOff val="25000"/>
                  </a:schemeClr>
                </a:solidFill>
              </a:rPr>
              <a:t>7:00</a:t>
            </a:r>
            <a:r>
              <a:rPr lang="ja-JP" altLang="en-US" sz="1400" b="1" dirty="0">
                <a:solidFill>
                  <a:schemeClr val="tx1">
                    <a:lumMod val="75000"/>
                    <a:lumOff val="25000"/>
                  </a:schemeClr>
                </a:solidFill>
              </a:rPr>
              <a:t>～</a:t>
            </a:r>
            <a:r>
              <a:rPr lang="en-US" altLang="ja-JP" sz="1400" b="1" dirty="0">
                <a:solidFill>
                  <a:schemeClr val="tx1">
                    <a:lumMod val="75000"/>
                    <a:lumOff val="25000"/>
                  </a:schemeClr>
                </a:solidFill>
              </a:rPr>
              <a:t>25:00</a:t>
            </a:r>
            <a:r>
              <a:rPr lang="ja-JP" altLang="en-US" sz="1400" dirty="0">
                <a:solidFill>
                  <a:schemeClr val="tx1">
                    <a:lumMod val="75000"/>
                    <a:lumOff val="25000"/>
                  </a:schemeClr>
                </a:solidFill>
              </a:rPr>
              <a:t>（日本時間　祝日および当社規定の休日、及び計画停止は除く）</a:t>
            </a:r>
            <a:endParaRPr lang="en-US" altLang="ja-JP" sz="1400" dirty="0">
              <a:solidFill>
                <a:schemeClr val="tx1">
                  <a:lumMod val="75000"/>
                  <a:lumOff val="25000"/>
                </a:schemeClr>
              </a:solidFill>
            </a:endParaRPr>
          </a:p>
          <a:p>
            <a:pPr marL="457200" lvl="1" indent="0">
              <a:buNone/>
            </a:pPr>
            <a:r>
              <a:rPr lang="en-US" altLang="ja-JP" sz="1400" dirty="0"/>
              <a:t>※</a:t>
            </a:r>
            <a:r>
              <a:rPr lang="ja-JP" altLang="en-US" sz="1400" dirty="0"/>
              <a:t>当社規定の休日：</a:t>
            </a:r>
            <a:endParaRPr lang="en-US" altLang="ja-JP" sz="1400" dirty="0"/>
          </a:p>
          <a:p>
            <a:pPr marL="457200" lvl="1" indent="0">
              <a:buNone/>
            </a:pPr>
            <a:r>
              <a:rPr lang="ja-JP" altLang="en-US" sz="1400" dirty="0"/>
              <a:t>　土曜日、日曜日、年末年始の休日</a:t>
            </a:r>
            <a:r>
              <a:rPr lang="en-US" altLang="ja-JP" sz="1400" dirty="0"/>
              <a:t>(</a:t>
            </a:r>
            <a:r>
              <a:rPr lang="ja-JP" altLang="en-US" sz="1400" dirty="0"/>
              <a:t>当社カレンダーによる</a:t>
            </a:r>
            <a:r>
              <a:rPr lang="en-US" altLang="ja-JP" sz="1400" dirty="0"/>
              <a:t>)</a:t>
            </a:r>
            <a:r>
              <a:rPr lang="ja-JP" altLang="en-US" sz="1400" dirty="0"/>
              <a:t>、夏期休業日</a:t>
            </a:r>
            <a:r>
              <a:rPr lang="en-US" altLang="ja-JP" sz="1400" dirty="0"/>
              <a:t>(</a:t>
            </a:r>
            <a:r>
              <a:rPr lang="ja-JP" altLang="en-US" sz="1400" dirty="0"/>
              <a:t>当社カレンダーによる</a:t>
            </a:r>
            <a:r>
              <a:rPr lang="en-US" altLang="ja-JP" sz="1400" dirty="0"/>
              <a:t>) </a:t>
            </a:r>
          </a:p>
          <a:p>
            <a:pPr marL="457200" lvl="1" indent="0">
              <a:buNone/>
            </a:pPr>
            <a:r>
              <a:rPr lang="ja-JP" altLang="en-US" sz="1400" dirty="0"/>
              <a:t>　が該当します。</a:t>
            </a:r>
            <a:endParaRPr lang="en-US" altLang="ja-JP" sz="1400" dirty="0"/>
          </a:p>
          <a:p>
            <a:pPr>
              <a:lnSpc>
                <a:spcPct val="100000"/>
              </a:lnSpc>
            </a:pPr>
            <a:endParaRPr lang="en-US" altLang="ja-JP" sz="1400" dirty="0">
              <a:solidFill>
                <a:schemeClr val="tx1">
                  <a:lumMod val="75000"/>
                  <a:lumOff val="25000"/>
                </a:schemeClr>
              </a:solidFill>
            </a:endParaRPr>
          </a:p>
          <a:p>
            <a:pPr marL="285750" indent="-285750">
              <a:lnSpc>
                <a:spcPct val="100000"/>
              </a:lnSpc>
              <a:buFont typeface="Wingdings" panose="05000000000000000000" pitchFamily="2" charset="2"/>
              <a:buChar char="Ø"/>
            </a:pPr>
            <a:r>
              <a:rPr lang="ja-JP" altLang="en-US" sz="1400" dirty="0">
                <a:solidFill>
                  <a:schemeClr val="tx1">
                    <a:lumMod val="75000"/>
                    <a:lumOff val="25000"/>
                  </a:schemeClr>
                </a:solidFill>
              </a:rPr>
              <a:t>サポート提供時間帯（電話）　　　　　</a:t>
            </a:r>
            <a:r>
              <a:rPr lang="ja-JP" altLang="en-US" sz="1100" b="1" dirty="0">
                <a:solidFill>
                  <a:schemeClr val="tx1">
                    <a:lumMod val="75000"/>
                    <a:lumOff val="25000"/>
                  </a:schemeClr>
                </a:solidFill>
              </a:rPr>
              <a:t>← オンプレのサポートと同じ</a:t>
            </a:r>
            <a:endParaRPr lang="en-US" altLang="ja-JP" sz="1100" b="1" dirty="0">
              <a:solidFill>
                <a:schemeClr val="tx1">
                  <a:lumMod val="75000"/>
                  <a:lumOff val="25000"/>
                </a:schemeClr>
              </a:solidFill>
            </a:endParaRPr>
          </a:p>
          <a:p>
            <a:pPr marL="457200" lvl="1" indent="0">
              <a:buNone/>
            </a:pPr>
            <a:r>
              <a:rPr lang="en-US" altLang="ja-JP" sz="1400" b="1" dirty="0">
                <a:solidFill>
                  <a:schemeClr val="tx1">
                    <a:lumMod val="75000"/>
                    <a:lumOff val="25000"/>
                  </a:schemeClr>
                </a:solidFill>
              </a:rPr>
              <a:t>10:00</a:t>
            </a:r>
            <a:r>
              <a:rPr lang="ja-JP" altLang="ja-JP" sz="1400" b="1" dirty="0">
                <a:solidFill>
                  <a:schemeClr val="tx1">
                    <a:lumMod val="75000"/>
                    <a:lumOff val="25000"/>
                  </a:schemeClr>
                </a:solidFill>
              </a:rPr>
              <a:t>～</a:t>
            </a:r>
            <a:r>
              <a:rPr lang="en-US" altLang="ja-JP" sz="1400" b="1" dirty="0">
                <a:solidFill>
                  <a:schemeClr val="tx1">
                    <a:lumMod val="75000"/>
                    <a:lumOff val="25000"/>
                  </a:schemeClr>
                </a:solidFill>
              </a:rPr>
              <a:t>12:00</a:t>
            </a:r>
            <a:r>
              <a:rPr lang="ja-JP" altLang="ja-JP" sz="1400" b="1" dirty="0" err="1">
                <a:solidFill>
                  <a:schemeClr val="tx1">
                    <a:lumMod val="75000"/>
                    <a:lumOff val="25000"/>
                  </a:schemeClr>
                </a:solidFill>
              </a:rPr>
              <a:t>、</a:t>
            </a:r>
            <a:r>
              <a:rPr lang="en-US" altLang="ja-JP" sz="1400" b="1" dirty="0">
                <a:solidFill>
                  <a:schemeClr val="tx1">
                    <a:lumMod val="75000"/>
                    <a:lumOff val="25000"/>
                  </a:schemeClr>
                </a:solidFill>
              </a:rPr>
              <a:t>13:00</a:t>
            </a:r>
            <a:r>
              <a:rPr lang="ja-JP" altLang="ja-JP" sz="1400" b="1" dirty="0">
                <a:solidFill>
                  <a:schemeClr val="tx1">
                    <a:lumMod val="75000"/>
                    <a:lumOff val="25000"/>
                  </a:schemeClr>
                </a:solidFill>
              </a:rPr>
              <a:t>～</a:t>
            </a:r>
            <a:r>
              <a:rPr lang="en-US" altLang="ja-JP" sz="1400" b="1" dirty="0">
                <a:solidFill>
                  <a:schemeClr val="tx1">
                    <a:lumMod val="75000"/>
                    <a:lumOff val="25000"/>
                  </a:schemeClr>
                </a:solidFill>
              </a:rPr>
              <a:t>17:00</a:t>
            </a:r>
            <a:r>
              <a:rPr lang="ja-JP" altLang="ja-JP" sz="1400" dirty="0">
                <a:solidFill>
                  <a:schemeClr val="tx1">
                    <a:lumMod val="75000"/>
                    <a:lumOff val="25000"/>
                  </a:schemeClr>
                </a:solidFill>
              </a:rPr>
              <a:t>（当社休業日を除く）</a:t>
            </a:r>
            <a:endParaRPr lang="en-US" altLang="ja-JP" sz="1400" dirty="0">
              <a:solidFill>
                <a:schemeClr val="tx1">
                  <a:lumMod val="75000"/>
                  <a:lumOff val="25000"/>
                </a:schemeClr>
              </a:solidFill>
            </a:endParaRPr>
          </a:p>
          <a:p>
            <a:pPr marL="457200" lvl="1" indent="0">
              <a:buNone/>
            </a:pPr>
            <a:endParaRPr lang="en-US" altLang="ja-JP" sz="1400" dirty="0">
              <a:solidFill>
                <a:schemeClr val="tx1">
                  <a:lumMod val="75000"/>
                  <a:lumOff val="25000"/>
                </a:schemeClr>
              </a:solidFill>
            </a:endParaRPr>
          </a:p>
          <a:p>
            <a:pPr indent="-285750">
              <a:buFont typeface="Wingdings" panose="05000000000000000000" pitchFamily="2" charset="2"/>
              <a:buChar char="Ø"/>
            </a:pPr>
            <a:r>
              <a:rPr lang="ja-JP" altLang="en-US" sz="1400" dirty="0">
                <a:solidFill>
                  <a:schemeClr val="tx1">
                    <a:lumMod val="75000"/>
                    <a:lumOff val="25000"/>
                  </a:schemeClr>
                </a:solidFill>
              </a:rPr>
              <a:t>問い合わせ受付（</a:t>
            </a:r>
            <a:r>
              <a:rPr lang="en-US" altLang="ja-JP" sz="1400" dirty="0">
                <a:solidFill>
                  <a:schemeClr val="tx1">
                    <a:lumMod val="75000"/>
                    <a:lumOff val="25000"/>
                  </a:schemeClr>
                </a:solidFill>
              </a:rPr>
              <a:t>Web</a:t>
            </a:r>
            <a:r>
              <a:rPr lang="ja-JP" altLang="en-US" sz="1400" dirty="0">
                <a:solidFill>
                  <a:schemeClr val="tx1">
                    <a:lumMod val="75000"/>
                    <a:lumOff val="25000"/>
                  </a:schemeClr>
                </a:solidFill>
              </a:rPr>
              <a:t>） 　　　　　　</a:t>
            </a:r>
            <a:r>
              <a:rPr lang="ja-JP" altLang="en-US" sz="1100" dirty="0">
                <a:solidFill>
                  <a:schemeClr val="tx1">
                    <a:lumMod val="75000"/>
                    <a:lumOff val="25000"/>
                  </a:schemeClr>
                </a:solidFill>
              </a:rPr>
              <a:t>  </a:t>
            </a:r>
            <a:r>
              <a:rPr lang="ja-JP" altLang="en-US" sz="1100" b="1" dirty="0">
                <a:solidFill>
                  <a:schemeClr val="tx1">
                    <a:lumMod val="75000"/>
                    <a:lumOff val="25000"/>
                  </a:schemeClr>
                </a:solidFill>
              </a:rPr>
              <a:t>← オンプレのサポートと同じ</a:t>
            </a:r>
            <a:endParaRPr lang="en-US" altLang="ja-JP" sz="1100" b="1" dirty="0">
              <a:solidFill>
                <a:schemeClr val="tx1">
                  <a:lumMod val="75000"/>
                  <a:lumOff val="25000"/>
                </a:schemeClr>
              </a:solidFill>
            </a:endParaRPr>
          </a:p>
          <a:p>
            <a:pPr marL="457200" lvl="1" indent="0">
              <a:buNone/>
            </a:pPr>
            <a:r>
              <a:rPr lang="en-US" altLang="ja-JP" sz="1400" b="1" dirty="0">
                <a:solidFill>
                  <a:schemeClr val="tx1">
                    <a:lumMod val="75000"/>
                    <a:lumOff val="25000"/>
                  </a:schemeClr>
                </a:solidFill>
              </a:rPr>
              <a:t>24</a:t>
            </a:r>
            <a:r>
              <a:rPr lang="ja-JP" altLang="en-US" sz="1400" b="1" dirty="0">
                <a:solidFill>
                  <a:schemeClr val="tx1">
                    <a:lumMod val="75000"/>
                    <a:lumOff val="25000"/>
                  </a:schemeClr>
                </a:solidFill>
              </a:rPr>
              <a:t>時間</a:t>
            </a:r>
            <a:r>
              <a:rPr lang="en-US" altLang="ja-JP" sz="1400" b="1" dirty="0">
                <a:solidFill>
                  <a:schemeClr val="tx1">
                    <a:lumMod val="75000"/>
                    <a:lumOff val="25000"/>
                  </a:schemeClr>
                </a:solidFill>
              </a:rPr>
              <a:t>365</a:t>
            </a:r>
            <a:r>
              <a:rPr lang="ja-JP" altLang="en-US" sz="1400" b="1" dirty="0">
                <a:solidFill>
                  <a:schemeClr val="tx1">
                    <a:lumMod val="75000"/>
                    <a:lumOff val="25000"/>
                  </a:schemeClr>
                </a:solidFill>
              </a:rPr>
              <a:t>日</a:t>
            </a:r>
            <a:r>
              <a:rPr lang="ja-JP" altLang="en-US" sz="1400" dirty="0">
                <a:solidFill>
                  <a:schemeClr val="tx1">
                    <a:lumMod val="75000"/>
                    <a:lumOff val="25000"/>
                  </a:schemeClr>
                </a:solidFill>
              </a:rPr>
              <a:t>（計画停止時間は除く）</a:t>
            </a:r>
            <a:endParaRPr lang="en-US" altLang="ja-JP" sz="1400" dirty="0">
              <a:solidFill>
                <a:schemeClr val="tx1">
                  <a:lumMod val="75000"/>
                  <a:lumOff val="25000"/>
                </a:schemeClr>
              </a:solidFill>
            </a:endParaRPr>
          </a:p>
          <a:p>
            <a:pPr lvl="0">
              <a:lnSpc>
                <a:spcPct val="100000"/>
              </a:lnSpc>
              <a:defRPr/>
            </a:pPr>
            <a:endParaRPr lang="en-US" altLang="ja-JP" sz="1600" dirty="0"/>
          </a:p>
          <a:p>
            <a:endParaRPr kumimoji="1" lang="ja-JP" altLang="en-US" dirty="0"/>
          </a:p>
        </p:txBody>
      </p:sp>
      <p:sp>
        <p:nvSpPr>
          <p:cNvPr id="4" name="タイトル 3"/>
          <p:cNvSpPr>
            <a:spLocks noGrp="1"/>
          </p:cNvSpPr>
          <p:nvPr>
            <p:ph type="title"/>
          </p:nvPr>
        </p:nvSpPr>
        <p:spPr/>
        <p:txBody>
          <a:bodyPr/>
          <a:lstStyle/>
          <a:p>
            <a:r>
              <a:rPr lang="ja-JP" altLang="en-US" dirty="0"/>
              <a:t>概要</a:t>
            </a:r>
            <a:r>
              <a:rPr lang="ja-JP" altLang="en-US" sz="2000" dirty="0"/>
              <a:t>（サービス提供時間・サポート時間）</a:t>
            </a:r>
            <a:br>
              <a:rPr lang="ja-JP" altLang="en-US" sz="2000" dirty="0"/>
            </a:br>
            <a:endParaRPr kumimoji="1" lang="ja-JP" altLang="en-US" dirty="0"/>
          </a:p>
        </p:txBody>
      </p:sp>
      <p:sp>
        <p:nvSpPr>
          <p:cNvPr id="5" name="フッター プレースホルダー 4"/>
          <p:cNvSpPr>
            <a:spLocks noGrp="1"/>
          </p:cNvSpPr>
          <p:nvPr>
            <p:ph type="ftr" sz="quarter" idx="3"/>
          </p:nvPr>
        </p:nvSpPr>
        <p:spPr/>
        <p:txBody>
          <a:bodyPr/>
          <a:lstStyle/>
          <a:p>
            <a:r>
              <a:rPr lang="en-US" altLang="ja-JP" dirty="0"/>
              <a:t>©Canon IT Solutions Inc.  All rights reserved.</a:t>
            </a:r>
            <a:endParaRPr lang="ja-JP" altLang="en-US" dirty="0"/>
          </a:p>
        </p:txBody>
      </p:sp>
    </p:spTree>
    <p:extLst>
      <p:ext uri="{BB962C8B-B14F-4D97-AF65-F5344CB8AC3E}">
        <p14:creationId xmlns:p14="http://schemas.microsoft.com/office/powerpoint/2010/main" val="367666012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p:cNvSpPr>
            <a:spLocks noGrp="1"/>
          </p:cNvSpPr>
          <p:nvPr>
            <p:ph type="sldNum" sz="quarter" idx="12"/>
          </p:nvPr>
        </p:nvSpPr>
        <p:spPr/>
        <p:txBody>
          <a:bodyPr/>
          <a:lstStyle/>
          <a:p>
            <a:fld id="{78AE49ED-73EF-499C-8307-28EB0E7CF529}" type="slidenum">
              <a:rPr kumimoji="1" lang="ja-JP" altLang="en-US" smtClean="0"/>
              <a:t>8</a:t>
            </a:fld>
            <a:endParaRPr kumimoji="1" lang="ja-JP" altLang="en-US" dirty="0"/>
          </a:p>
        </p:txBody>
      </p:sp>
      <p:sp>
        <p:nvSpPr>
          <p:cNvPr id="3" name="テキスト プレースホルダー 2"/>
          <p:cNvSpPr>
            <a:spLocks noGrp="1"/>
          </p:cNvSpPr>
          <p:nvPr>
            <p:ph type="body" sz="quarter" idx="14"/>
          </p:nvPr>
        </p:nvSpPr>
        <p:spPr>
          <a:xfrm>
            <a:off x="358775" y="879562"/>
            <a:ext cx="8426450" cy="1548172"/>
          </a:xfrm>
        </p:spPr>
        <p:txBody>
          <a:bodyPr/>
          <a:lstStyle/>
          <a:p>
            <a:pPr indent="-285750">
              <a:lnSpc>
                <a:spcPct val="100000"/>
              </a:lnSpc>
              <a:buFont typeface="Wingdings" panose="05000000000000000000" pitchFamily="2" charset="2"/>
              <a:buChar char="Ø"/>
              <a:defRPr/>
            </a:pPr>
            <a:r>
              <a:rPr lang="en-US" altLang="ja-JP" sz="1400" dirty="0">
                <a:solidFill>
                  <a:schemeClr val="tx1">
                    <a:lumMod val="75000"/>
                    <a:lumOff val="25000"/>
                  </a:schemeClr>
                </a:solidFill>
              </a:rPr>
              <a:t>Public</a:t>
            </a:r>
            <a:r>
              <a:rPr lang="ja-JP" altLang="en-US" sz="1400" dirty="0">
                <a:solidFill>
                  <a:schemeClr val="tx1">
                    <a:lumMod val="75000"/>
                    <a:lumOff val="25000"/>
                  </a:schemeClr>
                </a:solidFill>
              </a:rPr>
              <a:t>クラウド</a:t>
            </a:r>
            <a:endParaRPr lang="en-US" altLang="ja-JP" sz="1400" dirty="0">
              <a:solidFill>
                <a:schemeClr val="tx1">
                  <a:lumMod val="75000"/>
                  <a:lumOff val="25000"/>
                </a:schemeClr>
              </a:solidFill>
            </a:endParaRPr>
          </a:p>
          <a:p>
            <a:pPr lvl="1">
              <a:buFont typeface="Arial" panose="020B0604020202020204" pitchFamily="34" charset="0"/>
              <a:buChar char="•"/>
              <a:defRPr/>
            </a:pPr>
            <a:r>
              <a:rPr lang="ja-JP" altLang="en-US" sz="1400" dirty="0">
                <a:solidFill>
                  <a:schemeClr val="tx1">
                    <a:lumMod val="75000"/>
                    <a:lumOff val="25000"/>
                  </a:schemeClr>
                </a:solidFill>
              </a:rPr>
              <a:t>クラウド環境：同一サーバ内で</a:t>
            </a:r>
            <a:r>
              <a:rPr kumimoji="0" lang="ja-JP" altLang="en-US" sz="1400" kern="0" dirty="0">
                <a:solidFill>
                  <a:schemeClr val="tx1">
                    <a:lumMod val="75000"/>
                    <a:lumOff val="25000"/>
                  </a:schemeClr>
                </a:solidFill>
                <a:cs typeface="メイリオ" pitchFamily="50" charset="-128"/>
              </a:rPr>
              <a:t>会社コードで他ユーザーと区別する</a:t>
            </a:r>
            <a:r>
              <a:rPr kumimoji="0" lang="ja-JP" altLang="en-US" sz="1400" b="1" kern="0" dirty="0">
                <a:solidFill>
                  <a:schemeClr val="tx1">
                    <a:lumMod val="75000"/>
                    <a:lumOff val="25000"/>
                  </a:schemeClr>
                </a:solidFill>
                <a:cs typeface="メイリオ" pitchFamily="50" charset="-128"/>
              </a:rPr>
              <a:t>マルチテナント方式</a:t>
            </a:r>
            <a:r>
              <a:rPr kumimoji="0" lang="ja-JP" altLang="en-US" sz="1400" kern="0" dirty="0">
                <a:solidFill>
                  <a:schemeClr val="tx1">
                    <a:lumMod val="75000"/>
                    <a:lumOff val="25000"/>
                  </a:schemeClr>
                </a:solidFill>
                <a:cs typeface="メイリオ" pitchFamily="50" charset="-128"/>
              </a:rPr>
              <a:t>での提供</a:t>
            </a:r>
            <a:endParaRPr kumimoji="0" lang="en-US" altLang="ja-JP" sz="1400" kern="0" dirty="0">
              <a:solidFill>
                <a:schemeClr val="tx1">
                  <a:lumMod val="75000"/>
                  <a:lumOff val="25000"/>
                </a:schemeClr>
              </a:solidFill>
              <a:cs typeface="メイリオ" pitchFamily="50" charset="-128"/>
            </a:endParaRPr>
          </a:p>
          <a:p>
            <a:pPr lvl="1">
              <a:buFont typeface="Arial" panose="020B0604020202020204" pitchFamily="34" charset="0"/>
              <a:buChar char="•"/>
              <a:defRPr/>
            </a:pPr>
            <a:r>
              <a:rPr lang="en-US" altLang="ja-JP" sz="1400" dirty="0">
                <a:solidFill>
                  <a:schemeClr val="tx1">
                    <a:lumMod val="75000"/>
                    <a:lumOff val="25000"/>
                  </a:schemeClr>
                </a:solidFill>
              </a:rPr>
              <a:t>NX</a:t>
            </a:r>
            <a:r>
              <a:rPr lang="ja-JP" altLang="en-US" sz="1400" dirty="0">
                <a:solidFill>
                  <a:schemeClr val="tx1">
                    <a:lumMod val="75000"/>
                    <a:lumOff val="25000"/>
                  </a:schemeClr>
                </a:solidFill>
              </a:rPr>
              <a:t> </a:t>
            </a:r>
            <a:r>
              <a:rPr lang="en-US" altLang="ja-JP" sz="1400" dirty="0">
                <a:solidFill>
                  <a:schemeClr val="tx1">
                    <a:lumMod val="75000"/>
                    <a:lumOff val="25000"/>
                  </a:schemeClr>
                </a:solidFill>
              </a:rPr>
              <a:t>Cloud</a:t>
            </a:r>
            <a:r>
              <a:rPr lang="ja-JP" altLang="en-US" sz="1400" dirty="0">
                <a:solidFill>
                  <a:schemeClr val="tx1">
                    <a:lumMod val="75000"/>
                    <a:lumOff val="25000"/>
                  </a:schemeClr>
                </a:solidFill>
              </a:rPr>
              <a:t>への</a:t>
            </a:r>
            <a:r>
              <a:rPr lang="ja-JP" altLang="en-US" sz="1400" b="1" dirty="0">
                <a:solidFill>
                  <a:schemeClr val="tx1">
                    <a:lumMod val="75000"/>
                    <a:lumOff val="25000"/>
                  </a:schemeClr>
                </a:solidFill>
              </a:rPr>
              <a:t>接続方法：インターネットのみ可</a:t>
            </a:r>
            <a:endParaRPr lang="en-US" altLang="ja-JP" sz="1400" b="1" dirty="0">
              <a:solidFill>
                <a:schemeClr val="tx1">
                  <a:lumMod val="75000"/>
                  <a:lumOff val="25000"/>
                </a:schemeClr>
              </a:solidFill>
            </a:endParaRPr>
          </a:p>
          <a:p>
            <a:pPr lvl="1">
              <a:buFont typeface="Arial" panose="020B0604020202020204" pitchFamily="34" charset="0"/>
              <a:buChar char="•"/>
              <a:defRPr/>
            </a:pPr>
            <a:r>
              <a:rPr kumimoji="0" lang="ja-JP" altLang="en-US" sz="1400" kern="0" dirty="0">
                <a:solidFill>
                  <a:schemeClr val="tx1">
                    <a:lumMod val="75000"/>
                    <a:lumOff val="25000"/>
                  </a:schemeClr>
                </a:solidFill>
                <a:cs typeface="メイリオ" pitchFamily="50" charset="-128"/>
              </a:rPr>
              <a:t>利用できる本番会社：</a:t>
            </a:r>
            <a:r>
              <a:rPr kumimoji="0" lang="en-US" altLang="ja-JP" sz="1400" kern="0" dirty="0">
                <a:solidFill>
                  <a:schemeClr val="tx1">
                    <a:lumMod val="75000"/>
                    <a:lumOff val="25000"/>
                  </a:schemeClr>
                </a:solidFill>
                <a:cs typeface="メイリオ" pitchFamily="50" charset="-128"/>
              </a:rPr>
              <a:t>1</a:t>
            </a:r>
            <a:r>
              <a:rPr kumimoji="0" lang="ja-JP" altLang="en-US" sz="1400" kern="0" dirty="0">
                <a:solidFill>
                  <a:schemeClr val="tx1">
                    <a:lumMod val="75000"/>
                    <a:lumOff val="25000"/>
                  </a:schemeClr>
                </a:solidFill>
                <a:cs typeface="メイリオ" pitchFamily="50" charset="-128"/>
              </a:rPr>
              <a:t>社のみ</a:t>
            </a:r>
            <a:endParaRPr kumimoji="0" lang="en-US" altLang="ja-JP" sz="1400" kern="0" dirty="0">
              <a:solidFill>
                <a:schemeClr val="tx1">
                  <a:lumMod val="75000"/>
                  <a:lumOff val="25000"/>
                </a:schemeClr>
              </a:solidFill>
              <a:cs typeface="メイリオ" pitchFamily="50" charset="-128"/>
            </a:endParaRPr>
          </a:p>
          <a:p>
            <a:pPr lvl="1">
              <a:buFont typeface="Arial" panose="020B0604020202020204" pitchFamily="34" charset="0"/>
              <a:buChar char="•"/>
              <a:defRPr/>
            </a:pPr>
            <a:r>
              <a:rPr kumimoji="0" lang="en-US" altLang="ja-JP" sz="1400" kern="0" dirty="0" err="1">
                <a:solidFill>
                  <a:schemeClr val="tx1">
                    <a:lumMod val="75000"/>
                    <a:lumOff val="25000"/>
                  </a:schemeClr>
                </a:solidFill>
                <a:cs typeface="メイリオ" pitchFamily="50" charset="-128"/>
              </a:rPr>
              <a:t>SuperStream</a:t>
            </a:r>
            <a:r>
              <a:rPr kumimoji="0" lang="en-US" altLang="ja-JP" sz="1400" kern="0" dirty="0">
                <a:solidFill>
                  <a:schemeClr val="tx1">
                    <a:lumMod val="75000"/>
                    <a:lumOff val="25000"/>
                  </a:schemeClr>
                </a:solidFill>
                <a:cs typeface="メイリオ" pitchFamily="50" charset="-128"/>
              </a:rPr>
              <a:t>-NX</a:t>
            </a:r>
            <a:r>
              <a:rPr kumimoji="0" lang="ja-JP" altLang="en-US" sz="1400" kern="0" dirty="0">
                <a:solidFill>
                  <a:schemeClr val="tx1">
                    <a:lumMod val="75000"/>
                    <a:lumOff val="25000"/>
                  </a:schemeClr>
                </a:solidFill>
                <a:cs typeface="メイリオ" pitchFamily="50" charset="-128"/>
              </a:rPr>
              <a:t>データのオンプレからの</a:t>
            </a:r>
            <a:r>
              <a:rPr kumimoji="0" lang="ja-JP" altLang="en-US" sz="1400" b="1" kern="0" dirty="0">
                <a:solidFill>
                  <a:schemeClr val="tx1">
                    <a:lumMod val="75000"/>
                    <a:lumOff val="25000"/>
                  </a:schemeClr>
                </a:solidFill>
                <a:cs typeface="メイリオ" pitchFamily="50" charset="-128"/>
              </a:rPr>
              <a:t>データ移行はできません。</a:t>
            </a:r>
            <a:endParaRPr kumimoji="0" lang="en-US" altLang="ja-JP" sz="1400" b="1" kern="0" dirty="0">
              <a:solidFill>
                <a:schemeClr val="tx1">
                  <a:lumMod val="75000"/>
                  <a:lumOff val="25000"/>
                </a:schemeClr>
              </a:solidFill>
              <a:cs typeface="メイリオ" pitchFamily="50" charset="-128"/>
            </a:endParaRPr>
          </a:p>
          <a:p>
            <a:pPr lvl="1">
              <a:buFont typeface="Arial" panose="020B0604020202020204" pitchFamily="34" charset="0"/>
              <a:buChar char="•"/>
              <a:defRPr/>
            </a:pPr>
            <a:r>
              <a:rPr kumimoji="0" lang="ja-JP" altLang="en-US" sz="1400" kern="0" dirty="0">
                <a:solidFill>
                  <a:schemeClr val="tx1">
                    <a:lumMod val="75000"/>
                    <a:lumOff val="25000"/>
                  </a:schemeClr>
                </a:solidFill>
                <a:cs typeface="メイリオ" pitchFamily="50" charset="-128"/>
              </a:rPr>
              <a:t>クラウド環境の</a:t>
            </a:r>
            <a:r>
              <a:rPr kumimoji="0" lang="ja-JP" altLang="en-US" sz="1400" b="1" kern="0" dirty="0">
                <a:solidFill>
                  <a:schemeClr val="tx1">
                    <a:lumMod val="75000"/>
                    <a:lumOff val="25000"/>
                  </a:schemeClr>
                </a:solidFill>
                <a:cs typeface="メイリオ" pitchFamily="50" charset="-128"/>
              </a:rPr>
              <a:t>データベースの直接参照はできません。</a:t>
            </a:r>
            <a:endParaRPr kumimoji="0" lang="en-US" altLang="ja-JP" sz="1400" b="1" kern="0" dirty="0">
              <a:solidFill>
                <a:schemeClr val="tx1">
                  <a:lumMod val="75000"/>
                  <a:lumOff val="25000"/>
                </a:schemeClr>
              </a:solidFill>
              <a:cs typeface="メイリオ" pitchFamily="50" charset="-128"/>
            </a:endParaRPr>
          </a:p>
          <a:p>
            <a:pPr lvl="1">
              <a:buFont typeface="Arial" panose="020B0604020202020204" pitchFamily="34" charset="0"/>
              <a:buChar char="•"/>
              <a:defRPr/>
            </a:pPr>
            <a:r>
              <a:rPr kumimoji="0" lang="ja-JP" altLang="en-US" sz="1400" kern="0" dirty="0">
                <a:solidFill>
                  <a:schemeClr val="tx1">
                    <a:lumMod val="75000"/>
                    <a:lumOff val="25000"/>
                  </a:schemeClr>
                </a:solidFill>
                <a:cs typeface="メイリオ" pitchFamily="50" charset="-128"/>
              </a:rPr>
              <a:t>使用できる</a:t>
            </a:r>
            <a:r>
              <a:rPr kumimoji="0" lang="ja-JP" altLang="en-US" sz="1400" b="1" kern="0" dirty="0">
                <a:solidFill>
                  <a:schemeClr val="tx1">
                    <a:lumMod val="75000"/>
                    <a:lumOff val="25000"/>
                  </a:schemeClr>
                </a:solidFill>
                <a:cs typeface="メイリオ" pitchFamily="50" charset="-128"/>
              </a:rPr>
              <a:t>製品の制限／機能の制限：制限が多い</a:t>
            </a:r>
            <a:endParaRPr kumimoji="0" lang="en-US" altLang="ja-JP" sz="1400" b="1" kern="0" dirty="0">
              <a:solidFill>
                <a:schemeClr val="tx1">
                  <a:lumMod val="75000"/>
                  <a:lumOff val="25000"/>
                </a:schemeClr>
              </a:solidFill>
              <a:cs typeface="メイリオ" pitchFamily="50" charset="-128"/>
            </a:endParaRPr>
          </a:p>
        </p:txBody>
      </p:sp>
      <p:sp>
        <p:nvSpPr>
          <p:cNvPr id="4" name="タイトル 3"/>
          <p:cNvSpPr>
            <a:spLocks noGrp="1"/>
          </p:cNvSpPr>
          <p:nvPr>
            <p:ph type="title"/>
          </p:nvPr>
        </p:nvSpPr>
        <p:spPr/>
        <p:txBody>
          <a:bodyPr anchor="t"/>
          <a:lstStyle/>
          <a:p>
            <a:r>
              <a:rPr lang="en-US" altLang="ja-JP" sz="2000" dirty="0"/>
              <a:t>Public/Private/Compact</a:t>
            </a:r>
            <a:r>
              <a:rPr lang="ja-JP" altLang="en-US" sz="2000" dirty="0"/>
              <a:t>の主な特徴</a:t>
            </a:r>
            <a:endParaRPr kumimoji="1" lang="ja-JP" altLang="en-US" sz="2000" dirty="0"/>
          </a:p>
        </p:txBody>
      </p:sp>
      <p:sp>
        <p:nvSpPr>
          <p:cNvPr id="5" name="フッター プレースホルダー 4"/>
          <p:cNvSpPr>
            <a:spLocks noGrp="1"/>
          </p:cNvSpPr>
          <p:nvPr>
            <p:ph type="ftr" sz="quarter" idx="3"/>
          </p:nvPr>
        </p:nvSpPr>
        <p:spPr/>
        <p:txBody>
          <a:bodyPr/>
          <a:lstStyle/>
          <a:p>
            <a:r>
              <a:rPr lang="en-US" altLang="ja-JP" dirty="0"/>
              <a:t>©Canon IT Solutions Inc.  All rights reserved.</a:t>
            </a:r>
            <a:endParaRPr lang="ja-JP" altLang="en-US" dirty="0"/>
          </a:p>
        </p:txBody>
      </p:sp>
      <p:sp>
        <p:nvSpPr>
          <p:cNvPr id="6" name="テキスト プレースホルダー 2">
            <a:extLst>
              <a:ext uri="{FF2B5EF4-FFF2-40B4-BE49-F238E27FC236}">
                <a16:creationId xmlns:a16="http://schemas.microsoft.com/office/drawing/2014/main" id="{268E3C52-E3E7-4E1A-8CD7-107764B5B3D1}"/>
              </a:ext>
            </a:extLst>
          </p:cNvPr>
          <p:cNvSpPr txBox="1">
            <a:spLocks/>
          </p:cNvSpPr>
          <p:nvPr/>
        </p:nvSpPr>
        <p:spPr>
          <a:xfrm>
            <a:off x="358775" y="2715766"/>
            <a:ext cx="8426450" cy="756084"/>
          </a:xfrm>
          <a:prstGeom prst="rect">
            <a:avLst/>
          </a:prstGeom>
        </p:spPr>
        <p:txBody>
          <a:bodyPr lIns="0" tIns="0" rIns="0" bIns="0"/>
          <a:lstStyle>
            <a:lvl1pPr marL="0" indent="0" algn="l" defTabSz="914400" rtl="0" eaLnBrk="1" latinLnBrk="0" hangingPunct="1">
              <a:lnSpc>
                <a:spcPts val="1700"/>
              </a:lnSpc>
              <a:spcBef>
                <a:spcPts val="0"/>
              </a:spcBef>
              <a:buFont typeface="Arial" panose="020B0604020202020204" pitchFamily="34" charset="0"/>
              <a:buNone/>
              <a:defRPr kumimoji="1" sz="1200" kern="1200">
                <a:solidFill>
                  <a:schemeClr val="tx1"/>
                </a:solidFill>
                <a:latin typeface="+mn-ea"/>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1200" kern="1200">
                <a:solidFill>
                  <a:schemeClr val="tx1"/>
                </a:solidFill>
                <a:latin typeface="+mn-ea"/>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1200" kern="1200">
                <a:solidFill>
                  <a:schemeClr val="tx1"/>
                </a:solidFill>
                <a:latin typeface="+mn-ea"/>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1200" kern="1200">
                <a:solidFill>
                  <a:schemeClr val="tx1"/>
                </a:solidFill>
                <a:latin typeface="+mn-ea"/>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1200" kern="1200">
                <a:solidFill>
                  <a:schemeClr val="tx1"/>
                </a:solidFill>
                <a:latin typeface="+mn-ea"/>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a:lstStyle>
          <a:p>
            <a:pPr indent="-285750">
              <a:lnSpc>
                <a:spcPct val="100000"/>
              </a:lnSpc>
              <a:buFont typeface="Wingdings" panose="05000000000000000000" pitchFamily="2" charset="2"/>
              <a:buChar char="Ø"/>
            </a:pPr>
            <a:r>
              <a:rPr lang="en-US" altLang="ja-JP" sz="1400" dirty="0">
                <a:solidFill>
                  <a:schemeClr val="tx1">
                    <a:lumMod val="75000"/>
                    <a:lumOff val="25000"/>
                  </a:schemeClr>
                </a:solidFill>
              </a:rPr>
              <a:t>Private</a:t>
            </a:r>
            <a:r>
              <a:rPr lang="ja-JP" altLang="en-US" sz="1400" dirty="0">
                <a:solidFill>
                  <a:schemeClr val="tx1">
                    <a:lumMod val="75000"/>
                    <a:lumOff val="25000"/>
                  </a:schemeClr>
                </a:solidFill>
              </a:rPr>
              <a:t>クラウド</a:t>
            </a:r>
            <a:endParaRPr lang="en-US" altLang="ja-JP" sz="1400" dirty="0">
              <a:solidFill>
                <a:schemeClr val="tx1">
                  <a:lumMod val="75000"/>
                  <a:lumOff val="25000"/>
                </a:schemeClr>
              </a:solidFill>
            </a:endParaRPr>
          </a:p>
          <a:p>
            <a:pPr lvl="1">
              <a:buFont typeface="Arial" panose="020B0604020202020204" pitchFamily="34" charset="0"/>
              <a:buChar char="•"/>
            </a:pPr>
            <a:r>
              <a:rPr lang="ja-JP" altLang="en-US" sz="1400" dirty="0">
                <a:solidFill>
                  <a:schemeClr val="tx1">
                    <a:lumMod val="75000"/>
                    <a:lumOff val="25000"/>
                  </a:schemeClr>
                </a:solidFill>
              </a:rPr>
              <a:t>クラウド環境：</a:t>
            </a:r>
            <a:r>
              <a:rPr lang="ja-JP" altLang="en-US" sz="1400" b="1" dirty="0">
                <a:solidFill>
                  <a:schemeClr val="tx1">
                    <a:lumMod val="75000"/>
                    <a:lumOff val="25000"/>
                  </a:schemeClr>
                </a:solidFill>
              </a:rPr>
              <a:t>ユーザー専用に構築</a:t>
            </a:r>
            <a:r>
              <a:rPr lang="ja-JP" altLang="en-US" sz="1400" dirty="0">
                <a:solidFill>
                  <a:schemeClr val="tx1">
                    <a:lumMod val="75000"/>
                    <a:lumOff val="25000"/>
                  </a:schemeClr>
                </a:solidFill>
              </a:rPr>
              <a:t>（専用のサーバを用意）したクラウド環境</a:t>
            </a:r>
            <a:endParaRPr lang="en-US" altLang="ja-JP" sz="1400" dirty="0">
              <a:solidFill>
                <a:schemeClr val="tx1">
                  <a:lumMod val="75000"/>
                  <a:lumOff val="25000"/>
                </a:schemeClr>
              </a:solidFill>
            </a:endParaRPr>
          </a:p>
          <a:p>
            <a:pPr lvl="1">
              <a:buFont typeface="Arial" panose="020B0604020202020204" pitchFamily="34" charset="0"/>
              <a:buChar char="•"/>
            </a:pPr>
            <a:r>
              <a:rPr kumimoji="0" lang="ja-JP" altLang="en-US" sz="1400" kern="0" dirty="0">
                <a:solidFill>
                  <a:schemeClr val="tx1">
                    <a:lumMod val="75000"/>
                    <a:lumOff val="25000"/>
                  </a:schemeClr>
                </a:solidFill>
                <a:cs typeface="メイリオ" pitchFamily="50" charset="-128"/>
              </a:rPr>
              <a:t>使用できる</a:t>
            </a:r>
            <a:r>
              <a:rPr kumimoji="0" lang="ja-JP" altLang="en-US" sz="1400" b="1" kern="0" dirty="0">
                <a:solidFill>
                  <a:schemeClr val="tx1">
                    <a:lumMod val="75000"/>
                    <a:lumOff val="25000"/>
                  </a:schemeClr>
                </a:solidFill>
                <a:cs typeface="メイリオ" pitchFamily="50" charset="-128"/>
              </a:rPr>
              <a:t>製品の制限／機能の制限：制限が少ない</a:t>
            </a:r>
            <a:endParaRPr kumimoji="0" lang="en-US" altLang="ja-JP" sz="1400" b="1" kern="0" dirty="0">
              <a:solidFill>
                <a:schemeClr val="tx1">
                  <a:lumMod val="75000"/>
                  <a:lumOff val="25000"/>
                </a:schemeClr>
              </a:solidFill>
              <a:cs typeface="メイリオ" pitchFamily="50" charset="-128"/>
            </a:endParaRPr>
          </a:p>
        </p:txBody>
      </p:sp>
      <p:sp>
        <p:nvSpPr>
          <p:cNvPr id="8" name="テキスト プレースホルダー 2">
            <a:extLst>
              <a:ext uri="{FF2B5EF4-FFF2-40B4-BE49-F238E27FC236}">
                <a16:creationId xmlns:a16="http://schemas.microsoft.com/office/drawing/2014/main" id="{46B381F6-28D7-F6C6-5167-2EC7960A740B}"/>
              </a:ext>
            </a:extLst>
          </p:cNvPr>
          <p:cNvSpPr txBox="1">
            <a:spLocks/>
          </p:cNvSpPr>
          <p:nvPr/>
        </p:nvSpPr>
        <p:spPr>
          <a:xfrm>
            <a:off x="358775" y="3537046"/>
            <a:ext cx="8426450" cy="756084"/>
          </a:xfrm>
          <a:prstGeom prst="rect">
            <a:avLst/>
          </a:prstGeom>
        </p:spPr>
        <p:txBody>
          <a:bodyPr lIns="0" tIns="0" rIns="0" bIns="0"/>
          <a:lstStyle>
            <a:lvl1pPr marL="0" indent="0" algn="l" defTabSz="914400" rtl="0" eaLnBrk="1" latinLnBrk="0" hangingPunct="1">
              <a:lnSpc>
                <a:spcPts val="1700"/>
              </a:lnSpc>
              <a:spcBef>
                <a:spcPts val="0"/>
              </a:spcBef>
              <a:buFont typeface="Arial" panose="020B0604020202020204" pitchFamily="34" charset="0"/>
              <a:buNone/>
              <a:defRPr kumimoji="1" sz="1200" kern="1200">
                <a:solidFill>
                  <a:schemeClr val="tx1"/>
                </a:solidFill>
                <a:latin typeface="+mn-ea"/>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1200" kern="1200">
                <a:solidFill>
                  <a:schemeClr val="tx1"/>
                </a:solidFill>
                <a:latin typeface="+mn-ea"/>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1200" kern="1200">
                <a:solidFill>
                  <a:schemeClr val="tx1"/>
                </a:solidFill>
                <a:latin typeface="+mn-ea"/>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1200" kern="1200">
                <a:solidFill>
                  <a:schemeClr val="tx1"/>
                </a:solidFill>
                <a:latin typeface="+mn-ea"/>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1200" kern="1200">
                <a:solidFill>
                  <a:schemeClr val="tx1"/>
                </a:solidFill>
                <a:latin typeface="+mn-ea"/>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a:lstStyle>
          <a:p>
            <a:pPr indent="-285750">
              <a:lnSpc>
                <a:spcPct val="100000"/>
              </a:lnSpc>
              <a:buFont typeface="Wingdings" panose="05000000000000000000" pitchFamily="2" charset="2"/>
              <a:buChar char="Ø"/>
            </a:pPr>
            <a:r>
              <a:rPr lang="en-US" altLang="ja-JP" sz="1400" dirty="0">
                <a:solidFill>
                  <a:schemeClr val="tx1">
                    <a:lumMod val="75000"/>
                    <a:lumOff val="25000"/>
                  </a:schemeClr>
                </a:solidFill>
              </a:rPr>
              <a:t>Compact</a:t>
            </a:r>
            <a:r>
              <a:rPr lang="ja-JP" altLang="en-US" sz="1400" dirty="0">
                <a:solidFill>
                  <a:schemeClr val="tx1">
                    <a:lumMod val="75000"/>
                    <a:lumOff val="25000"/>
                  </a:schemeClr>
                </a:solidFill>
              </a:rPr>
              <a:t>クラウド</a:t>
            </a:r>
            <a:endParaRPr lang="en-US" altLang="ja-JP" sz="1400" dirty="0">
              <a:solidFill>
                <a:schemeClr val="tx1">
                  <a:lumMod val="75000"/>
                  <a:lumOff val="25000"/>
                </a:schemeClr>
              </a:solidFill>
            </a:endParaRPr>
          </a:p>
          <a:p>
            <a:pPr lvl="1">
              <a:buFont typeface="Arial" panose="020B0604020202020204" pitchFamily="34" charset="0"/>
              <a:buChar char="•"/>
            </a:pPr>
            <a:r>
              <a:rPr lang="ja-JP" altLang="en-US" sz="1400" dirty="0">
                <a:solidFill>
                  <a:schemeClr val="tx1">
                    <a:lumMod val="75000"/>
                    <a:lumOff val="25000"/>
                  </a:schemeClr>
                </a:solidFill>
              </a:rPr>
              <a:t>クラウド環境：</a:t>
            </a:r>
            <a:r>
              <a:rPr lang="ja-JP" altLang="en-US" sz="1400" b="1" dirty="0">
                <a:solidFill>
                  <a:schemeClr val="tx1">
                    <a:lumMod val="75000"/>
                    <a:lumOff val="25000"/>
                  </a:schemeClr>
                </a:solidFill>
              </a:rPr>
              <a:t>ユーザー専用に構築</a:t>
            </a:r>
            <a:r>
              <a:rPr lang="ja-JP" altLang="en-US" sz="1400" dirty="0">
                <a:solidFill>
                  <a:schemeClr val="tx1">
                    <a:lumMod val="75000"/>
                    <a:lumOff val="25000"/>
                  </a:schemeClr>
                </a:solidFill>
              </a:rPr>
              <a:t>（専用のサーバを用意）したクラウド環境</a:t>
            </a:r>
            <a:endParaRPr lang="en-US" altLang="ja-JP" sz="1400" dirty="0">
              <a:solidFill>
                <a:schemeClr val="tx1">
                  <a:lumMod val="75000"/>
                  <a:lumOff val="25000"/>
                </a:schemeClr>
              </a:solidFill>
            </a:endParaRPr>
          </a:p>
          <a:p>
            <a:pPr lvl="1">
              <a:buFont typeface="Arial" panose="020B0604020202020204" pitchFamily="34" charset="0"/>
              <a:buChar char="•"/>
            </a:pPr>
            <a:r>
              <a:rPr kumimoji="0" lang="ja-JP" altLang="en-US" sz="1400" kern="0" dirty="0">
                <a:solidFill>
                  <a:schemeClr val="tx1">
                    <a:lumMod val="75000"/>
                    <a:lumOff val="25000"/>
                  </a:schemeClr>
                </a:solidFill>
                <a:cs typeface="メイリオ" pitchFamily="50" charset="-128"/>
              </a:rPr>
              <a:t>クラウド環境の</a:t>
            </a:r>
            <a:r>
              <a:rPr kumimoji="0" lang="ja-JP" altLang="en-US" sz="1400" b="1" kern="0" dirty="0">
                <a:solidFill>
                  <a:schemeClr val="tx1">
                    <a:lumMod val="75000"/>
                    <a:lumOff val="25000"/>
                  </a:schemeClr>
                </a:solidFill>
                <a:cs typeface="メイリオ" pitchFamily="50" charset="-128"/>
              </a:rPr>
              <a:t>データベースの直接参照はできません。</a:t>
            </a:r>
            <a:endParaRPr lang="en-US" altLang="ja-JP" sz="1400" dirty="0">
              <a:solidFill>
                <a:schemeClr val="tx1">
                  <a:lumMod val="75000"/>
                  <a:lumOff val="25000"/>
                </a:schemeClr>
              </a:solidFill>
            </a:endParaRPr>
          </a:p>
          <a:p>
            <a:pPr lvl="1">
              <a:buFont typeface="Arial" panose="020B0604020202020204" pitchFamily="34" charset="0"/>
              <a:buChar char="•"/>
            </a:pPr>
            <a:r>
              <a:rPr kumimoji="0" lang="ja-JP" altLang="en-US" sz="1400" kern="0" dirty="0">
                <a:solidFill>
                  <a:schemeClr val="tx1">
                    <a:lumMod val="75000"/>
                    <a:lumOff val="25000"/>
                  </a:schemeClr>
                </a:solidFill>
                <a:cs typeface="メイリオ" pitchFamily="50" charset="-128"/>
              </a:rPr>
              <a:t>使用できる</a:t>
            </a:r>
            <a:r>
              <a:rPr kumimoji="0" lang="ja-JP" altLang="en-US" sz="1400" b="1" kern="0" dirty="0">
                <a:solidFill>
                  <a:schemeClr val="tx1">
                    <a:lumMod val="75000"/>
                    <a:lumOff val="25000"/>
                  </a:schemeClr>
                </a:solidFill>
                <a:cs typeface="メイリオ" pitchFamily="50" charset="-128"/>
              </a:rPr>
              <a:t>製品の制限／機能の制限：</a:t>
            </a:r>
            <a:r>
              <a:rPr kumimoji="0" lang="en-US" altLang="ja-JP" sz="1400" b="1" kern="0" dirty="0">
                <a:solidFill>
                  <a:schemeClr val="tx1">
                    <a:lumMod val="75000"/>
                    <a:lumOff val="25000"/>
                  </a:schemeClr>
                </a:solidFill>
                <a:cs typeface="メイリオ" pitchFamily="50" charset="-128"/>
              </a:rPr>
              <a:t>Public</a:t>
            </a:r>
            <a:r>
              <a:rPr kumimoji="0" lang="ja-JP" altLang="en-US" sz="1400" b="1" kern="0" dirty="0">
                <a:solidFill>
                  <a:schemeClr val="tx1">
                    <a:lumMod val="75000"/>
                    <a:lumOff val="25000"/>
                  </a:schemeClr>
                </a:solidFill>
                <a:cs typeface="メイリオ" pitchFamily="50" charset="-128"/>
              </a:rPr>
              <a:t>クラウドと</a:t>
            </a:r>
            <a:r>
              <a:rPr kumimoji="0" lang="en-US" altLang="ja-JP" sz="1400" b="1" kern="0" dirty="0">
                <a:solidFill>
                  <a:schemeClr val="tx1">
                    <a:lumMod val="75000"/>
                    <a:lumOff val="25000"/>
                  </a:schemeClr>
                </a:solidFill>
                <a:cs typeface="メイリオ" pitchFamily="50" charset="-128"/>
              </a:rPr>
              <a:t>Private</a:t>
            </a:r>
            <a:r>
              <a:rPr kumimoji="0" lang="ja-JP" altLang="en-US" sz="1400" b="1" kern="0" dirty="0">
                <a:solidFill>
                  <a:schemeClr val="tx1">
                    <a:lumMod val="75000"/>
                    <a:lumOff val="25000"/>
                  </a:schemeClr>
                </a:solidFill>
                <a:cs typeface="メイリオ" pitchFamily="50" charset="-128"/>
              </a:rPr>
              <a:t>クラウドの中間程度</a:t>
            </a:r>
            <a:endParaRPr kumimoji="0" lang="en-US" altLang="ja-JP" sz="1400" b="1" kern="0" dirty="0">
              <a:solidFill>
                <a:schemeClr val="tx1">
                  <a:lumMod val="75000"/>
                  <a:lumOff val="25000"/>
                </a:schemeClr>
              </a:solidFill>
              <a:cs typeface="メイリオ" pitchFamily="50" charset="-128"/>
            </a:endParaRPr>
          </a:p>
        </p:txBody>
      </p:sp>
    </p:spTree>
    <p:extLst>
      <p:ext uri="{BB962C8B-B14F-4D97-AF65-F5344CB8AC3E}">
        <p14:creationId xmlns:p14="http://schemas.microsoft.com/office/powerpoint/2010/main" val="314849899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p:cNvSpPr>
            <a:spLocks noGrp="1"/>
          </p:cNvSpPr>
          <p:nvPr>
            <p:ph type="sldNum" sz="quarter" idx="12"/>
          </p:nvPr>
        </p:nvSpPr>
        <p:spPr/>
        <p:txBody>
          <a:bodyPr/>
          <a:lstStyle/>
          <a:p>
            <a:fld id="{78AE49ED-73EF-499C-8307-28EB0E7CF529}" type="slidenum">
              <a:rPr kumimoji="1" lang="ja-JP" altLang="en-US" smtClean="0"/>
              <a:t>9</a:t>
            </a:fld>
            <a:endParaRPr kumimoji="1" lang="ja-JP" altLang="en-US" dirty="0"/>
          </a:p>
        </p:txBody>
      </p:sp>
      <p:sp>
        <p:nvSpPr>
          <p:cNvPr id="4" name="タイトル 3"/>
          <p:cNvSpPr>
            <a:spLocks noGrp="1"/>
          </p:cNvSpPr>
          <p:nvPr>
            <p:ph type="title"/>
          </p:nvPr>
        </p:nvSpPr>
        <p:spPr/>
        <p:txBody>
          <a:bodyPr/>
          <a:lstStyle/>
          <a:p>
            <a:r>
              <a:rPr lang="en-US" altLang="ja-JP" sz="2000" dirty="0"/>
              <a:t>Public/Private/Compact</a:t>
            </a:r>
            <a:r>
              <a:rPr lang="ja-JP" altLang="en-US" sz="2000" dirty="0"/>
              <a:t>の主な特徴</a:t>
            </a:r>
            <a:br>
              <a:rPr lang="en-US" altLang="ja-JP" dirty="0"/>
            </a:br>
            <a:br>
              <a:rPr lang="en-US" altLang="ja-JP" sz="2400" dirty="0"/>
            </a:br>
            <a:br>
              <a:rPr lang="ja-JP" altLang="en-US" dirty="0"/>
            </a:br>
            <a:br>
              <a:rPr lang="en-US" altLang="ja-JP" dirty="0"/>
            </a:br>
            <a:endParaRPr kumimoji="1" lang="ja-JP" altLang="en-US" dirty="0"/>
          </a:p>
        </p:txBody>
      </p:sp>
      <p:sp>
        <p:nvSpPr>
          <p:cNvPr id="5" name="フッター プレースホルダー 4"/>
          <p:cNvSpPr>
            <a:spLocks noGrp="1"/>
          </p:cNvSpPr>
          <p:nvPr>
            <p:ph type="ftr" sz="quarter" idx="3"/>
          </p:nvPr>
        </p:nvSpPr>
        <p:spPr/>
        <p:txBody>
          <a:bodyPr/>
          <a:lstStyle/>
          <a:p>
            <a:r>
              <a:rPr lang="en-US" altLang="ja-JP" dirty="0"/>
              <a:t>©Canon IT Solutions Inc.  All rights reserved.</a:t>
            </a:r>
            <a:endParaRPr lang="ja-JP" altLang="en-US" dirty="0"/>
          </a:p>
        </p:txBody>
      </p:sp>
      <p:graphicFrame>
        <p:nvGraphicFramePr>
          <p:cNvPr id="7" name="表 6"/>
          <p:cNvGraphicFramePr>
            <a:graphicFrameLocks noGrp="1"/>
          </p:cNvGraphicFramePr>
          <p:nvPr>
            <p:extLst>
              <p:ext uri="{D42A27DB-BD31-4B8C-83A1-F6EECF244321}">
                <p14:modId xmlns:p14="http://schemas.microsoft.com/office/powerpoint/2010/main" val="3479794043"/>
              </p:ext>
            </p:extLst>
          </p:nvPr>
        </p:nvGraphicFramePr>
        <p:xfrm>
          <a:off x="539552" y="1130127"/>
          <a:ext cx="8244450" cy="3286920"/>
        </p:xfrm>
        <a:graphic>
          <a:graphicData uri="http://schemas.openxmlformats.org/drawingml/2006/table">
            <a:tbl>
              <a:tblPr firstRow="1" bandRow="1">
                <a:tableStyleId>{93296810-A885-4BE3-A3E7-6D5BEEA58F35}</a:tableStyleId>
              </a:tblPr>
              <a:tblGrid>
                <a:gridCol w="2592288">
                  <a:extLst>
                    <a:ext uri="{9D8B030D-6E8A-4147-A177-3AD203B41FA5}">
                      <a16:colId xmlns:a16="http://schemas.microsoft.com/office/drawing/2014/main" val="3440447816"/>
                    </a:ext>
                  </a:extLst>
                </a:gridCol>
                <a:gridCol w="1884054">
                  <a:extLst>
                    <a:ext uri="{9D8B030D-6E8A-4147-A177-3AD203B41FA5}">
                      <a16:colId xmlns:a16="http://schemas.microsoft.com/office/drawing/2014/main" val="3851248675"/>
                    </a:ext>
                  </a:extLst>
                </a:gridCol>
                <a:gridCol w="1884054">
                  <a:extLst>
                    <a:ext uri="{9D8B030D-6E8A-4147-A177-3AD203B41FA5}">
                      <a16:colId xmlns:a16="http://schemas.microsoft.com/office/drawing/2014/main" val="962752745"/>
                    </a:ext>
                  </a:extLst>
                </a:gridCol>
                <a:gridCol w="1884054">
                  <a:extLst>
                    <a:ext uri="{9D8B030D-6E8A-4147-A177-3AD203B41FA5}">
                      <a16:colId xmlns:a16="http://schemas.microsoft.com/office/drawing/2014/main" val="2197281039"/>
                    </a:ext>
                  </a:extLst>
                </a:gridCol>
              </a:tblGrid>
              <a:tr h="0">
                <a:tc>
                  <a:txBody>
                    <a:bodyPr/>
                    <a:lstStyle/>
                    <a:p>
                      <a:pPr algn="ctr"/>
                      <a:r>
                        <a:rPr kumimoji="1" lang="ja-JP" altLang="en-US" sz="1100" dirty="0">
                          <a:latin typeface="+mn-ea"/>
                          <a:ea typeface="+mn-ea"/>
                        </a:rPr>
                        <a:t>プロダクト（会計製品）</a:t>
                      </a:r>
                      <a:endParaRPr kumimoji="1" lang="ja-JP" altLang="en-US" sz="1100" dirty="0">
                        <a:solidFill>
                          <a:schemeClr val="bg1"/>
                        </a:solidFill>
                        <a:latin typeface="+mn-ea"/>
                        <a:ea typeface="+mn-ea"/>
                      </a:endParaRPr>
                    </a:p>
                  </a:txBody>
                  <a:tcPr/>
                </a:tc>
                <a:tc>
                  <a:txBody>
                    <a:bodyPr/>
                    <a:lstStyle/>
                    <a:p>
                      <a:pPr algn="ctr"/>
                      <a:r>
                        <a:rPr kumimoji="1" lang="en-US" altLang="ja-JP" sz="1100" dirty="0">
                          <a:latin typeface="+mn-ea"/>
                          <a:ea typeface="+mn-ea"/>
                        </a:rPr>
                        <a:t>Public</a:t>
                      </a:r>
                      <a:endParaRPr kumimoji="1" lang="ja-JP" altLang="en-US" sz="1100" dirty="0">
                        <a:solidFill>
                          <a:schemeClr val="bg1"/>
                        </a:solidFill>
                        <a:latin typeface="+mn-ea"/>
                        <a:ea typeface="+mn-ea"/>
                      </a:endParaRPr>
                    </a:p>
                  </a:txBody>
                  <a:tcPr/>
                </a:tc>
                <a:tc>
                  <a:txBody>
                    <a:bodyPr/>
                    <a:lstStyle/>
                    <a:p>
                      <a:pPr algn="ctr"/>
                      <a:r>
                        <a:rPr kumimoji="1" lang="en-US" altLang="ja-JP" sz="1100" dirty="0">
                          <a:latin typeface="+mn-ea"/>
                          <a:ea typeface="+mn-ea"/>
                        </a:rPr>
                        <a:t>Private</a:t>
                      </a:r>
                      <a:endParaRPr kumimoji="1" lang="ja-JP" altLang="en-US" sz="1100" dirty="0">
                        <a:solidFill>
                          <a:schemeClr val="bg1"/>
                        </a:solidFill>
                        <a:latin typeface="+mn-ea"/>
                        <a:ea typeface="+mn-ea"/>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100" dirty="0">
                          <a:solidFill>
                            <a:schemeClr val="bg1"/>
                          </a:solidFill>
                          <a:latin typeface="+mn-ea"/>
                          <a:ea typeface="+mn-ea"/>
                        </a:rPr>
                        <a:t>Compact</a:t>
                      </a:r>
                      <a:endParaRPr kumimoji="1" lang="ja-JP" altLang="en-US" sz="1100" dirty="0">
                        <a:solidFill>
                          <a:schemeClr val="bg1"/>
                        </a:solidFill>
                        <a:latin typeface="+mn-ea"/>
                        <a:ea typeface="+mn-ea"/>
                      </a:endParaRPr>
                    </a:p>
                  </a:txBody>
                  <a:tcPr/>
                </a:tc>
                <a:extLst>
                  <a:ext uri="{0D108BD9-81ED-4DB2-BD59-A6C34878D82A}">
                    <a16:rowId xmlns:a16="http://schemas.microsoft.com/office/drawing/2014/main" val="271424172"/>
                  </a:ext>
                </a:extLst>
              </a:tr>
              <a:tr h="0">
                <a:tc>
                  <a:txBody>
                    <a:bodyPr/>
                    <a:lstStyle/>
                    <a:p>
                      <a:pPr algn="l" fontAlgn="t"/>
                      <a:r>
                        <a:rPr lang="en-US" altLang="ja-JP" sz="1050" b="0" i="0" u="none" strike="noStrike" dirty="0">
                          <a:solidFill>
                            <a:schemeClr val="tx1">
                              <a:lumMod val="75000"/>
                              <a:lumOff val="25000"/>
                            </a:schemeClr>
                          </a:solidFill>
                          <a:effectLst/>
                          <a:latin typeface="メイリオ" panose="020B0604030504040204" pitchFamily="50" charset="-128"/>
                          <a:ea typeface="メイリオ" panose="020B0604030504040204" pitchFamily="50" charset="-128"/>
                        </a:rPr>
                        <a:t>NX Cloud</a:t>
                      </a:r>
                      <a:r>
                        <a:rPr lang="ja-JP" altLang="en-US" sz="1050" b="0" i="0" u="none" strike="noStrike" dirty="0">
                          <a:solidFill>
                            <a:schemeClr val="tx1">
                              <a:lumMod val="75000"/>
                              <a:lumOff val="25000"/>
                            </a:schemeClr>
                          </a:solidFill>
                          <a:effectLst/>
                          <a:latin typeface="メイリオ" panose="020B0604030504040204" pitchFamily="50" charset="-128"/>
                          <a:ea typeface="メイリオ" panose="020B0604030504040204" pitchFamily="50" charset="-128"/>
                        </a:rPr>
                        <a:t>の基盤</a:t>
                      </a:r>
                    </a:p>
                  </a:txBody>
                  <a:tcPr marL="114300" marR="9525" marT="9525" marB="0"/>
                </a:tc>
                <a:tc>
                  <a:txBody>
                    <a:bodyPr/>
                    <a:lstStyle/>
                    <a:p>
                      <a:pPr algn="ctr" fontAlgn="ctr"/>
                      <a:r>
                        <a:rPr lang="en-US" altLang="ja-JP" sz="1050" b="0" i="0" u="none" strike="noStrike" dirty="0">
                          <a:solidFill>
                            <a:schemeClr val="tx1">
                              <a:lumMod val="75000"/>
                              <a:lumOff val="25000"/>
                            </a:schemeClr>
                          </a:solidFill>
                          <a:effectLst/>
                          <a:latin typeface="メイリオ" panose="020B0604030504040204" pitchFamily="50" charset="-128"/>
                          <a:ea typeface="メイリオ" panose="020B0604030504040204" pitchFamily="50" charset="-128"/>
                        </a:rPr>
                        <a:t>Oracle Cloud Infrastructure</a:t>
                      </a:r>
                      <a:r>
                        <a:rPr lang="ja-JP" altLang="en-US" sz="1050" b="0" i="0" u="none" strike="noStrike" dirty="0">
                          <a:solidFill>
                            <a:schemeClr val="tx1">
                              <a:lumMod val="75000"/>
                              <a:lumOff val="25000"/>
                            </a:schemeClr>
                          </a:solidFill>
                          <a:effectLst/>
                          <a:latin typeface="メイリオ" panose="020B0604030504040204" pitchFamily="50" charset="-128"/>
                          <a:ea typeface="メイリオ" panose="020B0604030504040204" pitchFamily="50" charset="-128"/>
                        </a:rPr>
                        <a:t>（</a:t>
                      </a:r>
                      <a:r>
                        <a:rPr lang="en-US" altLang="ja-JP" sz="1050" b="0" i="0" u="none" strike="noStrike" dirty="0">
                          <a:solidFill>
                            <a:schemeClr val="tx1">
                              <a:lumMod val="75000"/>
                              <a:lumOff val="25000"/>
                            </a:schemeClr>
                          </a:solidFill>
                          <a:effectLst/>
                          <a:latin typeface="メイリオ" panose="020B0604030504040204" pitchFamily="50" charset="-128"/>
                          <a:ea typeface="メイリオ" panose="020B0604030504040204" pitchFamily="50" charset="-128"/>
                        </a:rPr>
                        <a:t>OCI</a:t>
                      </a:r>
                      <a:r>
                        <a:rPr lang="ja-JP" altLang="en-US" sz="1050" b="0" i="0" u="none" strike="noStrike" dirty="0">
                          <a:solidFill>
                            <a:schemeClr val="tx1">
                              <a:lumMod val="75000"/>
                              <a:lumOff val="25000"/>
                            </a:schemeClr>
                          </a:solidFill>
                          <a:effectLst/>
                          <a:latin typeface="メイリオ" panose="020B0604030504040204" pitchFamily="50" charset="-128"/>
                          <a:ea typeface="メイリオ" panose="020B0604030504040204" pitchFamily="50" charset="-128"/>
                        </a:rPr>
                        <a:t>）</a:t>
                      </a:r>
                    </a:p>
                  </a:txBody>
                  <a:tcPr marL="9525" marR="9525" marT="9525" marB="0"/>
                </a:tc>
                <a:tc>
                  <a:txBody>
                    <a:bodyPr/>
                    <a:lstStyle/>
                    <a:p>
                      <a:pPr algn="ctr" fontAlgn="ctr"/>
                      <a:r>
                        <a:rPr lang="ja-JP" altLang="en-US" sz="1050" b="0" i="0" u="none" strike="noStrike" dirty="0">
                          <a:solidFill>
                            <a:schemeClr val="tx1">
                              <a:lumMod val="75000"/>
                              <a:lumOff val="25000"/>
                            </a:schemeClr>
                          </a:solidFill>
                          <a:effectLst/>
                          <a:latin typeface="メイリオ" panose="020B0604030504040204" pitchFamily="50" charset="-128"/>
                          <a:ea typeface="メイリオ" panose="020B0604030504040204" pitchFamily="50" charset="-128"/>
                        </a:rPr>
                        <a:t>←（同左）</a:t>
                      </a:r>
                    </a:p>
                  </a:txBody>
                  <a:tcPr marL="9525" marR="9525" marT="9525" marB="0"/>
                </a:tc>
                <a:tc>
                  <a:txBody>
                    <a:bodyPr/>
                    <a:lstStyle/>
                    <a:p>
                      <a:pPr algn="ctr" fontAlgn="ctr"/>
                      <a:r>
                        <a:rPr lang="ja-JP" altLang="en-US" sz="1050" b="0" i="0" u="none" strike="noStrike" dirty="0">
                          <a:solidFill>
                            <a:schemeClr val="tx1">
                              <a:lumMod val="75000"/>
                              <a:lumOff val="25000"/>
                            </a:schemeClr>
                          </a:solidFill>
                          <a:effectLst/>
                          <a:latin typeface="メイリオ" panose="020B0604030504040204" pitchFamily="50" charset="-128"/>
                          <a:ea typeface="メイリオ" panose="020B0604030504040204" pitchFamily="50" charset="-128"/>
                        </a:rPr>
                        <a:t>←（同左）</a:t>
                      </a:r>
                    </a:p>
                  </a:txBody>
                  <a:tcPr marL="9525" marR="9525" marT="9525" marB="0"/>
                </a:tc>
                <a:extLst>
                  <a:ext uri="{0D108BD9-81ED-4DB2-BD59-A6C34878D82A}">
                    <a16:rowId xmlns:a16="http://schemas.microsoft.com/office/drawing/2014/main" val="2706283767"/>
                  </a:ext>
                </a:extLst>
              </a:tr>
              <a:tr h="252000">
                <a:tc>
                  <a:txBody>
                    <a:bodyPr/>
                    <a:lstStyle/>
                    <a:p>
                      <a:pPr algn="l" fontAlgn="t"/>
                      <a:r>
                        <a:rPr lang="ja-JP" altLang="en-US" sz="1050" b="0" i="0" u="none" strike="noStrike" dirty="0">
                          <a:solidFill>
                            <a:schemeClr val="tx1">
                              <a:lumMod val="75000"/>
                              <a:lumOff val="25000"/>
                            </a:schemeClr>
                          </a:solidFill>
                          <a:effectLst/>
                          <a:latin typeface="メイリオ" panose="020B0604030504040204" pitchFamily="50" charset="-128"/>
                          <a:ea typeface="メイリオ" panose="020B0604030504040204" pitchFamily="50" charset="-128"/>
                        </a:rPr>
                        <a:t>クラウド環境</a:t>
                      </a:r>
                      <a:endParaRPr lang="zh-TW" altLang="en-US" sz="1050" b="0" i="0" u="none" strike="noStrike" dirty="0">
                        <a:solidFill>
                          <a:schemeClr val="tx1">
                            <a:lumMod val="75000"/>
                            <a:lumOff val="25000"/>
                          </a:schemeClr>
                        </a:solidFill>
                        <a:effectLst/>
                        <a:latin typeface="メイリオ" panose="020B0604030504040204" pitchFamily="50" charset="-128"/>
                        <a:ea typeface="メイリオ" panose="020B0604030504040204" pitchFamily="50" charset="-128"/>
                      </a:endParaRPr>
                    </a:p>
                  </a:txBody>
                  <a:tcPr marL="114300" marR="9525" marT="9525" marB="0"/>
                </a:tc>
                <a:tc>
                  <a:txBody>
                    <a:bodyPr/>
                    <a:lstStyle/>
                    <a:p>
                      <a:pPr algn="ctr" fontAlgn="ctr"/>
                      <a:r>
                        <a:rPr lang="ja-JP" altLang="en-US" sz="1050" b="0" i="0" u="none" strike="noStrike" dirty="0">
                          <a:solidFill>
                            <a:schemeClr val="tx1">
                              <a:lumMod val="75000"/>
                              <a:lumOff val="25000"/>
                            </a:schemeClr>
                          </a:solidFill>
                          <a:effectLst/>
                          <a:latin typeface="メイリオ" panose="020B0604030504040204" pitchFamily="50" charset="-128"/>
                          <a:ea typeface="メイリオ" panose="020B0604030504040204" pitchFamily="50" charset="-128"/>
                        </a:rPr>
                        <a:t>マルチテナント方式</a:t>
                      </a:r>
                    </a:p>
                  </a:txBody>
                  <a:tcPr marL="9525" marR="9525" marT="9525" marB="0"/>
                </a:tc>
                <a:tc>
                  <a:txBody>
                    <a:bodyPr/>
                    <a:lstStyle/>
                    <a:p>
                      <a:pPr algn="ctr" fontAlgn="ctr"/>
                      <a:r>
                        <a:rPr lang="ja-JP" altLang="en-US" sz="1050" b="0" i="0" u="none" strike="noStrike" dirty="0">
                          <a:solidFill>
                            <a:schemeClr val="tx1">
                              <a:lumMod val="75000"/>
                              <a:lumOff val="25000"/>
                            </a:schemeClr>
                          </a:solidFill>
                          <a:effectLst/>
                          <a:latin typeface="メイリオ" panose="020B0604030504040204" pitchFamily="50" charset="-128"/>
                          <a:ea typeface="メイリオ" panose="020B0604030504040204" pitchFamily="50" charset="-128"/>
                        </a:rPr>
                        <a:t>ユーザー専用に構築</a:t>
                      </a:r>
                    </a:p>
                  </a:txBody>
                  <a:tcPr marL="9525" marR="9525" marT="9525" marB="0"/>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ja-JP" altLang="en-US" sz="1050" b="0" i="0" u="none" strike="noStrike" dirty="0">
                          <a:solidFill>
                            <a:schemeClr val="tx1">
                              <a:lumMod val="75000"/>
                              <a:lumOff val="25000"/>
                            </a:schemeClr>
                          </a:solidFill>
                          <a:effectLst/>
                          <a:latin typeface="メイリオ" panose="020B0604030504040204" pitchFamily="50" charset="-128"/>
                          <a:ea typeface="メイリオ" panose="020B0604030504040204" pitchFamily="50" charset="-128"/>
                        </a:rPr>
                        <a:t>←（同左）</a:t>
                      </a:r>
                    </a:p>
                  </a:txBody>
                  <a:tcPr marL="9525" marR="9525" marT="9525" marB="0"/>
                </a:tc>
                <a:extLst>
                  <a:ext uri="{0D108BD9-81ED-4DB2-BD59-A6C34878D82A}">
                    <a16:rowId xmlns:a16="http://schemas.microsoft.com/office/drawing/2014/main" val="1239831911"/>
                  </a:ext>
                </a:extLst>
              </a:tr>
              <a:tr h="0">
                <a:tc>
                  <a:txBody>
                    <a:bodyPr/>
                    <a:lstStyle/>
                    <a:p>
                      <a:pPr algn="l" fontAlgn="t"/>
                      <a:r>
                        <a:rPr lang="en-US" altLang="ja-JP" sz="1050" b="0" i="0" u="none" strike="noStrike" dirty="0">
                          <a:solidFill>
                            <a:schemeClr val="tx1">
                              <a:lumMod val="75000"/>
                              <a:lumOff val="25000"/>
                            </a:schemeClr>
                          </a:solidFill>
                          <a:effectLst/>
                          <a:latin typeface="メイリオ" panose="020B0604030504040204" pitchFamily="50" charset="-128"/>
                          <a:ea typeface="メイリオ" panose="020B0604030504040204" pitchFamily="50" charset="-128"/>
                        </a:rPr>
                        <a:t>NX Cloud</a:t>
                      </a:r>
                      <a:r>
                        <a:rPr lang="ja-JP" altLang="en-US" sz="1050" b="0" i="0" u="none" strike="noStrike" dirty="0">
                          <a:solidFill>
                            <a:schemeClr val="tx1">
                              <a:lumMod val="75000"/>
                              <a:lumOff val="25000"/>
                            </a:schemeClr>
                          </a:solidFill>
                          <a:effectLst/>
                          <a:latin typeface="メイリオ" panose="020B0604030504040204" pitchFamily="50" charset="-128"/>
                          <a:ea typeface="メイリオ" panose="020B0604030504040204" pitchFamily="50" charset="-128"/>
                        </a:rPr>
                        <a:t>への接続方法</a:t>
                      </a:r>
                    </a:p>
                  </a:txBody>
                  <a:tcPr marL="114300" marR="9525" marT="9525" marB="0"/>
                </a:tc>
                <a:tc>
                  <a:txBody>
                    <a:bodyPr/>
                    <a:lstStyle/>
                    <a:p>
                      <a:pPr algn="ctr" fontAlgn="ctr"/>
                      <a:r>
                        <a:rPr lang="ja-JP" altLang="en-US" sz="1050" b="0" i="0" u="none" strike="noStrike" dirty="0">
                          <a:solidFill>
                            <a:schemeClr val="tx1">
                              <a:lumMod val="75000"/>
                              <a:lumOff val="25000"/>
                            </a:schemeClr>
                          </a:solidFill>
                          <a:effectLst/>
                          <a:latin typeface="メイリオ" panose="020B0604030504040204" pitchFamily="50" charset="-128"/>
                          <a:ea typeface="メイリオ" panose="020B0604030504040204" pitchFamily="50" charset="-128"/>
                        </a:rPr>
                        <a:t>インターネット接続のみ</a:t>
                      </a:r>
                    </a:p>
                  </a:txBody>
                  <a:tcPr marL="9525" marR="9525" marT="9525" marB="0"/>
                </a:tc>
                <a:tc>
                  <a:txBody>
                    <a:bodyPr/>
                    <a:lstStyle/>
                    <a:p>
                      <a:pPr algn="l" fontAlgn="ctr"/>
                      <a:r>
                        <a:rPr lang="ja-JP" altLang="en-US" sz="1050" b="0" i="0" u="none" strike="noStrike" dirty="0">
                          <a:solidFill>
                            <a:schemeClr val="tx1">
                              <a:lumMod val="75000"/>
                              <a:lumOff val="25000"/>
                            </a:schemeClr>
                          </a:solidFill>
                          <a:effectLst/>
                          <a:latin typeface="メイリオ" panose="020B0604030504040204" pitchFamily="50" charset="-128"/>
                          <a:ea typeface="メイリオ" panose="020B0604030504040204" pitchFamily="50" charset="-128"/>
                        </a:rPr>
                        <a:t>・インターネット接続</a:t>
                      </a:r>
                    </a:p>
                    <a:p>
                      <a:pPr algn="l" fontAlgn="ctr"/>
                      <a:r>
                        <a:rPr lang="ja-JP" altLang="en-US" sz="1050" b="0" i="0" u="none" strike="noStrike" dirty="0">
                          <a:solidFill>
                            <a:schemeClr val="tx1">
                              <a:lumMod val="75000"/>
                              <a:lumOff val="25000"/>
                            </a:schemeClr>
                          </a:solidFill>
                          <a:effectLst/>
                          <a:latin typeface="メイリオ" panose="020B0604030504040204" pitchFamily="50" charset="-128"/>
                          <a:ea typeface="メイリオ" panose="020B0604030504040204" pitchFamily="50" charset="-128"/>
                        </a:rPr>
                        <a:t>・</a:t>
                      </a:r>
                      <a:r>
                        <a:rPr lang="en-US" altLang="ja-JP" sz="1050" b="0" i="0" u="none" strike="noStrike" dirty="0">
                          <a:solidFill>
                            <a:schemeClr val="tx1">
                              <a:lumMod val="75000"/>
                              <a:lumOff val="25000"/>
                            </a:schemeClr>
                          </a:solidFill>
                          <a:effectLst/>
                          <a:latin typeface="メイリオ" panose="020B0604030504040204" pitchFamily="50" charset="-128"/>
                          <a:ea typeface="メイリオ" panose="020B0604030504040204" pitchFamily="50" charset="-128"/>
                        </a:rPr>
                        <a:t>VPN</a:t>
                      </a:r>
                      <a:r>
                        <a:rPr lang="ja-JP" altLang="en-US" sz="1050" b="0" i="0" u="none" strike="noStrike" dirty="0">
                          <a:solidFill>
                            <a:schemeClr val="tx1">
                              <a:lumMod val="75000"/>
                              <a:lumOff val="25000"/>
                            </a:schemeClr>
                          </a:solidFill>
                          <a:effectLst/>
                          <a:latin typeface="メイリオ" panose="020B0604030504040204" pitchFamily="50" charset="-128"/>
                          <a:ea typeface="メイリオ" panose="020B0604030504040204" pitchFamily="50" charset="-128"/>
                        </a:rPr>
                        <a:t>接続</a:t>
                      </a:r>
                    </a:p>
                    <a:p>
                      <a:pPr algn="l" fontAlgn="ctr"/>
                      <a:r>
                        <a:rPr lang="ja-JP" altLang="en-US" sz="1050" b="0" i="0" u="none" strike="noStrike" dirty="0">
                          <a:solidFill>
                            <a:schemeClr val="tx1">
                              <a:lumMod val="75000"/>
                              <a:lumOff val="25000"/>
                            </a:schemeClr>
                          </a:solidFill>
                          <a:effectLst/>
                          <a:latin typeface="メイリオ" panose="020B0604030504040204" pitchFamily="50" charset="-128"/>
                          <a:ea typeface="メイリオ" panose="020B0604030504040204" pitchFamily="50" charset="-128"/>
                        </a:rPr>
                        <a:t>・専用線接続</a:t>
                      </a:r>
                      <a:r>
                        <a:rPr lang="en-US" altLang="ja-JP" sz="1050" b="0" i="0" u="none" strike="noStrike" dirty="0">
                          <a:solidFill>
                            <a:schemeClr val="tx1">
                              <a:lumMod val="75000"/>
                              <a:lumOff val="25000"/>
                            </a:schemeClr>
                          </a:solidFill>
                          <a:effectLst/>
                          <a:latin typeface="メイリオ" panose="020B0604030504040204" pitchFamily="50" charset="-128"/>
                          <a:ea typeface="メイリオ" panose="020B0604030504040204" pitchFamily="50" charset="-128"/>
                        </a:rPr>
                        <a:t>(</a:t>
                      </a:r>
                      <a:r>
                        <a:rPr lang="en-US" altLang="ja-JP" sz="1050" b="0" i="0" u="none" strike="noStrike" dirty="0" err="1">
                          <a:solidFill>
                            <a:schemeClr val="tx1">
                              <a:lumMod val="75000"/>
                              <a:lumOff val="25000"/>
                            </a:schemeClr>
                          </a:solidFill>
                          <a:effectLst/>
                          <a:latin typeface="メイリオ" panose="020B0604030504040204" pitchFamily="50" charset="-128"/>
                          <a:ea typeface="メイリオ" panose="020B0604030504040204" pitchFamily="50" charset="-128"/>
                        </a:rPr>
                        <a:t>FastConnect</a:t>
                      </a:r>
                      <a:r>
                        <a:rPr lang="en-US" altLang="ja-JP" sz="1050" b="0" i="0" u="none" strike="noStrike" dirty="0">
                          <a:solidFill>
                            <a:schemeClr val="tx1">
                              <a:lumMod val="75000"/>
                              <a:lumOff val="25000"/>
                            </a:schemeClr>
                          </a:solidFill>
                          <a:effectLst/>
                          <a:latin typeface="メイリオ" panose="020B0604030504040204" pitchFamily="50" charset="-128"/>
                          <a:ea typeface="メイリオ" panose="020B0604030504040204" pitchFamily="50" charset="-128"/>
                        </a:rPr>
                        <a:t>)</a:t>
                      </a:r>
                      <a:endParaRPr lang="ja-JP" altLang="en-US" sz="1050" b="0" i="0" u="none" strike="noStrike" dirty="0">
                        <a:solidFill>
                          <a:schemeClr val="tx1">
                            <a:lumMod val="75000"/>
                            <a:lumOff val="25000"/>
                          </a:schemeClr>
                        </a:solidFill>
                        <a:effectLst/>
                        <a:latin typeface="メイリオ" panose="020B0604030504040204" pitchFamily="50" charset="-128"/>
                        <a:ea typeface="メイリオ" panose="020B0604030504040204" pitchFamily="50" charset="-128"/>
                      </a:endParaRPr>
                    </a:p>
                  </a:txBody>
                  <a:tcPr marL="9525" marR="9525" marT="9525" marB="0"/>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ja-JP" altLang="en-US" sz="1050" b="0" i="0" u="none" strike="noStrike" dirty="0">
                          <a:solidFill>
                            <a:schemeClr val="tx1">
                              <a:lumMod val="75000"/>
                              <a:lumOff val="25000"/>
                            </a:schemeClr>
                          </a:solidFill>
                          <a:effectLst/>
                          <a:latin typeface="メイリオ" panose="020B0604030504040204" pitchFamily="50" charset="-128"/>
                          <a:ea typeface="メイリオ" panose="020B0604030504040204" pitchFamily="50" charset="-128"/>
                        </a:rPr>
                        <a:t>←（同左）</a:t>
                      </a:r>
                    </a:p>
                  </a:txBody>
                  <a:tcPr marL="9525" marR="9525" marT="9525" marB="0"/>
                </a:tc>
                <a:extLst>
                  <a:ext uri="{0D108BD9-81ED-4DB2-BD59-A6C34878D82A}">
                    <a16:rowId xmlns:a16="http://schemas.microsoft.com/office/drawing/2014/main" val="3405198840"/>
                  </a:ext>
                </a:extLst>
              </a:tr>
              <a:tr h="252000">
                <a:tc>
                  <a:txBody>
                    <a:bodyPr/>
                    <a:lstStyle/>
                    <a:p>
                      <a:pPr algn="l" fontAlgn="t"/>
                      <a:r>
                        <a:rPr lang="en-US" altLang="ja-JP" sz="1050" b="0" i="0" u="none" strike="noStrike" dirty="0">
                          <a:solidFill>
                            <a:schemeClr val="tx1">
                              <a:lumMod val="75000"/>
                              <a:lumOff val="25000"/>
                            </a:schemeClr>
                          </a:solidFill>
                          <a:effectLst/>
                          <a:latin typeface="メイリオ" panose="020B0604030504040204" pitchFamily="50" charset="-128"/>
                          <a:ea typeface="メイリオ" panose="020B0604030504040204" pitchFamily="50" charset="-128"/>
                        </a:rPr>
                        <a:t>SS</a:t>
                      </a:r>
                      <a:r>
                        <a:rPr lang="ja-JP" altLang="en-US" sz="1050" b="0" i="0" u="none" strike="noStrike" dirty="0">
                          <a:solidFill>
                            <a:schemeClr val="tx1">
                              <a:lumMod val="75000"/>
                              <a:lumOff val="25000"/>
                            </a:schemeClr>
                          </a:solidFill>
                          <a:effectLst/>
                          <a:latin typeface="メイリオ" panose="020B0604030504040204" pitchFamily="50" charset="-128"/>
                          <a:ea typeface="メイリオ" panose="020B0604030504040204" pitchFamily="50" charset="-128"/>
                        </a:rPr>
                        <a:t>のメール送信機能の利用</a:t>
                      </a:r>
                    </a:p>
                  </a:txBody>
                  <a:tcPr marL="114300" marR="9525" marT="9525" marB="0"/>
                </a:tc>
                <a:tc>
                  <a:txBody>
                    <a:bodyPr/>
                    <a:lstStyle/>
                    <a:p>
                      <a:pPr algn="ctr" fontAlgn="ctr"/>
                      <a:r>
                        <a:rPr lang="ja-JP" altLang="en-US" sz="1050" b="0" i="0" u="none" strike="noStrike" dirty="0">
                          <a:solidFill>
                            <a:schemeClr val="tx1">
                              <a:lumMod val="75000"/>
                              <a:lumOff val="25000"/>
                            </a:schemeClr>
                          </a:solidFill>
                          <a:effectLst/>
                          <a:latin typeface="メイリオ" panose="020B0604030504040204" pitchFamily="50" charset="-128"/>
                          <a:ea typeface="メイリオ" panose="020B0604030504040204" pitchFamily="50" charset="-128"/>
                        </a:rPr>
                        <a:t>不可</a:t>
                      </a:r>
                      <a:endParaRPr lang="en-US" altLang="ja-JP" sz="1050" b="0" i="0" u="none" strike="noStrike" dirty="0">
                        <a:solidFill>
                          <a:schemeClr val="tx1">
                            <a:lumMod val="75000"/>
                            <a:lumOff val="25000"/>
                          </a:schemeClr>
                        </a:solidFill>
                        <a:effectLst/>
                        <a:latin typeface="メイリオ" panose="020B0604030504040204" pitchFamily="50" charset="-128"/>
                        <a:ea typeface="メイリオ" panose="020B0604030504040204" pitchFamily="50" charset="-128"/>
                      </a:endParaRPr>
                    </a:p>
                  </a:txBody>
                  <a:tcPr marL="9525" marR="9525" marT="9525" marB="0"/>
                </a:tc>
                <a:tc>
                  <a:txBody>
                    <a:bodyPr/>
                    <a:lstStyle/>
                    <a:p>
                      <a:pPr algn="ctr" fontAlgn="ctr"/>
                      <a:r>
                        <a:rPr lang="ja-JP" altLang="en-US" sz="1050" b="0" i="0" u="none" strike="noStrike" dirty="0">
                          <a:solidFill>
                            <a:schemeClr val="tx1">
                              <a:lumMod val="75000"/>
                              <a:lumOff val="25000"/>
                            </a:schemeClr>
                          </a:solidFill>
                          <a:effectLst/>
                          <a:latin typeface="メイリオ" panose="020B0604030504040204" pitchFamily="50" charset="-128"/>
                          <a:ea typeface="メイリオ" panose="020B0604030504040204" pitchFamily="50" charset="-128"/>
                        </a:rPr>
                        <a:t>可</a:t>
                      </a:r>
                    </a:p>
                  </a:txBody>
                  <a:tcPr marL="9525" marR="9525" marT="9525" marB="0"/>
                </a:tc>
                <a:tc>
                  <a:txBody>
                    <a:bodyPr/>
                    <a:lstStyle/>
                    <a:p>
                      <a:pPr algn="ctr" fontAlgn="ctr"/>
                      <a:r>
                        <a:rPr lang="ja-JP" altLang="en-US" sz="1050" b="0" i="0" u="none" strike="noStrike" dirty="0">
                          <a:solidFill>
                            <a:schemeClr val="tx1">
                              <a:lumMod val="75000"/>
                              <a:lumOff val="25000"/>
                            </a:schemeClr>
                          </a:solidFill>
                          <a:effectLst/>
                          <a:latin typeface="メイリオ" panose="020B0604030504040204" pitchFamily="50" charset="-128"/>
                          <a:ea typeface="メイリオ" panose="020B0604030504040204" pitchFamily="50" charset="-128"/>
                        </a:rPr>
                        <a:t>←（同左）</a:t>
                      </a:r>
                    </a:p>
                  </a:txBody>
                  <a:tcPr marL="9525" marR="9525" marT="9525" marB="0"/>
                </a:tc>
                <a:extLst>
                  <a:ext uri="{0D108BD9-81ED-4DB2-BD59-A6C34878D82A}">
                    <a16:rowId xmlns:a16="http://schemas.microsoft.com/office/drawing/2014/main" val="2309012476"/>
                  </a:ext>
                </a:extLst>
              </a:tr>
              <a:tr h="252000">
                <a:tc>
                  <a:txBody>
                    <a:bodyPr/>
                    <a:lstStyle/>
                    <a:p>
                      <a:pPr algn="l" fontAlgn="t"/>
                      <a:r>
                        <a:rPr lang="ja-JP" altLang="en-US" sz="1050" b="0" i="0" u="none" strike="noStrike" dirty="0">
                          <a:solidFill>
                            <a:schemeClr val="tx1">
                              <a:lumMod val="75000"/>
                              <a:lumOff val="25000"/>
                            </a:schemeClr>
                          </a:solidFill>
                          <a:effectLst/>
                          <a:latin typeface="メイリオ" panose="020B0604030504040204" pitchFamily="50" charset="-128"/>
                          <a:ea typeface="メイリオ" panose="020B0604030504040204" pitchFamily="50" charset="-128"/>
                        </a:rPr>
                        <a:t>オンプレから</a:t>
                      </a:r>
                      <a:r>
                        <a:rPr lang="en-US" altLang="ja-JP" sz="1050" b="0" i="0" u="none" strike="noStrike" dirty="0">
                          <a:solidFill>
                            <a:schemeClr val="tx1">
                              <a:lumMod val="75000"/>
                              <a:lumOff val="25000"/>
                            </a:schemeClr>
                          </a:solidFill>
                          <a:effectLst/>
                          <a:latin typeface="メイリオ" panose="020B0604030504040204" pitchFamily="50" charset="-128"/>
                          <a:ea typeface="メイリオ" panose="020B0604030504040204" pitchFamily="50" charset="-128"/>
                        </a:rPr>
                        <a:t>NX Cloud</a:t>
                      </a:r>
                      <a:r>
                        <a:rPr lang="ja-JP" altLang="en-US" sz="1050" b="0" i="0" u="none" strike="noStrike" dirty="0">
                          <a:solidFill>
                            <a:schemeClr val="tx1">
                              <a:lumMod val="75000"/>
                              <a:lumOff val="25000"/>
                            </a:schemeClr>
                          </a:solidFill>
                          <a:effectLst/>
                          <a:latin typeface="メイリオ" panose="020B0604030504040204" pitchFamily="50" charset="-128"/>
                          <a:ea typeface="メイリオ" panose="020B0604030504040204" pitchFamily="50" charset="-128"/>
                        </a:rPr>
                        <a:t>へのデータ移行</a:t>
                      </a:r>
                    </a:p>
                  </a:txBody>
                  <a:tcPr marL="114300" marR="9525" marT="9525" marB="0"/>
                </a:tc>
                <a:tc>
                  <a:txBody>
                    <a:bodyPr/>
                    <a:lstStyle/>
                    <a:p>
                      <a:pPr algn="ctr" fontAlgn="ctr"/>
                      <a:r>
                        <a:rPr lang="ja-JP" altLang="en-US" sz="1050" b="0" i="0" u="none" strike="noStrike" dirty="0">
                          <a:solidFill>
                            <a:schemeClr val="tx1">
                              <a:lumMod val="75000"/>
                              <a:lumOff val="25000"/>
                            </a:schemeClr>
                          </a:solidFill>
                          <a:effectLst/>
                          <a:latin typeface="メイリオ" panose="020B0604030504040204" pitchFamily="50" charset="-128"/>
                          <a:ea typeface="メイリオ" panose="020B0604030504040204" pitchFamily="50" charset="-128"/>
                        </a:rPr>
                        <a:t>不可</a:t>
                      </a:r>
                      <a:endParaRPr lang="en-US" altLang="ja-JP" sz="1050" b="0" i="0" u="none" strike="noStrike" dirty="0">
                        <a:solidFill>
                          <a:schemeClr val="tx1">
                            <a:lumMod val="75000"/>
                            <a:lumOff val="25000"/>
                          </a:schemeClr>
                        </a:solidFill>
                        <a:effectLst/>
                        <a:latin typeface="メイリオ" panose="020B0604030504040204" pitchFamily="50" charset="-128"/>
                        <a:ea typeface="メイリオ" panose="020B0604030504040204" pitchFamily="50" charset="-128"/>
                      </a:endParaRPr>
                    </a:p>
                  </a:txBody>
                  <a:tcPr marL="9525" marR="9525" marT="9525" marB="0"/>
                </a:tc>
                <a:tc>
                  <a:txBody>
                    <a:bodyPr/>
                    <a:lstStyle/>
                    <a:p>
                      <a:pPr algn="ctr" fontAlgn="ctr"/>
                      <a:r>
                        <a:rPr lang="ja-JP" altLang="en-US" sz="1050" b="0" i="0" u="none" strike="noStrike" dirty="0">
                          <a:solidFill>
                            <a:schemeClr val="tx1">
                              <a:lumMod val="75000"/>
                              <a:lumOff val="25000"/>
                            </a:schemeClr>
                          </a:solidFill>
                          <a:effectLst/>
                          <a:latin typeface="メイリオ" panose="020B0604030504040204" pitchFamily="50" charset="-128"/>
                          <a:ea typeface="メイリオ" panose="020B0604030504040204" pitchFamily="50" charset="-128"/>
                        </a:rPr>
                        <a:t>可</a:t>
                      </a:r>
                    </a:p>
                  </a:txBody>
                  <a:tcPr marL="9525" marR="9525" marT="9525" marB="0"/>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ja-JP" altLang="en-US" sz="1050" b="0" i="0" u="none" strike="noStrike" dirty="0">
                          <a:solidFill>
                            <a:schemeClr val="tx1">
                              <a:lumMod val="75000"/>
                              <a:lumOff val="25000"/>
                            </a:schemeClr>
                          </a:solidFill>
                          <a:effectLst/>
                          <a:latin typeface="メイリオ" panose="020B0604030504040204" pitchFamily="50" charset="-128"/>
                          <a:ea typeface="メイリオ" panose="020B0604030504040204" pitchFamily="50" charset="-128"/>
                        </a:rPr>
                        <a:t>←（同左）</a:t>
                      </a:r>
                    </a:p>
                  </a:txBody>
                  <a:tcPr marL="9525" marR="9525" marT="9525" marB="0"/>
                </a:tc>
                <a:extLst>
                  <a:ext uri="{0D108BD9-81ED-4DB2-BD59-A6C34878D82A}">
                    <a16:rowId xmlns:a16="http://schemas.microsoft.com/office/drawing/2014/main" val="1015112672"/>
                  </a:ext>
                </a:extLst>
              </a:tr>
              <a:tr h="0">
                <a:tc>
                  <a:txBody>
                    <a:bodyPr/>
                    <a:lstStyle/>
                    <a:p>
                      <a:pPr algn="l" fontAlgn="t"/>
                      <a:r>
                        <a:rPr lang="ja-JP" altLang="en-US" sz="1050" b="0" i="0" u="none" strike="noStrike" dirty="0">
                          <a:solidFill>
                            <a:schemeClr val="tx1">
                              <a:lumMod val="75000"/>
                              <a:lumOff val="25000"/>
                            </a:schemeClr>
                          </a:solidFill>
                          <a:effectLst/>
                          <a:latin typeface="メイリオ" panose="020B0604030504040204" pitchFamily="50" charset="-128"/>
                          <a:ea typeface="メイリオ" panose="020B0604030504040204" pitchFamily="50" charset="-128"/>
                        </a:rPr>
                        <a:t>クラウド環境のデータベースの直接参照</a:t>
                      </a:r>
                    </a:p>
                  </a:txBody>
                  <a:tcPr marL="114300" marR="9525" marT="9525" marB="0"/>
                </a:tc>
                <a:tc>
                  <a:txBody>
                    <a:bodyPr/>
                    <a:lstStyle/>
                    <a:p>
                      <a:pPr algn="ctr" fontAlgn="ctr"/>
                      <a:r>
                        <a:rPr lang="ja-JP" altLang="en-US" sz="1050" b="0" i="0" u="none" strike="noStrike" dirty="0">
                          <a:solidFill>
                            <a:schemeClr val="tx1">
                              <a:lumMod val="75000"/>
                              <a:lumOff val="25000"/>
                            </a:schemeClr>
                          </a:solidFill>
                          <a:effectLst/>
                          <a:latin typeface="メイリオ" panose="020B0604030504040204" pitchFamily="50" charset="-128"/>
                          <a:ea typeface="メイリオ" panose="020B0604030504040204" pitchFamily="50" charset="-128"/>
                        </a:rPr>
                        <a:t>不可</a:t>
                      </a:r>
                      <a:endParaRPr lang="en-US" altLang="ja-JP" sz="1050" b="0" i="0" u="none" strike="noStrike" dirty="0">
                        <a:solidFill>
                          <a:schemeClr val="tx1">
                            <a:lumMod val="75000"/>
                            <a:lumOff val="25000"/>
                          </a:schemeClr>
                        </a:solidFill>
                        <a:effectLst/>
                        <a:latin typeface="メイリオ" panose="020B0604030504040204" pitchFamily="50" charset="-128"/>
                        <a:ea typeface="メイリオ" panose="020B0604030504040204" pitchFamily="50" charset="-128"/>
                      </a:endParaRPr>
                    </a:p>
                  </a:txBody>
                  <a:tcPr marL="9525" marR="9525" marT="9525" marB="0"/>
                </a:tc>
                <a:tc>
                  <a:txBody>
                    <a:bodyPr/>
                    <a:lstStyle/>
                    <a:p>
                      <a:pPr algn="ctr" fontAlgn="ctr"/>
                      <a:r>
                        <a:rPr lang="ja-JP" altLang="en-US" sz="1050" b="0" i="0" u="none" strike="noStrike" dirty="0">
                          <a:solidFill>
                            <a:schemeClr val="tx1">
                              <a:lumMod val="75000"/>
                              <a:lumOff val="25000"/>
                            </a:schemeClr>
                          </a:solidFill>
                          <a:effectLst/>
                          <a:latin typeface="メイリオ" panose="020B0604030504040204" pitchFamily="50" charset="-128"/>
                          <a:ea typeface="メイリオ" panose="020B0604030504040204" pitchFamily="50" charset="-128"/>
                        </a:rPr>
                        <a:t>可</a:t>
                      </a:r>
                      <a:endParaRPr lang="en-US" altLang="ja-JP" sz="1050" b="0" i="0" u="none" strike="noStrike" dirty="0">
                        <a:solidFill>
                          <a:schemeClr val="tx1">
                            <a:lumMod val="75000"/>
                            <a:lumOff val="25000"/>
                          </a:schemeClr>
                        </a:solidFill>
                        <a:effectLst/>
                        <a:latin typeface="メイリオ" panose="020B0604030504040204" pitchFamily="50" charset="-128"/>
                        <a:ea typeface="メイリオ" panose="020B0604030504040204" pitchFamily="50" charset="-128"/>
                      </a:endParaRPr>
                    </a:p>
                    <a:p>
                      <a:pPr algn="l" fontAlgn="ctr"/>
                      <a:r>
                        <a:rPr lang="ja-JP" altLang="en-US" sz="800" b="0" i="0" u="none" strike="noStrike" dirty="0">
                          <a:solidFill>
                            <a:schemeClr val="tx1">
                              <a:lumMod val="75000"/>
                              <a:lumOff val="25000"/>
                            </a:schemeClr>
                          </a:solidFill>
                          <a:effectLst/>
                          <a:latin typeface="メイリオ" panose="020B0604030504040204" pitchFamily="50" charset="-128"/>
                          <a:ea typeface="メイリオ" panose="020B0604030504040204" pitchFamily="50" charset="-128"/>
                        </a:rPr>
                        <a:t>・</a:t>
                      </a:r>
                      <a:r>
                        <a:rPr lang="en-US" altLang="ja-JP" sz="800" b="0" i="0" u="none" strike="noStrike" dirty="0">
                          <a:solidFill>
                            <a:schemeClr val="tx1">
                              <a:lumMod val="75000"/>
                              <a:lumOff val="25000"/>
                            </a:schemeClr>
                          </a:solidFill>
                          <a:effectLst/>
                          <a:latin typeface="メイリオ" panose="020B0604030504040204" pitchFamily="50" charset="-128"/>
                          <a:ea typeface="メイリオ" panose="020B0604030504040204" pitchFamily="50" charset="-128"/>
                        </a:rPr>
                        <a:t>VPN/</a:t>
                      </a:r>
                      <a:r>
                        <a:rPr lang="en-US" altLang="ja-JP" sz="800" b="0" i="0" u="none" strike="noStrike" dirty="0" err="1">
                          <a:solidFill>
                            <a:schemeClr val="tx1">
                              <a:lumMod val="75000"/>
                              <a:lumOff val="25000"/>
                            </a:schemeClr>
                          </a:solidFill>
                          <a:effectLst/>
                          <a:latin typeface="メイリオ" panose="020B0604030504040204" pitchFamily="50" charset="-128"/>
                          <a:ea typeface="メイリオ" panose="020B0604030504040204" pitchFamily="50" charset="-128"/>
                        </a:rPr>
                        <a:t>FastConnect</a:t>
                      </a:r>
                      <a:r>
                        <a:rPr lang="ja-JP" altLang="en-US" sz="800" b="0" i="0" u="none" strike="noStrike" dirty="0">
                          <a:solidFill>
                            <a:schemeClr val="tx1">
                              <a:lumMod val="75000"/>
                              <a:lumOff val="25000"/>
                            </a:schemeClr>
                          </a:solidFill>
                          <a:effectLst/>
                          <a:latin typeface="メイリオ" panose="020B0604030504040204" pitchFamily="50" charset="-128"/>
                          <a:ea typeface="メイリオ" panose="020B0604030504040204" pitchFamily="50" charset="-128"/>
                        </a:rPr>
                        <a:t>が必須</a:t>
                      </a:r>
                    </a:p>
                    <a:p>
                      <a:pPr algn="l" fontAlgn="ctr"/>
                      <a:r>
                        <a:rPr lang="ja-JP" altLang="en-US" sz="800" b="0" i="0" u="none" strike="noStrike" dirty="0">
                          <a:solidFill>
                            <a:schemeClr val="tx1">
                              <a:lumMod val="75000"/>
                              <a:lumOff val="25000"/>
                            </a:schemeClr>
                          </a:solidFill>
                          <a:effectLst/>
                          <a:latin typeface="メイリオ" panose="020B0604030504040204" pitchFamily="50" charset="-128"/>
                          <a:ea typeface="メイリオ" panose="020B0604030504040204" pitchFamily="50" charset="-128"/>
                        </a:rPr>
                        <a:t>・参照</a:t>
                      </a:r>
                      <a:r>
                        <a:rPr lang="en-US" altLang="ja-JP" sz="800" b="0" i="0" u="none" strike="noStrike" dirty="0">
                          <a:solidFill>
                            <a:schemeClr val="tx1">
                              <a:lumMod val="75000"/>
                              <a:lumOff val="25000"/>
                            </a:schemeClr>
                          </a:solidFill>
                          <a:effectLst/>
                          <a:latin typeface="メイリオ" panose="020B0604030504040204" pitchFamily="50" charset="-128"/>
                          <a:ea typeface="メイリオ" panose="020B0604030504040204" pitchFamily="50" charset="-128"/>
                        </a:rPr>
                        <a:t>/</a:t>
                      </a:r>
                      <a:r>
                        <a:rPr lang="ja-JP" altLang="en-US" sz="800" b="0" i="0" u="none" strike="noStrike" dirty="0">
                          <a:solidFill>
                            <a:schemeClr val="tx1">
                              <a:lumMod val="75000"/>
                              <a:lumOff val="25000"/>
                            </a:schemeClr>
                          </a:solidFill>
                          <a:effectLst/>
                          <a:latin typeface="メイリオ" panose="020B0604030504040204" pitchFamily="50" charset="-128"/>
                          <a:ea typeface="メイリオ" panose="020B0604030504040204" pitchFamily="50" charset="-128"/>
                        </a:rPr>
                        <a:t>書込に制限あり</a:t>
                      </a:r>
                    </a:p>
                  </a:txBody>
                  <a:tcPr marL="9525" marR="9525" marT="9525" marB="0"/>
                </a:tc>
                <a:tc>
                  <a:txBody>
                    <a:bodyPr/>
                    <a:lstStyle/>
                    <a:p>
                      <a:pPr algn="ctr" fontAlgn="ctr"/>
                      <a:r>
                        <a:rPr lang="ja-JP" altLang="en-US" sz="1050" b="0" i="0" u="none" strike="noStrike" dirty="0">
                          <a:solidFill>
                            <a:schemeClr val="tx1">
                              <a:lumMod val="75000"/>
                              <a:lumOff val="25000"/>
                            </a:schemeClr>
                          </a:solidFill>
                          <a:effectLst/>
                          <a:latin typeface="メイリオ" panose="020B0604030504040204" pitchFamily="50" charset="-128"/>
                          <a:ea typeface="メイリオ" panose="020B0604030504040204" pitchFamily="50" charset="-128"/>
                        </a:rPr>
                        <a:t>不可</a:t>
                      </a:r>
                    </a:p>
                  </a:txBody>
                  <a:tcPr marL="9525" marR="9525" marT="9525" marB="0"/>
                </a:tc>
                <a:extLst>
                  <a:ext uri="{0D108BD9-81ED-4DB2-BD59-A6C34878D82A}">
                    <a16:rowId xmlns:a16="http://schemas.microsoft.com/office/drawing/2014/main" val="1692733669"/>
                  </a:ext>
                </a:extLst>
              </a:tr>
              <a:tr h="252000">
                <a:tc>
                  <a:txBody>
                    <a:bodyPr/>
                    <a:lstStyle/>
                    <a:p>
                      <a:pPr algn="l" fontAlgn="t"/>
                      <a:r>
                        <a:rPr lang="ja-JP" altLang="en-US" sz="1050" b="0" i="0" u="none" strike="noStrike" dirty="0">
                          <a:solidFill>
                            <a:schemeClr val="tx1">
                              <a:lumMod val="75000"/>
                              <a:lumOff val="25000"/>
                            </a:schemeClr>
                          </a:solidFill>
                          <a:effectLst/>
                          <a:latin typeface="メイリオ" panose="020B0604030504040204" pitchFamily="50" charset="-128"/>
                          <a:ea typeface="メイリオ" panose="020B0604030504040204" pitchFamily="50" charset="-128"/>
                        </a:rPr>
                        <a:t>大阪リージョンへのバックアップ保管　</a:t>
                      </a:r>
                    </a:p>
                  </a:txBody>
                  <a:tcPr marL="114300" marR="9525" marT="9525" marB="0"/>
                </a:tc>
                <a:tc>
                  <a:txBody>
                    <a:bodyPr/>
                    <a:lstStyle/>
                    <a:p>
                      <a:pPr algn="ctr" fontAlgn="ctr"/>
                      <a:r>
                        <a:rPr lang="ja-JP" altLang="en-US" sz="1050" b="0" i="0" u="none" strike="noStrike" dirty="0">
                          <a:solidFill>
                            <a:schemeClr val="tx1">
                              <a:lumMod val="75000"/>
                              <a:lumOff val="25000"/>
                            </a:schemeClr>
                          </a:solidFill>
                          <a:effectLst/>
                          <a:latin typeface="メイリオ" panose="020B0604030504040204" pitchFamily="50" charset="-128"/>
                          <a:ea typeface="メイリオ" panose="020B0604030504040204" pitchFamily="50" charset="-128"/>
                        </a:rPr>
                        <a:t>不可</a:t>
                      </a:r>
                      <a:endParaRPr lang="en-US" altLang="ja-JP" sz="1050" b="0" i="0" u="none" strike="noStrike" dirty="0">
                        <a:solidFill>
                          <a:schemeClr val="tx1">
                            <a:lumMod val="75000"/>
                            <a:lumOff val="25000"/>
                          </a:schemeClr>
                        </a:solidFill>
                        <a:effectLst/>
                        <a:latin typeface="メイリオ" panose="020B0604030504040204" pitchFamily="50" charset="-128"/>
                        <a:ea typeface="メイリオ" panose="020B0604030504040204" pitchFamily="50" charset="-128"/>
                      </a:endParaRPr>
                    </a:p>
                  </a:txBody>
                  <a:tcPr marL="9525" marR="9525" marT="9525" marB="0"/>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ja-JP" altLang="en-US" sz="1050" b="0" i="0" u="none" strike="noStrike" dirty="0">
                          <a:solidFill>
                            <a:schemeClr val="tx1">
                              <a:lumMod val="75000"/>
                              <a:lumOff val="25000"/>
                            </a:schemeClr>
                          </a:solidFill>
                          <a:effectLst/>
                          <a:latin typeface="メイリオ" panose="020B0604030504040204" pitchFamily="50" charset="-128"/>
                          <a:ea typeface="メイリオ" panose="020B0604030504040204" pitchFamily="50" charset="-128"/>
                        </a:rPr>
                        <a:t>可</a:t>
                      </a:r>
                    </a:p>
                  </a:txBody>
                  <a:tcPr marL="9525" marR="9525" marT="9525" marB="0"/>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ja-JP" altLang="en-US" sz="1050" b="0" i="0" u="none" strike="noStrike" dirty="0">
                          <a:solidFill>
                            <a:schemeClr val="tx1">
                              <a:lumMod val="75000"/>
                              <a:lumOff val="25000"/>
                            </a:schemeClr>
                          </a:solidFill>
                          <a:effectLst/>
                          <a:latin typeface="メイリオ" panose="020B0604030504040204" pitchFamily="50" charset="-128"/>
                          <a:ea typeface="メイリオ" panose="020B0604030504040204" pitchFamily="50" charset="-128"/>
                        </a:rPr>
                        <a:t>←（同左）</a:t>
                      </a:r>
                    </a:p>
                  </a:txBody>
                  <a:tcPr marL="9525" marR="9525" marT="9525" marB="0"/>
                </a:tc>
                <a:extLst>
                  <a:ext uri="{0D108BD9-81ED-4DB2-BD59-A6C34878D82A}">
                    <a16:rowId xmlns:a16="http://schemas.microsoft.com/office/drawing/2014/main" val="429301191"/>
                  </a:ext>
                </a:extLst>
              </a:tr>
              <a:tr h="0">
                <a:tc>
                  <a:txBody>
                    <a:bodyPr/>
                    <a:lstStyle/>
                    <a:p>
                      <a:pPr algn="l" fontAlgn="t"/>
                      <a:r>
                        <a:rPr lang="en-US" altLang="ja-JP" sz="1050" b="0" i="0" u="none" strike="noStrike" dirty="0">
                          <a:solidFill>
                            <a:schemeClr val="tx1">
                              <a:lumMod val="75000"/>
                              <a:lumOff val="25000"/>
                            </a:schemeClr>
                          </a:solidFill>
                          <a:effectLst/>
                          <a:latin typeface="メイリオ" panose="020B0604030504040204" pitchFamily="50" charset="-128"/>
                          <a:ea typeface="メイリオ" panose="020B0604030504040204" pitchFamily="50" charset="-128"/>
                        </a:rPr>
                        <a:t>SS</a:t>
                      </a:r>
                      <a:r>
                        <a:rPr lang="ja-JP" altLang="en-US" sz="1050" b="0" i="0" u="none" strike="noStrike" dirty="0">
                          <a:solidFill>
                            <a:schemeClr val="tx1">
                              <a:lumMod val="75000"/>
                              <a:lumOff val="25000"/>
                            </a:schemeClr>
                          </a:solidFill>
                          <a:effectLst/>
                          <a:latin typeface="メイリオ" panose="020B0604030504040204" pitchFamily="50" charset="-128"/>
                          <a:ea typeface="メイリオ" panose="020B0604030504040204" pitchFamily="50" charset="-128"/>
                        </a:rPr>
                        <a:t>のログ採取機能のお客様利用</a:t>
                      </a:r>
                      <a:endParaRPr lang="en-US" altLang="ja-JP" sz="1050" b="0" i="0" u="none" strike="noStrike" dirty="0">
                        <a:solidFill>
                          <a:schemeClr val="tx1">
                            <a:lumMod val="75000"/>
                            <a:lumOff val="25000"/>
                          </a:schemeClr>
                        </a:solidFill>
                        <a:effectLst/>
                        <a:latin typeface="メイリオ" panose="020B0604030504040204" pitchFamily="50" charset="-128"/>
                        <a:ea typeface="メイリオ" panose="020B0604030504040204" pitchFamily="50" charset="-128"/>
                      </a:endParaRPr>
                    </a:p>
                    <a:p>
                      <a:pPr algn="l" fontAlgn="t"/>
                      <a:r>
                        <a:rPr lang="ja-JP" altLang="en-US" sz="1050" b="0" i="0" u="none" strike="noStrike" dirty="0">
                          <a:solidFill>
                            <a:schemeClr val="tx1">
                              <a:lumMod val="75000"/>
                              <a:lumOff val="25000"/>
                            </a:schemeClr>
                          </a:solidFill>
                          <a:effectLst/>
                          <a:latin typeface="メイリオ" panose="020B0604030504040204" pitchFamily="50" charset="-128"/>
                          <a:ea typeface="メイリオ" panose="020B0604030504040204" pitchFamily="50" charset="-128"/>
                        </a:rPr>
                        <a:t>（ログデータの収集）</a:t>
                      </a:r>
                    </a:p>
                  </a:txBody>
                  <a:tcPr marL="114300" marR="9525" marT="9525" marB="0"/>
                </a:tc>
                <a:tc>
                  <a:txBody>
                    <a:bodyPr/>
                    <a:lstStyle/>
                    <a:p>
                      <a:pPr algn="ctr" fontAlgn="ctr"/>
                      <a:r>
                        <a:rPr lang="ja-JP" altLang="en-US" sz="1050" b="0" i="0" u="none" strike="noStrike" dirty="0">
                          <a:solidFill>
                            <a:schemeClr val="tx1">
                              <a:lumMod val="75000"/>
                              <a:lumOff val="25000"/>
                            </a:schemeClr>
                          </a:solidFill>
                          <a:effectLst/>
                          <a:latin typeface="メイリオ" panose="020B0604030504040204" pitchFamily="50" charset="-128"/>
                          <a:ea typeface="メイリオ" panose="020B0604030504040204" pitchFamily="50" charset="-128"/>
                        </a:rPr>
                        <a:t>不可</a:t>
                      </a:r>
                      <a:endParaRPr lang="en-US" altLang="ja-JP" sz="1050" b="0" i="0" u="none" strike="noStrike" dirty="0">
                        <a:solidFill>
                          <a:schemeClr val="tx1">
                            <a:lumMod val="75000"/>
                            <a:lumOff val="25000"/>
                          </a:schemeClr>
                        </a:solidFill>
                        <a:effectLst/>
                        <a:latin typeface="メイリオ" panose="020B0604030504040204" pitchFamily="50" charset="-128"/>
                        <a:ea typeface="メイリオ" panose="020B0604030504040204" pitchFamily="50" charset="-128"/>
                      </a:endParaRPr>
                    </a:p>
                    <a:p>
                      <a:pPr algn="l" fontAlgn="ctr"/>
                      <a:r>
                        <a:rPr lang="ja-JP" altLang="en-US" sz="800" b="0" i="0" u="none" strike="noStrike" dirty="0">
                          <a:solidFill>
                            <a:schemeClr val="tx1">
                              <a:lumMod val="75000"/>
                              <a:lumOff val="25000"/>
                            </a:schemeClr>
                          </a:solidFill>
                          <a:effectLst/>
                          <a:latin typeface="メイリオ" panose="020B0604030504040204" pitchFamily="50" charset="-128"/>
                          <a:ea typeface="メイリオ" panose="020B0604030504040204" pitchFamily="50" charset="-128"/>
                        </a:rPr>
                        <a:t>ログインログ、サービス実行ログ、画面起動ログ、データアクセスログを取得しています</a:t>
                      </a:r>
                      <a:endParaRPr lang="en-US" altLang="ja-JP" sz="800" b="0" i="0" u="none" strike="noStrike" dirty="0">
                        <a:solidFill>
                          <a:schemeClr val="tx1">
                            <a:lumMod val="75000"/>
                            <a:lumOff val="25000"/>
                          </a:schemeClr>
                        </a:solidFill>
                        <a:effectLst/>
                        <a:latin typeface="メイリオ" panose="020B0604030504040204" pitchFamily="50" charset="-128"/>
                        <a:ea typeface="メイリオ" panose="020B0604030504040204" pitchFamily="50" charset="-128"/>
                      </a:endParaRPr>
                    </a:p>
                  </a:txBody>
                  <a:tcPr marL="9525" marR="9525" marT="9525" marB="0"/>
                </a:tc>
                <a:tc>
                  <a:txBody>
                    <a:bodyPr/>
                    <a:lstStyle/>
                    <a:p>
                      <a:pPr algn="ctr" fontAlgn="ctr"/>
                      <a:r>
                        <a:rPr lang="ja-JP" altLang="en-US" sz="1050" b="0" i="0" u="none" strike="noStrike" dirty="0">
                          <a:solidFill>
                            <a:schemeClr val="tx1">
                              <a:lumMod val="75000"/>
                              <a:lumOff val="25000"/>
                            </a:schemeClr>
                          </a:solidFill>
                          <a:effectLst/>
                          <a:latin typeface="メイリオ" panose="020B0604030504040204" pitchFamily="50" charset="-128"/>
                          <a:ea typeface="メイリオ" panose="020B0604030504040204" pitchFamily="50" charset="-128"/>
                        </a:rPr>
                        <a:t>可</a:t>
                      </a:r>
                    </a:p>
                  </a:txBody>
                  <a:tcPr marL="9525" marR="9525" marT="9525" marB="0"/>
                </a:tc>
                <a:tc>
                  <a:txBody>
                    <a:bodyPr/>
                    <a:lstStyle/>
                    <a:p>
                      <a:pPr algn="ctr" fontAlgn="ctr"/>
                      <a:r>
                        <a:rPr lang="ja-JP" altLang="en-US" sz="1050" b="0" i="0" u="none" strike="noStrike" dirty="0">
                          <a:solidFill>
                            <a:schemeClr val="tx1">
                              <a:lumMod val="75000"/>
                              <a:lumOff val="25000"/>
                            </a:schemeClr>
                          </a:solidFill>
                          <a:effectLst/>
                          <a:latin typeface="メイリオ" panose="020B0604030504040204" pitchFamily="50" charset="-128"/>
                          <a:ea typeface="メイリオ" panose="020B0604030504040204" pitchFamily="50" charset="-128"/>
                        </a:rPr>
                        <a:t>←（同左）</a:t>
                      </a:r>
                      <a:endParaRPr lang="en-US" altLang="ja-JP" sz="1050" b="0" i="0" u="none" strike="noStrike" dirty="0">
                        <a:solidFill>
                          <a:schemeClr val="tx1">
                            <a:lumMod val="75000"/>
                            <a:lumOff val="25000"/>
                          </a:schemeClr>
                        </a:solidFill>
                        <a:effectLst/>
                        <a:latin typeface="メイリオ" panose="020B0604030504040204" pitchFamily="50" charset="-128"/>
                        <a:ea typeface="メイリオ" panose="020B0604030504040204" pitchFamily="50" charset="-128"/>
                      </a:endParaRPr>
                    </a:p>
                  </a:txBody>
                  <a:tcPr marL="9525" marR="9525" marT="9525" marB="0"/>
                </a:tc>
                <a:extLst>
                  <a:ext uri="{0D108BD9-81ED-4DB2-BD59-A6C34878D82A}">
                    <a16:rowId xmlns:a16="http://schemas.microsoft.com/office/drawing/2014/main" val="493586274"/>
                  </a:ext>
                </a:extLst>
              </a:tr>
              <a:tr h="252000">
                <a:tc>
                  <a:txBody>
                    <a:bodyPr/>
                    <a:lstStyle/>
                    <a:p>
                      <a:pPr algn="l" fontAlgn="t"/>
                      <a:r>
                        <a:rPr kumimoji="0" lang="ja-JP" altLang="en-US" sz="1050" b="0" kern="0" dirty="0">
                          <a:solidFill>
                            <a:schemeClr val="tx1">
                              <a:lumMod val="75000"/>
                              <a:lumOff val="25000"/>
                            </a:schemeClr>
                          </a:solidFill>
                          <a:cs typeface="メイリオ" pitchFamily="50" charset="-128"/>
                        </a:rPr>
                        <a:t>使用できる製品の制限／機能の制限</a:t>
                      </a:r>
                      <a:endParaRPr lang="ja-JP" altLang="en-US" sz="1050" b="0" i="0" u="none" strike="noStrike" dirty="0">
                        <a:solidFill>
                          <a:schemeClr val="tx1">
                            <a:lumMod val="75000"/>
                            <a:lumOff val="25000"/>
                          </a:schemeClr>
                        </a:solidFill>
                        <a:effectLst/>
                        <a:latin typeface="メイリオ" panose="020B0604030504040204" pitchFamily="50" charset="-128"/>
                        <a:ea typeface="メイリオ" panose="020B0604030504040204" pitchFamily="50" charset="-128"/>
                      </a:endParaRPr>
                    </a:p>
                  </a:txBody>
                  <a:tcPr marL="114300" marR="9525" marT="9525" marB="0"/>
                </a:tc>
                <a:tc>
                  <a:txBody>
                    <a:bodyPr/>
                    <a:lstStyle/>
                    <a:p>
                      <a:pPr algn="ctr" fontAlgn="ctr"/>
                      <a:r>
                        <a:rPr lang="ja-JP" altLang="en-US" sz="1050" b="0" i="0" u="none" strike="noStrike" dirty="0">
                          <a:solidFill>
                            <a:schemeClr val="tx1">
                              <a:lumMod val="75000"/>
                              <a:lumOff val="25000"/>
                            </a:schemeClr>
                          </a:solidFill>
                          <a:effectLst/>
                          <a:latin typeface="メイリオ" panose="020B0604030504040204" pitchFamily="50" charset="-128"/>
                          <a:ea typeface="メイリオ" panose="020B0604030504040204" pitchFamily="50" charset="-128"/>
                        </a:rPr>
                        <a:t>制限が多い</a:t>
                      </a:r>
                      <a:endParaRPr lang="en-US" altLang="ja-JP" sz="1050" b="0" i="0" u="none" strike="noStrike" dirty="0">
                        <a:solidFill>
                          <a:schemeClr val="tx1">
                            <a:lumMod val="75000"/>
                            <a:lumOff val="25000"/>
                          </a:schemeClr>
                        </a:solidFill>
                        <a:effectLst/>
                        <a:latin typeface="メイリオ" panose="020B0604030504040204" pitchFamily="50" charset="-128"/>
                        <a:ea typeface="メイリオ" panose="020B0604030504040204" pitchFamily="50" charset="-128"/>
                      </a:endParaRPr>
                    </a:p>
                  </a:txBody>
                  <a:tcPr marL="9525" marR="9525" marT="9525" marB="0" anchor="ctr"/>
                </a:tc>
                <a:tc>
                  <a:txBody>
                    <a:bodyPr/>
                    <a:lstStyle/>
                    <a:p>
                      <a:pPr algn="ctr" fontAlgn="ctr"/>
                      <a:r>
                        <a:rPr lang="ja-JP" altLang="en-US" sz="1050" b="0" i="0" u="none" strike="noStrike" dirty="0">
                          <a:solidFill>
                            <a:schemeClr val="tx1">
                              <a:lumMod val="75000"/>
                              <a:lumOff val="25000"/>
                            </a:schemeClr>
                          </a:solidFill>
                          <a:effectLst/>
                          <a:latin typeface="メイリオ" panose="020B0604030504040204" pitchFamily="50" charset="-128"/>
                          <a:ea typeface="メイリオ" panose="020B0604030504040204" pitchFamily="50" charset="-128"/>
                        </a:rPr>
                        <a:t>制限が少ない</a:t>
                      </a:r>
                    </a:p>
                  </a:txBody>
                  <a:tcPr marL="9525" marR="9525" marT="9525" marB="0" anchor="ctr"/>
                </a:tc>
                <a:tc>
                  <a:txBody>
                    <a:bodyPr/>
                    <a:lstStyle/>
                    <a:p>
                      <a:pPr algn="ctr" fontAlgn="ctr"/>
                      <a:r>
                        <a:rPr lang="en-US" altLang="ja-JP" sz="1050" b="0" i="0" u="none" strike="noStrike" dirty="0">
                          <a:solidFill>
                            <a:schemeClr val="tx1">
                              <a:lumMod val="75000"/>
                              <a:lumOff val="25000"/>
                            </a:schemeClr>
                          </a:solidFill>
                          <a:effectLst/>
                          <a:latin typeface="メイリオ" panose="020B0604030504040204" pitchFamily="50" charset="-128"/>
                          <a:ea typeface="メイリオ" panose="020B0604030504040204" pitchFamily="50" charset="-128"/>
                        </a:rPr>
                        <a:t>Public</a:t>
                      </a:r>
                      <a:r>
                        <a:rPr lang="ja-JP" altLang="en-US" sz="1050" b="0" i="0" u="none" strike="noStrike" dirty="0">
                          <a:solidFill>
                            <a:schemeClr val="tx1">
                              <a:lumMod val="75000"/>
                              <a:lumOff val="25000"/>
                            </a:schemeClr>
                          </a:solidFill>
                          <a:effectLst/>
                          <a:latin typeface="メイリオ" panose="020B0604030504040204" pitchFamily="50" charset="-128"/>
                          <a:ea typeface="メイリオ" panose="020B0604030504040204" pitchFamily="50" charset="-128"/>
                        </a:rPr>
                        <a:t>と</a:t>
                      </a:r>
                      <a:r>
                        <a:rPr lang="en-US" altLang="ja-JP" sz="1050" b="0" i="0" u="none" strike="noStrike" dirty="0">
                          <a:solidFill>
                            <a:schemeClr val="tx1">
                              <a:lumMod val="75000"/>
                              <a:lumOff val="25000"/>
                            </a:schemeClr>
                          </a:solidFill>
                          <a:effectLst/>
                          <a:latin typeface="メイリオ" panose="020B0604030504040204" pitchFamily="50" charset="-128"/>
                          <a:ea typeface="メイリオ" panose="020B0604030504040204" pitchFamily="50" charset="-128"/>
                        </a:rPr>
                        <a:t>Private</a:t>
                      </a:r>
                      <a:r>
                        <a:rPr lang="ja-JP" altLang="en-US" sz="1050" b="0" i="0" u="none" strike="noStrike" dirty="0">
                          <a:solidFill>
                            <a:schemeClr val="tx1">
                              <a:lumMod val="75000"/>
                              <a:lumOff val="25000"/>
                            </a:schemeClr>
                          </a:solidFill>
                          <a:effectLst/>
                          <a:latin typeface="メイリオ" panose="020B0604030504040204" pitchFamily="50" charset="-128"/>
                          <a:ea typeface="メイリオ" panose="020B0604030504040204" pitchFamily="50" charset="-128"/>
                        </a:rPr>
                        <a:t>の中間</a:t>
                      </a:r>
                      <a:endParaRPr lang="en-US" altLang="ja-JP" sz="1050" b="0" i="0" u="none" strike="noStrike" dirty="0">
                        <a:solidFill>
                          <a:schemeClr val="tx1">
                            <a:lumMod val="75000"/>
                            <a:lumOff val="25000"/>
                          </a:schemeClr>
                        </a:solidFill>
                        <a:effectLst/>
                        <a:latin typeface="メイリオ" panose="020B0604030504040204" pitchFamily="50" charset="-128"/>
                        <a:ea typeface="メイリオ" panose="020B0604030504040204" pitchFamily="50" charset="-128"/>
                      </a:endParaRPr>
                    </a:p>
                  </a:txBody>
                  <a:tcPr marL="9525" marR="9525" marT="9525" marB="0" anchor="ctr"/>
                </a:tc>
                <a:extLst>
                  <a:ext uri="{0D108BD9-81ED-4DB2-BD59-A6C34878D82A}">
                    <a16:rowId xmlns:a16="http://schemas.microsoft.com/office/drawing/2014/main" val="3815645499"/>
                  </a:ext>
                </a:extLst>
              </a:tr>
            </a:tbl>
          </a:graphicData>
        </a:graphic>
      </p:graphicFrame>
      <p:sp>
        <p:nvSpPr>
          <p:cNvPr id="14" name="テキスト プレースホルダー 2">
            <a:extLst>
              <a:ext uri="{FF2B5EF4-FFF2-40B4-BE49-F238E27FC236}">
                <a16:creationId xmlns:a16="http://schemas.microsoft.com/office/drawing/2014/main" id="{361CC074-1453-FBDE-CDF9-ACC6E017215E}"/>
              </a:ext>
            </a:extLst>
          </p:cNvPr>
          <p:cNvSpPr>
            <a:spLocks noGrp="1"/>
          </p:cNvSpPr>
          <p:nvPr>
            <p:ph type="body" sz="quarter" idx="14"/>
          </p:nvPr>
        </p:nvSpPr>
        <p:spPr>
          <a:xfrm>
            <a:off x="297948" y="915566"/>
            <a:ext cx="3169109" cy="190778"/>
          </a:xfrm>
        </p:spPr>
        <p:txBody>
          <a:bodyPr/>
          <a:lstStyle/>
          <a:p>
            <a:pPr marL="285750" indent="-285750">
              <a:buFont typeface="Wingdings" panose="05000000000000000000" pitchFamily="2" charset="2"/>
              <a:buChar char="Ø"/>
              <a:defRPr/>
            </a:pPr>
            <a:r>
              <a:rPr kumimoji="0" lang="ja-JP" altLang="en-US" sz="1400" kern="0" dirty="0">
                <a:solidFill>
                  <a:schemeClr val="tx1">
                    <a:lumMod val="75000"/>
                    <a:lumOff val="25000"/>
                  </a:schemeClr>
                </a:solidFill>
                <a:cs typeface="メイリオ" pitchFamily="50" charset="-128"/>
              </a:rPr>
              <a:t>主な特徴の比較表</a:t>
            </a:r>
            <a:endParaRPr kumimoji="0" lang="en-US" altLang="ja-JP" sz="1400" kern="0" dirty="0">
              <a:solidFill>
                <a:schemeClr val="tx1">
                  <a:lumMod val="75000"/>
                  <a:lumOff val="25000"/>
                </a:schemeClr>
              </a:solidFill>
              <a:cs typeface="メイリオ" pitchFamily="50" charset="-128"/>
            </a:endParaRPr>
          </a:p>
        </p:txBody>
      </p:sp>
    </p:spTree>
    <p:extLst>
      <p:ext uri="{BB962C8B-B14F-4D97-AF65-F5344CB8AC3E}">
        <p14:creationId xmlns:p14="http://schemas.microsoft.com/office/powerpoint/2010/main" val="123350249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Office ​​テーマ">
  <a:themeElements>
    <a:clrScheme name="SuperStream 2021">
      <a:dk1>
        <a:sysClr val="windowText" lastClr="000000"/>
      </a:dk1>
      <a:lt1>
        <a:sysClr val="window" lastClr="FFFFFF"/>
      </a:lt1>
      <a:dk2>
        <a:srgbClr val="008CCF"/>
      </a:dk2>
      <a:lt2>
        <a:srgbClr val="FFFFFF"/>
      </a:lt2>
      <a:accent1>
        <a:srgbClr val="FABE00"/>
      </a:accent1>
      <a:accent2>
        <a:srgbClr val="54C3F1"/>
      </a:accent2>
      <a:accent3>
        <a:srgbClr val="EE7B48"/>
      </a:accent3>
      <a:accent4>
        <a:srgbClr val="CE67A4"/>
      </a:accent4>
      <a:accent5>
        <a:srgbClr val="8FC31F"/>
      </a:accent5>
      <a:accent6>
        <a:srgbClr val="2E7DC2"/>
      </a:accent6>
      <a:hlink>
        <a:srgbClr val="008CCF"/>
      </a:hlink>
      <a:folHlink>
        <a:srgbClr val="008CCF"/>
      </a:folHlink>
    </a:clrScheme>
    <a:fontScheme name="SuperStream 2015">
      <a:majorFont>
        <a:latin typeface="メイリオ"/>
        <a:ea typeface="メイリオ"/>
        <a:cs typeface=""/>
      </a:majorFont>
      <a:minorFont>
        <a:latin typeface="メイリオ"/>
        <a:ea typeface="メイリオ"/>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7589</Words>
  <Application>Microsoft Office PowerPoint</Application>
  <PresentationFormat>画面に合わせる (16:9)</PresentationFormat>
  <Paragraphs>906</Paragraphs>
  <Slides>44</Slides>
  <Notes>7</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44</vt:i4>
      </vt:variant>
    </vt:vector>
  </HeadingPairs>
  <TitlesOfParts>
    <vt:vector size="50" baseType="lpstr">
      <vt:lpstr>メイリオ</vt:lpstr>
      <vt:lpstr>Arial</vt:lpstr>
      <vt:lpstr>Calibri</vt:lpstr>
      <vt:lpstr>Courier New</vt:lpstr>
      <vt:lpstr>Wingdings</vt:lpstr>
      <vt:lpstr>Office ​​テーマ</vt:lpstr>
      <vt:lpstr>SuperStream-NX Cloud 技術関連情報（2025-06-01版）</vt:lpstr>
      <vt:lpstr>本資料について </vt:lpstr>
      <vt:lpstr>PowerPoint プレゼンテーション</vt:lpstr>
      <vt:lpstr>01 NX Cloudの概要</vt:lpstr>
      <vt:lpstr>概要（名称、基盤・接続方法・クラウド形態） </vt:lpstr>
      <vt:lpstr>概要（名称、基盤・接続方法・クラウド形態） </vt:lpstr>
      <vt:lpstr>概要（サービス提供時間・サポート時間） </vt:lpstr>
      <vt:lpstr>Public/Private/Compactの主な特徴</vt:lpstr>
      <vt:lpstr>Public/Private/Compactの主な特徴    </vt:lpstr>
      <vt:lpstr>NX Cloud　対象プロダクト一覧    </vt:lpstr>
      <vt:lpstr>NX Cloud　対象プロダクト一覧    </vt:lpstr>
      <vt:lpstr>NX Cloud　対象プロダクト一覧    </vt:lpstr>
      <vt:lpstr>NX Cloud　利用できない機能 </vt:lpstr>
      <vt:lpstr>NX Cloud　利用できない機能</vt:lpstr>
      <vt:lpstr>NX Cloud　利用できない機能</vt:lpstr>
      <vt:lpstr>主な利用制限事項</vt:lpstr>
      <vt:lpstr>主な利用制限事項</vt:lpstr>
      <vt:lpstr>Publicクラウド 運用上の留意点</vt:lpstr>
      <vt:lpstr>02 環境構築について</vt:lpstr>
      <vt:lpstr>環境構築 </vt:lpstr>
      <vt:lpstr>環境構築（インスタンス構成）</vt:lpstr>
      <vt:lpstr>環境構築（クラウド環境のバージョン等）  </vt:lpstr>
      <vt:lpstr>環境構築（ネットワーク設定について）</vt:lpstr>
      <vt:lpstr>環境構築（インターネット接続の場合）</vt:lpstr>
      <vt:lpstr>環境構築（VPN接続、FastConnect利用の場合）</vt:lpstr>
      <vt:lpstr>環境構築（VPN接続、FastConnect利用の場合）</vt:lpstr>
      <vt:lpstr>VPN接続、FastConnect利用 の場合</vt:lpstr>
      <vt:lpstr>VPN接続、FastConnect利用 の場合</vt:lpstr>
      <vt:lpstr>SuperStream-NXデータのオンプレからのデータ移行</vt:lpstr>
      <vt:lpstr>アドオン開発</vt:lpstr>
      <vt:lpstr>NX CloudのDB参照（アクセス可否）</vt:lpstr>
      <vt:lpstr>NX CloudのDB参照（書き込み権限の付与）</vt:lpstr>
      <vt:lpstr>03 運用について</vt:lpstr>
      <vt:lpstr>クラウド運用について（死活監視）</vt:lpstr>
      <vt:lpstr>クラウド運用について（バックアップ）</vt:lpstr>
      <vt:lpstr>クラウド運用について（セキュリティ）</vt:lpstr>
      <vt:lpstr>クラウド運用について（SSバージョンアップ／パッチ適用）</vt:lpstr>
      <vt:lpstr>クラウド運用について（SSバージョンアップ／パッチ適用）</vt:lpstr>
      <vt:lpstr>クラウド運用について（ログデータの収集・参照）</vt:lpstr>
      <vt:lpstr>クラウド運用について（スケールアップ）</vt:lpstr>
      <vt:lpstr>参考：バックアップデータの別リージョンへの退避</vt:lpstr>
      <vt:lpstr>参考：バックアップデータの別リージョンへの退避</vt:lpstr>
      <vt:lpstr>最後に</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2026-02-16T04:29:34Z</dcterms:created>
  <dcterms:modified xsi:type="dcterms:W3CDTF">2026-05-19T23:49:26Z</dcterms:modified>
</cp:coreProperties>
</file>