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87" r:id="rId2"/>
    <p:sldId id="288" r:id="rId3"/>
    <p:sldId id="1463" r:id="rId4"/>
    <p:sldId id="1472" r:id="rId5"/>
    <p:sldId id="1464" r:id="rId6"/>
    <p:sldId id="1462" r:id="rId7"/>
    <p:sldId id="1474" r:id="rId8"/>
    <p:sldId id="1466" r:id="rId9"/>
    <p:sldId id="1467" r:id="rId10"/>
    <p:sldId id="1468" r:id="rId11"/>
    <p:sldId id="1469" r:id="rId12"/>
    <p:sldId id="1471" r:id="rId13"/>
    <p:sldId id="1470" r:id="rId14"/>
    <p:sldId id="1473" r:id="rId15"/>
    <p:sldId id="1427" r:id="rId16"/>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F60"/>
    <a:srgbClr val="FFFFFF"/>
    <a:srgbClr val="585858"/>
    <a:srgbClr val="752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38" d="100"/>
          <a:sy n="138" d="100"/>
        </p:scale>
        <p:origin x="846"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722981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3014546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135576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179882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390784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190765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35832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13840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9599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369362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73782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7975939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Tree>
    <p:extLst>
      <p:ext uri="{BB962C8B-B14F-4D97-AF65-F5344CB8AC3E}">
        <p14:creationId xmlns:p14="http://schemas.microsoft.com/office/powerpoint/2010/main" val="314819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9104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a:t>説明文（フォント</a:t>
            </a:r>
            <a:r>
              <a:rPr kumimoji="1" lang="en-US" altLang="ja-JP"/>
              <a:t>16Pt)</a:t>
            </a:r>
            <a:endParaRPr kumimoji="1" lang="ja-JP" altLang="en-US"/>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5" r:id="rId11"/>
    <p:sldLayoutId id="2147483663" r:id="rId12"/>
    <p:sldLayoutId id="2147483655" r:id="rId13"/>
    <p:sldLayoutId id="2147483664" r:id="rId14"/>
    <p:sldLayoutId id="2147483662" r:id="rId15"/>
    <p:sldLayoutId id="2147483654"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8.emf"/><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6"/>
          <p:cNvSpPr>
            <a:spLocks noGrp="1"/>
          </p:cNvSpPr>
          <p:nvPr>
            <p:ph type="title"/>
          </p:nvPr>
        </p:nvSpPr>
        <p:spPr>
          <a:xfrm>
            <a:off x="251520" y="1383618"/>
            <a:ext cx="8209728" cy="1816192"/>
          </a:xfrm>
        </p:spPr>
        <p:txBody>
          <a:bodyPr/>
          <a:lstStyle/>
          <a:p>
            <a:r>
              <a:rPr lang="en-US" altLang="ja-JP" dirty="0" err="1"/>
              <a:t>SuperStream</a:t>
            </a:r>
            <a:r>
              <a:rPr lang="en-US" altLang="ja-JP" dirty="0"/>
              <a:t>-NX</a:t>
            </a:r>
            <a:br>
              <a:rPr lang="en-US" altLang="ja-JP" dirty="0"/>
            </a:br>
            <a:r>
              <a:rPr lang="ja-JP" altLang="en-US" dirty="0"/>
              <a:t>人事給与 </a:t>
            </a:r>
            <a:r>
              <a:rPr lang="en-US" altLang="ja-JP" dirty="0"/>
              <a:t>Excel</a:t>
            </a:r>
            <a:r>
              <a:rPr lang="ja-JP" altLang="en-US" dirty="0"/>
              <a:t>差し込みテンプレート</a:t>
            </a:r>
            <a:br>
              <a:rPr lang="en-US" altLang="ja-JP" dirty="0"/>
            </a:br>
            <a:r>
              <a:rPr lang="ja-JP" altLang="en-US" dirty="0"/>
              <a:t>　　　　　　　　　　　　　　活用事例</a:t>
            </a:r>
            <a:endParaRPr kumimoji="1" lang="ja-JP" altLang="en-US" sz="2400" dirty="0"/>
          </a:p>
        </p:txBody>
      </p:sp>
      <p:sp>
        <p:nvSpPr>
          <p:cNvPr id="2" name="テキスト ボックス 1">
            <a:extLst>
              <a:ext uri="{FF2B5EF4-FFF2-40B4-BE49-F238E27FC236}">
                <a16:creationId xmlns:a16="http://schemas.microsoft.com/office/drawing/2014/main" id="{35BF25B7-68C9-94C9-CB74-00781490E5B8}"/>
              </a:ext>
            </a:extLst>
          </p:cNvPr>
          <p:cNvSpPr txBox="1"/>
          <p:nvPr/>
        </p:nvSpPr>
        <p:spPr>
          <a:xfrm>
            <a:off x="358775" y="3975906"/>
            <a:ext cx="2769989" cy="169277"/>
          </a:xfrm>
          <a:prstGeom prst="rect">
            <a:avLst/>
          </a:prstGeom>
          <a:noFill/>
        </p:spPr>
        <p:txBody>
          <a:bodyPr wrap="none" lIns="0" tIns="0" rIns="0" bIns="0" rtlCol="0">
            <a:spAutoFit/>
          </a:bodyPr>
          <a:lstStyle/>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３</a:t>
            </a:r>
            <a:r>
              <a:rPr kumimoji="1" lang="ja-JP" altLang="en-US" sz="2000" dirty="0"/>
              <a:t>．</a:t>
            </a:r>
            <a:r>
              <a:rPr lang="en-US" altLang="ja-JP" sz="2000" dirty="0"/>
              <a:t>Excel</a:t>
            </a:r>
            <a:r>
              <a:rPr lang="ja-JP" altLang="en-US" sz="2000" dirty="0"/>
              <a:t>差し込みテンプレートの作成</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（４）</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差し込みテンプレート内の計算式作成事例</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879707"/>
            <a:ext cx="8789093"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・当事例では、抽出された従業員情報（氏名や入社年月日など）をもとに、以下のようなステップで企業型</a:t>
            </a:r>
            <a:r>
              <a:rPr lang="en-US" altLang="ja-JP" sz="1000" dirty="0">
                <a:latin typeface="Meiryo UI" panose="020B0604030504040204" pitchFamily="50" charset="-128"/>
                <a:ea typeface="Meiryo UI" panose="020B0604030504040204" pitchFamily="50" charset="-128"/>
              </a:rPr>
              <a:t>DC</a:t>
            </a:r>
            <a:r>
              <a:rPr lang="ja-JP" altLang="en-US" sz="1000" dirty="0">
                <a:latin typeface="Meiryo UI" panose="020B0604030504040204" pitchFamily="50" charset="-128"/>
                <a:ea typeface="Meiryo UI" panose="020B0604030504040204" pitchFamily="50" charset="-128"/>
              </a:rPr>
              <a:t>の拠出額を計算しています。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a:t>
            </a:r>
            <a:r>
              <a:rPr lang="ja-JP" altLang="en-US" sz="1000" dirty="0"/>
              <a:t>📅</a:t>
            </a:r>
            <a:r>
              <a:rPr lang="ja-JP" altLang="en-US" sz="1000" b="1" dirty="0">
                <a:latin typeface="Meiryo UI" panose="020B0604030504040204" pitchFamily="50" charset="-128"/>
                <a:ea typeface="Meiryo UI" panose="020B0604030504040204" pitchFamily="50" charset="-128"/>
              </a:rPr>
              <a:t>勤続月数の算出</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：勤続月数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DATEDIF(</a:t>
            </a:r>
            <a:r>
              <a:rPr lang="ja-JP" altLang="en-US" sz="1000" dirty="0">
                <a:latin typeface="Meiryo UI" panose="020B0604030504040204" pitchFamily="50" charset="-128"/>
                <a:ea typeface="Meiryo UI" panose="020B0604030504040204" pitchFamily="50" charset="-128"/>
              </a:rPr>
              <a:t>退職金起算日</a:t>
            </a:r>
            <a:r>
              <a:rPr lang="en-US" altLang="ja-JP" sz="1000" dirty="0">
                <a:latin typeface="Meiryo UI" panose="020B0604030504040204" pitchFamily="50" charset="-128"/>
                <a:ea typeface="Meiryo UI" panose="020B0604030504040204" pitchFamily="50" charset="-128"/>
              </a:rPr>
              <a:t>, 2025/4/1, “M”) + 1</a:t>
            </a: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a:t>
            </a:r>
            <a:r>
              <a:rPr lang="ja-JP" altLang="en-US" sz="1000" dirty="0"/>
              <a:t>🏅</a:t>
            </a:r>
            <a:r>
              <a:rPr lang="ja-JP" altLang="en-US" sz="1000" b="1" dirty="0">
                <a:latin typeface="Meiryo UI" panose="020B0604030504040204" pitchFamily="50" charset="-128"/>
                <a:ea typeface="Meiryo UI" panose="020B0604030504040204" pitchFamily="50" charset="-128"/>
              </a:rPr>
              <a:t>勤続ポイントの付与</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：勤続月数に応じて付与　</a:t>
            </a:r>
            <a:r>
              <a:rPr lang="en-US" altLang="ja-JP" sz="1000" dirty="0">
                <a:latin typeface="Meiryo UI" panose="020B0604030504040204" pitchFamily="50" charset="-128"/>
                <a:ea typeface="Meiryo UI" panose="020B0604030504040204" pitchFamily="50" charset="-128"/>
              </a:rPr>
              <a:t>120</a:t>
            </a:r>
            <a:r>
              <a:rPr lang="ja-JP" altLang="en-US" sz="1000" dirty="0">
                <a:latin typeface="Meiryo UI" panose="020B0604030504040204" pitchFamily="50" charset="-128"/>
                <a:ea typeface="Meiryo UI" panose="020B0604030504040204" pitchFamily="50" charset="-128"/>
              </a:rPr>
              <a:t>ヶ月未満：</a:t>
            </a:r>
            <a:r>
              <a:rPr lang="en-US" altLang="ja-JP" sz="1000" dirty="0">
                <a:latin typeface="Meiryo UI" panose="020B0604030504040204" pitchFamily="50" charset="-128"/>
                <a:ea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rPr>
              <a:t>ポイント、</a:t>
            </a:r>
            <a:r>
              <a:rPr lang="en-US" altLang="ja-JP" sz="1000" dirty="0">
                <a:latin typeface="Meiryo UI" panose="020B0604030504040204" pitchFamily="50" charset="-128"/>
                <a:ea typeface="Meiryo UI" panose="020B0604030504040204" pitchFamily="50" charset="-128"/>
              </a:rPr>
              <a:t>120</a:t>
            </a:r>
            <a:r>
              <a:rPr lang="ja-JP" altLang="en-US" sz="1000" dirty="0">
                <a:latin typeface="Meiryo UI" panose="020B0604030504040204" pitchFamily="50" charset="-128"/>
                <a:ea typeface="Meiryo UI" panose="020B0604030504040204" pitchFamily="50" charset="-128"/>
              </a:rPr>
              <a:t>ヶ月以上</a:t>
            </a:r>
            <a:r>
              <a:rPr lang="en-US" altLang="ja-JP" sz="1000" dirty="0">
                <a:latin typeface="Meiryo UI" panose="020B0604030504040204" pitchFamily="50" charset="-128"/>
                <a:ea typeface="Meiryo UI" panose="020B0604030504040204" pitchFamily="50" charset="-128"/>
              </a:rPr>
              <a:t>360</a:t>
            </a:r>
            <a:r>
              <a:rPr lang="ja-JP" altLang="en-US" sz="1000" dirty="0">
                <a:latin typeface="Meiryo UI" panose="020B0604030504040204" pitchFamily="50" charset="-128"/>
                <a:ea typeface="Meiryo UI" panose="020B0604030504040204" pitchFamily="50" charset="-128"/>
              </a:rPr>
              <a:t>ヶ月未満：</a:t>
            </a:r>
            <a:r>
              <a:rPr lang="en-US" altLang="ja-JP" sz="1000" dirty="0">
                <a:latin typeface="Meiryo UI" panose="020B0604030504040204" pitchFamily="50" charset="-128"/>
                <a:ea typeface="Meiryo UI" panose="020B0604030504040204" pitchFamily="50" charset="-128"/>
              </a:rPr>
              <a:t>25</a:t>
            </a:r>
            <a:r>
              <a:rPr lang="ja-JP" altLang="en-US" sz="1000" dirty="0">
                <a:latin typeface="Meiryo UI" panose="020B0604030504040204" pitchFamily="50" charset="-128"/>
                <a:ea typeface="Meiryo UI" panose="020B0604030504040204" pitchFamily="50" charset="-128"/>
              </a:rPr>
              <a:t>ポイント、</a:t>
            </a:r>
            <a:r>
              <a:rPr lang="en-US" altLang="ja-JP" sz="1000" dirty="0">
                <a:latin typeface="Meiryo UI" panose="020B0604030504040204" pitchFamily="50" charset="-128"/>
                <a:ea typeface="Meiryo UI" panose="020B0604030504040204" pitchFamily="50" charset="-128"/>
              </a:rPr>
              <a:t>360</a:t>
            </a:r>
            <a:r>
              <a:rPr lang="ja-JP" altLang="en-US" sz="1000" dirty="0">
                <a:latin typeface="Meiryo UI" panose="020B0604030504040204" pitchFamily="50" charset="-128"/>
                <a:ea typeface="Meiryo UI" panose="020B0604030504040204" pitchFamily="50" charset="-128"/>
              </a:rPr>
              <a:t>ヶ月以上：</a:t>
            </a:r>
            <a:r>
              <a:rPr lang="en-US" altLang="ja-JP" sz="1000" dirty="0">
                <a:latin typeface="Meiryo UI" panose="020B0604030504040204" pitchFamily="50" charset="-128"/>
                <a:ea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rPr>
              <a:t>ポイント</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③</a:t>
            </a:r>
            <a:r>
              <a:rPr lang="ja-JP" altLang="en-US" sz="1000" dirty="0"/>
              <a:t>➕</a:t>
            </a:r>
            <a:r>
              <a:rPr lang="ja-JP" altLang="en-US" sz="1000" b="1" dirty="0">
                <a:latin typeface="Meiryo UI" panose="020B0604030504040204" pitchFamily="50" charset="-128"/>
                <a:ea typeface="Meiryo UI" panose="020B0604030504040204" pitchFamily="50" charset="-128"/>
              </a:rPr>
              <a:t>単年ポイントの合算</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：単年ポイント　＝　勤続ポイント ＋ 職掌ポイント（人事情報から抽出）</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④</a:t>
            </a:r>
            <a:r>
              <a:rPr lang="ja-JP" altLang="en-US" sz="1000" dirty="0"/>
              <a:t>💰</a:t>
            </a:r>
            <a:r>
              <a:rPr lang="ja-JP" altLang="en-US" sz="1000" b="1" dirty="0">
                <a:latin typeface="Meiryo UI" panose="020B0604030504040204" pitchFamily="50" charset="-128"/>
                <a:ea typeface="Meiryo UI" panose="020B0604030504040204" pitchFamily="50" charset="-128"/>
              </a:rPr>
              <a:t>拠出額の算出</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：拠出額　＝　単年ポイント </a:t>
            </a:r>
            <a:r>
              <a:rPr lang="en-US" altLang="ja-JP" sz="1000" dirty="0">
                <a:latin typeface="Meiryo UI" panose="020B0604030504040204" pitchFamily="50" charset="-128"/>
                <a:ea typeface="Meiryo UI" panose="020B0604030504040204" pitchFamily="50" charset="-128"/>
              </a:rPr>
              <a:t>× 1,000</a:t>
            </a:r>
            <a:r>
              <a:rPr lang="ja-JP" altLang="en-US" sz="1000" dirty="0">
                <a:latin typeface="Meiryo UI" panose="020B0604030504040204" pitchFamily="50" charset="-128"/>
                <a:ea typeface="Meiryo UI" panose="020B0604030504040204" pitchFamily="50" charset="-128"/>
              </a:rPr>
              <a:t>円</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ポイントあたりの単価</a:t>
            </a:r>
            <a:r>
              <a:rPr lang="en-US" altLang="ja-JP" sz="1000" dirty="0">
                <a:latin typeface="Meiryo UI" panose="020B0604030504040204" pitchFamily="50" charset="-128"/>
                <a:ea typeface="Meiryo UI" panose="020B0604030504040204" pitchFamily="50" charset="-128"/>
              </a:rPr>
              <a:t>)</a:t>
            </a: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⑤</a:t>
            </a:r>
            <a:r>
              <a:rPr lang="ja-JP" altLang="en-US" sz="1000" dirty="0"/>
              <a:t>✅</a:t>
            </a:r>
            <a:r>
              <a:rPr lang="ja-JP" altLang="en-US" sz="1000" b="1" dirty="0">
                <a:latin typeface="Meiryo UI" panose="020B0604030504040204" pitchFamily="50" charset="-128"/>
                <a:ea typeface="Meiryo UI" panose="020B0604030504040204" pitchFamily="50" charset="-128"/>
              </a:rPr>
              <a:t>拠出額上限チェック</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：超過額　＝　拠出額 </a:t>
            </a:r>
            <a:r>
              <a:rPr lang="en-US" altLang="ja-JP" sz="1000" dirty="0">
                <a:latin typeface="Meiryo UI" panose="020B0604030504040204" pitchFamily="50" charset="-128"/>
                <a:ea typeface="Meiryo UI" panose="020B0604030504040204" pitchFamily="50" charset="-128"/>
              </a:rPr>
              <a:t>- 55,000</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企業型</a:t>
            </a:r>
            <a:r>
              <a:rPr lang="en-US" altLang="ja-JP" sz="1000" dirty="0">
                <a:latin typeface="Meiryo UI" panose="020B0604030504040204" pitchFamily="50" charset="-128"/>
                <a:ea typeface="Meiryo UI" panose="020B0604030504040204" pitchFamily="50" charset="-128"/>
              </a:rPr>
              <a:t>DC</a:t>
            </a:r>
            <a:r>
              <a:rPr lang="ja-JP" altLang="en-US" sz="1000" dirty="0">
                <a:latin typeface="Meiryo UI" panose="020B0604030504040204" pitchFamily="50" charset="-128"/>
                <a:ea typeface="Meiryo UI" panose="020B0604030504040204" pitchFamily="50" charset="-128"/>
              </a:rPr>
              <a:t>掛金の法定上限</a:t>
            </a:r>
            <a:r>
              <a:rPr lang="en-US" altLang="ja-JP" sz="1000" dirty="0">
                <a:latin typeface="Meiryo UI" panose="020B0604030504040204" pitchFamily="50" charset="-128"/>
                <a:ea typeface="Meiryo UI" panose="020B0604030504040204" pitchFamily="50" charset="-128"/>
              </a:rPr>
              <a:t>55,000</a:t>
            </a:r>
            <a:r>
              <a:rPr lang="ja-JP" altLang="en-US" sz="1000" dirty="0">
                <a:latin typeface="Meiryo UI" panose="020B0604030504040204" pitchFamily="50" charset="-128"/>
                <a:ea typeface="Meiryo UI" panose="020B0604030504040204" pitchFamily="50" charset="-128"/>
              </a:rPr>
              <a:t>円（</a:t>
            </a:r>
            <a:r>
              <a:rPr lang="en-US" altLang="ja-JP" sz="1000" dirty="0">
                <a:latin typeface="Meiryo UI" panose="020B0604030504040204" pitchFamily="50" charset="-128"/>
                <a:ea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rPr>
              <a:t>年現在）のチェック）</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EF9F1F65-014C-AEC7-8C46-6335FF78B938}"/>
              </a:ext>
            </a:extLst>
          </p:cNvPr>
          <p:cNvGraphicFramePr>
            <a:graphicFrameLocks noGrp="1"/>
          </p:cNvGraphicFramePr>
          <p:nvPr>
            <p:extLst>
              <p:ext uri="{D42A27DB-BD31-4B8C-83A1-F6EECF244321}">
                <p14:modId xmlns:p14="http://schemas.microsoft.com/office/powerpoint/2010/main" val="895707417"/>
              </p:ext>
            </p:extLst>
          </p:nvPr>
        </p:nvGraphicFramePr>
        <p:xfrm>
          <a:off x="362476" y="2511152"/>
          <a:ext cx="8349524" cy="2328477"/>
        </p:xfrm>
        <a:graphic>
          <a:graphicData uri="http://schemas.openxmlformats.org/drawingml/2006/table">
            <a:tbl>
              <a:tblPr>
                <a:tableStyleId>{5C22544A-7EE6-4342-B048-85BDC9FD1C3A}</a:tableStyleId>
              </a:tblPr>
              <a:tblGrid>
                <a:gridCol w="1351827">
                  <a:extLst>
                    <a:ext uri="{9D8B030D-6E8A-4147-A177-3AD203B41FA5}">
                      <a16:colId xmlns:a16="http://schemas.microsoft.com/office/drawing/2014/main" val="1611202307"/>
                    </a:ext>
                  </a:extLst>
                </a:gridCol>
                <a:gridCol w="1654001">
                  <a:extLst>
                    <a:ext uri="{9D8B030D-6E8A-4147-A177-3AD203B41FA5}">
                      <a16:colId xmlns:a16="http://schemas.microsoft.com/office/drawing/2014/main" val="3932882274"/>
                    </a:ext>
                  </a:extLst>
                </a:gridCol>
                <a:gridCol w="1956174">
                  <a:extLst>
                    <a:ext uri="{9D8B030D-6E8A-4147-A177-3AD203B41FA5}">
                      <a16:colId xmlns:a16="http://schemas.microsoft.com/office/drawing/2014/main" val="4171720278"/>
                    </a:ext>
                  </a:extLst>
                </a:gridCol>
                <a:gridCol w="1494962">
                  <a:extLst>
                    <a:ext uri="{9D8B030D-6E8A-4147-A177-3AD203B41FA5}">
                      <a16:colId xmlns:a16="http://schemas.microsoft.com/office/drawing/2014/main" val="2197535500"/>
                    </a:ext>
                  </a:extLst>
                </a:gridCol>
                <a:gridCol w="1892560">
                  <a:extLst>
                    <a:ext uri="{9D8B030D-6E8A-4147-A177-3AD203B41FA5}">
                      <a16:colId xmlns:a16="http://schemas.microsoft.com/office/drawing/2014/main" val="2795412508"/>
                    </a:ext>
                  </a:extLst>
                </a:gridCol>
              </a:tblGrid>
              <a:tr h="278502">
                <a:tc>
                  <a:txBody>
                    <a:bodyPr/>
                    <a:lstStyle/>
                    <a:p>
                      <a:pPr algn="ctr" fontAlgn="ctr"/>
                      <a:r>
                        <a:rPr lang="ja-JP" altLang="en-US" sz="800" u="none" strike="noStrike" dirty="0">
                          <a:effectLst/>
                        </a:rPr>
                        <a:t>勤続月数</a:t>
                      </a:r>
                      <a:endParaRPr lang="ja-JP" altLang="en-US" sz="800" b="1" i="0" u="none" strike="noStrike" dirty="0">
                        <a:solidFill>
                          <a:srgbClr val="000000"/>
                        </a:solidFill>
                        <a:effectLst/>
                        <a:latin typeface="Meiryo" panose="020B0604030504040204" pitchFamily="50" charset="-128"/>
                        <a:ea typeface="Meiryo" panose="020B0604030504040204" pitchFamily="50" charset="-128"/>
                      </a:endParaRPr>
                    </a:p>
                  </a:txBody>
                  <a:tcPr marL="5339" marR="5339" marT="5339" marB="0" anchor="ctr">
                    <a:solidFill>
                      <a:schemeClr val="bg1">
                        <a:lumMod val="85000"/>
                      </a:schemeClr>
                    </a:solidFill>
                  </a:tcPr>
                </a:tc>
                <a:tc>
                  <a:txBody>
                    <a:bodyPr/>
                    <a:lstStyle/>
                    <a:p>
                      <a:pPr algn="ctr" fontAlgn="ctr"/>
                      <a:r>
                        <a:rPr lang="ja-JP" altLang="en-US" sz="800" u="none" strike="noStrike" dirty="0">
                          <a:effectLst/>
                        </a:rPr>
                        <a:t>勤続</a:t>
                      </a:r>
                      <a:r>
                        <a:rPr lang="en-US" sz="800" u="none" strike="noStrike" dirty="0">
                          <a:effectLst/>
                        </a:rPr>
                        <a:t>P</a:t>
                      </a:r>
                      <a:endParaRPr lang="en-US" sz="800" b="1" i="0" u="none" strike="noStrike" dirty="0">
                        <a:solidFill>
                          <a:srgbClr val="000000"/>
                        </a:solidFill>
                        <a:effectLst/>
                        <a:latin typeface="Meiryo" panose="020B0604030504040204" pitchFamily="50" charset="-128"/>
                        <a:ea typeface="Meiryo" panose="020B0604030504040204" pitchFamily="50" charset="-128"/>
                      </a:endParaRPr>
                    </a:p>
                  </a:txBody>
                  <a:tcPr marL="5339" marR="5339" marT="5339" marB="0" anchor="ctr">
                    <a:solidFill>
                      <a:schemeClr val="bg1">
                        <a:lumMod val="85000"/>
                      </a:schemeClr>
                    </a:solidFill>
                  </a:tcPr>
                </a:tc>
                <a:tc>
                  <a:txBody>
                    <a:bodyPr/>
                    <a:lstStyle/>
                    <a:p>
                      <a:pPr algn="ctr" fontAlgn="ctr"/>
                      <a:r>
                        <a:rPr lang="zh-TW" altLang="en-US" sz="800" u="none" strike="noStrike" dirty="0">
                          <a:effectLst/>
                        </a:rPr>
                        <a:t>単年</a:t>
                      </a:r>
                      <a:r>
                        <a:rPr lang="en-US" altLang="zh-TW" sz="800" u="none" strike="noStrike" dirty="0">
                          <a:effectLst/>
                        </a:rPr>
                        <a:t>P</a:t>
                      </a:r>
                      <a:br>
                        <a:rPr lang="en-US" altLang="zh-TW" sz="800" u="none" strike="noStrike" dirty="0">
                          <a:effectLst/>
                        </a:rPr>
                      </a:br>
                      <a:r>
                        <a:rPr lang="en-US" altLang="zh-TW" sz="800" u="none" strike="noStrike" dirty="0">
                          <a:effectLst/>
                        </a:rPr>
                        <a:t>(</a:t>
                      </a:r>
                      <a:r>
                        <a:rPr lang="zh-TW" altLang="en-US" sz="800" u="none" strike="noStrike" dirty="0">
                          <a:effectLst/>
                        </a:rPr>
                        <a:t>勤続</a:t>
                      </a:r>
                      <a:r>
                        <a:rPr lang="en-US" altLang="zh-TW" sz="800" u="none" strike="noStrike" dirty="0">
                          <a:effectLst/>
                        </a:rPr>
                        <a:t>P)</a:t>
                      </a:r>
                      <a:r>
                        <a:rPr lang="zh-TW" altLang="en-US" sz="800" u="none" strike="noStrike" dirty="0">
                          <a:effectLst/>
                        </a:rPr>
                        <a:t>＋</a:t>
                      </a:r>
                      <a:r>
                        <a:rPr lang="en-US" altLang="zh-TW" sz="800" u="none" strike="noStrike" dirty="0">
                          <a:effectLst/>
                        </a:rPr>
                        <a:t>(</a:t>
                      </a:r>
                      <a:r>
                        <a:rPr lang="zh-TW" altLang="en-US" sz="800" u="none" strike="noStrike" dirty="0">
                          <a:effectLst/>
                        </a:rPr>
                        <a:t>職掌</a:t>
                      </a:r>
                      <a:r>
                        <a:rPr lang="en-US" altLang="zh-TW" sz="800" u="none" strike="noStrike" dirty="0">
                          <a:effectLst/>
                        </a:rPr>
                        <a:t>P)</a:t>
                      </a:r>
                      <a:endParaRPr lang="en-US" altLang="zh-TW" sz="800" b="1" i="0" u="none" strike="noStrike" dirty="0">
                        <a:solidFill>
                          <a:srgbClr val="000000"/>
                        </a:solidFill>
                        <a:effectLst/>
                        <a:latin typeface="Meiryo" panose="020B0604030504040204" pitchFamily="50" charset="-128"/>
                        <a:ea typeface="Meiryo" panose="020B0604030504040204" pitchFamily="50" charset="-128"/>
                      </a:endParaRPr>
                    </a:p>
                  </a:txBody>
                  <a:tcPr marL="5339" marR="5339" marT="5339" marB="0" anchor="ctr">
                    <a:solidFill>
                      <a:schemeClr val="bg1">
                        <a:lumMod val="85000"/>
                      </a:schemeClr>
                    </a:solidFill>
                  </a:tcPr>
                </a:tc>
                <a:tc>
                  <a:txBody>
                    <a:bodyPr/>
                    <a:lstStyle/>
                    <a:p>
                      <a:pPr algn="ctr" fontAlgn="ctr"/>
                      <a:r>
                        <a:rPr lang="ja-JP" altLang="en-US" sz="800" u="none" strike="noStrike" dirty="0">
                          <a:effectLst/>
                        </a:rPr>
                        <a:t>拠出額</a:t>
                      </a:r>
                      <a:br>
                        <a:rPr lang="ja-JP" altLang="en-US" sz="800" u="none" strike="noStrike" dirty="0">
                          <a:effectLst/>
                        </a:rPr>
                      </a:br>
                      <a:r>
                        <a:rPr lang="en-US" altLang="ja-JP" sz="800" u="none" strike="noStrike" dirty="0">
                          <a:effectLst/>
                        </a:rPr>
                        <a:t>×1000(</a:t>
                      </a:r>
                      <a:r>
                        <a:rPr lang="en-US" sz="800" u="none" strike="noStrike" dirty="0">
                          <a:effectLst/>
                        </a:rPr>
                        <a:t>P</a:t>
                      </a:r>
                      <a:r>
                        <a:rPr lang="ja-JP" altLang="en-US" sz="800" u="none" strike="noStrike" dirty="0">
                          <a:effectLst/>
                        </a:rPr>
                        <a:t>単価</a:t>
                      </a:r>
                      <a:r>
                        <a:rPr lang="en-US" altLang="ja-JP" sz="800" u="none" strike="noStrike" dirty="0">
                          <a:effectLst/>
                        </a:rPr>
                        <a:t>)</a:t>
                      </a:r>
                      <a:endParaRPr lang="en-US" altLang="ja-JP" sz="800" b="1" i="0" u="none" strike="noStrike" dirty="0">
                        <a:solidFill>
                          <a:srgbClr val="000000"/>
                        </a:solidFill>
                        <a:effectLst/>
                        <a:latin typeface="Meiryo" panose="020B0604030504040204" pitchFamily="50" charset="-128"/>
                        <a:ea typeface="Meiryo" panose="020B0604030504040204" pitchFamily="50" charset="-128"/>
                      </a:endParaRPr>
                    </a:p>
                  </a:txBody>
                  <a:tcPr marL="5339" marR="5339" marT="5339" marB="0" anchor="ctr">
                    <a:solidFill>
                      <a:schemeClr val="bg1">
                        <a:lumMod val="85000"/>
                      </a:schemeClr>
                    </a:solidFill>
                  </a:tcPr>
                </a:tc>
                <a:tc>
                  <a:txBody>
                    <a:bodyPr/>
                    <a:lstStyle/>
                    <a:p>
                      <a:pPr algn="ctr" fontAlgn="ctr"/>
                      <a:r>
                        <a:rPr lang="ja-JP" altLang="en-US" sz="800" u="none" strike="noStrike" dirty="0">
                          <a:effectLst/>
                        </a:rPr>
                        <a:t>拠出額上限チェック</a:t>
                      </a:r>
                      <a:br>
                        <a:rPr lang="ja-JP" altLang="en-US" sz="800" u="none" strike="noStrike" dirty="0">
                          <a:effectLst/>
                        </a:rPr>
                      </a:br>
                      <a:r>
                        <a:rPr lang="en-US" altLang="ja-JP" sz="800" u="none" strike="noStrike" dirty="0">
                          <a:effectLst/>
                        </a:rPr>
                        <a:t>(55,000</a:t>
                      </a:r>
                      <a:r>
                        <a:rPr lang="ja-JP" altLang="en-US" sz="800" u="none" strike="noStrike" dirty="0">
                          <a:effectLst/>
                        </a:rPr>
                        <a:t>超過額</a:t>
                      </a:r>
                      <a:r>
                        <a:rPr lang="en-US" altLang="ja-JP" sz="800" u="none" strike="noStrike" dirty="0">
                          <a:effectLst/>
                        </a:rPr>
                        <a:t>)</a:t>
                      </a:r>
                      <a:endParaRPr lang="en-US" altLang="ja-JP" sz="800" b="1" i="0" u="none" strike="noStrike" dirty="0">
                        <a:solidFill>
                          <a:srgbClr val="000000"/>
                        </a:solidFill>
                        <a:effectLst/>
                        <a:latin typeface="Meiryo" panose="020B0604030504040204" pitchFamily="50" charset="-128"/>
                        <a:ea typeface="Meiryo" panose="020B0604030504040204" pitchFamily="50" charset="-128"/>
                      </a:endParaRPr>
                    </a:p>
                  </a:txBody>
                  <a:tcPr marL="5339" marR="5339" marT="5339" marB="0" anchor="ctr">
                    <a:solidFill>
                      <a:schemeClr val="bg1">
                        <a:lumMod val="85000"/>
                      </a:schemeClr>
                    </a:solidFill>
                  </a:tcPr>
                </a:tc>
                <a:extLst>
                  <a:ext uri="{0D108BD9-81ED-4DB2-BD59-A6C34878D82A}">
                    <a16:rowId xmlns:a16="http://schemas.microsoft.com/office/drawing/2014/main" val="268213491"/>
                  </a:ext>
                </a:extLst>
              </a:tr>
              <a:tr h="2049975">
                <a:tc>
                  <a:txBody>
                    <a:bodyPr/>
                    <a:lstStyle/>
                    <a:p>
                      <a:pPr algn="l" fontAlgn="ctr"/>
                      <a:r>
                        <a:rPr lang="en-US" sz="800" u="none" strike="noStrike" dirty="0">
                          <a:effectLst/>
                          <a:latin typeface="Consolas" panose="020B0609020204030204" pitchFamily="49" charset="0"/>
                        </a:rPr>
                        <a:t>SS=DATEDIF("{syk_data008}","2025/4/1","M")+1</a:t>
                      </a:r>
                      <a:endParaRPr lang="en-US" sz="800" b="0" i="0" u="none" strike="noStrike" dirty="0">
                        <a:solidFill>
                          <a:srgbClr val="000000"/>
                        </a:solidFill>
                        <a:effectLst/>
                        <a:latin typeface="Consolas" panose="020B0609020204030204" pitchFamily="49" charset="0"/>
                        <a:ea typeface="Meiryo" panose="020B0604030504040204" pitchFamily="50" charset="-128"/>
                      </a:endParaRPr>
                    </a:p>
                  </a:txBody>
                  <a:tcPr marL="5339" marR="5339" marT="5339" marB="0" anchor="ctr"/>
                </a:tc>
                <a:tc>
                  <a:txBody>
                    <a:bodyPr/>
                    <a:lstStyle/>
                    <a:p>
                      <a:pPr algn="l" fontAlgn="ctr"/>
                      <a:r>
                        <a:rPr lang="en-US" sz="800" u="none" strike="noStrike" dirty="0">
                          <a:effectLst/>
                          <a:latin typeface="Consolas" panose="020B0609020204030204" pitchFamily="49" charset="0"/>
                        </a:rPr>
                        <a:t>SS=IF((DATEDIF("{syk_data008}","2025/4/1","M")+1)&lt;120,20,IF((DATEDIF("{syk_data008}","2025/4/1","M")+1)&lt;360,25,15))</a:t>
                      </a:r>
                      <a:endParaRPr lang="en-US" sz="800" b="0" i="0" u="none" strike="noStrike" dirty="0">
                        <a:solidFill>
                          <a:srgbClr val="000000"/>
                        </a:solidFill>
                        <a:effectLst/>
                        <a:latin typeface="Consolas" panose="020B0609020204030204" pitchFamily="49" charset="0"/>
                        <a:ea typeface="Meiryo" panose="020B0604030504040204" pitchFamily="50" charset="-128"/>
                      </a:endParaRPr>
                    </a:p>
                  </a:txBody>
                  <a:tcPr marL="5339" marR="5339" marT="5339" marB="0" anchor="ctr"/>
                </a:tc>
                <a:tc>
                  <a:txBody>
                    <a:bodyPr/>
                    <a:lstStyle/>
                    <a:p>
                      <a:pPr algn="l" fontAlgn="ctr"/>
                      <a:r>
                        <a:rPr lang="en-US" sz="800" u="none" strike="noStrike" dirty="0">
                          <a:effectLst/>
                          <a:latin typeface="Consolas" panose="020B0609020204030204" pitchFamily="49" charset="0"/>
                        </a:rPr>
                        <a:t>SS=IF((DATEDIF("{syk_data008}","2025/4/1","M")+1)&lt;120,20+{syk_data009},IF((DATEDIF("{syk_data008}","2025/4/1","M")+1)&lt;360,25+{syk_data009},15+{syk_data009}))</a:t>
                      </a:r>
                      <a:endParaRPr lang="en-US" sz="800" b="0" i="0" u="none" strike="noStrike" dirty="0">
                        <a:solidFill>
                          <a:srgbClr val="000000"/>
                        </a:solidFill>
                        <a:effectLst/>
                        <a:latin typeface="Consolas" panose="020B0609020204030204" pitchFamily="49" charset="0"/>
                        <a:ea typeface="Meiryo" panose="020B0604030504040204" pitchFamily="50" charset="-128"/>
                      </a:endParaRPr>
                    </a:p>
                  </a:txBody>
                  <a:tcPr marL="5339" marR="5339" marT="5339" marB="0" anchor="ctr"/>
                </a:tc>
                <a:tc>
                  <a:txBody>
                    <a:bodyPr/>
                    <a:lstStyle/>
                    <a:p>
                      <a:pPr algn="l" fontAlgn="ctr"/>
                      <a:r>
                        <a:rPr lang="en-US" sz="800" u="none" strike="noStrike" dirty="0">
                          <a:effectLst/>
                          <a:latin typeface="Consolas" panose="020B0609020204030204" pitchFamily="49" charset="0"/>
                        </a:rPr>
                        <a:t>SS=IF((DATEDIF("{syk_data008}","2025/4/1","M")+1)&lt;120,(20+{syk_data009})*1000,IF((DATEDIF("{syk_data008}","2025/4/1","M")+1)&lt;360,(25+{syk_data009})*1000,(15+{syk_data009})*1000))</a:t>
                      </a:r>
                      <a:endParaRPr lang="en-US" sz="800" b="0" i="0" u="none" strike="noStrike" dirty="0">
                        <a:solidFill>
                          <a:srgbClr val="000000"/>
                        </a:solidFill>
                        <a:effectLst/>
                        <a:latin typeface="Consolas" panose="020B0609020204030204" pitchFamily="49" charset="0"/>
                        <a:ea typeface="Meiryo" panose="020B0604030504040204" pitchFamily="50" charset="-128"/>
                      </a:endParaRPr>
                    </a:p>
                  </a:txBody>
                  <a:tcPr marL="5339" marR="5339" marT="5339" marB="0" anchor="ctr"/>
                </a:tc>
                <a:tc>
                  <a:txBody>
                    <a:bodyPr/>
                    <a:lstStyle/>
                    <a:p>
                      <a:pPr algn="l" fontAlgn="ctr"/>
                      <a:r>
                        <a:rPr lang="en-US" sz="800" u="none" strike="noStrike" dirty="0">
                          <a:effectLst/>
                          <a:latin typeface="Consolas" panose="020B0609020204030204" pitchFamily="49" charset="0"/>
                        </a:rPr>
                        <a:t>SS=IF(IF((DATEDIF("{syk_data008}","2025/4/1","M")+1)&lt;120,(20+{syk_data009})*1000-55000,IF((DATEDIF("{syk_data008}","2025/4/1","M")+1)&lt;360,(25+{syk_data009})*1000-55000,(15+{syk_data009})*1000-55000))&lt;0,0,IF((DATEDIF("{syk_data008}","2025/4/1","M")+1)&lt;120,(20+{syk_data009})*1000-55000,IF((DATEDIF("{syk_data008}","2025/4/1","M")+1)&lt;360,(25+{syk_data009})*1000-55000,(15+{syk_data009})*1000-55000)))</a:t>
                      </a:r>
                      <a:endParaRPr lang="en-US" sz="800" b="0" i="0" u="none" strike="noStrike" dirty="0">
                        <a:solidFill>
                          <a:srgbClr val="000000"/>
                        </a:solidFill>
                        <a:effectLst/>
                        <a:latin typeface="Consolas" panose="020B0609020204030204" pitchFamily="49" charset="0"/>
                        <a:ea typeface="Meiryo" panose="020B0604030504040204" pitchFamily="50" charset="-128"/>
                      </a:endParaRPr>
                    </a:p>
                  </a:txBody>
                  <a:tcPr marL="5339" marR="5339" marT="5339" marB="0" anchor="ctr"/>
                </a:tc>
                <a:extLst>
                  <a:ext uri="{0D108BD9-81ED-4DB2-BD59-A6C34878D82A}">
                    <a16:rowId xmlns:a16="http://schemas.microsoft.com/office/drawing/2014/main" val="1128203851"/>
                  </a:ext>
                </a:extLst>
              </a:tr>
            </a:tbl>
          </a:graphicData>
        </a:graphic>
      </p:graphicFrame>
      <p:sp>
        <p:nvSpPr>
          <p:cNvPr id="11" name="テキスト プレースホルダー 2">
            <a:extLst>
              <a:ext uri="{FF2B5EF4-FFF2-40B4-BE49-F238E27FC236}">
                <a16:creationId xmlns:a16="http://schemas.microsoft.com/office/drawing/2014/main" id="{439A7DBF-557A-1145-4A3D-79333DDAFFDA}"/>
              </a:ext>
            </a:extLst>
          </p:cNvPr>
          <p:cNvSpPr txBox="1">
            <a:spLocks/>
          </p:cNvSpPr>
          <p:nvPr/>
        </p:nvSpPr>
        <p:spPr>
          <a:xfrm>
            <a:off x="288000" y="2077606"/>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t>　💡実際の</a:t>
            </a:r>
            <a:r>
              <a:rPr lang="en-US" altLang="ja-JP" sz="1000" dirty="0"/>
              <a:t>Excel</a:t>
            </a:r>
            <a:r>
              <a:rPr lang="ja-JP" altLang="en-US" sz="1000" dirty="0"/>
              <a:t>差し込みテンプレートには、下記の計算式を埋め込んでおり、差し込まれた従業員データに応じて自動的に計算されます。</a:t>
            </a:r>
            <a:endParaRPr lang="en-US" altLang="ja-JP" sz="1000" dirty="0"/>
          </a:p>
          <a:p>
            <a:pPr marL="0" indent="0">
              <a:buNone/>
            </a:pPr>
            <a:r>
              <a:rPr lang="ja-JP" altLang="en-US" sz="1000" dirty="0"/>
              <a:t>　💡下記計算式はテンプレートの抜粋です。０４．</a:t>
            </a:r>
            <a:r>
              <a:rPr lang="ja-JP" altLang="en-US" sz="1000" dirty="0">
                <a:latin typeface="Meiryo UI" panose="020B0604030504040204" pitchFamily="50" charset="-128"/>
                <a:ea typeface="Meiryo UI" panose="020B0604030504040204" pitchFamily="50" charset="-128"/>
              </a:rPr>
              <a:t>参考資料のページにてテンプレート全体を確認できます。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059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３</a:t>
            </a:r>
            <a:r>
              <a:rPr kumimoji="1" lang="ja-JP" altLang="en-US" sz="2000" dirty="0"/>
              <a:t>．</a:t>
            </a:r>
            <a:r>
              <a:rPr lang="en-US" altLang="ja-JP" sz="2000" dirty="0"/>
              <a:t>Excel</a:t>
            </a:r>
            <a:r>
              <a:rPr lang="ja-JP" altLang="en-US" sz="2000" dirty="0"/>
              <a:t>差し込みテンプレートの作成</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（５）</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差し込みテンプレートの保存と確認</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①テンプレートの編集が完了したら、</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ファイルとして任意の場所に保存します。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②</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汎用社員検索</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で人事情報を再度抽出し、表示されたデータグリッドを右クリックし、表示されたメニューから　「</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差込」　→　「出力」　を選択します。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③差し込み印刷を行うには、表示された「出力」画面で「参照」ボタンをクリックし、先ほど保存したテンプレートファイルを開きます。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D259C680-62AE-9F69-69A9-68CD4CD48022}"/>
              </a:ext>
            </a:extLst>
          </p:cNvPr>
          <p:cNvPicPr>
            <a:picLocks noChangeAspect="1"/>
          </p:cNvPicPr>
          <p:nvPr/>
        </p:nvPicPr>
        <p:blipFill>
          <a:blip r:embed="rId3"/>
          <a:stretch>
            <a:fillRect/>
          </a:stretch>
        </p:blipFill>
        <p:spPr>
          <a:xfrm>
            <a:off x="533158" y="1496861"/>
            <a:ext cx="3757683" cy="1883102"/>
          </a:xfrm>
          <a:prstGeom prst="rect">
            <a:avLst/>
          </a:prstGeom>
        </p:spPr>
      </p:pic>
      <p:sp>
        <p:nvSpPr>
          <p:cNvPr id="12" name="四角形: 角を丸くする 11">
            <a:extLst>
              <a:ext uri="{FF2B5EF4-FFF2-40B4-BE49-F238E27FC236}">
                <a16:creationId xmlns:a16="http://schemas.microsoft.com/office/drawing/2014/main" id="{B2B93494-38E1-6F72-45BD-FD7900B091E0}"/>
              </a:ext>
            </a:extLst>
          </p:cNvPr>
          <p:cNvSpPr/>
          <p:nvPr/>
        </p:nvSpPr>
        <p:spPr>
          <a:xfrm>
            <a:off x="2637497" y="2448550"/>
            <a:ext cx="691375"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A9C4474D-6695-7C3B-470F-E4DEFDECD770}"/>
              </a:ext>
            </a:extLst>
          </p:cNvPr>
          <p:cNvSpPr/>
          <p:nvPr/>
        </p:nvSpPr>
        <p:spPr>
          <a:xfrm>
            <a:off x="3493905" y="2443681"/>
            <a:ext cx="691375"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2">
            <a:extLst>
              <a:ext uri="{FF2B5EF4-FFF2-40B4-BE49-F238E27FC236}">
                <a16:creationId xmlns:a16="http://schemas.microsoft.com/office/drawing/2014/main" id="{B64EBC00-294C-DBF1-6E94-6508E83A5CC0}"/>
              </a:ext>
            </a:extLst>
          </p:cNvPr>
          <p:cNvSpPr txBox="1">
            <a:spLocks/>
          </p:cNvSpPr>
          <p:nvPr/>
        </p:nvSpPr>
        <p:spPr>
          <a:xfrm>
            <a:off x="2275008" y="242013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15" name="テキスト プレースホルダー 2">
            <a:extLst>
              <a:ext uri="{FF2B5EF4-FFF2-40B4-BE49-F238E27FC236}">
                <a16:creationId xmlns:a16="http://schemas.microsoft.com/office/drawing/2014/main" id="{9AC592C7-27FA-CB39-110D-25F3B477E518}"/>
              </a:ext>
            </a:extLst>
          </p:cNvPr>
          <p:cNvSpPr txBox="1">
            <a:spLocks/>
          </p:cNvSpPr>
          <p:nvPr/>
        </p:nvSpPr>
        <p:spPr>
          <a:xfrm>
            <a:off x="3477103" y="259612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pic>
        <p:nvPicPr>
          <p:cNvPr id="18" name="図 17">
            <a:extLst>
              <a:ext uri="{FF2B5EF4-FFF2-40B4-BE49-F238E27FC236}">
                <a16:creationId xmlns:a16="http://schemas.microsoft.com/office/drawing/2014/main" id="{8D227228-6B7E-59A1-7E23-9288C2CCFE72}"/>
              </a:ext>
            </a:extLst>
          </p:cNvPr>
          <p:cNvPicPr>
            <a:picLocks noChangeAspect="1"/>
          </p:cNvPicPr>
          <p:nvPr/>
        </p:nvPicPr>
        <p:blipFill>
          <a:blip r:embed="rId4"/>
          <a:stretch>
            <a:fillRect/>
          </a:stretch>
        </p:blipFill>
        <p:spPr>
          <a:xfrm>
            <a:off x="673723" y="3649107"/>
            <a:ext cx="3202570" cy="1080443"/>
          </a:xfrm>
          <a:prstGeom prst="rect">
            <a:avLst/>
          </a:prstGeom>
        </p:spPr>
      </p:pic>
      <p:pic>
        <p:nvPicPr>
          <p:cNvPr id="20" name="図 19">
            <a:extLst>
              <a:ext uri="{FF2B5EF4-FFF2-40B4-BE49-F238E27FC236}">
                <a16:creationId xmlns:a16="http://schemas.microsoft.com/office/drawing/2014/main" id="{F48D189B-C261-7270-A006-03F731FE2058}"/>
              </a:ext>
            </a:extLst>
          </p:cNvPr>
          <p:cNvPicPr>
            <a:picLocks noChangeAspect="1"/>
          </p:cNvPicPr>
          <p:nvPr/>
        </p:nvPicPr>
        <p:blipFill>
          <a:blip r:embed="rId5"/>
          <a:stretch>
            <a:fillRect/>
          </a:stretch>
        </p:blipFill>
        <p:spPr>
          <a:xfrm>
            <a:off x="4403303" y="2571823"/>
            <a:ext cx="3608129" cy="2135425"/>
          </a:xfrm>
          <a:prstGeom prst="rect">
            <a:avLst/>
          </a:prstGeom>
        </p:spPr>
      </p:pic>
      <p:sp>
        <p:nvSpPr>
          <p:cNvPr id="22" name="矢印: 右 21">
            <a:extLst>
              <a:ext uri="{FF2B5EF4-FFF2-40B4-BE49-F238E27FC236}">
                <a16:creationId xmlns:a16="http://schemas.microsoft.com/office/drawing/2014/main" id="{75987A3D-C8BB-3AC9-2067-77B62C675E9C}"/>
              </a:ext>
            </a:extLst>
          </p:cNvPr>
          <p:cNvSpPr/>
          <p:nvPr/>
        </p:nvSpPr>
        <p:spPr>
          <a:xfrm>
            <a:off x="3946390" y="3639535"/>
            <a:ext cx="833778"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D06A2487-5727-A5BF-D873-0AB90CA97A62}"/>
              </a:ext>
            </a:extLst>
          </p:cNvPr>
          <p:cNvSpPr/>
          <p:nvPr/>
        </p:nvSpPr>
        <p:spPr>
          <a:xfrm>
            <a:off x="3201359" y="3833635"/>
            <a:ext cx="582622" cy="208078"/>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プレースホルダー 2">
            <a:extLst>
              <a:ext uri="{FF2B5EF4-FFF2-40B4-BE49-F238E27FC236}">
                <a16:creationId xmlns:a16="http://schemas.microsoft.com/office/drawing/2014/main" id="{2D5594E4-30FA-99C0-8302-3ADED2BC660A}"/>
              </a:ext>
            </a:extLst>
          </p:cNvPr>
          <p:cNvSpPr txBox="1">
            <a:spLocks/>
          </p:cNvSpPr>
          <p:nvPr/>
        </p:nvSpPr>
        <p:spPr>
          <a:xfrm>
            <a:off x="2890632" y="393089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
        <p:nvSpPr>
          <p:cNvPr id="26" name="四角形: 角を丸くする 25">
            <a:extLst>
              <a:ext uri="{FF2B5EF4-FFF2-40B4-BE49-F238E27FC236}">
                <a16:creationId xmlns:a16="http://schemas.microsoft.com/office/drawing/2014/main" id="{5D8BBB46-C855-FC4D-9574-CBAF6E564817}"/>
              </a:ext>
            </a:extLst>
          </p:cNvPr>
          <p:cNvSpPr/>
          <p:nvPr/>
        </p:nvSpPr>
        <p:spPr>
          <a:xfrm>
            <a:off x="5216027" y="3257721"/>
            <a:ext cx="909709" cy="184288"/>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6B7FDD6B-EF4B-C0B5-7698-A1955D98ECF5}"/>
              </a:ext>
            </a:extLst>
          </p:cNvPr>
          <p:cNvSpPr/>
          <p:nvPr/>
        </p:nvSpPr>
        <p:spPr>
          <a:xfrm>
            <a:off x="6959984" y="4477792"/>
            <a:ext cx="489029" cy="229456"/>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プレースホルダー 2">
            <a:extLst>
              <a:ext uri="{FF2B5EF4-FFF2-40B4-BE49-F238E27FC236}">
                <a16:creationId xmlns:a16="http://schemas.microsoft.com/office/drawing/2014/main" id="{DD23E36A-6A4F-5FBF-6199-A1546413442E}"/>
              </a:ext>
            </a:extLst>
          </p:cNvPr>
          <p:cNvSpPr txBox="1">
            <a:spLocks/>
          </p:cNvSpPr>
          <p:nvPr/>
        </p:nvSpPr>
        <p:spPr>
          <a:xfrm>
            <a:off x="4873658" y="321523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(e)</a:t>
            </a:r>
          </a:p>
        </p:txBody>
      </p:sp>
      <p:sp>
        <p:nvSpPr>
          <p:cNvPr id="29" name="テキスト プレースホルダー 2">
            <a:extLst>
              <a:ext uri="{FF2B5EF4-FFF2-40B4-BE49-F238E27FC236}">
                <a16:creationId xmlns:a16="http://schemas.microsoft.com/office/drawing/2014/main" id="{9BDAEAFB-A2CB-6A2A-0359-7B5D72B4C63E}"/>
              </a:ext>
            </a:extLst>
          </p:cNvPr>
          <p:cNvSpPr txBox="1">
            <a:spLocks/>
          </p:cNvSpPr>
          <p:nvPr/>
        </p:nvSpPr>
        <p:spPr>
          <a:xfrm>
            <a:off x="6607438" y="4477792"/>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(f)</a:t>
            </a:r>
          </a:p>
        </p:txBody>
      </p:sp>
      <p:sp>
        <p:nvSpPr>
          <p:cNvPr id="5" name="テキスト プレースホルダー 2">
            <a:extLst>
              <a:ext uri="{FF2B5EF4-FFF2-40B4-BE49-F238E27FC236}">
                <a16:creationId xmlns:a16="http://schemas.microsoft.com/office/drawing/2014/main" id="{DA5D893D-FE5A-D57B-961B-FA74E6D51E5D}"/>
              </a:ext>
            </a:extLst>
          </p:cNvPr>
          <p:cNvSpPr txBox="1">
            <a:spLocks/>
          </p:cNvSpPr>
          <p:nvPr/>
        </p:nvSpPr>
        <p:spPr>
          <a:xfrm>
            <a:off x="1998352" y="2063285"/>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7" name="テキスト プレースホルダー 2">
            <a:extLst>
              <a:ext uri="{FF2B5EF4-FFF2-40B4-BE49-F238E27FC236}">
                <a16:creationId xmlns:a16="http://schemas.microsoft.com/office/drawing/2014/main" id="{D9AE4BE9-7FF6-E73D-9D8C-4016BDD6E259}"/>
              </a:ext>
            </a:extLst>
          </p:cNvPr>
          <p:cNvSpPr txBox="1">
            <a:spLocks/>
          </p:cNvSpPr>
          <p:nvPr/>
        </p:nvSpPr>
        <p:spPr>
          <a:xfrm>
            <a:off x="869459" y="2462164"/>
            <a:ext cx="1662477" cy="30929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任意のグリッド上で右クリックすることで右クリックメニューが表示されます。</a:t>
            </a:r>
            <a:endParaRPr lang="en-US" altLang="ja-JP" sz="1000" dirty="0">
              <a:latin typeface="Meiryo UI" panose="020B0604030504040204" pitchFamily="50" charset="-128"/>
              <a:ea typeface="Meiryo UI" panose="020B0604030504040204" pitchFamily="50" charset="-128"/>
            </a:endParaRPr>
          </a:p>
        </p:txBody>
      </p:sp>
      <p:sp>
        <p:nvSpPr>
          <p:cNvPr id="9" name="矢印: 右 8">
            <a:extLst>
              <a:ext uri="{FF2B5EF4-FFF2-40B4-BE49-F238E27FC236}">
                <a16:creationId xmlns:a16="http://schemas.microsoft.com/office/drawing/2014/main" id="{F5BB13E6-E054-93B2-2523-B67B8ACB2EFC}"/>
              </a:ext>
            </a:extLst>
          </p:cNvPr>
          <p:cNvSpPr/>
          <p:nvPr/>
        </p:nvSpPr>
        <p:spPr>
          <a:xfrm rot="5400000">
            <a:off x="3066046" y="3235956"/>
            <a:ext cx="573116"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4468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３</a:t>
            </a:r>
            <a:r>
              <a:rPr kumimoji="1" lang="ja-JP" altLang="en-US" sz="2000" dirty="0"/>
              <a:t>．</a:t>
            </a:r>
            <a:r>
              <a:rPr lang="en-US" altLang="ja-JP" sz="2000" dirty="0"/>
              <a:t>Excel</a:t>
            </a:r>
            <a:r>
              <a:rPr lang="ja-JP" altLang="en-US" sz="2000" dirty="0"/>
              <a:t>差し込みテンプレートの作成</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（５）</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差し込みテンプレートの保存と確認</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④出力画面に戻ったら、「</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出力」ボタンをクリックします。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⑤</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が起動し、作成したテンプレートに従業員情報などのデータが自動的に差し込まれ拠出金額などの計算結果が表示されます。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⑥最後に、帳票の文字の配置やレイアウトが想定通りになっているかを確認してください。</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dirty="0"/>
              <a:t>💡</a:t>
            </a:r>
            <a:r>
              <a:rPr lang="ja-JP" altLang="en-US" sz="1000" b="1" dirty="0">
                <a:solidFill>
                  <a:schemeClr val="accent6"/>
                </a:solidFill>
              </a:rPr>
              <a:t>特に計算結果や差し込まれた項目が正しく表示されているかチェック</a:t>
            </a:r>
            <a:r>
              <a:rPr lang="ja-JP" altLang="en-US" sz="1000" dirty="0"/>
              <a:t>することで、安心して帳票を運用できます。</a:t>
            </a:r>
            <a:endParaRPr lang="en-US" altLang="ja-JP" sz="10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3431ED6-B9C3-0300-095E-C0866D8DEDB0}"/>
              </a:ext>
            </a:extLst>
          </p:cNvPr>
          <p:cNvPicPr>
            <a:picLocks noChangeAspect="1"/>
          </p:cNvPicPr>
          <p:nvPr/>
        </p:nvPicPr>
        <p:blipFill>
          <a:blip r:embed="rId3"/>
          <a:stretch>
            <a:fillRect/>
          </a:stretch>
        </p:blipFill>
        <p:spPr>
          <a:xfrm>
            <a:off x="487868" y="1699885"/>
            <a:ext cx="3202570" cy="1080443"/>
          </a:xfrm>
          <a:prstGeom prst="rect">
            <a:avLst/>
          </a:prstGeom>
        </p:spPr>
      </p:pic>
      <p:sp>
        <p:nvSpPr>
          <p:cNvPr id="7" name="四角形: 角を丸くする 6">
            <a:extLst>
              <a:ext uri="{FF2B5EF4-FFF2-40B4-BE49-F238E27FC236}">
                <a16:creationId xmlns:a16="http://schemas.microsoft.com/office/drawing/2014/main" id="{A937FEE9-58C3-79FF-E3FC-126D72420E37}"/>
              </a:ext>
            </a:extLst>
          </p:cNvPr>
          <p:cNvSpPr/>
          <p:nvPr/>
        </p:nvSpPr>
        <p:spPr>
          <a:xfrm>
            <a:off x="2279523" y="2337356"/>
            <a:ext cx="664397" cy="24824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a:extLst>
              <a:ext uri="{FF2B5EF4-FFF2-40B4-BE49-F238E27FC236}">
                <a16:creationId xmlns:a16="http://schemas.microsoft.com/office/drawing/2014/main" id="{F3A0F5CD-E89C-163D-3442-E94C1C8187FD}"/>
              </a:ext>
            </a:extLst>
          </p:cNvPr>
          <p:cNvPicPr>
            <a:picLocks noChangeAspect="1"/>
          </p:cNvPicPr>
          <p:nvPr/>
        </p:nvPicPr>
        <p:blipFill>
          <a:blip r:embed="rId4"/>
          <a:stretch>
            <a:fillRect/>
          </a:stretch>
        </p:blipFill>
        <p:spPr>
          <a:xfrm>
            <a:off x="487868" y="2851384"/>
            <a:ext cx="7444366" cy="2055414"/>
          </a:xfrm>
          <a:prstGeom prst="rect">
            <a:avLst/>
          </a:prstGeom>
        </p:spPr>
      </p:pic>
      <p:sp>
        <p:nvSpPr>
          <p:cNvPr id="9" name="矢印: 下カーブ 8">
            <a:extLst>
              <a:ext uri="{FF2B5EF4-FFF2-40B4-BE49-F238E27FC236}">
                <a16:creationId xmlns:a16="http://schemas.microsoft.com/office/drawing/2014/main" id="{2D84B622-E0AC-C7EB-EB57-F646649CD21B}"/>
              </a:ext>
            </a:extLst>
          </p:cNvPr>
          <p:cNvSpPr/>
          <p:nvPr/>
        </p:nvSpPr>
        <p:spPr>
          <a:xfrm rot="2125791">
            <a:off x="3633579" y="2022622"/>
            <a:ext cx="1912841" cy="736113"/>
          </a:xfrm>
          <a:prstGeom prst="curvedDownArrow">
            <a:avLst>
              <a:gd name="adj1" fmla="val 25000"/>
              <a:gd name="adj2" fmla="val 76588"/>
              <a:gd name="adj3" fmla="val 4129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86123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．参考資料</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54656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■汎用社員検索の出力パターン</a:t>
            </a:r>
            <a:endParaRPr lang="en-US" altLang="ja-JP" sz="1200" b="1"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950B23A7-BA37-50C9-054E-A6FA736D59D8}"/>
              </a:ext>
            </a:extLst>
          </p:cNvPr>
          <p:cNvPicPr>
            <a:picLocks noChangeAspect="1"/>
          </p:cNvPicPr>
          <p:nvPr/>
        </p:nvPicPr>
        <p:blipFill>
          <a:blip r:embed="rId3"/>
          <a:stretch>
            <a:fillRect/>
          </a:stretch>
        </p:blipFill>
        <p:spPr>
          <a:xfrm>
            <a:off x="433559" y="1184622"/>
            <a:ext cx="7840645" cy="3674631"/>
          </a:xfrm>
          <a:prstGeom prst="rect">
            <a:avLst/>
          </a:prstGeom>
        </p:spPr>
      </p:pic>
      <p:sp>
        <p:nvSpPr>
          <p:cNvPr id="5" name="テキスト プレースホルダー 2">
            <a:extLst>
              <a:ext uri="{FF2B5EF4-FFF2-40B4-BE49-F238E27FC236}">
                <a16:creationId xmlns:a16="http://schemas.microsoft.com/office/drawing/2014/main" id="{14CEDD86-CA9F-D832-D739-5A3D51D905E6}"/>
              </a:ext>
            </a:extLst>
          </p:cNvPr>
          <p:cNvSpPr txBox="1">
            <a:spLocks/>
          </p:cNvSpPr>
          <p:nvPr/>
        </p:nvSpPr>
        <p:spPr>
          <a:xfrm>
            <a:off x="288000" y="76819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・当事例で使用した「汎用社員検索」の出力項目の一例を紹介します。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・抽出されたデータは、</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差し込みテンプレートに差し込むための元データとして利用されます。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880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．参考資料</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54656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差し込みテンプレートの構成と計算式</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76819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・当事例で使用した</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差し込みテンプレートの構成と、埋め込まれている計算式を紹介します。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・テンプレートは、従業員情報と退職金ポイント／企業型</a:t>
            </a:r>
            <a:r>
              <a:rPr lang="en-US" altLang="ja-JP" sz="1000" dirty="0">
                <a:latin typeface="Meiryo UI" panose="020B0604030504040204" pitchFamily="50" charset="-128"/>
                <a:ea typeface="Meiryo UI" panose="020B0604030504040204" pitchFamily="50" charset="-128"/>
              </a:rPr>
              <a:t>DC</a:t>
            </a:r>
            <a:r>
              <a:rPr lang="ja-JP" altLang="en-US" sz="1000" dirty="0">
                <a:latin typeface="Meiryo UI" panose="020B0604030504040204" pitchFamily="50" charset="-128"/>
                <a:ea typeface="Meiryo UI" panose="020B0604030504040204" pitchFamily="50" charset="-128"/>
              </a:rPr>
              <a:t>の拠出額チェックに関する項目で構成されています。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dirty="0"/>
              <a:t>💡</a:t>
            </a:r>
            <a:r>
              <a:rPr lang="ja-JP" altLang="en-US" sz="1000" dirty="0">
                <a:latin typeface="Meiryo UI" panose="020B0604030504040204" pitchFamily="50" charset="-128"/>
                <a:ea typeface="Meiryo UI" panose="020B0604030504040204" pitchFamily="50" charset="-128"/>
              </a:rPr>
              <a:t>テンプレートは事例紹介用に再構成したものであり、実際の運用とは異なる場合があります。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dirty="0"/>
              <a:t>💡詳細な計算式は、テキストデータを拡大表示することでご確認いただけます。</a:t>
            </a:r>
            <a:endParaRPr lang="en-US" altLang="ja-JP" sz="10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F40E7B66-0263-3A3F-6B40-6DCF5D767CC9}"/>
              </a:ext>
            </a:extLst>
          </p:cNvPr>
          <p:cNvGraphicFramePr>
            <a:graphicFrameLocks noGrp="1"/>
          </p:cNvGraphicFramePr>
          <p:nvPr>
            <p:extLst>
              <p:ext uri="{D42A27DB-BD31-4B8C-83A1-F6EECF244321}">
                <p14:modId xmlns:p14="http://schemas.microsoft.com/office/powerpoint/2010/main" val="178649244"/>
              </p:ext>
            </p:extLst>
          </p:nvPr>
        </p:nvGraphicFramePr>
        <p:xfrm>
          <a:off x="341004" y="2936082"/>
          <a:ext cx="8461991" cy="1991418"/>
        </p:xfrm>
        <a:graphic>
          <a:graphicData uri="http://schemas.openxmlformats.org/drawingml/2006/table">
            <a:tbl>
              <a:tblPr>
                <a:tableStyleId>{5C22544A-7EE6-4342-B048-85BDC9FD1C3A}</a:tableStyleId>
              </a:tblPr>
              <a:tblGrid>
                <a:gridCol w="423433">
                  <a:extLst>
                    <a:ext uri="{9D8B030D-6E8A-4147-A177-3AD203B41FA5}">
                      <a16:colId xmlns:a16="http://schemas.microsoft.com/office/drawing/2014/main" val="727110074"/>
                    </a:ext>
                  </a:extLst>
                </a:gridCol>
                <a:gridCol w="423433">
                  <a:extLst>
                    <a:ext uri="{9D8B030D-6E8A-4147-A177-3AD203B41FA5}">
                      <a16:colId xmlns:a16="http://schemas.microsoft.com/office/drawing/2014/main" val="1760570963"/>
                    </a:ext>
                  </a:extLst>
                </a:gridCol>
                <a:gridCol w="578979">
                  <a:extLst>
                    <a:ext uri="{9D8B030D-6E8A-4147-A177-3AD203B41FA5}">
                      <a16:colId xmlns:a16="http://schemas.microsoft.com/office/drawing/2014/main" val="1298792346"/>
                    </a:ext>
                  </a:extLst>
                </a:gridCol>
                <a:gridCol w="652433">
                  <a:extLst>
                    <a:ext uri="{9D8B030D-6E8A-4147-A177-3AD203B41FA5}">
                      <a16:colId xmlns:a16="http://schemas.microsoft.com/office/drawing/2014/main" val="2417490159"/>
                    </a:ext>
                  </a:extLst>
                </a:gridCol>
                <a:gridCol w="423433">
                  <a:extLst>
                    <a:ext uri="{9D8B030D-6E8A-4147-A177-3AD203B41FA5}">
                      <a16:colId xmlns:a16="http://schemas.microsoft.com/office/drawing/2014/main" val="272901446"/>
                    </a:ext>
                  </a:extLst>
                </a:gridCol>
                <a:gridCol w="423433">
                  <a:extLst>
                    <a:ext uri="{9D8B030D-6E8A-4147-A177-3AD203B41FA5}">
                      <a16:colId xmlns:a16="http://schemas.microsoft.com/office/drawing/2014/main" val="922315925"/>
                    </a:ext>
                  </a:extLst>
                </a:gridCol>
                <a:gridCol w="652433">
                  <a:extLst>
                    <a:ext uri="{9D8B030D-6E8A-4147-A177-3AD203B41FA5}">
                      <a16:colId xmlns:a16="http://schemas.microsoft.com/office/drawing/2014/main" val="3048347571"/>
                    </a:ext>
                  </a:extLst>
                </a:gridCol>
                <a:gridCol w="496885">
                  <a:extLst>
                    <a:ext uri="{9D8B030D-6E8A-4147-A177-3AD203B41FA5}">
                      <a16:colId xmlns:a16="http://schemas.microsoft.com/office/drawing/2014/main" val="483699015"/>
                    </a:ext>
                  </a:extLst>
                </a:gridCol>
                <a:gridCol w="720125">
                  <a:extLst>
                    <a:ext uri="{9D8B030D-6E8A-4147-A177-3AD203B41FA5}">
                      <a16:colId xmlns:a16="http://schemas.microsoft.com/office/drawing/2014/main" val="1522629856"/>
                    </a:ext>
                  </a:extLst>
                </a:gridCol>
                <a:gridCol w="32500">
                  <a:extLst>
                    <a:ext uri="{9D8B030D-6E8A-4147-A177-3AD203B41FA5}">
                      <a16:colId xmlns:a16="http://schemas.microsoft.com/office/drawing/2014/main" val="3207629016"/>
                    </a:ext>
                  </a:extLst>
                </a:gridCol>
                <a:gridCol w="614702">
                  <a:extLst>
                    <a:ext uri="{9D8B030D-6E8A-4147-A177-3AD203B41FA5}">
                      <a16:colId xmlns:a16="http://schemas.microsoft.com/office/drawing/2014/main" val="2822933383"/>
                    </a:ext>
                  </a:extLst>
                </a:gridCol>
                <a:gridCol w="600583">
                  <a:extLst>
                    <a:ext uri="{9D8B030D-6E8A-4147-A177-3AD203B41FA5}">
                      <a16:colId xmlns:a16="http://schemas.microsoft.com/office/drawing/2014/main" val="3248184142"/>
                    </a:ext>
                  </a:extLst>
                </a:gridCol>
                <a:gridCol w="885754">
                  <a:extLst>
                    <a:ext uri="{9D8B030D-6E8A-4147-A177-3AD203B41FA5}">
                      <a16:colId xmlns:a16="http://schemas.microsoft.com/office/drawing/2014/main" val="1142410355"/>
                    </a:ext>
                  </a:extLst>
                </a:gridCol>
                <a:gridCol w="676917">
                  <a:extLst>
                    <a:ext uri="{9D8B030D-6E8A-4147-A177-3AD203B41FA5}">
                      <a16:colId xmlns:a16="http://schemas.microsoft.com/office/drawing/2014/main" val="2559442801"/>
                    </a:ext>
                  </a:extLst>
                </a:gridCol>
                <a:gridCol w="856948">
                  <a:extLst>
                    <a:ext uri="{9D8B030D-6E8A-4147-A177-3AD203B41FA5}">
                      <a16:colId xmlns:a16="http://schemas.microsoft.com/office/drawing/2014/main" val="3409129400"/>
                    </a:ext>
                  </a:extLst>
                </a:gridCol>
              </a:tblGrid>
              <a:tr h="120334">
                <a:tc gridSpan="9">
                  <a:txBody>
                    <a:bodyPr/>
                    <a:lstStyle/>
                    <a:p>
                      <a:pPr algn="ctr" fontAlgn="ctr"/>
                      <a:r>
                        <a:rPr lang="ja-JP" altLang="en-US" sz="700" u="none" strike="noStrike" dirty="0">
                          <a:effectLst/>
                        </a:rPr>
                        <a:t>従業員情報</a:t>
                      </a:r>
                      <a:endParaRPr lang="ja-JP" altLang="en-US" sz="700" b="1" i="0" u="none" strike="noStrike" dirty="0">
                        <a:solidFill>
                          <a:srgbClr val="FFFFFF"/>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700" u="none" strike="noStrike">
                          <a:effectLst/>
                        </a:rPr>
                        <a:t>　</a:t>
                      </a:r>
                      <a:endParaRPr lang="ja-JP" altLang="en-US" sz="700" b="1" i="0" u="none" strike="noStrike">
                        <a:solidFill>
                          <a:srgbClr val="FFFFFF"/>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gridSpan="5">
                  <a:txBody>
                    <a:bodyPr/>
                    <a:lstStyle/>
                    <a:p>
                      <a:pPr algn="ctr" fontAlgn="ctr"/>
                      <a:r>
                        <a:rPr lang="ja-JP" altLang="en-US" sz="700" u="none" strike="noStrike">
                          <a:effectLst/>
                        </a:rPr>
                        <a:t>退職ポイント／確定拠出金チェック</a:t>
                      </a:r>
                      <a:endParaRPr lang="ja-JP" altLang="en-US" sz="700" b="1" i="0" u="none" strike="noStrike">
                        <a:solidFill>
                          <a:srgbClr val="FFFFFF"/>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11366211"/>
                  </a:ext>
                </a:extLst>
              </a:tr>
              <a:tr h="203518">
                <a:tc>
                  <a:txBody>
                    <a:bodyPr/>
                    <a:lstStyle/>
                    <a:p>
                      <a:pPr algn="ctr" fontAlgn="ctr"/>
                      <a:r>
                        <a:rPr lang="ja-JP" altLang="en-US" sz="600" u="none" strike="noStrike" dirty="0">
                          <a:effectLst/>
                        </a:rPr>
                        <a:t>会社コード</a:t>
                      </a:r>
                      <a:endParaRPr lang="ja-JP"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社員番号</a:t>
                      </a:r>
                      <a:endParaRPr lang="ja-JP"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従業員氏名</a:t>
                      </a:r>
                      <a:endParaRPr lang="ja-JP"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zh-TW" altLang="en-US" sz="600" u="none" strike="noStrike" dirty="0">
                          <a:effectLst/>
                        </a:rPr>
                        <a:t>従業員氏名（ｶﾅ）</a:t>
                      </a:r>
                      <a:endParaRPr lang="zh-TW"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年齢</a:t>
                      </a:r>
                      <a:endParaRPr lang="ja-JP"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入社年月日</a:t>
                      </a:r>
                      <a:endParaRPr lang="ja-JP"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職掌</a:t>
                      </a:r>
                      <a:endParaRPr lang="ja-JP"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zh-TW" altLang="en-US" sz="600" u="none" strike="noStrike" dirty="0">
                          <a:effectLst/>
                        </a:rPr>
                        <a:t>退職金起算日</a:t>
                      </a:r>
                      <a:endParaRPr lang="zh-TW"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職掌</a:t>
                      </a:r>
                      <a:r>
                        <a:rPr lang="en-US" sz="600" u="none" strike="noStrike" dirty="0">
                          <a:effectLst/>
                        </a:rPr>
                        <a:t>P</a:t>
                      </a:r>
                      <a:endParaRPr 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　</a:t>
                      </a:r>
                      <a:endParaRPr lang="ja-JP"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勤続月数</a:t>
                      </a:r>
                      <a:endParaRPr lang="ja-JP" alt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勤続</a:t>
                      </a:r>
                      <a:r>
                        <a:rPr lang="en-US" sz="600" u="none" strike="noStrike" dirty="0">
                          <a:effectLst/>
                        </a:rPr>
                        <a:t>P</a:t>
                      </a:r>
                      <a:endParaRPr lang="en-US"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zh-TW" altLang="en-US" sz="600" u="none" strike="noStrike" dirty="0">
                          <a:effectLst/>
                        </a:rPr>
                        <a:t>単年</a:t>
                      </a:r>
                      <a:r>
                        <a:rPr lang="en-US" altLang="zh-TW" sz="600" u="none" strike="noStrike" dirty="0">
                          <a:effectLst/>
                        </a:rPr>
                        <a:t>P</a:t>
                      </a:r>
                      <a:br>
                        <a:rPr lang="en-US" altLang="zh-TW" sz="600" u="none" strike="noStrike" dirty="0">
                          <a:effectLst/>
                        </a:rPr>
                      </a:br>
                      <a:r>
                        <a:rPr lang="en-US" altLang="zh-TW" sz="600" u="none" strike="noStrike" dirty="0">
                          <a:effectLst/>
                        </a:rPr>
                        <a:t>(</a:t>
                      </a:r>
                      <a:r>
                        <a:rPr lang="zh-TW" altLang="en-US" sz="600" u="none" strike="noStrike" dirty="0">
                          <a:effectLst/>
                        </a:rPr>
                        <a:t>勤続</a:t>
                      </a:r>
                      <a:r>
                        <a:rPr lang="en-US" altLang="zh-TW" sz="600" u="none" strike="noStrike" dirty="0">
                          <a:effectLst/>
                        </a:rPr>
                        <a:t>P)</a:t>
                      </a:r>
                      <a:r>
                        <a:rPr lang="zh-TW" altLang="en-US" sz="600" u="none" strike="noStrike" dirty="0">
                          <a:effectLst/>
                        </a:rPr>
                        <a:t>＋</a:t>
                      </a:r>
                      <a:r>
                        <a:rPr lang="en-US" altLang="zh-TW" sz="600" u="none" strike="noStrike" dirty="0">
                          <a:effectLst/>
                        </a:rPr>
                        <a:t>(</a:t>
                      </a:r>
                      <a:r>
                        <a:rPr lang="zh-TW" altLang="en-US" sz="600" u="none" strike="noStrike" dirty="0">
                          <a:effectLst/>
                        </a:rPr>
                        <a:t>職掌</a:t>
                      </a:r>
                      <a:r>
                        <a:rPr lang="en-US" altLang="zh-TW" sz="600" u="none" strike="noStrike" dirty="0">
                          <a:effectLst/>
                        </a:rPr>
                        <a:t>P)</a:t>
                      </a:r>
                      <a:endParaRPr lang="en-US" altLang="zh-TW"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拠出額</a:t>
                      </a:r>
                      <a:br>
                        <a:rPr lang="ja-JP" altLang="en-US" sz="600" u="none" strike="noStrike" dirty="0">
                          <a:effectLst/>
                        </a:rPr>
                      </a:br>
                      <a:r>
                        <a:rPr lang="en-US" altLang="ja-JP" sz="600" u="none" strike="noStrike" dirty="0">
                          <a:effectLst/>
                        </a:rPr>
                        <a:t>×1000(</a:t>
                      </a:r>
                      <a:r>
                        <a:rPr lang="en-US" sz="600" u="none" strike="noStrike" dirty="0">
                          <a:effectLst/>
                        </a:rPr>
                        <a:t>P</a:t>
                      </a:r>
                      <a:r>
                        <a:rPr lang="ja-JP" altLang="en-US" sz="600" u="none" strike="noStrike" dirty="0">
                          <a:effectLst/>
                        </a:rPr>
                        <a:t>単価</a:t>
                      </a:r>
                      <a:r>
                        <a:rPr lang="en-US" altLang="ja-JP" sz="600" u="none" strike="noStrike" dirty="0">
                          <a:effectLst/>
                        </a:rPr>
                        <a:t>)</a:t>
                      </a:r>
                      <a:endParaRPr lang="en-US" altLang="ja-JP"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tc>
                  <a:txBody>
                    <a:bodyPr/>
                    <a:lstStyle/>
                    <a:p>
                      <a:pPr algn="ctr" fontAlgn="ctr"/>
                      <a:r>
                        <a:rPr lang="ja-JP" altLang="en-US" sz="600" u="none" strike="noStrike" dirty="0">
                          <a:effectLst/>
                        </a:rPr>
                        <a:t>拠出額上限チェック</a:t>
                      </a:r>
                      <a:br>
                        <a:rPr lang="ja-JP" altLang="en-US" sz="600" u="none" strike="noStrike" dirty="0">
                          <a:effectLst/>
                        </a:rPr>
                      </a:br>
                      <a:r>
                        <a:rPr lang="en-US" altLang="ja-JP" sz="600" u="none" strike="noStrike" dirty="0">
                          <a:effectLst/>
                        </a:rPr>
                        <a:t>(55,000</a:t>
                      </a:r>
                      <a:r>
                        <a:rPr lang="ja-JP" altLang="en-US" sz="600" u="none" strike="noStrike" dirty="0">
                          <a:effectLst/>
                        </a:rPr>
                        <a:t>超過額</a:t>
                      </a:r>
                      <a:r>
                        <a:rPr lang="en-US" altLang="ja-JP" sz="600" u="none" strike="noStrike" dirty="0">
                          <a:effectLst/>
                        </a:rPr>
                        <a:t>)</a:t>
                      </a:r>
                      <a:endParaRPr lang="en-US" altLang="ja-JP" sz="600" b="1" i="0" u="none" strike="noStrike" dirty="0">
                        <a:solidFill>
                          <a:srgbClr val="000000"/>
                        </a:solidFill>
                        <a:effectLst/>
                        <a:latin typeface="Meiryo" panose="020B0604030504040204" pitchFamily="50" charset="-128"/>
                        <a:ea typeface="Meiryo" panose="020B0604030504040204" pitchFamily="50" charset="-128"/>
                      </a:endParaRPr>
                    </a:p>
                  </a:txBody>
                  <a:tcPr marL="3550" marR="3550" marT="3550" marB="0" anchor="ctr">
                    <a:solidFill>
                      <a:schemeClr val="bg1">
                        <a:lumMod val="85000"/>
                      </a:schemeClr>
                    </a:solidFill>
                  </a:tcPr>
                </a:tc>
                <a:extLst>
                  <a:ext uri="{0D108BD9-81ED-4DB2-BD59-A6C34878D82A}">
                    <a16:rowId xmlns:a16="http://schemas.microsoft.com/office/drawing/2014/main" val="623328986"/>
                  </a:ext>
                </a:extLst>
              </a:tr>
              <a:tr h="1667566">
                <a:tc>
                  <a:txBody>
                    <a:bodyPr/>
                    <a:lstStyle/>
                    <a:p>
                      <a:pPr algn="l" fontAlgn="ctr"/>
                      <a:r>
                        <a:rPr lang="en-US" sz="500" u="none" strike="noStrike" dirty="0">
                          <a:effectLst/>
                          <a:latin typeface="Consolas" panose="020B0609020204030204" pitchFamily="49" charset="0"/>
                        </a:rPr>
                        <a:t>{syk_data001}</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{syk_data002}</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{syk_data003}</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{syk_data004}</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{syk_data005}</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{syk_data006}</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{syk_data007}</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{syk_data008}</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r" fontAlgn="ctr"/>
                      <a:r>
                        <a:rPr lang="en-US" sz="500" u="none" strike="noStrike" dirty="0">
                          <a:effectLst/>
                          <a:latin typeface="Consolas" panose="020B0609020204030204" pitchFamily="49" charset="0"/>
                        </a:rPr>
                        <a:t>{syk_data009}</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r" fontAlgn="ctr"/>
                      <a:r>
                        <a:rPr lang="ja-JP" altLang="en-US" sz="500" u="none" strike="noStrike" dirty="0">
                          <a:effectLst/>
                          <a:latin typeface="Consolas" panose="020B0609020204030204" pitchFamily="49" charset="0"/>
                        </a:rPr>
                        <a:t>　</a:t>
                      </a:r>
                      <a:endParaRPr lang="ja-JP" alt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SS=DATEDIF("{syk_data008}","2025/4/1","M")+1</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SS=IF((DATEDIF("{syk_data008}","2025/4/1","M")+1)&lt;120,20,IF((DATEDIF("{syk_data008}","2025/4/1","M")+1)&lt;360,25,15))</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SS=IF((DATEDIF("{syk_data008}","2025/4/1","M")+1)&lt;120,20+{syk_data009},IF((DATEDIF("{syk_data008}","2025/4/1","M")+1)&lt;360,25+{syk_data009},15+{syk_data009}))</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SS=IF((DATEDIF("{syk_data008}","2025/4/1","M")+1)&lt;120,(20+{syk_data009})*1000,IF((DATEDIF("{syk_data008}","2025/4/1","M")+1)&lt;360,(25+{syk_data009})*1000,(15+{syk_data009})*1000))</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tc>
                  <a:txBody>
                    <a:bodyPr/>
                    <a:lstStyle/>
                    <a:p>
                      <a:pPr algn="l" fontAlgn="ctr"/>
                      <a:r>
                        <a:rPr lang="en-US" sz="500" u="none" strike="noStrike" dirty="0">
                          <a:effectLst/>
                          <a:latin typeface="Consolas" panose="020B0609020204030204" pitchFamily="49" charset="0"/>
                        </a:rPr>
                        <a:t>SS=IF(IF((DATEDIF("{syk_data008}","2025/4/1","M")+1)&lt;120,(20+{syk_data009})*1000-55000,IF((DATEDIF("{syk_data008}","2025/4/1","M")+1)&lt;360,(25+{syk_data009})*1000-55000,(15+{syk_data009})*1000-55000))&lt;0,0,IF((DATEDIF("{syk_data008}","2025/4/1","M")+1)&lt;120,(20+{syk_data009})*1000-55000,IF((DATEDIF("{syk_data008}","2025/4/1","M")+1)&lt;360,(25+{syk_data009})*1000-55000,(15+{syk_data009})*1000-55000)))</a:t>
                      </a:r>
                      <a:endParaRPr lang="en-US" sz="500" b="0" i="0" u="none" strike="noStrike" dirty="0">
                        <a:solidFill>
                          <a:srgbClr val="000000"/>
                        </a:solidFill>
                        <a:effectLst/>
                        <a:latin typeface="Consolas" panose="020B0609020204030204" pitchFamily="49" charset="0"/>
                        <a:ea typeface="Meiryo" panose="020B0604030504040204" pitchFamily="50" charset="-128"/>
                      </a:endParaRPr>
                    </a:p>
                  </a:txBody>
                  <a:tcPr marL="3550" marR="3550" marT="3550" marB="0" anchor="ctr"/>
                </a:tc>
                <a:extLst>
                  <a:ext uri="{0D108BD9-81ED-4DB2-BD59-A6C34878D82A}">
                    <a16:rowId xmlns:a16="http://schemas.microsoft.com/office/drawing/2014/main" val="1659274552"/>
                  </a:ext>
                </a:extLst>
              </a:tr>
            </a:tbl>
          </a:graphicData>
        </a:graphic>
      </p:graphicFrame>
      <p:pic>
        <p:nvPicPr>
          <p:cNvPr id="10" name="図 9">
            <a:extLst>
              <a:ext uri="{FF2B5EF4-FFF2-40B4-BE49-F238E27FC236}">
                <a16:creationId xmlns:a16="http://schemas.microsoft.com/office/drawing/2014/main" id="{213C592A-51F2-A4B1-5659-197E83B3D8C2}"/>
              </a:ext>
            </a:extLst>
          </p:cNvPr>
          <p:cNvPicPr>
            <a:picLocks noChangeAspect="1"/>
          </p:cNvPicPr>
          <p:nvPr/>
        </p:nvPicPr>
        <p:blipFill>
          <a:blip r:embed="rId3"/>
          <a:stretch>
            <a:fillRect/>
          </a:stretch>
        </p:blipFill>
        <p:spPr>
          <a:xfrm>
            <a:off x="288995" y="1701706"/>
            <a:ext cx="8514000" cy="1028334"/>
          </a:xfrm>
          <a:prstGeom prst="rect">
            <a:avLst/>
          </a:prstGeom>
        </p:spPr>
      </p:pic>
      <p:sp>
        <p:nvSpPr>
          <p:cNvPr id="11" name="テキスト プレースホルダー 2">
            <a:extLst>
              <a:ext uri="{FF2B5EF4-FFF2-40B4-BE49-F238E27FC236}">
                <a16:creationId xmlns:a16="http://schemas.microsoft.com/office/drawing/2014/main" id="{DE614943-90F5-91B8-715B-DAD4764988E5}"/>
              </a:ext>
            </a:extLst>
          </p:cNvPr>
          <p:cNvSpPr txBox="1">
            <a:spLocks/>
          </p:cNvSpPr>
          <p:nvPr/>
        </p:nvSpPr>
        <p:spPr>
          <a:xfrm>
            <a:off x="251999" y="1509807"/>
            <a:ext cx="1025175" cy="276050"/>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Excel</a:t>
            </a:r>
            <a:r>
              <a:rPr lang="ja-JP" altLang="en-US" sz="1000" b="1" dirty="0">
                <a:latin typeface="Meiryo UI" panose="020B0604030504040204" pitchFamily="50" charset="-128"/>
                <a:ea typeface="Meiryo UI" panose="020B0604030504040204" pitchFamily="50" charset="-128"/>
              </a:rPr>
              <a:t>画面</a:t>
            </a:r>
            <a:endParaRPr lang="en-US" altLang="ja-JP" sz="1000" b="1" dirty="0">
              <a:latin typeface="Meiryo UI" panose="020B0604030504040204" pitchFamily="50" charset="-128"/>
              <a:ea typeface="Meiryo UI" panose="020B0604030504040204" pitchFamily="50" charset="-128"/>
            </a:endParaRPr>
          </a:p>
        </p:txBody>
      </p:sp>
      <p:sp>
        <p:nvSpPr>
          <p:cNvPr id="12" name="テキスト プレースホルダー 2">
            <a:extLst>
              <a:ext uri="{FF2B5EF4-FFF2-40B4-BE49-F238E27FC236}">
                <a16:creationId xmlns:a16="http://schemas.microsoft.com/office/drawing/2014/main" id="{E6DC056E-A0EC-BDC7-0CBC-7BBF568D4B26}"/>
              </a:ext>
            </a:extLst>
          </p:cNvPr>
          <p:cNvSpPr txBox="1">
            <a:spLocks/>
          </p:cNvSpPr>
          <p:nvPr/>
        </p:nvSpPr>
        <p:spPr>
          <a:xfrm>
            <a:off x="251999" y="2694836"/>
            <a:ext cx="1025175" cy="276050"/>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b="1" dirty="0">
                <a:latin typeface="Meiryo UI" panose="020B0604030504040204" pitchFamily="50" charset="-128"/>
                <a:ea typeface="Meiryo UI" panose="020B0604030504040204" pitchFamily="50" charset="-128"/>
              </a:rPr>
              <a:t>▼テキストデータ</a:t>
            </a:r>
            <a:endParaRPr lang="en-US" altLang="ja-JP"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99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rgbClr val="E88254"/>
                </a:solidFill>
              </a:rPr>
              <a:t>公式</a:t>
            </a:r>
            <a:r>
              <a:rPr lang="en-US" altLang="ja-JP" sz="1200" b="1" dirty="0">
                <a:solidFill>
                  <a:srgbClr val="E88254"/>
                </a:solidFill>
              </a:rPr>
              <a:t>SNS</a:t>
            </a:r>
            <a:r>
              <a:rPr lang="ja-JP" altLang="en-US" sz="1200" b="1" dirty="0">
                <a:solidFill>
                  <a:srgbClr val="E88254"/>
                </a:solidFill>
              </a:rPr>
              <a:t>更新中</a:t>
            </a:r>
            <a:endParaRPr kumimoji="1" lang="ja-JP" altLang="en-US" sz="1200" b="1" dirty="0">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superstream.nx</a:t>
            </a:r>
            <a:endParaRPr lang="en-US" altLang="ja-JP" sz="100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SuperStream_NX</a:t>
            </a:r>
            <a:endParaRPr lang="en-US" altLang="ja-JP" sz="1000">
              <a:solidFill>
                <a:schemeClr val="accent3"/>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4"/>
          <a:stretch>
            <a:fillRect/>
          </a:stretch>
        </p:blipFill>
        <p:spPr>
          <a:xfrm>
            <a:off x="1937615" y="3816025"/>
            <a:ext cx="612068" cy="614800"/>
          </a:xfrm>
          <a:prstGeom prst="rect">
            <a:avLst/>
          </a:prstGeom>
        </p:spPr>
      </p:pic>
      <p:pic>
        <p:nvPicPr>
          <p:cNvPr id="14" name="図 13"/>
          <p:cNvPicPr>
            <a:picLocks noChangeAspect="1"/>
          </p:cNvPicPr>
          <p:nvPr/>
        </p:nvPicPr>
        <p:blipFill>
          <a:blip r:embed="rId5"/>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a:solidFill>
                  <a:schemeClr val="accent3"/>
                </a:solidFill>
              </a:rPr>
              <a:t>会計・人事を変える。</a:t>
            </a:r>
          </a:p>
          <a:p>
            <a:pPr>
              <a:lnSpc>
                <a:spcPct val="150000"/>
              </a:lnSpc>
            </a:pPr>
            <a:r>
              <a:rPr lang="ja-JP" altLang="en-US" sz="2800">
                <a:solidFill>
                  <a:schemeClr val="accent3"/>
                </a:solidFill>
              </a:rPr>
              <a:t>もっとやさしく、</a:t>
            </a:r>
            <a:br>
              <a:rPr lang="ja-JP" altLang="en-US" sz="2800">
                <a:solidFill>
                  <a:schemeClr val="accent3"/>
                </a:solidFill>
              </a:rPr>
            </a:br>
            <a:r>
              <a:rPr lang="ja-JP" altLang="en-US" sz="2800">
                <a:solidFill>
                  <a:schemeClr val="accent3"/>
                </a:solidFill>
              </a:rPr>
              <a:t>もっと便利に、もっと楽しく</a:t>
            </a:r>
          </a:p>
        </p:txBody>
      </p:sp>
    </p:spTree>
    <p:extLst>
      <p:ext uri="{BB962C8B-B14F-4D97-AF65-F5344CB8AC3E}">
        <p14:creationId xmlns:p14="http://schemas.microsoft.com/office/powerpoint/2010/main" val="115000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sp>
        <p:nvSpPr>
          <p:cNvPr id="5" name="テキスト プレースホルダー 2"/>
          <p:cNvSpPr>
            <a:spLocks noGrp="1"/>
          </p:cNvSpPr>
          <p:nvPr>
            <p:ph type="body" sz="quarter" idx="14"/>
          </p:nvPr>
        </p:nvSpPr>
        <p:spPr>
          <a:xfrm>
            <a:off x="3167843" y="807554"/>
            <a:ext cx="5976157" cy="3727637"/>
          </a:xfrm>
        </p:spPr>
        <p:txBody>
          <a:bodyPr/>
          <a:lstStyle/>
          <a:p>
            <a:pPr>
              <a:spcBef>
                <a:spcPts val="600"/>
              </a:spcBef>
            </a:pPr>
            <a:r>
              <a:rPr lang="en-US" altLang="ja-JP" sz="2200" b="0" dirty="0">
                <a:solidFill>
                  <a:schemeClr val="accent1"/>
                </a:solidFill>
              </a:rPr>
              <a:t>01</a:t>
            </a:r>
            <a:r>
              <a:rPr lang="ja-JP" altLang="en-US" sz="2200" b="0" dirty="0">
                <a:solidFill>
                  <a:schemeClr val="accent1"/>
                </a:solidFill>
              </a:rPr>
              <a:t> 資料の概要と注意点</a:t>
            </a:r>
            <a:endParaRPr lang="en-US" altLang="ja-JP" sz="2200" b="0" dirty="0">
              <a:solidFill>
                <a:schemeClr val="accent1"/>
              </a:solidFill>
            </a:endParaRPr>
          </a:p>
          <a:p>
            <a:endParaRPr lang="ja-JP" altLang="en-US" dirty="0"/>
          </a:p>
          <a:p>
            <a:pPr>
              <a:spcBef>
                <a:spcPts val="600"/>
              </a:spcBef>
            </a:pPr>
            <a:r>
              <a:rPr lang="en-US" altLang="ja-JP" sz="2200" b="0" dirty="0">
                <a:solidFill>
                  <a:schemeClr val="accent1"/>
                </a:solidFill>
              </a:rPr>
              <a:t>02 Excel</a:t>
            </a:r>
            <a:r>
              <a:rPr lang="ja-JP" altLang="en-US" sz="2200" b="0" dirty="0">
                <a:solidFill>
                  <a:schemeClr val="accent1"/>
                </a:solidFill>
              </a:rPr>
              <a:t>差し込みデータの作成</a:t>
            </a:r>
            <a:endParaRPr lang="en-US" altLang="ja-JP" sz="2200" b="0" dirty="0">
              <a:solidFill>
                <a:schemeClr val="accent1"/>
              </a:solidFill>
            </a:endParaRPr>
          </a:p>
          <a:p>
            <a:endParaRPr lang="ja-JP" altLang="en-US" dirty="0"/>
          </a:p>
          <a:p>
            <a:pPr>
              <a:spcBef>
                <a:spcPts val="600"/>
              </a:spcBef>
            </a:pPr>
            <a:r>
              <a:rPr lang="en-US" altLang="ja-JP" sz="2200" b="0" dirty="0">
                <a:solidFill>
                  <a:schemeClr val="accent1"/>
                </a:solidFill>
              </a:rPr>
              <a:t>03 Excel</a:t>
            </a:r>
            <a:r>
              <a:rPr lang="ja-JP" altLang="en-US" sz="2200" b="0" dirty="0">
                <a:solidFill>
                  <a:schemeClr val="accent1"/>
                </a:solidFill>
              </a:rPr>
              <a:t>差し込みテンプレートの作成</a:t>
            </a:r>
            <a:endParaRPr lang="en-US" altLang="ja-JP" sz="2200" b="0" dirty="0">
              <a:solidFill>
                <a:schemeClr val="accent1"/>
              </a:solidFill>
            </a:endParaRPr>
          </a:p>
          <a:p>
            <a:endParaRPr lang="ja-JP" altLang="en-US" dirty="0"/>
          </a:p>
          <a:p>
            <a:pPr>
              <a:spcBef>
                <a:spcPts val="600"/>
              </a:spcBef>
            </a:pPr>
            <a:r>
              <a:rPr lang="en-US" altLang="ja-JP" sz="2200" b="0" dirty="0">
                <a:solidFill>
                  <a:schemeClr val="accent1"/>
                </a:solidFill>
              </a:rPr>
              <a:t>04 </a:t>
            </a:r>
            <a:r>
              <a:rPr lang="ja-JP" altLang="en-US" sz="2200" b="0" dirty="0">
                <a:solidFill>
                  <a:schemeClr val="accent1"/>
                </a:solidFill>
              </a:rPr>
              <a:t>参考資料</a:t>
            </a:r>
            <a:endParaRPr kumimoji="1" lang="ja-JP" altLang="en-US" dirty="0"/>
          </a:p>
        </p:txBody>
      </p:sp>
      <p:sp>
        <p:nvSpPr>
          <p:cNvPr id="3" name="テキスト プレースホルダー 2">
            <a:extLst>
              <a:ext uri="{FF2B5EF4-FFF2-40B4-BE49-F238E27FC236}">
                <a16:creationId xmlns:a16="http://schemas.microsoft.com/office/drawing/2014/main" id="{5D23901B-1FB1-EE39-FA7C-BE467F4D7F16}"/>
              </a:ext>
            </a:extLst>
          </p:cNvPr>
          <p:cNvSpPr txBox="1">
            <a:spLocks/>
          </p:cNvSpPr>
          <p:nvPr/>
        </p:nvSpPr>
        <p:spPr>
          <a:xfrm>
            <a:off x="1066643" y="807554"/>
            <a:ext cx="1959055" cy="291668"/>
          </a:xfrm>
          <a:prstGeom prst="rect">
            <a:avLst/>
          </a:prstGeom>
        </p:spPr>
        <p:txBody>
          <a:bodyPr lIns="0" tIns="0" rIns="0" bIns="0" anchor="t" anchorCtr="0"/>
          <a:lstStyle>
            <a:lvl1pPr marL="0" indent="0" algn="l" defTabSz="914400" rtl="0" eaLnBrk="1" latinLnBrk="0" hangingPunct="1">
              <a:lnSpc>
                <a:spcPct val="100000"/>
              </a:lnSpc>
              <a:spcBef>
                <a:spcPts val="0"/>
              </a:spcBef>
              <a:spcAft>
                <a:spcPts val="0"/>
              </a:spcAft>
              <a:buFontTx/>
              <a:buNone/>
              <a:tabLst/>
              <a:defRPr kumimoji="1" sz="1800" b="1" kern="1200">
                <a:solidFill>
                  <a:schemeClr val="accent3"/>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600"/>
              </a:spcBef>
            </a:pPr>
            <a:r>
              <a:rPr lang="en-US" altLang="ja-JP" sz="2400" b="0" dirty="0"/>
              <a:t>CONTENTS</a:t>
            </a:r>
            <a:endParaRPr lang="ja-JP" altLang="en-US" sz="2400" b="0" dirty="0"/>
          </a:p>
          <a:p>
            <a:endParaRPr lang="ja-JP" altLang="en-US" sz="2400" dirty="0"/>
          </a:p>
        </p:txBody>
      </p:sp>
      <p:sp>
        <p:nvSpPr>
          <p:cNvPr id="6" name="テキスト プレースホルダー 2">
            <a:extLst>
              <a:ext uri="{FF2B5EF4-FFF2-40B4-BE49-F238E27FC236}">
                <a16:creationId xmlns:a16="http://schemas.microsoft.com/office/drawing/2014/main" id="{C878B0FD-0443-F00F-F6B5-8FED5B53ED12}"/>
              </a:ext>
            </a:extLst>
          </p:cNvPr>
          <p:cNvSpPr txBox="1">
            <a:spLocks/>
          </p:cNvSpPr>
          <p:nvPr/>
        </p:nvSpPr>
        <p:spPr>
          <a:xfrm>
            <a:off x="5455904" y="4382972"/>
            <a:ext cx="3584018" cy="304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は、米国</a:t>
            </a:r>
            <a:r>
              <a:rPr lang="en-US" altLang="ja-JP" sz="1000" dirty="0">
                <a:latin typeface="Meiryo UI" panose="020B0604030504040204" pitchFamily="50" charset="-128"/>
                <a:ea typeface="Meiryo UI" panose="020B0604030504040204" pitchFamily="50" charset="-128"/>
              </a:rPr>
              <a:t>Microsoft Corporation</a:t>
            </a:r>
            <a:r>
              <a:rPr lang="ja-JP" altLang="en-US" sz="1000" dirty="0">
                <a:latin typeface="Meiryo UI" panose="020B0604030504040204" pitchFamily="50" charset="-128"/>
                <a:ea typeface="Meiryo UI" panose="020B0604030504040204" pitchFamily="50" charset="-128"/>
              </a:rPr>
              <a:t>の、</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米国、日本およびその他の国における登録商標または商標です。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353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１</a:t>
            </a:r>
            <a:r>
              <a:rPr kumimoji="1" lang="ja-JP" altLang="en-US" sz="2000" dirty="0"/>
              <a:t>．資料の概要と注意点</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F240B465-8EDB-067E-F351-B374989190ED}"/>
              </a:ext>
            </a:extLst>
          </p:cNvPr>
          <p:cNvSpPr txBox="1">
            <a:spLocks/>
          </p:cNvSpPr>
          <p:nvPr/>
        </p:nvSpPr>
        <p:spPr>
          <a:xfrm>
            <a:off x="252000" y="499250"/>
            <a:ext cx="8352448" cy="2978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■この資料でわかること</a:t>
            </a: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SuperStream</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の</a:t>
            </a:r>
            <a:r>
              <a:rPr lang="en-US" altLang="ja-JP" sz="1200" b="1" dirty="0">
                <a:solidFill>
                  <a:schemeClr val="accent6"/>
                </a:solidFill>
                <a:latin typeface="Meiryo UI" panose="020B0604030504040204" pitchFamily="50" charset="-128"/>
                <a:ea typeface="Meiryo UI" panose="020B0604030504040204" pitchFamily="50" charset="-128"/>
              </a:rPr>
              <a:t>Excel</a:t>
            </a:r>
            <a:r>
              <a:rPr lang="ja-JP" altLang="en-US" sz="1200" b="1" dirty="0">
                <a:solidFill>
                  <a:schemeClr val="accent6"/>
                </a:solidFill>
                <a:latin typeface="Meiryo UI" panose="020B0604030504040204" pitchFamily="50" charset="-128"/>
                <a:ea typeface="Meiryo UI" panose="020B0604030504040204" pitchFamily="50" charset="-128"/>
              </a:rPr>
              <a:t>差し込みテンプレートの作成と仕組み。</a:t>
            </a:r>
            <a:endParaRPr lang="en-US" altLang="ja-JP" sz="1200" b="1" dirty="0">
              <a:solidFill>
                <a:schemeClr val="accent6"/>
              </a:solidFill>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・退職金業務での</a:t>
            </a:r>
            <a:r>
              <a:rPr lang="ja-JP" altLang="en-US" sz="1200" b="1" dirty="0">
                <a:solidFill>
                  <a:schemeClr val="accent6"/>
                </a:solidFill>
                <a:latin typeface="Meiryo UI" panose="020B0604030504040204" pitchFamily="50" charset="-128"/>
                <a:ea typeface="Meiryo UI" panose="020B0604030504040204" pitchFamily="50" charset="-128"/>
              </a:rPr>
              <a:t>活用事例。</a:t>
            </a:r>
            <a:r>
              <a:rPr lang="ja-JP" altLang="en-US" sz="1200" dirty="0">
                <a:latin typeface="Meiryo UI" panose="020B0604030504040204" pitchFamily="50" charset="-128"/>
                <a:ea typeface="Meiryo UI" panose="020B0604030504040204" pitchFamily="50" charset="-128"/>
              </a:rPr>
              <a:t>（企業型</a:t>
            </a:r>
            <a:r>
              <a:rPr lang="en-US" altLang="ja-JP" sz="1200" dirty="0">
                <a:latin typeface="Meiryo UI" panose="020B0604030504040204" pitchFamily="50" charset="-128"/>
                <a:ea typeface="Meiryo UI" panose="020B0604030504040204" pitchFamily="50" charset="-128"/>
              </a:rPr>
              <a:t>DC</a:t>
            </a:r>
            <a:r>
              <a:rPr lang="ja-JP" altLang="en-US" sz="1200" dirty="0">
                <a:latin typeface="Meiryo UI" panose="020B0604030504040204" pitchFamily="50" charset="-128"/>
                <a:ea typeface="Meiryo UI" panose="020B0604030504040204" pitchFamily="50" charset="-128"/>
              </a:rPr>
              <a:t>の拠出額計算と上限チェック。）</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・他業務の</a:t>
            </a:r>
            <a:r>
              <a:rPr lang="ja-JP" altLang="en-US" sz="1200" b="1" dirty="0">
                <a:solidFill>
                  <a:schemeClr val="accent6"/>
                </a:solidFill>
                <a:latin typeface="Meiryo UI" panose="020B0604030504040204" pitchFamily="50" charset="-128"/>
                <a:ea typeface="Meiryo UI" panose="020B0604030504040204" pitchFamily="50" charset="-128"/>
              </a:rPr>
              <a:t>応用のヒント。</a:t>
            </a:r>
            <a:r>
              <a:rPr lang="ja-JP" altLang="en-US" sz="1200" dirty="0">
                <a:latin typeface="Meiryo UI" panose="020B0604030504040204" pitchFamily="50" charset="-128"/>
                <a:ea typeface="Meiryo UI" panose="020B0604030504040204" pitchFamily="50" charset="-128"/>
              </a:rPr>
              <a:t>（他業務展開例は次ページにて紹介します。）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b="1" dirty="0">
                <a:latin typeface="Meiryo UI" panose="020B0604030504040204" pitchFamily="50" charset="-128"/>
                <a:ea typeface="Meiryo UI" panose="020B0604030504040204" pitchFamily="50" charset="-128"/>
              </a:rPr>
              <a:t>■活用のメリット</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⚙️自動化による作業時間の短縮や定例業務の効率化。</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Excel</a:t>
            </a:r>
            <a:r>
              <a:rPr lang="ja-JP" altLang="en-US" sz="1200" dirty="0">
                <a:latin typeface="Meiryo UI" panose="020B0604030504040204" pitchFamily="50" charset="-128"/>
                <a:ea typeface="Meiryo UI" panose="020B0604030504040204" pitchFamily="50" charset="-128"/>
              </a:rPr>
              <a:t>ベースで柔軟にカスタマイズ。（関数やレイアウトを自由に編集可能。）</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SuperStream</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の連携による精度向上と人事情報の活用。</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b="1" dirty="0">
                <a:latin typeface="Meiryo UI" panose="020B0604030504040204" pitchFamily="50" charset="-128"/>
                <a:ea typeface="Meiryo UI" panose="020B0604030504040204" pitchFamily="50" charset="-128"/>
              </a:rPr>
              <a:t>■紹介する事例について</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・退職金業務にて、抽出された従業員情報より企業型</a:t>
            </a:r>
            <a:r>
              <a:rPr lang="en-US" altLang="ja-JP" sz="1200" dirty="0">
                <a:latin typeface="Meiryo UI" panose="020B0604030504040204" pitchFamily="50" charset="-128"/>
                <a:ea typeface="Meiryo UI" panose="020B0604030504040204" pitchFamily="50" charset="-128"/>
              </a:rPr>
              <a:t>DC</a:t>
            </a:r>
            <a:r>
              <a:rPr lang="ja-JP" altLang="en-US" sz="1200" dirty="0">
                <a:latin typeface="Meiryo UI" panose="020B0604030504040204" pitchFamily="50" charset="-128"/>
                <a:ea typeface="Meiryo UI" panose="020B0604030504040204" pitchFamily="50" charset="-128"/>
              </a:rPr>
              <a:t>の月々の拠出額算出とその上限チェックを行うものです。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b="1" dirty="0">
                <a:solidFill>
                  <a:schemeClr val="accent6"/>
                </a:solidFill>
                <a:latin typeface="Meiryo UI" panose="020B0604030504040204" pitchFamily="50" charset="-128"/>
                <a:ea typeface="Meiryo UI" panose="020B0604030504040204" pitchFamily="50" charset="-128"/>
              </a:rPr>
              <a:t>※</a:t>
            </a:r>
            <a:r>
              <a:rPr lang="ja-JP" altLang="en-US" sz="1200" b="1" dirty="0">
                <a:solidFill>
                  <a:schemeClr val="accent6"/>
                </a:solidFill>
                <a:latin typeface="Meiryo UI" panose="020B0604030504040204" pitchFamily="50" charset="-128"/>
                <a:ea typeface="Meiryo UI" panose="020B0604030504040204" pitchFamily="50" charset="-128"/>
              </a:rPr>
              <a:t>当事例はユーザー様の実例をもとに事例紹介用に再構成したものであり、実際の運用とは異なる場合があります。</a:t>
            </a:r>
            <a:endParaRPr lang="en-US" altLang="ja-JP" sz="1200" b="1" dirty="0">
              <a:solidFill>
                <a:schemeClr val="accent6"/>
              </a:solidFill>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・事例の流れは以下の通りです。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①差し込みデータの作成</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→帳票に必要な情報の整理と従業員情報の抽出</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②</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差し込みテンプレートの作成</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→レイアウトの整理と計算式の埋め込み</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③</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差し込み印刷の実行と確認</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→レイアウトや計算結果のチェック</a:t>
            </a:r>
            <a:endParaRPr lang="en-US" altLang="ja-JP" sz="1200" dirty="0">
              <a:latin typeface="Meiryo UI" panose="020B0604030504040204" pitchFamily="50" charset="-128"/>
              <a:ea typeface="Meiryo UI" panose="020B0604030504040204" pitchFamily="50" charset="-128"/>
            </a:endParaRPr>
          </a:p>
        </p:txBody>
      </p:sp>
      <p:sp>
        <p:nvSpPr>
          <p:cNvPr id="7" name="テキスト プレースホルダー 2">
            <a:extLst>
              <a:ext uri="{FF2B5EF4-FFF2-40B4-BE49-F238E27FC236}">
                <a16:creationId xmlns:a16="http://schemas.microsoft.com/office/drawing/2014/main" id="{85450D7C-19DA-7695-CD5E-045AB46B3073}"/>
              </a:ext>
            </a:extLst>
          </p:cNvPr>
          <p:cNvSpPr txBox="1">
            <a:spLocks/>
          </p:cNvSpPr>
          <p:nvPr/>
        </p:nvSpPr>
        <p:spPr>
          <a:xfrm>
            <a:off x="288000" y="729429"/>
            <a:ext cx="8774224"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47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１．資料の概要と注意点</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48B2AAD2-D156-56BE-88D8-958CC0E70567}"/>
              </a:ext>
            </a:extLst>
          </p:cNvPr>
          <p:cNvSpPr txBox="1">
            <a:spLocks/>
          </p:cNvSpPr>
          <p:nvPr/>
        </p:nvSpPr>
        <p:spPr>
          <a:xfrm>
            <a:off x="252000" y="499250"/>
            <a:ext cx="8580272" cy="2978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■応用可能な業務例</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💰賞与計算　：評価、等級、業績を組み合せて</a:t>
            </a:r>
            <a:r>
              <a:rPr lang="ja-JP" altLang="en-US" sz="1200" b="1" dirty="0">
                <a:solidFill>
                  <a:schemeClr val="accent6"/>
                </a:solidFill>
                <a:latin typeface="Meiryo UI" panose="020B0604030504040204" pitchFamily="50" charset="-128"/>
                <a:ea typeface="Meiryo UI" panose="020B0604030504040204" pitchFamily="50" charset="-128"/>
              </a:rPr>
              <a:t>理論値計算</a:t>
            </a:r>
            <a:r>
              <a:rPr lang="ja-JP" altLang="en-US" sz="1200" dirty="0">
                <a:latin typeface="Meiryo UI" panose="020B0604030504040204" pitchFamily="50" charset="-128"/>
                <a:ea typeface="Meiryo UI" panose="020B0604030504040204" pitchFamily="50" charset="-128"/>
              </a:rPr>
              <a:t>や</a:t>
            </a:r>
            <a:r>
              <a:rPr lang="ja-JP" altLang="en-US" sz="1200" b="1" dirty="0">
                <a:solidFill>
                  <a:schemeClr val="accent6"/>
                </a:solidFill>
                <a:latin typeface="Meiryo UI" panose="020B0604030504040204" pitchFamily="50" charset="-128"/>
                <a:ea typeface="Meiryo UI" panose="020B0604030504040204" pitchFamily="50" charset="-128"/>
              </a:rPr>
              <a:t>前年比較</a:t>
            </a:r>
            <a:r>
              <a:rPr lang="ja-JP" altLang="en-US" sz="1200" dirty="0">
                <a:latin typeface="Meiryo UI" panose="020B0604030504040204" pitchFamily="50" charset="-128"/>
                <a:ea typeface="Meiryo UI" panose="020B0604030504040204" pitchFamily="50" charset="-128"/>
              </a:rPr>
              <a:t>する帳票。</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🧮給与計算　：手当の</a:t>
            </a:r>
            <a:r>
              <a:rPr lang="ja-JP" altLang="en-US" sz="1200" b="1" dirty="0">
                <a:solidFill>
                  <a:schemeClr val="accent6"/>
                </a:solidFill>
                <a:latin typeface="Meiryo UI" panose="020B0604030504040204" pitchFamily="50" charset="-128"/>
                <a:ea typeface="Meiryo UI" panose="020B0604030504040204" pitchFamily="50" charset="-128"/>
              </a:rPr>
              <a:t>日割り按分</a:t>
            </a:r>
            <a:r>
              <a:rPr lang="ja-JP" altLang="en-US" sz="1200" dirty="0">
                <a:latin typeface="Meiryo UI" panose="020B0604030504040204" pitchFamily="50" charset="-128"/>
                <a:ea typeface="Meiryo UI" panose="020B0604030504040204" pitchFamily="50" charset="-128"/>
              </a:rPr>
              <a:t>。昇降格、休職、異動、赴任などの発令と勤務実績を組み合せて計算する帳票。</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📈昇格判定　：評価、スキル、在籍年数から</a:t>
            </a:r>
            <a:r>
              <a:rPr lang="ja-JP" altLang="en-US" sz="1200" b="1" dirty="0">
                <a:solidFill>
                  <a:schemeClr val="accent6"/>
                </a:solidFill>
                <a:latin typeface="Meiryo UI" panose="020B0604030504040204" pitchFamily="50" charset="-128"/>
                <a:ea typeface="Meiryo UI" panose="020B0604030504040204" pitchFamily="50" charset="-128"/>
              </a:rPr>
              <a:t>昇格基準到達を判定</a:t>
            </a:r>
            <a:r>
              <a:rPr lang="ja-JP" altLang="en-US" sz="1200" dirty="0">
                <a:latin typeface="Meiryo UI" panose="020B0604030504040204" pitchFamily="50" charset="-128"/>
                <a:ea typeface="Meiryo UI" panose="020B0604030504040204" pitchFamily="50" charset="-128"/>
              </a:rPr>
              <a:t>する帳票。</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🕒勤怠分析　：残業コストを集計、</a:t>
            </a:r>
            <a:r>
              <a:rPr lang="ja-JP" altLang="en-US" sz="1200" b="1" dirty="0">
                <a:solidFill>
                  <a:schemeClr val="accent6"/>
                </a:solidFill>
                <a:latin typeface="Meiryo UI" panose="020B0604030504040204" pitchFamily="50" charset="-128"/>
                <a:ea typeface="Meiryo UI" panose="020B0604030504040204" pitchFamily="50" charset="-128"/>
              </a:rPr>
              <a:t>有休取得率・未消化率の分析</a:t>
            </a:r>
            <a:r>
              <a:rPr lang="ja-JP" altLang="en-US" sz="1200" dirty="0">
                <a:latin typeface="Meiryo UI" panose="020B0604030504040204" pitchFamily="50" charset="-128"/>
                <a:ea typeface="Meiryo UI" panose="020B0604030504040204" pitchFamily="50" charset="-128"/>
              </a:rPr>
              <a:t>やスコア化する帳票。</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b="1" dirty="0">
                <a:highlight>
                  <a:srgbClr val="FFFF00"/>
                </a:highlight>
                <a:latin typeface="Meiryo UI" panose="020B0604030504040204" pitchFamily="50" charset="-128"/>
                <a:ea typeface="Meiryo UI" panose="020B0604030504040204" pitchFamily="50" charset="-128"/>
              </a:rPr>
              <a:t>■主な注意点</a:t>
            </a:r>
            <a:endParaRPr lang="en-US" altLang="ja-JP" sz="1200" b="1" dirty="0">
              <a:highlight>
                <a:srgbClr val="FFFF00"/>
              </a:highlight>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複数行データは非対応</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履歴データのように一人に複数レコードが取得される場合は対応できません。（差し込みテンプレートが参照できるレコードは</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行ごと）</a:t>
            </a: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人事管理項目の代用に注意</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当事例の「職掌ポイント」は</a:t>
            </a:r>
            <a:r>
              <a:rPr lang="en-US" altLang="ja-JP" sz="1200" dirty="0" err="1">
                <a:latin typeface="Meiryo UI" panose="020B0604030504040204" pitchFamily="50" charset="-128"/>
                <a:ea typeface="Meiryo UI" panose="020B0604030504040204" pitchFamily="50" charset="-128"/>
              </a:rPr>
              <a:t>SuperStream</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の標準項目にはありません。そのため、個人情報マスタの「退職金基礎額」項目を</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代用し、「職掌ポイント」として利用しています。抽出時は、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汎用社員検索</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で「退職金基礎額」を選択します。 </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のセル参照は固定される</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Excel</a:t>
            </a:r>
            <a:r>
              <a:rPr lang="ja-JP" altLang="en-US" sz="1200" dirty="0">
                <a:latin typeface="Meiryo UI" panose="020B0604030504040204" pitchFamily="50" charset="-128"/>
                <a:ea typeface="Meiryo UI" panose="020B0604030504040204" pitchFamily="50" charset="-128"/>
              </a:rPr>
              <a:t>差し込みテンプレートの計算式で、セル（</a:t>
            </a:r>
            <a:r>
              <a:rPr lang="en-US" altLang="ja-JP" sz="1200" dirty="0">
                <a:latin typeface="Meiryo UI" panose="020B0604030504040204" pitchFamily="50" charset="-128"/>
                <a:ea typeface="Meiryo UI" panose="020B0604030504040204" pitchFamily="50" charset="-128"/>
              </a:rPr>
              <a:t>A1</a:t>
            </a:r>
            <a:r>
              <a:rPr lang="ja-JP" altLang="en-US" sz="1200" dirty="0">
                <a:latin typeface="Meiryo UI" panose="020B0604030504040204" pitchFamily="50" charset="-128"/>
                <a:ea typeface="Meiryo UI" panose="020B0604030504040204" pitchFamily="50" charset="-128"/>
              </a:rPr>
              <a:t>など）を指定しても参照先が固定のため正しく計算されません。</a:t>
            </a:r>
          </a:p>
          <a:p>
            <a:pPr marL="0" indent="0">
              <a:buNone/>
            </a:pPr>
            <a:r>
              <a:rPr lang="ja-JP" altLang="en-US" sz="1200" dirty="0">
                <a:latin typeface="Meiryo UI" panose="020B0604030504040204" pitchFamily="50" charset="-128"/>
                <a:ea typeface="Meiryo UI" panose="020B0604030504040204" pitchFamily="50" charset="-128"/>
              </a:rPr>
              <a:t>　　　セル参照する場合は項目名で指定する必要があります。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💡例：❌</a:t>
            </a:r>
            <a:r>
              <a:rPr lang="en-US" altLang="ja-JP" sz="1200" dirty="0">
                <a:highlight>
                  <a:srgbClr val="C0C0C0"/>
                </a:highlight>
                <a:latin typeface="Meiryo UI" panose="020B0604030504040204" pitchFamily="50" charset="-128"/>
                <a:ea typeface="Meiryo UI" panose="020B0604030504040204" pitchFamily="50" charset="-128"/>
              </a:rPr>
              <a:t>’=A1+B1</a:t>
            </a:r>
            <a:r>
              <a:rPr lang="ja-JP" altLang="en-US" sz="1200" dirty="0">
                <a:highlight>
                  <a:srgbClr val="C0C0C0"/>
                </a:highlight>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のようなセル参照ではなく　→　⭕</a:t>
            </a:r>
            <a:r>
              <a:rPr lang="en-US" altLang="ja-JP" sz="1200" dirty="0">
                <a:highlight>
                  <a:srgbClr val="C0C0C0"/>
                </a:highlight>
                <a:latin typeface="Meiryo UI" panose="020B0604030504040204" pitchFamily="50" charset="-128"/>
                <a:ea typeface="Meiryo UI" panose="020B0604030504040204" pitchFamily="50" charset="-128"/>
              </a:rPr>
              <a:t>’ {syk_data001}+{syk_data002}’</a:t>
            </a:r>
            <a:r>
              <a:rPr lang="ja-JP" altLang="en-US" sz="1200" dirty="0">
                <a:latin typeface="Meiryo UI" panose="020B0604030504040204" pitchFamily="50" charset="-128"/>
                <a:ea typeface="Meiryo UI" panose="020B0604030504040204" pitchFamily="50" charset="-128"/>
              </a:rPr>
              <a:t>　のような項目名とする。</a:t>
            </a: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SuperStream</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rPr>
              <a:t>Excel</a:t>
            </a:r>
            <a:r>
              <a:rPr lang="ja-JP" altLang="en-US" sz="1200" dirty="0">
                <a:latin typeface="Meiryo UI" panose="020B0604030504040204" pitchFamily="50" charset="-128"/>
                <a:ea typeface="Meiryo UI" panose="020B0604030504040204" pitchFamily="50" charset="-128"/>
              </a:rPr>
              <a:t>差し込みテンプレート作成の詳細について</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人事給与操作マニュアル</a:t>
            </a:r>
            <a:r>
              <a:rPr lang="en-US" altLang="ja-JP" sz="1200" dirty="0">
                <a:latin typeface="Meiryo UI" panose="020B0604030504040204" pitchFamily="50" charset="-128"/>
                <a:ea typeface="Meiryo UI" panose="020B0604030504040204" pitchFamily="50" charset="-128"/>
              </a:rPr>
              <a:t>_</a:t>
            </a:r>
            <a:r>
              <a:rPr lang="ja-JP" altLang="en-US" sz="1200" dirty="0">
                <a:latin typeface="Meiryo UI" panose="020B0604030504040204" pitchFamily="50" charset="-128"/>
                <a:ea typeface="Meiryo UI" panose="020B0604030504040204" pitchFamily="50" charset="-128"/>
              </a:rPr>
              <a:t>基本操作編」：</a:t>
            </a:r>
            <a:r>
              <a:rPr lang="en-US" altLang="ja-JP" sz="1200" dirty="0">
                <a:latin typeface="Meiryo UI" panose="020B0604030504040204" pitchFamily="50" charset="-128"/>
                <a:ea typeface="Meiryo UI" panose="020B0604030504040204" pitchFamily="50" charset="-128"/>
              </a:rPr>
              <a:t>12.1 Excel</a:t>
            </a:r>
            <a:r>
              <a:rPr lang="ja-JP" altLang="en-US" sz="1200" dirty="0">
                <a:latin typeface="Meiryo UI" panose="020B0604030504040204" pitchFamily="50" charset="-128"/>
                <a:ea typeface="Meiryo UI" panose="020B0604030504040204" pitchFamily="50" charset="-128"/>
              </a:rPr>
              <a:t>差し込みテンプレートの作成方法　を参照ください。</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⚠️当事例の</a:t>
            </a:r>
            <a:r>
              <a:rPr lang="en-US" altLang="ja-JP" sz="1200" dirty="0">
                <a:latin typeface="Meiryo UI" panose="020B0604030504040204" pitchFamily="50" charset="-128"/>
                <a:ea typeface="Meiryo UI" panose="020B0604030504040204" pitchFamily="50" charset="-128"/>
              </a:rPr>
              <a:t>Excel</a:t>
            </a:r>
            <a:r>
              <a:rPr lang="ja-JP" altLang="en-US" sz="1200" dirty="0">
                <a:latin typeface="Meiryo UI" panose="020B0604030504040204" pitchFamily="50" charset="-128"/>
                <a:ea typeface="Meiryo UI" panose="020B0604030504040204" pitchFamily="50" charset="-128"/>
              </a:rPr>
              <a:t>は</a:t>
            </a:r>
            <a:r>
              <a:rPr lang="en-US" altLang="ja-JP" sz="1200" dirty="0">
                <a:latin typeface="Meiryo UI" panose="020B0604030504040204" pitchFamily="50" charset="-128"/>
                <a:ea typeface="Meiryo UI" panose="020B0604030504040204" pitchFamily="50" charset="-128"/>
              </a:rPr>
              <a:t>Microsoft 365 </a:t>
            </a:r>
            <a:r>
              <a:rPr lang="ja-JP" altLang="en-US" sz="1200" dirty="0">
                <a:latin typeface="Meiryo UI" panose="020B0604030504040204" pitchFamily="50" charset="-128"/>
                <a:ea typeface="Meiryo UI" panose="020B0604030504040204" pitchFamily="50" charset="-128"/>
              </a:rPr>
              <a:t>バージョン</a:t>
            </a:r>
            <a:r>
              <a:rPr lang="en-US" altLang="ja-JP" sz="1200" dirty="0">
                <a:latin typeface="Meiryo UI" panose="020B0604030504040204" pitchFamily="50" charset="-128"/>
                <a:ea typeface="Meiryo UI" panose="020B0604030504040204" pitchFamily="50" charset="-128"/>
              </a:rPr>
              <a:t>2408</a:t>
            </a:r>
            <a:r>
              <a:rPr lang="ja-JP" altLang="en-US" sz="1200" dirty="0">
                <a:latin typeface="Meiryo UI" panose="020B0604030504040204" pitchFamily="50" charset="-128"/>
                <a:ea typeface="Meiryo UI" panose="020B0604030504040204" pitchFamily="50" charset="-128"/>
              </a:rPr>
              <a:t>を利用しています。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66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２</a:t>
            </a:r>
            <a:r>
              <a:rPr kumimoji="1" lang="ja-JP" altLang="en-US" sz="2000" dirty="0"/>
              <a:t>．</a:t>
            </a:r>
            <a:r>
              <a:rPr kumimoji="1" lang="en-US" altLang="ja-JP" sz="2000" dirty="0"/>
              <a:t>Excel</a:t>
            </a:r>
            <a:r>
              <a:rPr lang="ja-JP" altLang="en-US" sz="2000" dirty="0"/>
              <a:t>差し込みデータの作成</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（１）</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差し込みテンプレートに必要な情報の整理</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・帳票作成に必要な情報（例：従業員番号、氏名、入社年月日など）を明確にします。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・帳票のレイアウトを事前にイメージしておくと、テンプレート作成がスムーズです。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・当事例では、企業型</a:t>
            </a:r>
            <a:r>
              <a:rPr lang="en-US" altLang="ja-JP" sz="1000" dirty="0">
                <a:latin typeface="Meiryo UI" panose="020B0604030504040204" pitchFamily="50" charset="-128"/>
                <a:ea typeface="Meiryo UI" panose="020B0604030504040204" pitchFamily="50" charset="-128"/>
              </a:rPr>
              <a:t>DC</a:t>
            </a:r>
            <a:r>
              <a:rPr lang="ja-JP" altLang="en-US" sz="1000" dirty="0">
                <a:latin typeface="Meiryo UI" panose="020B0604030504040204" pitchFamily="50" charset="-128"/>
                <a:ea typeface="Meiryo UI" panose="020B0604030504040204" pitchFamily="50" charset="-128"/>
              </a:rPr>
              <a:t>の拠出額を計算するために、人事情報（氏名、入社年月日、退職金起算日など）を</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汎用社員検索</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で抽出します。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💡帳票に必要な情報を整理することでテンプレート設計がより正確になります。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620EE2F4-F695-10A9-B476-360EE113417A}"/>
              </a:ext>
            </a:extLst>
          </p:cNvPr>
          <p:cNvPicPr>
            <a:picLocks noChangeAspect="1"/>
          </p:cNvPicPr>
          <p:nvPr/>
        </p:nvPicPr>
        <p:blipFill>
          <a:blip r:embed="rId3"/>
          <a:srcRect t="28418"/>
          <a:stretch/>
        </p:blipFill>
        <p:spPr>
          <a:xfrm>
            <a:off x="303269" y="1871098"/>
            <a:ext cx="8524882" cy="2614328"/>
          </a:xfrm>
          <a:prstGeom prst="rect">
            <a:avLst/>
          </a:prstGeom>
        </p:spPr>
      </p:pic>
      <p:sp>
        <p:nvSpPr>
          <p:cNvPr id="15" name="四角形: 角を丸くする 14">
            <a:extLst>
              <a:ext uri="{FF2B5EF4-FFF2-40B4-BE49-F238E27FC236}">
                <a16:creationId xmlns:a16="http://schemas.microsoft.com/office/drawing/2014/main" id="{FC25825B-BAD5-52AF-B6F6-9477D97D5E6E}"/>
              </a:ext>
            </a:extLst>
          </p:cNvPr>
          <p:cNvSpPr/>
          <p:nvPr/>
        </p:nvSpPr>
        <p:spPr>
          <a:xfrm>
            <a:off x="538676" y="2485106"/>
            <a:ext cx="4809179" cy="274546"/>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矢印: 右 15">
            <a:extLst>
              <a:ext uri="{FF2B5EF4-FFF2-40B4-BE49-F238E27FC236}">
                <a16:creationId xmlns:a16="http://schemas.microsoft.com/office/drawing/2014/main" id="{B7E8C5CA-FC8C-EA73-1DBF-D354AFE93D0F}"/>
              </a:ext>
            </a:extLst>
          </p:cNvPr>
          <p:cNvSpPr/>
          <p:nvPr/>
        </p:nvSpPr>
        <p:spPr>
          <a:xfrm rot="6556546">
            <a:off x="4014132" y="1695559"/>
            <a:ext cx="961472"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5376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２</a:t>
            </a:r>
            <a:r>
              <a:rPr kumimoji="1" lang="ja-JP" altLang="en-US" sz="2000" dirty="0"/>
              <a:t>．</a:t>
            </a:r>
            <a:r>
              <a:rPr kumimoji="1" lang="en-US" altLang="ja-JP" sz="2000" dirty="0"/>
              <a:t>Excel</a:t>
            </a:r>
            <a:r>
              <a:rPr lang="ja-JP" altLang="en-US" sz="2000" dirty="0"/>
              <a:t>差し込みデータの作成</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（２）データ抽出項目と条件の設定</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4225608" y="1043877"/>
            <a:ext cx="4918392"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汎用社員検索</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で、帳票に必要な項目と条件を設定し、人事情報を抽出します。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・当事例の「職掌ポイント」は</a:t>
            </a:r>
            <a:r>
              <a:rPr lang="en-US" altLang="ja-JP" sz="1000" dirty="0" err="1">
                <a:latin typeface="Meiryo UI" panose="020B0604030504040204" pitchFamily="50" charset="-128"/>
                <a:ea typeface="Meiryo UI" panose="020B0604030504040204" pitchFamily="50" charset="-128"/>
              </a:rPr>
              <a:t>SuperStream</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の標準項目にはありません。</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そのため、</a:t>
            </a:r>
            <a:r>
              <a:rPr lang="ja-JP" altLang="en-US" sz="1000" b="1" dirty="0">
                <a:solidFill>
                  <a:schemeClr val="accent6"/>
                </a:solidFill>
                <a:latin typeface="Meiryo UI" panose="020B0604030504040204" pitchFamily="50" charset="-128"/>
                <a:ea typeface="Meiryo UI" panose="020B0604030504040204" pitchFamily="50" charset="-128"/>
              </a:rPr>
              <a:t>個人情報マスタの「退職金基礎額」項目を代用し、</a:t>
            </a:r>
            <a:endParaRPr lang="en-US" altLang="ja-JP" sz="1000" b="1" dirty="0">
              <a:solidFill>
                <a:schemeClr val="accent6"/>
              </a:solidFill>
              <a:latin typeface="Meiryo UI" panose="020B0604030504040204" pitchFamily="50" charset="-128"/>
              <a:ea typeface="Meiryo UI" panose="020B0604030504040204" pitchFamily="50" charset="-128"/>
            </a:endParaRPr>
          </a:p>
          <a:p>
            <a:pPr marL="0" indent="0">
              <a:buNone/>
            </a:pPr>
            <a:r>
              <a:rPr lang="ja-JP" altLang="en-US" sz="1000" b="1" dirty="0">
                <a:solidFill>
                  <a:schemeClr val="accent6"/>
                </a:solidFill>
                <a:latin typeface="Meiryo UI" panose="020B0604030504040204" pitchFamily="50" charset="-128"/>
                <a:ea typeface="Meiryo UI" panose="020B0604030504040204" pitchFamily="50" charset="-128"/>
              </a:rPr>
              <a:t>　「職掌ポイント」として利用しています。</a:t>
            </a:r>
            <a:endParaRPr lang="en-US" altLang="ja-JP" sz="1000" b="1" dirty="0">
              <a:solidFill>
                <a:schemeClr val="accent6"/>
              </a:solidFill>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抽出時は、</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汎用社員検索</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で「退職金基礎額」を選択します。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💡検索条件は「パターン登録」しておくと、次回以降の再利用が可能で効率的です。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汎用社員検索</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の操作方法詳細はシステム操作ガイドをご参照ください。 </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NXHR</a:t>
            </a:r>
            <a:r>
              <a:rPr lang="ja-JP" altLang="en-US" sz="1000" dirty="0">
                <a:latin typeface="Meiryo UI" panose="020B0604030504040204" pitchFamily="50" charset="-128"/>
                <a:ea typeface="Meiryo UI" panose="020B0604030504040204" pitchFamily="50" charset="-128"/>
              </a:rPr>
              <a:t>システム操作ガイド」：</a:t>
            </a:r>
            <a:r>
              <a:rPr lang="en-US" altLang="ja-JP" sz="1000" dirty="0">
                <a:latin typeface="Meiryo UI" panose="020B0604030504040204" pitchFamily="50" charset="-128"/>
                <a:ea typeface="Meiryo UI" panose="020B0604030504040204" pitchFamily="50" charset="-128"/>
              </a:rPr>
              <a:t>2.3 </a:t>
            </a:r>
            <a:r>
              <a:rPr lang="ja-JP" altLang="en-US" sz="1000" dirty="0">
                <a:latin typeface="Meiryo UI" panose="020B0604030504040204" pitchFamily="50" charset="-128"/>
                <a:ea typeface="Meiryo UI" panose="020B0604030504040204" pitchFamily="50" charset="-128"/>
              </a:rPr>
              <a:t>社員情報の複数条件検索</a:t>
            </a:r>
            <a:endParaRPr lang="en-US" altLang="ja-JP" sz="1000"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FD9F72D4-8A10-FBCB-BE93-B646F3935B97}"/>
              </a:ext>
            </a:extLst>
          </p:cNvPr>
          <p:cNvGrpSpPr/>
          <p:nvPr/>
        </p:nvGrpSpPr>
        <p:grpSpPr>
          <a:xfrm>
            <a:off x="238378" y="955960"/>
            <a:ext cx="3987230" cy="1868673"/>
            <a:chOff x="505522" y="1393102"/>
            <a:chExt cx="6014224" cy="2606038"/>
          </a:xfrm>
        </p:grpSpPr>
        <p:pic>
          <p:nvPicPr>
            <p:cNvPr id="9" name="図 8">
              <a:extLst>
                <a:ext uri="{FF2B5EF4-FFF2-40B4-BE49-F238E27FC236}">
                  <a16:creationId xmlns:a16="http://schemas.microsoft.com/office/drawing/2014/main" id="{5BAAF9DD-DADD-FDC7-A327-104DB8F56862}"/>
                </a:ext>
              </a:extLst>
            </p:cNvPr>
            <p:cNvPicPr>
              <a:picLocks noChangeAspect="1"/>
            </p:cNvPicPr>
            <p:nvPr/>
          </p:nvPicPr>
          <p:blipFill>
            <a:blip r:embed="rId3"/>
            <a:stretch>
              <a:fillRect/>
            </a:stretch>
          </p:blipFill>
          <p:spPr>
            <a:xfrm>
              <a:off x="505522" y="1393102"/>
              <a:ext cx="6014224" cy="2606038"/>
            </a:xfrm>
            <a:prstGeom prst="rect">
              <a:avLst/>
            </a:prstGeom>
          </p:spPr>
        </p:pic>
        <p:pic>
          <p:nvPicPr>
            <p:cNvPr id="11" name="図 10">
              <a:extLst>
                <a:ext uri="{FF2B5EF4-FFF2-40B4-BE49-F238E27FC236}">
                  <a16:creationId xmlns:a16="http://schemas.microsoft.com/office/drawing/2014/main" id="{3A7C5184-BB54-0A8B-6EBC-DFBA24FD30D9}"/>
                </a:ext>
              </a:extLst>
            </p:cNvPr>
            <p:cNvPicPr>
              <a:picLocks noChangeAspect="1"/>
            </p:cNvPicPr>
            <p:nvPr/>
          </p:nvPicPr>
          <p:blipFill>
            <a:blip r:embed="rId4"/>
            <a:stretch>
              <a:fillRect/>
            </a:stretch>
          </p:blipFill>
          <p:spPr>
            <a:xfrm>
              <a:off x="5867838" y="3608753"/>
              <a:ext cx="651908" cy="390387"/>
            </a:xfrm>
            <a:prstGeom prst="rect">
              <a:avLst/>
            </a:prstGeom>
          </p:spPr>
        </p:pic>
      </p:grpSp>
      <p:sp>
        <p:nvSpPr>
          <p:cNvPr id="13" name="四角形: 角を丸くする 12">
            <a:extLst>
              <a:ext uri="{FF2B5EF4-FFF2-40B4-BE49-F238E27FC236}">
                <a16:creationId xmlns:a16="http://schemas.microsoft.com/office/drawing/2014/main" id="{03F335C8-1B47-D4EC-F411-F83AD2445908}"/>
              </a:ext>
            </a:extLst>
          </p:cNvPr>
          <p:cNvSpPr/>
          <p:nvPr/>
        </p:nvSpPr>
        <p:spPr>
          <a:xfrm>
            <a:off x="1133117" y="1929852"/>
            <a:ext cx="2309738" cy="76087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EE5B9FA4-9BD5-37CF-D6A0-1406765DD5DE}"/>
              </a:ext>
            </a:extLst>
          </p:cNvPr>
          <p:cNvPicPr>
            <a:picLocks noChangeAspect="1"/>
          </p:cNvPicPr>
          <p:nvPr/>
        </p:nvPicPr>
        <p:blipFill>
          <a:blip r:embed="rId5"/>
          <a:stretch>
            <a:fillRect/>
          </a:stretch>
        </p:blipFill>
        <p:spPr>
          <a:xfrm>
            <a:off x="171600" y="3297816"/>
            <a:ext cx="4640392" cy="1173008"/>
          </a:xfrm>
          <a:prstGeom prst="rect">
            <a:avLst/>
          </a:prstGeom>
        </p:spPr>
      </p:pic>
      <p:sp>
        <p:nvSpPr>
          <p:cNvPr id="17" name="テキスト プレースホルダー 2">
            <a:extLst>
              <a:ext uri="{FF2B5EF4-FFF2-40B4-BE49-F238E27FC236}">
                <a16:creationId xmlns:a16="http://schemas.microsoft.com/office/drawing/2014/main" id="{5B868871-F79F-8D0A-EA0B-C6E893E9B3C0}"/>
              </a:ext>
            </a:extLst>
          </p:cNvPr>
          <p:cNvSpPr txBox="1">
            <a:spLocks/>
          </p:cNvSpPr>
          <p:nvPr/>
        </p:nvSpPr>
        <p:spPr>
          <a:xfrm>
            <a:off x="1133117" y="4157853"/>
            <a:ext cx="2240090"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💡データの抽出結果が表示されます。</a:t>
            </a:r>
            <a:endParaRPr lang="en-US" altLang="ja-JP" sz="1000" dirty="0">
              <a:latin typeface="Meiryo UI" panose="020B0604030504040204" pitchFamily="50" charset="-128"/>
              <a:ea typeface="Meiryo UI" panose="020B0604030504040204" pitchFamily="50" charset="-128"/>
            </a:endParaRPr>
          </a:p>
        </p:txBody>
      </p:sp>
      <p:sp>
        <p:nvSpPr>
          <p:cNvPr id="18" name="テキスト プレースホルダー 2">
            <a:extLst>
              <a:ext uri="{FF2B5EF4-FFF2-40B4-BE49-F238E27FC236}">
                <a16:creationId xmlns:a16="http://schemas.microsoft.com/office/drawing/2014/main" id="{1D21E61A-55EE-28BC-FA75-7E29A1B791AC}"/>
              </a:ext>
            </a:extLst>
          </p:cNvPr>
          <p:cNvSpPr txBox="1">
            <a:spLocks/>
          </p:cNvSpPr>
          <p:nvPr/>
        </p:nvSpPr>
        <p:spPr>
          <a:xfrm>
            <a:off x="1083306" y="2663532"/>
            <a:ext cx="2465643" cy="2579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💡必要な項目や抽出条件を指定します。</a:t>
            </a:r>
            <a:endParaRPr lang="en-US" altLang="ja-JP" sz="1000" dirty="0">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07EC9F0-B1B7-4442-3D8B-CDFC36CE85A8}"/>
              </a:ext>
            </a:extLst>
          </p:cNvPr>
          <p:cNvSpPr/>
          <p:nvPr/>
        </p:nvSpPr>
        <p:spPr>
          <a:xfrm>
            <a:off x="476553" y="3504617"/>
            <a:ext cx="3870893" cy="664276"/>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矢印: 右 15">
            <a:extLst>
              <a:ext uri="{FF2B5EF4-FFF2-40B4-BE49-F238E27FC236}">
                <a16:creationId xmlns:a16="http://schemas.microsoft.com/office/drawing/2014/main" id="{9CF7BDEC-BA69-D621-B9B3-D7CFB05453F6}"/>
              </a:ext>
            </a:extLst>
          </p:cNvPr>
          <p:cNvSpPr/>
          <p:nvPr/>
        </p:nvSpPr>
        <p:spPr>
          <a:xfrm rot="5400000">
            <a:off x="3671061" y="2814163"/>
            <a:ext cx="676896"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7" name="テキスト プレースホルダー 2">
            <a:extLst>
              <a:ext uri="{FF2B5EF4-FFF2-40B4-BE49-F238E27FC236}">
                <a16:creationId xmlns:a16="http://schemas.microsoft.com/office/drawing/2014/main" id="{22CA02E6-9000-2573-33C6-6B71DA21C18A}"/>
              </a:ext>
            </a:extLst>
          </p:cNvPr>
          <p:cNvSpPr txBox="1">
            <a:spLocks/>
          </p:cNvSpPr>
          <p:nvPr/>
        </p:nvSpPr>
        <p:spPr>
          <a:xfrm>
            <a:off x="238378" y="2968617"/>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（３）データ抽出結果の確認</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10" name="テキスト プレースホルダー 2">
            <a:extLst>
              <a:ext uri="{FF2B5EF4-FFF2-40B4-BE49-F238E27FC236}">
                <a16:creationId xmlns:a16="http://schemas.microsoft.com/office/drawing/2014/main" id="{A832B4B7-DD77-A1E8-198E-92845EAD3148}"/>
              </a:ext>
            </a:extLst>
          </p:cNvPr>
          <p:cNvSpPr txBox="1">
            <a:spLocks/>
          </p:cNvSpPr>
          <p:nvPr/>
        </p:nvSpPr>
        <p:spPr>
          <a:xfrm>
            <a:off x="4811992" y="3420095"/>
            <a:ext cx="3313700"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・抽出結果が想定通りになっているか確認してください。</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（項目、件数、条件の適用など。）</a:t>
            </a:r>
            <a:endParaRPr lang="en-US" altLang="ja-JP" sz="10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E008F863-0BEC-E0B1-987B-9623BD560F60}"/>
              </a:ext>
            </a:extLst>
          </p:cNvPr>
          <p:cNvSpPr/>
          <p:nvPr/>
        </p:nvSpPr>
        <p:spPr>
          <a:xfrm>
            <a:off x="3770365" y="2531745"/>
            <a:ext cx="455243" cy="158982"/>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3931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３</a:t>
            </a:r>
            <a:r>
              <a:rPr kumimoji="1" lang="ja-JP" altLang="en-US" sz="2000" dirty="0"/>
              <a:t>．</a:t>
            </a:r>
            <a:r>
              <a:rPr kumimoji="1" lang="en-US" altLang="ja-JP" sz="2000" dirty="0"/>
              <a:t>Excel</a:t>
            </a:r>
            <a:r>
              <a:rPr lang="ja-JP" altLang="en-US" sz="2000" dirty="0"/>
              <a:t>差し込みテンプレートの作成</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（１）</a:t>
            </a:r>
            <a:r>
              <a:rPr lang="en-US" altLang="ja-JP" sz="1200" b="1" dirty="0" err="1">
                <a:latin typeface="Meiryo UI" panose="020B0604030504040204" pitchFamily="50" charset="-128"/>
                <a:ea typeface="Meiryo UI" panose="020B0604030504040204" pitchFamily="50" charset="-128"/>
              </a:rPr>
              <a:t>SuperStream</a:t>
            </a:r>
            <a:r>
              <a:rPr lang="en-US" altLang="ja-JP" sz="1200" b="1" dirty="0">
                <a:latin typeface="Meiryo UI" panose="020B0604030504040204" pitchFamily="50" charset="-128"/>
                <a:ea typeface="Meiryo UI" panose="020B0604030504040204" pitchFamily="50" charset="-128"/>
              </a:rPr>
              <a:t>-NX</a:t>
            </a:r>
            <a:r>
              <a:rPr lang="ja-JP" altLang="en-US" sz="1200" b="1" dirty="0">
                <a:latin typeface="Meiryo UI" panose="020B0604030504040204" pitchFamily="50" charset="-128"/>
                <a:ea typeface="Meiryo UI" panose="020B0604030504040204" pitchFamily="50" charset="-128"/>
              </a:rPr>
              <a:t>より</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差し込みテンプレートを自動作成</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73132" y="864839"/>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①</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汎用社員検索</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画面で表示されたデータのグリッドを右クリックし、表示されたメニューから　「</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差込」　→　「出力」　を選択します。</a:t>
            </a:r>
          </a:p>
          <a:p>
            <a:pPr marL="0" indent="0">
              <a:buNone/>
            </a:pPr>
            <a:r>
              <a:rPr lang="ja-JP" altLang="en-US" sz="1000" dirty="0">
                <a:latin typeface="Meiryo UI" panose="020B0604030504040204" pitchFamily="50" charset="-128"/>
                <a:ea typeface="Meiryo UI" panose="020B0604030504040204" pitchFamily="50" charset="-128"/>
              </a:rPr>
              <a:t>　　② 「出力」画面で「テンプレート作成」をクリックします。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③ファイル名と保存先を指定し、</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差し込みテンプレートを保存してください。　</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solidFill>
                  <a:schemeClr val="accent6"/>
                </a:solidFill>
                <a:latin typeface="Meiryo UI" panose="020B0604030504040204" pitchFamily="50" charset="-128"/>
                <a:ea typeface="Meiryo UI" panose="020B0604030504040204" pitchFamily="50" charset="-128"/>
              </a:rPr>
              <a:t>作成したテンプレートは、後続のレイアウト編集や計算式設定のベースとなります。</a:t>
            </a:r>
            <a:endParaRPr lang="en-US" altLang="ja-JP" sz="1000" b="1" dirty="0">
              <a:solidFill>
                <a:schemeClr val="accent6"/>
              </a:solidFill>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495251D5-B3ED-A7A3-294C-09CD500FA9CD}"/>
              </a:ext>
            </a:extLst>
          </p:cNvPr>
          <p:cNvPicPr>
            <a:picLocks noChangeAspect="1"/>
          </p:cNvPicPr>
          <p:nvPr/>
        </p:nvPicPr>
        <p:blipFill>
          <a:blip r:embed="rId3"/>
          <a:stretch>
            <a:fillRect/>
          </a:stretch>
        </p:blipFill>
        <p:spPr>
          <a:xfrm>
            <a:off x="661163" y="1662983"/>
            <a:ext cx="3757683" cy="1883102"/>
          </a:xfrm>
          <a:prstGeom prst="rect">
            <a:avLst/>
          </a:prstGeom>
        </p:spPr>
      </p:pic>
      <p:pic>
        <p:nvPicPr>
          <p:cNvPr id="10" name="図 9">
            <a:extLst>
              <a:ext uri="{FF2B5EF4-FFF2-40B4-BE49-F238E27FC236}">
                <a16:creationId xmlns:a16="http://schemas.microsoft.com/office/drawing/2014/main" id="{AF544F64-CADF-0ED6-A598-63A0944FE06D}"/>
              </a:ext>
            </a:extLst>
          </p:cNvPr>
          <p:cNvPicPr>
            <a:picLocks noChangeAspect="1"/>
          </p:cNvPicPr>
          <p:nvPr/>
        </p:nvPicPr>
        <p:blipFill>
          <a:blip r:embed="rId4"/>
          <a:stretch>
            <a:fillRect/>
          </a:stretch>
        </p:blipFill>
        <p:spPr>
          <a:xfrm>
            <a:off x="661163" y="3766583"/>
            <a:ext cx="3202570" cy="1080443"/>
          </a:xfrm>
          <a:prstGeom prst="rect">
            <a:avLst/>
          </a:prstGeom>
        </p:spPr>
      </p:pic>
      <p:pic>
        <p:nvPicPr>
          <p:cNvPr id="14" name="図 13">
            <a:extLst>
              <a:ext uri="{FF2B5EF4-FFF2-40B4-BE49-F238E27FC236}">
                <a16:creationId xmlns:a16="http://schemas.microsoft.com/office/drawing/2014/main" id="{2C242A0D-5235-24D8-35C2-E8F32EDCF50A}"/>
              </a:ext>
            </a:extLst>
          </p:cNvPr>
          <p:cNvPicPr>
            <a:picLocks noChangeAspect="1"/>
          </p:cNvPicPr>
          <p:nvPr/>
        </p:nvPicPr>
        <p:blipFill>
          <a:blip r:embed="rId5"/>
          <a:stretch>
            <a:fillRect/>
          </a:stretch>
        </p:blipFill>
        <p:spPr>
          <a:xfrm>
            <a:off x="4572000" y="2736567"/>
            <a:ext cx="3608129" cy="2114265"/>
          </a:xfrm>
          <a:prstGeom prst="rect">
            <a:avLst/>
          </a:prstGeom>
        </p:spPr>
      </p:pic>
      <p:sp>
        <p:nvSpPr>
          <p:cNvPr id="15" name="矢印: 右 14">
            <a:extLst>
              <a:ext uri="{FF2B5EF4-FFF2-40B4-BE49-F238E27FC236}">
                <a16:creationId xmlns:a16="http://schemas.microsoft.com/office/drawing/2014/main" id="{4CF78662-BEDB-835A-AA6A-B91B4F3DE1FA}"/>
              </a:ext>
            </a:extLst>
          </p:cNvPr>
          <p:cNvSpPr/>
          <p:nvPr/>
        </p:nvSpPr>
        <p:spPr>
          <a:xfrm>
            <a:off x="3931675" y="3918336"/>
            <a:ext cx="796442"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0FE1AA53-D66D-966D-7C06-0D700120C3E5}"/>
              </a:ext>
            </a:extLst>
          </p:cNvPr>
          <p:cNvSpPr/>
          <p:nvPr/>
        </p:nvSpPr>
        <p:spPr>
          <a:xfrm>
            <a:off x="2765502" y="2614672"/>
            <a:ext cx="691375"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A7E2B45C-FAFC-2910-19B9-0831CA32CE4A}"/>
              </a:ext>
            </a:extLst>
          </p:cNvPr>
          <p:cNvSpPr/>
          <p:nvPr/>
        </p:nvSpPr>
        <p:spPr>
          <a:xfrm>
            <a:off x="3621910" y="2609803"/>
            <a:ext cx="691375"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295610BC-28F2-0250-963D-40DC47A6EACE}"/>
              </a:ext>
            </a:extLst>
          </p:cNvPr>
          <p:cNvSpPr/>
          <p:nvPr/>
        </p:nvSpPr>
        <p:spPr>
          <a:xfrm>
            <a:off x="2470736" y="4201101"/>
            <a:ext cx="1392997" cy="216352"/>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74316B49-0282-6C67-93E1-CE9AFD1E30A0}"/>
              </a:ext>
            </a:extLst>
          </p:cNvPr>
          <p:cNvSpPr/>
          <p:nvPr/>
        </p:nvSpPr>
        <p:spPr>
          <a:xfrm>
            <a:off x="4786835" y="4091398"/>
            <a:ext cx="1300070" cy="150274"/>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EB71DC78-BD7B-67A0-7E8E-AD39B99F9D6B}"/>
              </a:ext>
            </a:extLst>
          </p:cNvPr>
          <p:cNvSpPr/>
          <p:nvPr/>
        </p:nvSpPr>
        <p:spPr>
          <a:xfrm>
            <a:off x="7113723" y="4635336"/>
            <a:ext cx="494372" cy="16569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プレースホルダー 2">
            <a:extLst>
              <a:ext uri="{FF2B5EF4-FFF2-40B4-BE49-F238E27FC236}">
                <a16:creationId xmlns:a16="http://schemas.microsoft.com/office/drawing/2014/main" id="{EE35D818-4A04-CE2F-C232-90F0D66A4F12}"/>
              </a:ext>
            </a:extLst>
          </p:cNvPr>
          <p:cNvSpPr txBox="1">
            <a:spLocks/>
          </p:cNvSpPr>
          <p:nvPr/>
        </p:nvSpPr>
        <p:spPr>
          <a:xfrm>
            <a:off x="2403013" y="2586255"/>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22" name="テキスト プレースホルダー 2">
            <a:extLst>
              <a:ext uri="{FF2B5EF4-FFF2-40B4-BE49-F238E27FC236}">
                <a16:creationId xmlns:a16="http://schemas.microsoft.com/office/drawing/2014/main" id="{261AC89B-8930-0AAB-0963-747283A4E80F}"/>
              </a:ext>
            </a:extLst>
          </p:cNvPr>
          <p:cNvSpPr txBox="1">
            <a:spLocks/>
          </p:cNvSpPr>
          <p:nvPr/>
        </p:nvSpPr>
        <p:spPr>
          <a:xfrm>
            <a:off x="3605108" y="2762251"/>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23" name="テキスト プレースホルダー 2">
            <a:extLst>
              <a:ext uri="{FF2B5EF4-FFF2-40B4-BE49-F238E27FC236}">
                <a16:creationId xmlns:a16="http://schemas.microsoft.com/office/drawing/2014/main" id="{C85BBFA2-B023-7B22-3ECB-1BF6EF95883E}"/>
              </a:ext>
            </a:extLst>
          </p:cNvPr>
          <p:cNvSpPr txBox="1">
            <a:spLocks/>
          </p:cNvSpPr>
          <p:nvPr/>
        </p:nvSpPr>
        <p:spPr>
          <a:xfrm>
            <a:off x="2152851" y="416238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
        <p:nvSpPr>
          <p:cNvPr id="24" name="テキスト プレースホルダー 2">
            <a:extLst>
              <a:ext uri="{FF2B5EF4-FFF2-40B4-BE49-F238E27FC236}">
                <a16:creationId xmlns:a16="http://schemas.microsoft.com/office/drawing/2014/main" id="{ADD5E355-EC1E-90B2-7A0C-DC2984475359}"/>
              </a:ext>
            </a:extLst>
          </p:cNvPr>
          <p:cNvSpPr txBox="1">
            <a:spLocks/>
          </p:cNvSpPr>
          <p:nvPr/>
        </p:nvSpPr>
        <p:spPr>
          <a:xfrm>
            <a:off x="4637728" y="3859041"/>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(e)</a:t>
            </a:r>
          </a:p>
        </p:txBody>
      </p:sp>
      <p:sp>
        <p:nvSpPr>
          <p:cNvPr id="25" name="テキスト プレースホルダー 2">
            <a:extLst>
              <a:ext uri="{FF2B5EF4-FFF2-40B4-BE49-F238E27FC236}">
                <a16:creationId xmlns:a16="http://schemas.microsoft.com/office/drawing/2014/main" id="{3ABFC66C-8C0B-1427-C9F4-18DFF77C191D}"/>
              </a:ext>
            </a:extLst>
          </p:cNvPr>
          <p:cNvSpPr txBox="1">
            <a:spLocks/>
          </p:cNvSpPr>
          <p:nvPr/>
        </p:nvSpPr>
        <p:spPr>
          <a:xfrm>
            <a:off x="6792246" y="459027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(f)</a:t>
            </a:r>
          </a:p>
        </p:txBody>
      </p:sp>
      <p:sp>
        <p:nvSpPr>
          <p:cNvPr id="27" name="テキスト プレースホルダー 2">
            <a:extLst>
              <a:ext uri="{FF2B5EF4-FFF2-40B4-BE49-F238E27FC236}">
                <a16:creationId xmlns:a16="http://schemas.microsoft.com/office/drawing/2014/main" id="{791C2E31-310B-C0A0-C67D-81E99FE9762D}"/>
              </a:ext>
            </a:extLst>
          </p:cNvPr>
          <p:cNvSpPr txBox="1">
            <a:spLocks/>
          </p:cNvSpPr>
          <p:nvPr/>
        </p:nvSpPr>
        <p:spPr>
          <a:xfrm>
            <a:off x="2091422" y="221950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9" name="テキスト プレースホルダー 2">
            <a:extLst>
              <a:ext uri="{FF2B5EF4-FFF2-40B4-BE49-F238E27FC236}">
                <a16:creationId xmlns:a16="http://schemas.microsoft.com/office/drawing/2014/main" id="{E264590F-444F-52D2-6ECD-F0B507120F82}"/>
              </a:ext>
            </a:extLst>
          </p:cNvPr>
          <p:cNvSpPr txBox="1">
            <a:spLocks/>
          </p:cNvSpPr>
          <p:nvPr/>
        </p:nvSpPr>
        <p:spPr>
          <a:xfrm>
            <a:off x="962529" y="2618385"/>
            <a:ext cx="1662477" cy="30929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任意のグリッド上で右クリックすることで右クリックメニューが表示されます。</a:t>
            </a:r>
            <a:endParaRPr lang="en-US" altLang="ja-JP" sz="1000" dirty="0">
              <a:latin typeface="Meiryo UI" panose="020B0604030504040204" pitchFamily="50" charset="-128"/>
              <a:ea typeface="Meiryo UI" panose="020B0604030504040204" pitchFamily="50" charset="-128"/>
            </a:endParaRPr>
          </a:p>
        </p:txBody>
      </p:sp>
      <p:sp>
        <p:nvSpPr>
          <p:cNvPr id="28" name="矢印: 右 27">
            <a:extLst>
              <a:ext uri="{FF2B5EF4-FFF2-40B4-BE49-F238E27FC236}">
                <a16:creationId xmlns:a16="http://schemas.microsoft.com/office/drawing/2014/main" id="{4DF89BD0-823D-9977-B80E-6F7A0B9307C1}"/>
              </a:ext>
            </a:extLst>
          </p:cNvPr>
          <p:cNvSpPr/>
          <p:nvPr/>
        </p:nvSpPr>
        <p:spPr>
          <a:xfrm rot="5400000">
            <a:off x="3067866" y="3387992"/>
            <a:ext cx="573116"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96530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３</a:t>
            </a:r>
            <a:r>
              <a:rPr kumimoji="1" lang="ja-JP" altLang="en-US" sz="2000" dirty="0"/>
              <a:t>．</a:t>
            </a:r>
            <a:r>
              <a:rPr kumimoji="1" lang="en-US" altLang="ja-JP" sz="2000" dirty="0"/>
              <a:t>Excel</a:t>
            </a:r>
            <a:r>
              <a:rPr lang="ja-JP" altLang="en-US" sz="2000" dirty="0"/>
              <a:t>差し込みテンプレートの作成</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（２）自動作成された</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差し込みテンプレートについて</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err="1">
                <a:latin typeface="Meiryo UI" panose="020B0604030504040204" pitchFamily="50" charset="-128"/>
                <a:ea typeface="Meiryo UI" panose="020B0604030504040204" pitchFamily="50" charset="-128"/>
              </a:rPr>
              <a:t>SuperStream</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より自動作成された</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差し込みテンプレートが起動します。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・このテンプレートには、</a:t>
            </a:r>
            <a:r>
              <a:rPr lang="en-US" altLang="ja-JP" sz="1000" dirty="0">
                <a:highlight>
                  <a:srgbClr val="C0C0C0"/>
                </a:highlight>
                <a:latin typeface="Meiryo UI" panose="020B0604030504040204" pitchFamily="50" charset="-128"/>
                <a:ea typeface="Meiryo UI" panose="020B0604030504040204" pitchFamily="50" charset="-128"/>
              </a:rPr>
              <a:t>{syk_data001}</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や </a:t>
            </a:r>
            <a:r>
              <a:rPr lang="en-US" altLang="ja-JP" sz="1000" dirty="0">
                <a:highlight>
                  <a:srgbClr val="C0C0C0"/>
                </a:highlight>
                <a:latin typeface="Meiryo UI" panose="020B0604030504040204" pitchFamily="50" charset="-128"/>
                <a:ea typeface="Meiryo UI" panose="020B0604030504040204" pitchFamily="50" charset="-128"/>
              </a:rPr>
              <a:t>{syk_data002}</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などの「差し込み先名」が並んでいます。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これらは、抽出された人事情報（氏名や入社年月日など）が差し込まれる場所を示しており、</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「差し込み先名」は、帳票の各項目に対応し、テンプレートに自動的に配置されます。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・このテンプレートは、必要に応じてレイアウトや計算式を編集することができますが、</a:t>
            </a:r>
            <a:r>
              <a:rPr lang="ja-JP" altLang="en-US" sz="1000" b="1" dirty="0">
                <a:solidFill>
                  <a:schemeClr val="accent6"/>
                </a:solidFill>
                <a:latin typeface="Meiryo UI" panose="020B0604030504040204" pitchFamily="50" charset="-128"/>
                <a:ea typeface="Meiryo UI" panose="020B0604030504040204" pitchFamily="50" charset="-128"/>
              </a:rPr>
              <a:t>編集せずにそのまま使っても、データを差し込んで帳票を作成することが可能です。</a:t>
            </a:r>
            <a:endParaRPr lang="en-US" altLang="ja-JP" sz="1000" b="1" dirty="0">
              <a:solidFill>
                <a:schemeClr val="accent6"/>
              </a:solidFill>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当事例ではこのテンプレートを基に、帳票のレイアウト調整や計算式の追加をします。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B7365DB-04F3-A7ED-64B0-F9DD79ED94D7}"/>
              </a:ext>
            </a:extLst>
          </p:cNvPr>
          <p:cNvPicPr>
            <a:picLocks noChangeAspect="1"/>
          </p:cNvPicPr>
          <p:nvPr/>
        </p:nvPicPr>
        <p:blipFill>
          <a:blip r:embed="rId3"/>
          <a:stretch>
            <a:fillRect/>
          </a:stretch>
        </p:blipFill>
        <p:spPr>
          <a:xfrm>
            <a:off x="562199" y="2134437"/>
            <a:ext cx="6968591" cy="2407995"/>
          </a:xfrm>
          <a:prstGeom prst="rect">
            <a:avLst/>
          </a:prstGeom>
        </p:spPr>
      </p:pic>
      <p:sp>
        <p:nvSpPr>
          <p:cNvPr id="5" name="四角形: 角を丸くする 4">
            <a:extLst>
              <a:ext uri="{FF2B5EF4-FFF2-40B4-BE49-F238E27FC236}">
                <a16:creationId xmlns:a16="http://schemas.microsoft.com/office/drawing/2014/main" id="{86BBC4D2-EE2A-5666-B54A-E67D232EBB20}"/>
              </a:ext>
            </a:extLst>
          </p:cNvPr>
          <p:cNvSpPr/>
          <p:nvPr/>
        </p:nvSpPr>
        <p:spPr>
          <a:xfrm>
            <a:off x="761568" y="4043000"/>
            <a:ext cx="6497444" cy="418456"/>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269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３</a:t>
            </a:r>
            <a:r>
              <a:rPr kumimoji="1" lang="ja-JP" altLang="en-US" sz="2000" dirty="0"/>
              <a:t>．</a:t>
            </a:r>
            <a:r>
              <a:rPr kumimoji="1" lang="en-US" altLang="ja-JP" sz="2000" dirty="0"/>
              <a:t>Excel</a:t>
            </a:r>
            <a:r>
              <a:rPr lang="ja-JP" altLang="en-US" sz="2000" dirty="0"/>
              <a:t>差し込みテンプレートの作成</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（３）</a:t>
            </a:r>
            <a:r>
              <a:rPr lang="en-US" altLang="ja-JP" sz="1200" b="1" dirty="0">
                <a:latin typeface="Meiryo UI" panose="020B0604030504040204" pitchFamily="50" charset="-128"/>
                <a:ea typeface="Meiryo UI" panose="020B0604030504040204" pitchFamily="50" charset="-128"/>
              </a:rPr>
              <a:t>Excel</a:t>
            </a:r>
            <a:r>
              <a:rPr lang="ja-JP" altLang="en-US" sz="1200" b="1" dirty="0">
                <a:latin typeface="Meiryo UI" panose="020B0604030504040204" pitchFamily="50" charset="-128"/>
                <a:ea typeface="Meiryo UI" panose="020B0604030504040204" pitchFamily="50" charset="-128"/>
              </a:rPr>
              <a:t>差し込みテンプレートを作成</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・前ページで自動作成されたテンプレートを、実際に使いたい帳票のレイアウトに合わせて編集します。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・すでに帳票のひな形がある場合は、その帳票に「差し込み先名（例：</a:t>
            </a:r>
            <a:r>
              <a:rPr lang="en-US" altLang="ja-JP" sz="1000" dirty="0">
                <a:highlight>
                  <a:srgbClr val="C0C0C0"/>
                </a:highlight>
                <a:latin typeface="Meiryo UI" panose="020B0604030504040204" pitchFamily="50" charset="-128"/>
                <a:ea typeface="Meiryo UI" panose="020B0604030504040204" pitchFamily="50" charset="-128"/>
              </a:rPr>
              <a:t>{syk_data001}</a:t>
            </a:r>
            <a:r>
              <a:rPr lang="ja-JP" altLang="en-US" sz="1000" dirty="0">
                <a:latin typeface="Meiryo UI" panose="020B0604030504040204" pitchFamily="50" charset="-128"/>
                <a:ea typeface="Meiryo UI" panose="020B0604030504040204" pitchFamily="50" charset="-128"/>
              </a:rPr>
              <a:t>）」をコピーして貼り付けることで、テンプレートとして活用できます。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solidFill>
                  <a:schemeClr val="accent6"/>
                </a:solidFill>
                <a:latin typeface="Meiryo UI" panose="020B0604030504040204" pitchFamily="50" charset="-128"/>
                <a:ea typeface="Meiryo UI" panose="020B0604030504040204" pitchFamily="50" charset="-128"/>
              </a:rPr>
              <a:t>「差し込み先名」は抽出された人事情報の項目と対応</a:t>
            </a:r>
            <a:r>
              <a:rPr lang="ja-JP" altLang="en-US" sz="1000" dirty="0">
                <a:latin typeface="Meiryo UI" panose="020B0604030504040204" pitchFamily="50" charset="-128"/>
                <a:ea typeface="Meiryo UI" panose="020B0604030504040204" pitchFamily="50" charset="-128"/>
              </a:rPr>
              <a:t>しており、正しく貼り付けることで自動的にデータが差し込まれます。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err="1">
                <a:latin typeface="Meiryo UI" panose="020B0604030504040204" pitchFamily="50" charset="-128"/>
                <a:ea typeface="Meiryo UI" panose="020B0604030504040204" pitchFamily="50" charset="-128"/>
              </a:rPr>
              <a:t>SuperStream</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の</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差し込みテンプレートの作成方法詳細については、操作マニュアル基本操作編をご参照ください。</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人事給与操作マニュアル</a:t>
            </a:r>
            <a:r>
              <a:rPr lang="en-US" altLang="ja-JP" sz="1000" dirty="0">
                <a:latin typeface="Meiryo UI" panose="020B0604030504040204" pitchFamily="50" charset="-128"/>
                <a:ea typeface="Meiryo UI" panose="020B0604030504040204" pitchFamily="50" charset="-128"/>
              </a:rPr>
              <a:t>_</a:t>
            </a:r>
            <a:r>
              <a:rPr lang="ja-JP" altLang="en-US" sz="1000" dirty="0">
                <a:latin typeface="Meiryo UI" panose="020B0604030504040204" pitchFamily="50" charset="-128"/>
                <a:ea typeface="Meiryo UI" panose="020B0604030504040204" pitchFamily="50" charset="-128"/>
              </a:rPr>
              <a:t>基本操作編」：</a:t>
            </a:r>
            <a:r>
              <a:rPr lang="en-US" altLang="ja-JP" sz="1000" dirty="0">
                <a:latin typeface="Meiryo UI" panose="020B0604030504040204" pitchFamily="50" charset="-128"/>
                <a:ea typeface="Meiryo UI" panose="020B0604030504040204" pitchFamily="50" charset="-128"/>
              </a:rPr>
              <a:t>12.1 Excel</a:t>
            </a:r>
            <a:r>
              <a:rPr lang="ja-JP" altLang="en-US" sz="1000" dirty="0">
                <a:latin typeface="Meiryo UI" panose="020B0604030504040204" pitchFamily="50" charset="-128"/>
                <a:ea typeface="Meiryo UI" panose="020B0604030504040204" pitchFamily="50" charset="-128"/>
              </a:rPr>
              <a:t>差し込みテンプレートの作成方法</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Paging</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Print Area</a:t>
            </a:r>
            <a:r>
              <a:rPr lang="ja-JP" altLang="en-US" sz="1000" dirty="0">
                <a:latin typeface="Meiryo UI" panose="020B0604030504040204" pitchFamily="50" charset="-128"/>
                <a:ea typeface="Meiryo UI" panose="020B0604030504040204" pitchFamily="50" charset="-128"/>
              </a:rPr>
              <a:t>、ヘッダーフッター設定方法</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関数、</a:t>
            </a:r>
            <a:r>
              <a:rPr lang="en-US" altLang="ja-JP" sz="1000" dirty="0" err="1">
                <a:latin typeface="Meiryo UI" panose="020B0604030504040204" pitchFamily="50" charset="-128"/>
                <a:ea typeface="Meiryo UI" panose="020B0604030504040204" pitchFamily="50" charset="-128"/>
              </a:rPr>
              <a:t>SuperStream</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独自関数の使用方法　　などが記載されています。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C0A8D320-61D4-379D-7E20-A6AE5E933D6C}"/>
              </a:ext>
            </a:extLst>
          </p:cNvPr>
          <p:cNvPicPr>
            <a:picLocks noChangeAspect="1"/>
          </p:cNvPicPr>
          <p:nvPr/>
        </p:nvPicPr>
        <p:blipFill>
          <a:blip r:embed="rId3"/>
          <a:srcRect t="44487"/>
          <a:stretch/>
        </p:blipFill>
        <p:spPr>
          <a:xfrm>
            <a:off x="432370" y="2345386"/>
            <a:ext cx="8406830" cy="1277193"/>
          </a:xfrm>
          <a:prstGeom prst="rect">
            <a:avLst/>
          </a:prstGeom>
        </p:spPr>
      </p:pic>
      <p:sp>
        <p:nvSpPr>
          <p:cNvPr id="10" name="四角形: 角を丸くする 9">
            <a:extLst>
              <a:ext uri="{FF2B5EF4-FFF2-40B4-BE49-F238E27FC236}">
                <a16:creationId xmlns:a16="http://schemas.microsoft.com/office/drawing/2014/main" id="{AF281950-5CDB-03C0-88F0-951F6C565451}"/>
              </a:ext>
            </a:extLst>
          </p:cNvPr>
          <p:cNvSpPr/>
          <p:nvPr/>
        </p:nvSpPr>
        <p:spPr>
          <a:xfrm>
            <a:off x="594145" y="2952450"/>
            <a:ext cx="4825347" cy="244706"/>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プレースホルダー 2">
            <a:extLst>
              <a:ext uri="{FF2B5EF4-FFF2-40B4-BE49-F238E27FC236}">
                <a16:creationId xmlns:a16="http://schemas.microsoft.com/office/drawing/2014/main" id="{9D7174A3-8284-319C-7D27-215DCE992B60}"/>
              </a:ext>
            </a:extLst>
          </p:cNvPr>
          <p:cNvSpPr txBox="1">
            <a:spLocks/>
          </p:cNvSpPr>
          <p:nvPr/>
        </p:nvSpPr>
        <p:spPr>
          <a:xfrm>
            <a:off x="5107258" y="3901813"/>
            <a:ext cx="3238689" cy="30929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t>💡</a:t>
            </a:r>
            <a:r>
              <a:rPr lang="en-US" altLang="ja-JP" sz="1000" b="1" dirty="0">
                <a:solidFill>
                  <a:schemeClr val="accent6"/>
                </a:solidFill>
                <a:latin typeface="Meiryo UI" panose="020B0604030504040204" pitchFamily="50" charset="-128"/>
                <a:ea typeface="Meiryo UI" panose="020B0604030504040204" pitchFamily="50" charset="-128"/>
              </a:rPr>
              <a:t>Excel</a:t>
            </a:r>
            <a:r>
              <a:rPr lang="ja-JP" altLang="en-US" sz="1000" b="1" dirty="0">
                <a:solidFill>
                  <a:schemeClr val="accent6"/>
                </a:solidFill>
                <a:latin typeface="Meiryo UI" panose="020B0604030504040204" pitchFamily="50" charset="-128"/>
                <a:ea typeface="Meiryo UI" panose="020B0604030504040204" pitchFamily="50" charset="-128"/>
              </a:rPr>
              <a:t>の標準関数を利用する場合は、</a:t>
            </a:r>
            <a:endParaRPr lang="en-US" altLang="ja-JP" sz="1000" b="1" dirty="0">
              <a:solidFill>
                <a:schemeClr val="accent6"/>
              </a:solidFill>
              <a:latin typeface="Meiryo UI" panose="020B0604030504040204" pitchFamily="50" charset="-128"/>
              <a:ea typeface="Meiryo UI" panose="020B0604030504040204" pitchFamily="50" charset="-128"/>
            </a:endParaRPr>
          </a:p>
          <a:p>
            <a:pPr marL="0" indent="0">
              <a:buNone/>
            </a:pPr>
            <a:r>
              <a:rPr lang="ja-JP" altLang="en-US" sz="1000" b="1" dirty="0">
                <a:solidFill>
                  <a:schemeClr val="accent6"/>
                </a:solidFill>
                <a:latin typeface="Meiryo UI" panose="020B0604030504040204" pitchFamily="50" charset="-128"/>
                <a:ea typeface="Meiryo UI" panose="020B0604030504040204" pitchFamily="50" charset="-128"/>
              </a:rPr>
              <a:t>　　関数の計算式の先頭に「</a:t>
            </a:r>
            <a:r>
              <a:rPr lang="en-US" altLang="ja-JP" sz="1000" b="1" dirty="0">
                <a:solidFill>
                  <a:schemeClr val="accent6"/>
                </a:solidFill>
                <a:highlight>
                  <a:srgbClr val="C0C0C0"/>
                </a:highlight>
                <a:latin typeface="Meiryo UI" panose="020B0604030504040204" pitchFamily="50" charset="-128"/>
                <a:ea typeface="Meiryo UI" panose="020B0604030504040204" pitchFamily="50" charset="-128"/>
              </a:rPr>
              <a:t>SS=</a:t>
            </a:r>
            <a:r>
              <a:rPr lang="ja-JP" altLang="en-US" sz="1000" b="1" dirty="0">
                <a:solidFill>
                  <a:schemeClr val="accent6"/>
                </a:solidFill>
                <a:latin typeface="Meiryo UI" panose="020B0604030504040204" pitchFamily="50" charset="-128"/>
                <a:ea typeface="Meiryo UI" panose="020B0604030504040204" pitchFamily="50" charset="-128"/>
              </a:rPr>
              <a:t>」と入力してください。</a:t>
            </a:r>
            <a:endParaRPr lang="en-US" altLang="ja-JP" sz="1000" b="1" dirty="0">
              <a:solidFill>
                <a:schemeClr val="accent6"/>
              </a:solidFill>
              <a:latin typeface="Meiryo UI" panose="020B0604030504040204" pitchFamily="50" charset="-128"/>
              <a:ea typeface="Meiryo UI" panose="020B0604030504040204" pitchFamily="50" charset="-128"/>
            </a:endParaRPr>
          </a:p>
        </p:txBody>
      </p:sp>
      <p:sp>
        <p:nvSpPr>
          <p:cNvPr id="12" name="矢印: 右 11">
            <a:extLst>
              <a:ext uri="{FF2B5EF4-FFF2-40B4-BE49-F238E27FC236}">
                <a16:creationId xmlns:a16="http://schemas.microsoft.com/office/drawing/2014/main" id="{2E731E41-0505-A5D3-16D0-54D2D309E7D5}"/>
              </a:ext>
            </a:extLst>
          </p:cNvPr>
          <p:cNvSpPr/>
          <p:nvPr/>
        </p:nvSpPr>
        <p:spPr>
          <a:xfrm rot="16200000">
            <a:off x="5342733" y="3360157"/>
            <a:ext cx="409048"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505BE45C-4682-7D04-9213-A1AB05EEFF8C}"/>
              </a:ext>
            </a:extLst>
          </p:cNvPr>
          <p:cNvSpPr/>
          <p:nvPr/>
        </p:nvSpPr>
        <p:spPr>
          <a:xfrm>
            <a:off x="5452000" y="3241760"/>
            <a:ext cx="190512" cy="14480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2">
            <a:extLst>
              <a:ext uri="{FF2B5EF4-FFF2-40B4-BE49-F238E27FC236}">
                <a16:creationId xmlns:a16="http://schemas.microsoft.com/office/drawing/2014/main" id="{1824CB88-3682-15DB-E510-4E2AE41F24A2}"/>
              </a:ext>
            </a:extLst>
          </p:cNvPr>
          <p:cNvSpPr txBox="1">
            <a:spLocks/>
          </p:cNvSpPr>
          <p:nvPr/>
        </p:nvSpPr>
        <p:spPr>
          <a:xfrm>
            <a:off x="1040001" y="3718679"/>
            <a:ext cx="4067257" cy="67556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t>💡</a:t>
            </a:r>
            <a:r>
              <a:rPr lang="ja-JP" altLang="en-US" sz="1000" b="1" dirty="0">
                <a:solidFill>
                  <a:schemeClr val="accent6"/>
                </a:solidFill>
                <a:latin typeface="Meiryo UI" panose="020B0604030504040204" pitchFamily="50" charset="-128"/>
                <a:ea typeface="Meiryo UI" panose="020B0604030504040204" pitchFamily="50" charset="-128"/>
              </a:rPr>
              <a:t>当事例ではレイアウトの一部の項目名を変更して使用しています。</a:t>
            </a:r>
            <a:endParaRPr lang="en-US" altLang="ja-JP" sz="1000" b="1" dirty="0">
              <a:solidFill>
                <a:schemeClr val="accent6"/>
              </a:solidFill>
              <a:latin typeface="Meiryo UI" panose="020B0604030504040204" pitchFamily="50" charset="-128"/>
              <a:ea typeface="Meiryo UI" panose="020B0604030504040204" pitchFamily="50" charset="-128"/>
            </a:endParaRPr>
          </a:p>
          <a:p>
            <a:pPr marL="0" indent="0">
              <a:buNone/>
            </a:pPr>
            <a:r>
              <a:rPr lang="ja-JP" altLang="en-US" sz="1000" b="1" dirty="0">
                <a:solidFill>
                  <a:schemeClr val="accent6"/>
                </a:solidFill>
                <a:latin typeface="Meiryo UI" panose="020B0604030504040204" pitchFamily="50" charset="-128"/>
                <a:ea typeface="Meiryo UI" panose="020B0604030504040204" pitchFamily="50" charset="-128"/>
              </a:rPr>
              <a:t>　（ 例：「退職金基礎額」　→　「職掌ポイント」として編集）</a:t>
            </a:r>
            <a:endParaRPr lang="en-US" altLang="ja-JP" sz="1000" b="1" dirty="0">
              <a:solidFill>
                <a:schemeClr val="accent6"/>
              </a:solidFill>
              <a:latin typeface="Meiryo UI" panose="020B0604030504040204" pitchFamily="50" charset="-128"/>
              <a:ea typeface="Meiryo UI" panose="020B0604030504040204" pitchFamily="50" charset="-128"/>
            </a:endParaRPr>
          </a:p>
        </p:txBody>
      </p:sp>
      <p:sp>
        <p:nvSpPr>
          <p:cNvPr id="7" name="矢印: 右 6">
            <a:extLst>
              <a:ext uri="{FF2B5EF4-FFF2-40B4-BE49-F238E27FC236}">
                <a16:creationId xmlns:a16="http://schemas.microsoft.com/office/drawing/2014/main" id="{48376DE7-438B-3ABE-18C5-33F94B1A277A}"/>
              </a:ext>
            </a:extLst>
          </p:cNvPr>
          <p:cNvSpPr/>
          <p:nvPr/>
        </p:nvSpPr>
        <p:spPr>
          <a:xfrm rot="16200000">
            <a:off x="2446675" y="3261092"/>
            <a:ext cx="585315"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096472146"/>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Props1.xml><?xml version="1.0" encoding="utf-8"?>
<ds:datastoreItem xmlns:ds="http://schemas.openxmlformats.org/officeDocument/2006/customXml" ds:itemID="{14A1C64D-DFF9-41E7-8622-5738AEC7EA35}"/>
</file>

<file path=customXml/itemProps2.xml><?xml version="1.0" encoding="utf-8"?>
<ds:datastoreItem xmlns:ds="http://schemas.openxmlformats.org/officeDocument/2006/customXml" ds:itemID="{65CC25A1-3A53-4D2E-93CC-9B8FFA0DCADA}"/>
</file>

<file path=customXml/itemProps3.xml><?xml version="1.0" encoding="utf-8"?>
<ds:datastoreItem xmlns:ds="http://schemas.openxmlformats.org/officeDocument/2006/customXml" ds:itemID="{13FE6C8A-6956-42E8-A569-661566A5DB49}"/>
</file>

<file path=docProps/app.xml><?xml version="1.0" encoding="utf-8"?>
<Properties xmlns="http://schemas.openxmlformats.org/officeDocument/2006/extended-properties" xmlns:vt="http://schemas.openxmlformats.org/officeDocument/2006/docPropsVTypes">
  <TotalTime>0</TotalTime>
  <Words>3152</Words>
  <Application>Microsoft Office PowerPoint</Application>
  <PresentationFormat>画面に合わせる (16:9)</PresentationFormat>
  <Paragraphs>265</Paragraphs>
  <Slides>15</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Meiryo UI</vt:lpstr>
      <vt:lpstr>Meiryo</vt:lpstr>
      <vt:lpstr>Meiryo</vt:lpstr>
      <vt:lpstr>游ゴシック</vt:lpstr>
      <vt:lpstr>Arial</vt:lpstr>
      <vt:lpstr>Calibri</vt:lpstr>
      <vt:lpstr>Consolas</vt:lpstr>
      <vt:lpstr>Office ​​テーマ</vt:lpstr>
      <vt:lpstr>SuperStream-NX 人事給与 Excel差し込みテンプレート 　　　　　　　　　　　　　　活用事例</vt:lpstr>
      <vt:lpstr>PowerPoint プレゼンテーション</vt:lpstr>
      <vt:lpstr>0１．資料の概要と注意点</vt:lpstr>
      <vt:lpstr>0１．資料の概要と注意点</vt:lpstr>
      <vt:lpstr>0２．Excel差し込みデータの作成</vt:lpstr>
      <vt:lpstr>0２．Excel差し込みデータの作成</vt:lpstr>
      <vt:lpstr>0３．Excel差し込みテンプレートの作成</vt:lpstr>
      <vt:lpstr>0３．Excel差し込みテンプレートの作成</vt:lpstr>
      <vt:lpstr>0３．Excel差し込みテンプレートの作成</vt:lpstr>
      <vt:lpstr>0３．Excel差し込みテンプレートの作成</vt:lpstr>
      <vt:lpstr>0３．Excel差し込みテンプレートの作成</vt:lpstr>
      <vt:lpstr>0３．Excel差し込みテンプレートの作成</vt:lpstr>
      <vt:lpstr>0４．参考資料</vt:lpstr>
      <vt:lpstr>0４．参考資料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2025-09-02T06:04:07Z</dcterms:created>
  <dcterms:modified xsi:type="dcterms:W3CDTF">2025-12-18T04:42:34Z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ies>
</file>