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7" r:id="rId2"/>
    <p:sldId id="295" r:id="rId3"/>
    <p:sldId id="448" r:id="rId4"/>
    <p:sldId id="292" r:id="rId5"/>
    <p:sldId id="442" r:id="rId6"/>
    <p:sldId id="296" r:id="rId7"/>
    <p:sldId id="297" r:id="rId8"/>
    <p:sldId id="298" r:id="rId9"/>
    <p:sldId id="443" r:id="rId10"/>
    <p:sldId id="299" r:id="rId11"/>
    <p:sldId id="444" r:id="rId12"/>
    <p:sldId id="445" r:id="rId13"/>
    <p:sldId id="446" r:id="rId14"/>
    <p:sldId id="316" r:id="rId15"/>
    <p:sldId id="285" r:id="rId16"/>
  </p:sldIdLst>
  <p:sldSz cx="9144000" cy="5143500" type="screen16x9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>
      <p:cViewPr varScale="1">
        <p:scale>
          <a:sx n="102" d="100"/>
          <a:sy n="102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90" y="5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968F-01DC-455B-B5C9-2408D4ACAB73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2C5D-B12B-4FE2-9CDE-530407AD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9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248C-AF63-4BD2-AD88-4B686589BEBC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BCA9-3BA0-4426-9EA6-B6C30ED02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0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09588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407457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79512" y="591530"/>
            <a:ext cx="6120680" cy="315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EE7B48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サブタイトル（メイリオ見出し </a:t>
            </a:r>
            <a:r>
              <a:rPr kumimoji="1" lang="en-US" altLang="ja-JP" dirty="0"/>
              <a:t>18Pt)</a:t>
            </a:r>
            <a:endParaRPr kumimoji="1" lang="ja-JP" altLang="en-US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618" y="917812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2000" y="866278"/>
            <a:ext cx="6264696" cy="0"/>
          </a:xfrm>
          <a:prstGeom prst="line">
            <a:avLst/>
          </a:prstGeom>
          <a:ln>
            <a:solidFill>
              <a:srgbClr val="EE7B48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56777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4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02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7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4583498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5" b="36032"/>
          <a:stretch/>
        </p:blipFill>
        <p:spPr>
          <a:xfrm>
            <a:off x="5903640" y="3028747"/>
            <a:ext cx="3240360" cy="2137488"/>
          </a:xfrm>
          <a:prstGeom prst="rect">
            <a:avLst/>
          </a:prstGeom>
        </p:spPr>
      </p:pic>
      <p:sp>
        <p:nvSpPr>
          <p:cNvPr id="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4434845"/>
            <a:ext cx="326068" cy="5248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3972363"/>
            <a:ext cx="298228" cy="368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9" y="3142113"/>
            <a:ext cx="415869" cy="5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0" y="3595673"/>
            <a:ext cx="328501" cy="5018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46" y="2592668"/>
            <a:ext cx="460056" cy="6858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58775" y="1311610"/>
            <a:ext cx="7093285" cy="19802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spcAft>
                <a:spcPts val="0"/>
              </a:spcAft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8498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72000"/>
            <a:ext cx="846000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3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98000" y="576000"/>
            <a:ext cx="6120680" cy="3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サブタイトル（メイリオ見出し </a:t>
            </a:r>
            <a:r>
              <a:rPr kumimoji="1" lang="en-US" altLang="ja-JP"/>
              <a:t>18Pt)</a:t>
            </a:r>
            <a:endParaRPr kumimoji="1" lang="ja-JP" altLang="en-US"/>
          </a:p>
        </p:txBody>
      </p:sp>
      <p:sp>
        <p:nvSpPr>
          <p:cNvPr id="19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9729" y="864000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252000" y="864000"/>
            <a:ext cx="6264696" cy="0"/>
          </a:xfrm>
          <a:prstGeom prst="line">
            <a:avLst/>
          </a:prstGeom>
          <a:ln>
            <a:solidFill>
              <a:srgbClr val="008CCF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4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accent3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3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6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49" r:id="rId6"/>
    <p:sldLayoutId id="2147483657" r:id="rId7"/>
    <p:sldLayoutId id="2147483660" r:id="rId8"/>
    <p:sldLayoutId id="2147483661" r:id="rId9"/>
    <p:sldLayoutId id="2147483659" r:id="rId10"/>
    <p:sldLayoutId id="2147483663" r:id="rId11"/>
    <p:sldLayoutId id="2147483655" r:id="rId12"/>
    <p:sldLayoutId id="2147483664" r:id="rId13"/>
    <p:sldLayoutId id="2147483662" r:id="rId14"/>
    <p:sldLayoutId id="2147483654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on-its.co.jp/solution/industry/cross-industry/superstream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58775" y="1670176"/>
            <a:ext cx="7777621" cy="1476164"/>
          </a:xfrm>
        </p:spPr>
        <p:txBody>
          <a:bodyPr/>
          <a:lstStyle/>
          <a:p>
            <a:r>
              <a:rPr lang="en-US" altLang="ja-JP" dirty="0" err="1"/>
              <a:t>Navio</a:t>
            </a:r>
            <a:r>
              <a:rPr lang="ja-JP" altLang="en-US" dirty="0"/>
              <a:t>外貨建支払機能 </a:t>
            </a:r>
            <a:br>
              <a:rPr lang="en-US" altLang="ja-JP" dirty="0"/>
            </a:b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br>
              <a:rPr lang="en-US" altLang="ja-JP" dirty="0"/>
            </a:br>
            <a:r>
              <a:rPr lang="ja-JP" altLang="en-US" dirty="0"/>
              <a:t>　　</a:t>
            </a:r>
            <a:r>
              <a:rPr lang="en-US" altLang="ja-JP" dirty="0"/>
              <a:t> - FP</a:t>
            </a:r>
            <a:r>
              <a:rPr lang="ja-JP" altLang="en-US" sz="2400" dirty="0"/>
              <a:t>（</a:t>
            </a:r>
            <a:r>
              <a:rPr lang="en-US" altLang="ja-JP" sz="2400" dirty="0" err="1"/>
              <a:t>ForeignPayment</a:t>
            </a:r>
            <a:r>
              <a:rPr lang="ja-JP" altLang="en-US" sz="2400" dirty="0"/>
              <a:t>） </a:t>
            </a:r>
            <a:r>
              <a:rPr lang="en-US" altLang="ja-JP" dirty="0"/>
              <a:t>-</a:t>
            </a:r>
            <a:br>
              <a:rPr lang="en-US" altLang="ja-JP" sz="1200" dirty="0"/>
            </a:br>
            <a:r>
              <a:rPr lang="ja-JP" altLang="en-US" dirty="0"/>
              <a:t>ご紹介補足資料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0DC8D8-AB0A-4A6E-CA01-C91C05D5F163}"/>
              </a:ext>
            </a:extLst>
          </p:cNvPr>
          <p:cNvSpPr txBox="1"/>
          <p:nvPr/>
        </p:nvSpPr>
        <p:spPr>
          <a:xfrm>
            <a:off x="358775" y="3975906"/>
            <a:ext cx="276998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000" dirty="0">
                <a:solidFill>
                  <a:schemeClr val="bg2">
                    <a:lumMod val="50000"/>
                  </a:schemeClr>
                </a:solidFill>
              </a:rPr>
              <a:t>2025.06.01</a:t>
            </a: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版</a:t>
            </a:r>
            <a:endParaRPr lang="en-US" altLang="ja-JP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キヤノンＩＴソリューションズ株式会社</a:t>
            </a: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kumimoji="1" lang="en-US" altLang="ja-JP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1/4)</a:t>
            </a:r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166231"/>
              </p:ext>
            </p:extLst>
          </p:nvPr>
        </p:nvGraphicFramePr>
        <p:xfrm>
          <a:off x="251519" y="879562"/>
          <a:ext cx="8676965" cy="3832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支払準備処理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SSNX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外貨支払確定データ取得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aseline="0" dirty="0" err="1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SuperStream</a:t>
                      </a:r>
                      <a:r>
                        <a:rPr kumimoji="1" lang="en-US" altLang="ja-JP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-NX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より外貨支払の支払確定データ取込を行う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支払状況照会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支払データの照会を行う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支払予定データ一覧表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支払予定データの一覧表を出力する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支払予定データ変更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支払予定データの変更を行う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支払予定データ削除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支払予定データの削除を行う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支払データ作成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支払日、取引先ごとに支払データの集計を行う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支払先別一覧表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支払先別の一覧表を出力する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支払一覧表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支払ごとに支払内容を出力する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支払訂正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支払内容の訂正を行う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送金情報訂正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送金情報の訂正を行う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外貨支払予約指定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支払データに予約番号を指定する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外貨支払口座指定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支払データに外貨預金口座、スポット支払口座を指定する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外貨支払個別指定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支払データに予約番号、外貨預金口座、スポット支払口座を指定する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データ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承認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支払データの承認を行う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0366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8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C5720-FD03-ABDD-7567-923E74FFC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3DCB15-4E26-4E47-5CAB-C8FD5E14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D84AB572-7146-6408-68B5-AD088AFB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035C06-91C6-3AA6-7C71-6FFABA7FC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0CA2B1E7-03A4-F8A5-F055-5E8EFAC975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2/4)</a:t>
            </a:r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>
            <a:extLst>
              <a:ext uri="{FF2B5EF4-FFF2-40B4-BE49-F238E27FC236}">
                <a16:creationId xmlns:a16="http://schemas.microsoft.com/office/drawing/2014/main" id="{B3E30DD8-AF03-36FA-1D93-42BF705DF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163096"/>
              </p:ext>
            </p:extLst>
          </p:nvPr>
        </p:nvGraphicFramePr>
        <p:xfrm>
          <a:off x="251519" y="879562"/>
          <a:ext cx="8676965" cy="3832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支払承認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/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未承認一覧表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承認一覧、未承認一覧を出力する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外国送金依頼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データ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作成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外国送金依頼データの作成を行う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支払確定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支払日ごとにスポットレートを登録して確定処理を行う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支払確定表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支払確定表を出力する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支払仕訳帳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支払仕訳帳を出力する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支払仕訳データ作成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aseline="0" dirty="0" err="1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SuperStream</a:t>
                      </a:r>
                      <a:r>
                        <a:rPr kumimoji="1" lang="en-US" altLang="ja-JP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-NX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連携用の支払仕訳データを作成する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外貨予約処理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為替予約状況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検索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為替予約の検索および登録、修正を行う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為替予約締結表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為替予約締結表を出力する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予約引落入力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外貨買取の入力を行う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予約引落明細表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外貨買取明細表を出力する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予約引落承認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外貨買取の承認を行う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予約引落承認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未承認一覧表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承認一覧、未承認一覧を出力する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予約引落仕訳帳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仕訳帳を出力する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31498998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予約引落仕訳データ作成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aseline="0" dirty="0" err="1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SuperStream</a:t>
                      </a:r>
                      <a:r>
                        <a:rPr kumimoji="1" lang="en-US" altLang="ja-JP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-NX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連携用の支払仕訳データを作成する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97126-E9C2-7B3F-53E1-E16F3C87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D3200B-F039-E213-0568-7870959A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450EB79F-484A-A6B7-D69F-5AF099F2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58A9BF-A779-3BC2-DFD4-350D6602A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89C886C-7A4D-D891-95A7-E82295C63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3/4)</a:t>
            </a:r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>
            <a:extLst>
              <a:ext uri="{FF2B5EF4-FFF2-40B4-BE49-F238E27FC236}">
                <a16:creationId xmlns:a16="http://schemas.microsoft.com/office/drawing/2014/main" id="{20479460-1DF0-D55F-CF4A-5E91D22DC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980184"/>
              </p:ext>
            </p:extLst>
          </p:nvPr>
        </p:nvGraphicFramePr>
        <p:xfrm>
          <a:off x="251519" y="879562"/>
          <a:ext cx="8676965" cy="3832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マスタ保守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会社送金用住所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会社送金用住所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会計期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会計期の登録を行う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通貨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通貨コードの登録を行う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カレンダー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カレンダーの登録を行う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支払先送金情報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支払先送金情報の登録を行う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使用者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ユーザーの登録を行う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銀行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取引銀行の登録を行う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銀行支店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取引銀行支店の登録を行う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取引口座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送金元口座の登録を行う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支払方法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支払方法の登録を行う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仕訳パターン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仕訳パターンの登録を行う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換算レート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換算レートの登録を行う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メニューアクセス権限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メニューアクセスのパターン登録を行う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31498998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伝票種別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伝票種別の登録を行う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3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53369-8F3D-FAA0-03B9-F75EE124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5A84E0-82B9-BE73-EEE7-E23BAE7C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F344DECC-744D-31AF-43BF-52451340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562384-9B5D-6D5F-7FE0-37CEF676D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3BE2B08-9BA9-18A7-E321-105FD97B2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4/4)</a:t>
            </a:r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>
            <a:extLst>
              <a:ext uri="{FF2B5EF4-FFF2-40B4-BE49-F238E27FC236}">
                <a16:creationId xmlns:a16="http://schemas.microsoft.com/office/drawing/2014/main" id="{ECC2ECAB-2828-83AE-0770-BE37EF1F5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948"/>
              </p:ext>
            </p:extLst>
          </p:nvPr>
        </p:nvGraphicFramePr>
        <p:xfrm>
          <a:off x="251519" y="879562"/>
          <a:ext cx="8676965" cy="2857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マスタ保守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伝票番号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伝票番号の登録を行う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伝票種別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伝票種別の登録を行う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レートタイプ設定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レートタイプの登録を行う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コントロール科目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コントロール科目の登録を行う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海外送金番号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海外送金番号の登録を行う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送金目的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送金目的の登録を行う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取引銀行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取引銀行の登録を行う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国コード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国コードの登録を行う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支払先送金情報マスタ取込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送金情報マスタの取込を行う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ツール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会社コピー削除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会社のコピーまたは削除を行う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9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000" y="4775177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外貨建支払機能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r>
              <a:rPr lang="en-US" altLang="ja-JP" dirty="0"/>
              <a:t> </a:t>
            </a:r>
            <a:r>
              <a:rPr lang="ja-JP" altLang="en-US" dirty="0"/>
              <a:t>　システム要件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角丸四角形 7">
            <a:extLst>
              <a:ext uri="{FF2B5EF4-FFF2-40B4-BE49-F238E27FC236}">
                <a16:creationId xmlns:a16="http://schemas.microsoft.com/office/drawing/2014/main" id="{C133A675-23EE-4F69-8A25-0BA9A9743607}"/>
              </a:ext>
            </a:extLst>
          </p:cNvPr>
          <p:cNvSpPr/>
          <p:nvPr/>
        </p:nvSpPr>
        <p:spPr>
          <a:xfrm>
            <a:off x="178316" y="951570"/>
            <a:ext cx="8713684" cy="3139489"/>
          </a:xfrm>
          <a:prstGeom prst="roundRect">
            <a:avLst>
              <a:gd name="adj" fmla="val 12066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6">
            <a:extLst>
              <a:ext uri="{FF2B5EF4-FFF2-40B4-BE49-F238E27FC236}">
                <a16:creationId xmlns:a16="http://schemas.microsoft.com/office/drawing/2014/main" id="{532E9AE0-BD5F-4D4D-9589-01B72B5E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42" y="995161"/>
            <a:ext cx="325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</a:rPr>
              <a:t>■ データベースサーバー</a:t>
            </a:r>
          </a:p>
        </p:txBody>
      </p:sp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0EFCBDAB-F0AA-46C0-8AA8-D81BFC7A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9" y="2096777"/>
            <a:ext cx="2577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</a:rPr>
              <a:t>■ アプリケーションサーバー</a:t>
            </a:r>
          </a:p>
        </p:txBody>
      </p:sp>
      <p:sp>
        <p:nvSpPr>
          <p:cNvPr id="16" name="テキスト ボックス 6">
            <a:extLst>
              <a:ext uri="{FF2B5EF4-FFF2-40B4-BE49-F238E27FC236}">
                <a16:creationId xmlns:a16="http://schemas.microsoft.com/office/drawing/2014/main" id="{1BD1191E-729E-4A25-9C60-4CC8D2FD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23342"/>
            <a:ext cx="1500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</a:rPr>
              <a:t>■ クライアント</a:t>
            </a:r>
          </a:p>
        </p:txBody>
      </p:sp>
      <p:sp>
        <p:nvSpPr>
          <p:cNvPr id="21" name="テキスト ボックス 5">
            <a:extLst>
              <a:ext uri="{FF2B5EF4-FFF2-40B4-BE49-F238E27FC236}">
                <a16:creationId xmlns:a16="http://schemas.microsoft.com/office/drawing/2014/main" id="{21FFB8C5-13F1-425A-9F3A-94333D3D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48" y="1160478"/>
            <a:ext cx="8041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：データベースのシステム要件に適合していること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4500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Oracle Database 19c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64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ビット版）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4500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ソフトウェア：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.NET Framework 4.x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６以上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>
              <a:tabLst>
                <a:tab pos="444500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サーバーと同じサーバーへインストールする必要があります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5">
            <a:extLst>
              <a:ext uri="{FF2B5EF4-FFF2-40B4-BE49-F238E27FC236}">
                <a16:creationId xmlns:a16="http://schemas.microsoft.com/office/drawing/2014/main" id="{585C9657-A277-4D4B-9B25-FC35E653A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00" y="3440003"/>
            <a:ext cx="6967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9263" algn="l"/>
                <a:tab pos="1165225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Windows 10, Microsoft Windows 11</a:t>
            </a:r>
          </a:p>
          <a:p>
            <a:pPr>
              <a:tabLst>
                <a:tab pos="449263" algn="l"/>
                <a:tab pos="1165225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ソフトウェア：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Microsoft .NET Framework 4.x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4.6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以上）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Microsoft Excel</a:t>
            </a:r>
          </a:p>
          <a:p>
            <a:pPr>
              <a:tabLst>
                <a:tab pos="1165225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	Adobe Reader 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等の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pdf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ファイルを扱うソフトウエア</a:t>
            </a: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ADFA1134-DF8F-4B66-A906-372597ACE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00" y="2321847"/>
            <a:ext cx="61334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49263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Windows Server 2019</a:t>
            </a:r>
          </a:p>
          <a:p>
            <a:pPr>
              <a:tabLst>
                <a:tab pos="449263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Windows Server 2022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9263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ソフトウェア：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IIS</a:t>
            </a:r>
            <a:r>
              <a:rPr lang="ja-JP" altLang="en-US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.NET Framework 4.x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4.6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以上）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9263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サーバーと同じサーバーへインストールする必要があります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9263" algn="l"/>
              </a:tabLst>
            </a:pP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A79C750-BBB9-9E3E-C0E6-FAD60A0F1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95051"/>
            <a:ext cx="2106819" cy="46478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8F463A-56B9-2222-195C-FA95178361DF}"/>
              </a:ext>
            </a:extLst>
          </p:cNvPr>
          <p:cNvSpPr txBox="1"/>
          <p:nvPr/>
        </p:nvSpPr>
        <p:spPr>
          <a:xfrm>
            <a:off x="3959932" y="4227934"/>
            <a:ext cx="11541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00" dirty="0">
                <a:hlinkClick r:id="rId3"/>
              </a:rPr>
              <a:t>詳しくはこちらから</a:t>
            </a:r>
            <a:endParaRPr lang="en-US" altLang="ja-JP" sz="1000" dirty="0">
              <a:solidFill>
                <a:schemeClr val="tx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79F36D-B6C4-CD89-3E3E-01DE19DD5328}"/>
              </a:ext>
            </a:extLst>
          </p:cNvPr>
          <p:cNvSpPr txBox="1"/>
          <p:nvPr/>
        </p:nvSpPr>
        <p:spPr>
          <a:xfrm>
            <a:off x="359532" y="1062338"/>
            <a:ext cx="8208912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8CCF"/>
                </a:solidFill>
              </a:rPr>
              <a:t>会計・人事を変える　</a:t>
            </a:r>
            <a:endParaRPr lang="en-US" altLang="ja-JP" sz="2800" dirty="0">
              <a:solidFill>
                <a:srgbClr val="008CCF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8CCF"/>
                </a:solidFill>
              </a:rPr>
              <a:t>もっとやさしく、もっと便利に、</a:t>
            </a:r>
            <a:endParaRPr lang="en-US" altLang="ja-JP" sz="2800" dirty="0">
              <a:solidFill>
                <a:srgbClr val="008CCF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8CCF"/>
                </a:solidFill>
              </a:rPr>
              <a:t>もっとクリエイティブに！</a:t>
            </a:r>
          </a:p>
        </p:txBody>
      </p:sp>
      <p:pic>
        <p:nvPicPr>
          <p:cNvPr id="18" name="図 17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9E16EBD-8FCD-898F-2A7C-C22F36C62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368511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外貨建支払機能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システム概要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Navio</a:t>
            </a:r>
            <a:r>
              <a:rPr lang="ja-JP" altLang="en-US" dirty="0"/>
              <a:t>外貨建支払機能 </a:t>
            </a:r>
            <a:r>
              <a:rPr lang="en-US" altLang="ja-JP" dirty="0"/>
              <a:t>for </a:t>
            </a:r>
            <a:r>
              <a:rPr lang="en-US" altLang="ja-JP" dirty="0" err="1"/>
              <a:t>SuperStream</a:t>
            </a:r>
            <a:r>
              <a:rPr lang="en-US" altLang="ja-JP" dirty="0"/>
              <a:t>-NX(FP)</a:t>
            </a:r>
            <a:r>
              <a:rPr lang="ja-JP" altLang="en-US" dirty="0"/>
              <a:t>は、</a:t>
            </a:r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r>
              <a:rPr lang="ja-JP" altLang="en-US" dirty="0"/>
              <a:t>での支払において</a:t>
            </a:r>
            <a:endParaRPr lang="en-US" altLang="ja-JP" dirty="0"/>
          </a:p>
          <a:p>
            <a:r>
              <a:rPr lang="ja-JP" altLang="en-US" dirty="0"/>
              <a:t>外貨建支払処理を可能にするモジュールです</a:t>
            </a:r>
          </a:p>
          <a:p>
            <a:endParaRPr kumimoji="1" lang="ja-JP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396949" y="1635646"/>
            <a:ext cx="7379407" cy="1728192"/>
          </a:xfrm>
          <a:prstGeom prst="roundRect">
            <a:avLst>
              <a:gd name="adj" fmla="val 6056"/>
            </a:avLst>
          </a:prstGeom>
          <a:gradFill rotWithShape="1">
            <a:gsLst>
              <a:gs pos="0">
                <a:srgbClr val="FFFFFF">
                  <a:alpha val="39000"/>
                </a:srgbClr>
              </a:gs>
              <a:gs pos="100000">
                <a:srgbClr val="F3F3F3"/>
              </a:gs>
            </a:gsLst>
            <a:lin ang="5400000" scaled="1"/>
          </a:gradFill>
          <a:ln w="9525" algn="ctr">
            <a:solidFill>
              <a:srgbClr val="D3D3D3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00B4ED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kumimoji="0" lang="en-US" altLang="ja-JP" ker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Arial Unicode MS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537" y="3543486"/>
            <a:ext cx="2771775" cy="1368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endParaRPr lang="ja-JP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725" y="1707183"/>
            <a:ext cx="7273925" cy="165665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en-US" altLang="ja-JP" sz="1100" dirty="0" err="1">
                <a:latin typeface="メイリオ" pitchFamily="50" charset="-128"/>
                <a:ea typeface="メイリオ" pitchFamily="50" charset="-128"/>
              </a:rPr>
              <a:t>SuperStream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-NX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統合会計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AP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機能における外貨建支払確定データを取込み、その確定データを元に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外国送金に際して、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SPOT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（外貨購入）／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NOEX 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（外貨預金利用）／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CONT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（為替予約）の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外貨支払手段を指定し外国送金依頼データを作成します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外国送金フォーマットは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ISO20022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に対応しております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endParaRPr lang="ja-JP" altLang="en-US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外国送金依頼データ作成に伴って発生する支払仕訳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為替差損益を含む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)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伝票を</a:t>
            </a:r>
            <a:r>
              <a:rPr lang="en-US" altLang="ja-JP" sz="1100" dirty="0" err="1">
                <a:latin typeface="メイリオ" pitchFamily="50" charset="-128"/>
                <a:ea typeface="メイリオ" pitchFamily="50" charset="-128"/>
              </a:rPr>
              <a:t>SuperStream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-NX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統合会計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［外部データ連携］画面で取込可能な連携用ワークテーブルに作成を行います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04494" y="3614477"/>
            <a:ext cx="1800225" cy="311328"/>
          </a:xfrm>
          <a:prstGeom prst="roundRect">
            <a:avLst/>
          </a:prstGeom>
          <a:solidFill>
            <a:srgbClr val="54C2F0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bIns="0" anchor="ctr"/>
          <a:lstStyle/>
          <a:p>
            <a:pPr algn="ctr"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備考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404494" y="3863727"/>
            <a:ext cx="8640484" cy="976275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4C2F0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1450" indent="-17145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4C2F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対応する言語は日本語のみとなります、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統合会計が提供する多言語には対応していません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1450" indent="-17145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4C2F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勘定科目、会計部門、取引先、ユーザー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ID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等のマスタは、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統合会計で設定したマスタを使用します</a:t>
            </a: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16000" indent="-21600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5000"/>
              <a:defRPr/>
            </a:pP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16000" indent="-21600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5000"/>
              <a:defRPr/>
            </a:pP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16000" indent="-21600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5000"/>
              <a:buFont typeface="Wingdings 2" pitchFamily="18" charset="2"/>
              <a:buNone/>
              <a:defRPr/>
            </a:pPr>
            <a:endParaRPr lang="en-US" altLang="ja-JP" sz="12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7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21">
            <a:extLst>
              <a:ext uri="{FF2B5EF4-FFF2-40B4-BE49-F238E27FC236}">
                <a16:creationId xmlns:a16="http://schemas.microsoft.com/office/drawing/2014/main" id="{66B10348-994E-9661-393C-91ADF09ACFEB}"/>
              </a:ext>
            </a:extLst>
          </p:cNvPr>
          <p:cNvSpPr/>
          <p:nvPr/>
        </p:nvSpPr>
        <p:spPr bwMode="auto">
          <a:xfrm>
            <a:off x="4608004" y="1370158"/>
            <a:ext cx="3666294" cy="3298157"/>
          </a:xfrm>
          <a:prstGeom prst="roundRect">
            <a:avLst>
              <a:gd name="adj" fmla="val 643"/>
            </a:avLst>
          </a:prstGeom>
          <a:solidFill>
            <a:srgbClr val="E9A614">
              <a:lumMod val="20000"/>
              <a:lumOff val="80000"/>
            </a:srgb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98000" y="4985900"/>
            <a:ext cx="2160000" cy="135000"/>
          </a:xfrm>
        </p:spPr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6"/>
          </p:nvPr>
        </p:nvSpPr>
        <p:spPr>
          <a:xfrm>
            <a:off x="335552" y="531121"/>
            <a:ext cx="6120680" cy="324000"/>
          </a:xfrm>
        </p:spPr>
        <p:txBody>
          <a:bodyPr/>
          <a:lstStyle/>
          <a:p>
            <a:r>
              <a:rPr kumimoji="1" lang="ja-JP" altLang="en-US" dirty="0">
                <a:latin typeface="+mn-lt"/>
              </a:rPr>
              <a:t>システムフロー</a:t>
            </a:r>
          </a:p>
        </p:txBody>
      </p:sp>
      <p:sp>
        <p:nvSpPr>
          <p:cNvPr id="87" name="テキスト ボックス 4302">
            <a:extLst>
              <a:ext uri="{FF2B5EF4-FFF2-40B4-BE49-F238E27FC236}">
                <a16:creationId xmlns:a16="http://schemas.microsoft.com/office/drawing/2014/main" id="{B2647C16-BA08-1055-23C0-84B6818A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664" y="4437102"/>
            <a:ext cx="19078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+mn-ea"/>
                <a:ea typeface="+mn-ea"/>
              </a:rPr>
              <a:t>ISO20022</a:t>
            </a:r>
            <a:r>
              <a:rPr lang="ja-JP" altLang="en-US" sz="900" dirty="0">
                <a:latin typeface="+mn-ea"/>
                <a:ea typeface="+mn-ea"/>
              </a:rPr>
              <a:t>に対応した送金データ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267D7214-5823-23C1-7009-B6F00CF5997A}"/>
              </a:ext>
            </a:extLst>
          </p:cNvPr>
          <p:cNvSpPr txBox="1">
            <a:spLocks/>
          </p:cNvSpPr>
          <p:nvPr/>
        </p:nvSpPr>
        <p:spPr bwMode="white">
          <a:xfrm>
            <a:off x="5623485" y="1553220"/>
            <a:ext cx="1515980" cy="243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支払データ作成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35" name="角丸四角形 11">
            <a:extLst>
              <a:ext uri="{FF2B5EF4-FFF2-40B4-BE49-F238E27FC236}">
                <a16:creationId xmlns:a16="http://schemas.microsoft.com/office/drawing/2014/main" id="{2CBE5180-17E9-0BD5-9180-10542A6038E8}"/>
              </a:ext>
            </a:extLst>
          </p:cNvPr>
          <p:cNvSpPr/>
          <p:nvPr/>
        </p:nvSpPr>
        <p:spPr bwMode="auto">
          <a:xfrm>
            <a:off x="625475" y="1397829"/>
            <a:ext cx="1626385" cy="3298157"/>
          </a:xfrm>
          <a:prstGeom prst="roundRect">
            <a:avLst>
              <a:gd name="adj" fmla="val 2138"/>
            </a:avLst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750">
              <a:solidFill>
                <a:srgbClr val="FFFFFF"/>
              </a:solidFill>
              <a:ea typeface="HGP創英角ｺﾞｼｯｸUB" pitchFamily="50" charset="-128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7B8B24A-4EE8-D553-5163-BEAFAFEC8704}"/>
              </a:ext>
            </a:extLst>
          </p:cNvPr>
          <p:cNvCxnSpPr>
            <a:cxnSpLocks/>
            <a:stCxn id="47" idx="1"/>
            <a:endCxn id="43" idx="3"/>
          </p:cNvCxnSpPr>
          <p:nvPr/>
        </p:nvCxnSpPr>
        <p:spPr bwMode="auto">
          <a:xfrm flipH="1" flipV="1">
            <a:off x="2029687" y="4148477"/>
            <a:ext cx="3017400" cy="10659"/>
          </a:xfrm>
          <a:prstGeom prst="straightConnector1">
            <a:avLst/>
          </a:prstGeom>
          <a:solidFill>
            <a:srgbClr val="3333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CD018C4-54AC-A095-AA4F-D23914B23FA8}"/>
              </a:ext>
            </a:extLst>
          </p:cNvPr>
          <p:cNvSpPr txBox="1"/>
          <p:nvPr/>
        </p:nvSpPr>
        <p:spPr>
          <a:xfrm>
            <a:off x="6977709" y="2847911"/>
            <a:ext cx="1194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当座預金（</a:t>
            </a:r>
            <a:r>
              <a:rPr lang="en-US" altLang="ja-JP" sz="900" dirty="0">
                <a:solidFill>
                  <a:srgbClr val="000000"/>
                </a:solidFill>
                <a:latin typeface="+mn-ea"/>
              </a:rPr>
              <a:t>SPOT</a:t>
            </a: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）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外貨預金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予約番号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40BA86A-12F9-5981-6C1B-18B71B3D180E}"/>
              </a:ext>
            </a:extLst>
          </p:cNvPr>
          <p:cNvSpPr txBox="1"/>
          <p:nvPr/>
        </p:nvSpPr>
        <p:spPr>
          <a:xfrm>
            <a:off x="4999688" y="975916"/>
            <a:ext cx="2985841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FFFFFF"/>
                </a:solidFill>
                <a:latin typeface="+mn-ea"/>
              </a:rPr>
              <a:t>　</a:t>
            </a:r>
            <a:r>
              <a:rPr lang="en-US" altLang="ja-JP" sz="1400" dirty="0">
                <a:solidFill>
                  <a:srgbClr val="FFFFFF"/>
                </a:solidFill>
                <a:latin typeface="+mn-ea"/>
              </a:rPr>
              <a:t>Navio</a:t>
            </a:r>
            <a:r>
              <a:rPr lang="ja-JP" altLang="en-US" sz="1400" dirty="0">
                <a:solidFill>
                  <a:srgbClr val="FFFFFF"/>
                </a:solidFill>
                <a:latin typeface="+mn-ea"/>
              </a:rPr>
              <a:t>外貨建支払機能（</a:t>
            </a:r>
            <a:r>
              <a:rPr lang="en-US" altLang="ja-JP" sz="1400" dirty="0">
                <a:solidFill>
                  <a:srgbClr val="FFFFFF"/>
                </a:solidFill>
                <a:latin typeface="+mn-ea"/>
              </a:rPr>
              <a:t>FP</a:t>
            </a:r>
            <a:r>
              <a:rPr lang="ja-JP" altLang="en-US" sz="1400" dirty="0">
                <a:solidFill>
                  <a:srgbClr val="FFFFFF"/>
                </a:solidFill>
                <a:latin typeface="+mn-ea"/>
              </a:rPr>
              <a:t>）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80521CBD-BEC1-5725-63F8-505A77FDC59F}"/>
              </a:ext>
            </a:extLst>
          </p:cNvPr>
          <p:cNvSpPr txBox="1">
            <a:spLocks/>
          </p:cNvSpPr>
          <p:nvPr/>
        </p:nvSpPr>
        <p:spPr bwMode="white">
          <a:xfrm>
            <a:off x="841470" y="1798403"/>
            <a:ext cx="1243104" cy="45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債務支払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確定処理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EE6D7990-2CBE-04D5-6550-1AF6311BD685}"/>
              </a:ext>
            </a:extLst>
          </p:cNvPr>
          <p:cNvSpPr txBox="1">
            <a:spLocks/>
          </p:cNvSpPr>
          <p:nvPr/>
        </p:nvSpPr>
        <p:spPr bwMode="white">
          <a:xfrm>
            <a:off x="7208937" y="1949372"/>
            <a:ext cx="909588" cy="244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支払訂正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7A9C28B7-9FC4-02B2-60C3-1E1A6042A979}"/>
              </a:ext>
            </a:extLst>
          </p:cNvPr>
          <p:cNvSpPr txBox="1">
            <a:spLocks/>
          </p:cNvSpPr>
          <p:nvPr/>
        </p:nvSpPr>
        <p:spPr bwMode="white">
          <a:xfrm>
            <a:off x="2724082" y="3906778"/>
            <a:ext cx="1515980" cy="428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支払仕訳データ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作成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2" name="タイトル 1">
            <a:extLst>
              <a:ext uri="{FF2B5EF4-FFF2-40B4-BE49-F238E27FC236}">
                <a16:creationId xmlns:a16="http://schemas.microsoft.com/office/drawing/2014/main" id="{E88C2F75-6FE1-FC73-07F3-2D9966E1D06B}"/>
              </a:ext>
            </a:extLst>
          </p:cNvPr>
          <p:cNvSpPr txBox="1">
            <a:spLocks/>
          </p:cNvSpPr>
          <p:nvPr/>
        </p:nvSpPr>
        <p:spPr bwMode="white">
          <a:xfrm>
            <a:off x="6229498" y="4024510"/>
            <a:ext cx="1044787" cy="424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外国送金依頼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データ作成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3D258A9A-F389-E6D0-4DC5-8C9058F194A2}"/>
              </a:ext>
            </a:extLst>
          </p:cNvPr>
          <p:cNvSpPr txBox="1">
            <a:spLocks/>
          </p:cNvSpPr>
          <p:nvPr/>
        </p:nvSpPr>
        <p:spPr bwMode="white">
          <a:xfrm>
            <a:off x="786583" y="3918908"/>
            <a:ext cx="1243104" cy="45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仕訳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取込処理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3BBD9D0-6978-1B5B-24A2-75F31A9FFA8C}"/>
              </a:ext>
            </a:extLst>
          </p:cNvPr>
          <p:cNvSpPr txBox="1"/>
          <p:nvPr/>
        </p:nvSpPr>
        <p:spPr>
          <a:xfrm>
            <a:off x="2844126" y="2211710"/>
            <a:ext cx="11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海外支払区分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買掛金／外貨支払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A8171F7-DA0F-CDC2-6EAB-9AB014E2A9D1}"/>
              </a:ext>
            </a:extLst>
          </p:cNvPr>
          <p:cNvSpPr txBox="1"/>
          <p:nvPr/>
        </p:nvSpPr>
        <p:spPr>
          <a:xfrm>
            <a:off x="2597605" y="4322802"/>
            <a:ext cx="1744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海外支払区分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外貨支払／当座預金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（為替レート、為替差損益）</a:t>
            </a:r>
          </a:p>
        </p:txBody>
      </p:sp>
      <p:pic>
        <p:nvPicPr>
          <p:cNvPr id="46" name="Picture 93" descr="SuperStream">
            <a:extLst>
              <a:ext uri="{FF2B5EF4-FFF2-40B4-BE49-F238E27FC236}">
                <a16:creationId xmlns:a16="http://schemas.microsoft.com/office/drawing/2014/main" id="{D5F247FC-B023-9E7C-1B77-171FEAB8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2" y="938963"/>
            <a:ext cx="359310" cy="35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タイトル 1">
            <a:extLst>
              <a:ext uri="{FF2B5EF4-FFF2-40B4-BE49-F238E27FC236}">
                <a16:creationId xmlns:a16="http://schemas.microsoft.com/office/drawing/2014/main" id="{6C7C3B84-9D2D-90D3-5427-B746CB3C585B}"/>
              </a:ext>
            </a:extLst>
          </p:cNvPr>
          <p:cNvSpPr txBox="1">
            <a:spLocks/>
          </p:cNvSpPr>
          <p:nvPr/>
        </p:nvSpPr>
        <p:spPr bwMode="white">
          <a:xfrm>
            <a:off x="5047087" y="4036699"/>
            <a:ext cx="970227" cy="244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支払確定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7D673C1-E74A-95CF-8BB8-9833FCD7B71F}"/>
              </a:ext>
            </a:extLst>
          </p:cNvPr>
          <p:cNvSpPr txBox="1"/>
          <p:nvPr/>
        </p:nvSpPr>
        <p:spPr>
          <a:xfrm>
            <a:off x="4999688" y="4298983"/>
            <a:ext cx="11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>
                <a:solidFill>
                  <a:srgbClr val="000000"/>
                </a:solidFill>
                <a:latin typeface="+mn-ea"/>
              </a:rPr>
              <a:t>SPOT</a:t>
            </a: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レート入力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支払確定承認</a:t>
            </a:r>
          </a:p>
        </p:txBody>
      </p: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D3053540-5B6D-1E64-31B5-B33E74038958}"/>
              </a:ext>
            </a:extLst>
          </p:cNvPr>
          <p:cNvCxnSpPr>
            <a:cxnSpLocks/>
            <a:stCxn id="39" idx="3"/>
            <a:endCxn id="33" idx="1"/>
          </p:cNvCxnSpPr>
          <p:nvPr/>
        </p:nvCxnSpPr>
        <p:spPr bwMode="auto">
          <a:xfrm flipV="1">
            <a:off x="2084574" y="1674985"/>
            <a:ext cx="3538911" cy="352987"/>
          </a:xfrm>
          <a:prstGeom prst="bentConnector3">
            <a:avLst>
              <a:gd name="adj1" fmla="val 50000"/>
            </a:avLst>
          </a:prstGeom>
          <a:solidFill>
            <a:srgbClr val="3333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タイトル 1">
            <a:extLst>
              <a:ext uri="{FF2B5EF4-FFF2-40B4-BE49-F238E27FC236}">
                <a16:creationId xmlns:a16="http://schemas.microsoft.com/office/drawing/2014/main" id="{365D51E3-12CC-DFB9-33E5-896B41F30592}"/>
              </a:ext>
            </a:extLst>
          </p:cNvPr>
          <p:cNvSpPr txBox="1">
            <a:spLocks/>
          </p:cNvSpPr>
          <p:nvPr/>
        </p:nvSpPr>
        <p:spPr bwMode="white">
          <a:xfrm>
            <a:off x="2724082" y="1798403"/>
            <a:ext cx="1515980" cy="428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SSNX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支払確定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データ取得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7555D0A4-5696-3504-6E8C-6E9D94FB32CD}"/>
              </a:ext>
            </a:extLst>
          </p:cNvPr>
          <p:cNvCxnSpPr>
            <a:cxnSpLocks/>
            <a:stCxn id="33" idx="2"/>
          </p:cNvCxnSpPr>
          <p:nvPr/>
        </p:nvCxnSpPr>
        <p:spPr bwMode="auto">
          <a:xfrm>
            <a:off x="6381475" y="1796749"/>
            <a:ext cx="11895" cy="1550003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タイトル 1">
            <a:extLst>
              <a:ext uri="{FF2B5EF4-FFF2-40B4-BE49-F238E27FC236}">
                <a16:creationId xmlns:a16="http://schemas.microsoft.com/office/drawing/2014/main" id="{31F58CA2-A280-A9C5-BB72-A3252B3D5E03}"/>
              </a:ext>
            </a:extLst>
          </p:cNvPr>
          <p:cNvSpPr txBox="1">
            <a:spLocks/>
          </p:cNvSpPr>
          <p:nvPr/>
        </p:nvSpPr>
        <p:spPr bwMode="white">
          <a:xfrm>
            <a:off x="5850882" y="2948130"/>
            <a:ext cx="1061186" cy="244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支払一覧表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90" name="円/楕円 32">
            <a:extLst>
              <a:ext uri="{FF2B5EF4-FFF2-40B4-BE49-F238E27FC236}">
                <a16:creationId xmlns:a16="http://schemas.microsoft.com/office/drawing/2014/main" id="{37B7DB53-98A8-BD5E-970B-719FFD60C585}"/>
              </a:ext>
            </a:extLst>
          </p:cNvPr>
          <p:cNvSpPr/>
          <p:nvPr/>
        </p:nvSpPr>
        <p:spPr bwMode="auto">
          <a:xfrm>
            <a:off x="6080903" y="3339452"/>
            <a:ext cx="649277" cy="3133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承認</a:t>
            </a:r>
          </a:p>
        </p:txBody>
      </p:sp>
      <p:sp>
        <p:nvSpPr>
          <p:cNvPr id="91" name="タイトル 1">
            <a:extLst>
              <a:ext uri="{FF2B5EF4-FFF2-40B4-BE49-F238E27FC236}">
                <a16:creationId xmlns:a16="http://schemas.microsoft.com/office/drawing/2014/main" id="{59244D36-B71C-8D8B-4762-6644C428B0F9}"/>
              </a:ext>
            </a:extLst>
          </p:cNvPr>
          <p:cNvSpPr txBox="1">
            <a:spLocks/>
          </p:cNvSpPr>
          <p:nvPr/>
        </p:nvSpPr>
        <p:spPr bwMode="white">
          <a:xfrm>
            <a:off x="4755752" y="2360518"/>
            <a:ext cx="3346696" cy="381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支払処理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(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相場区分設定）</a:t>
            </a:r>
            <a:b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</a:b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１：支払口座指定、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2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：支払予約指定、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3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：支払個別指定</a:t>
            </a: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73AD79A0-B36F-3DB0-5CBA-CACEEFA1B9CB}"/>
              </a:ext>
            </a:extLst>
          </p:cNvPr>
          <p:cNvCxnSpPr>
            <a:cxnSpLocks/>
          </p:cNvCxnSpPr>
          <p:nvPr/>
        </p:nvCxnSpPr>
        <p:spPr bwMode="auto">
          <a:xfrm>
            <a:off x="6390719" y="2088767"/>
            <a:ext cx="818218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コネクタ: カギ線 92">
            <a:extLst>
              <a:ext uri="{FF2B5EF4-FFF2-40B4-BE49-F238E27FC236}">
                <a16:creationId xmlns:a16="http://schemas.microsoft.com/office/drawing/2014/main" id="{FED6A5F1-C751-86EE-CEE6-66B39C8E1C8C}"/>
              </a:ext>
            </a:extLst>
          </p:cNvPr>
          <p:cNvCxnSpPr>
            <a:cxnSpLocks/>
            <a:stCxn id="90" idx="2"/>
            <a:endCxn id="47" idx="0"/>
          </p:cNvCxnSpPr>
          <p:nvPr/>
        </p:nvCxnSpPr>
        <p:spPr bwMode="auto">
          <a:xfrm rot="10800000" flipV="1">
            <a:off x="5532201" y="3496147"/>
            <a:ext cx="548702" cy="540551"/>
          </a:xfrm>
          <a:prstGeom prst="bentConnector2">
            <a:avLst/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コネクタ: カギ線 93">
            <a:extLst>
              <a:ext uri="{FF2B5EF4-FFF2-40B4-BE49-F238E27FC236}">
                <a16:creationId xmlns:a16="http://schemas.microsoft.com/office/drawing/2014/main" id="{E985DD25-D248-239A-158D-435120C913FD}"/>
              </a:ext>
            </a:extLst>
          </p:cNvPr>
          <p:cNvCxnSpPr>
            <a:cxnSpLocks/>
            <a:stCxn id="90" idx="4"/>
            <a:endCxn id="42" idx="0"/>
          </p:cNvCxnSpPr>
          <p:nvPr/>
        </p:nvCxnSpPr>
        <p:spPr bwMode="auto">
          <a:xfrm rot="16200000" flipH="1">
            <a:off x="6392884" y="3665502"/>
            <a:ext cx="371666" cy="346350"/>
          </a:xfrm>
          <a:prstGeom prst="bentConnector3">
            <a:avLst>
              <a:gd name="adj1" fmla="val 50000"/>
            </a:avLst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55B28F4B-6738-9674-DD3B-095FB79E54CA}"/>
              </a:ext>
            </a:extLst>
          </p:cNvPr>
          <p:cNvCxnSpPr>
            <a:cxnSpLocks/>
            <a:endCxn id="123" idx="2"/>
          </p:cNvCxnSpPr>
          <p:nvPr/>
        </p:nvCxnSpPr>
        <p:spPr bwMode="auto">
          <a:xfrm flipV="1">
            <a:off x="7274285" y="4221330"/>
            <a:ext cx="718089" cy="11281"/>
          </a:xfrm>
          <a:prstGeom prst="straightConnector1">
            <a:avLst/>
          </a:prstGeom>
          <a:solidFill>
            <a:srgbClr val="3333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円/楕円 56">
            <a:extLst>
              <a:ext uri="{FF2B5EF4-FFF2-40B4-BE49-F238E27FC236}">
                <a16:creationId xmlns:a16="http://schemas.microsoft.com/office/drawing/2014/main" id="{988CC330-DDFA-66A4-3F97-2CB8A64BF0A5}"/>
              </a:ext>
            </a:extLst>
          </p:cNvPr>
          <p:cNvSpPr/>
          <p:nvPr/>
        </p:nvSpPr>
        <p:spPr bwMode="auto">
          <a:xfrm>
            <a:off x="7992374" y="3913001"/>
            <a:ext cx="948454" cy="616657"/>
          </a:xfrm>
          <a:prstGeom prst="ellipse">
            <a:avLst/>
          </a:prstGeom>
          <a:solidFill>
            <a:srgbClr val="B5111B">
              <a:lumMod val="20000"/>
              <a:lumOff val="8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銀行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FB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システム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5815C020-4DE4-C075-7890-8A27BDCCEFB1}"/>
              </a:ext>
            </a:extLst>
          </p:cNvPr>
          <p:cNvSpPr txBox="1"/>
          <p:nvPr/>
        </p:nvSpPr>
        <p:spPr>
          <a:xfrm>
            <a:off x="871801" y="2237367"/>
            <a:ext cx="11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支払管理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支払確定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B5A40E31-2721-06E2-59E5-E8FC481C444D}"/>
              </a:ext>
            </a:extLst>
          </p:cNvPr>
          <p:cNvSpPr txBox="1"/>
          <p:nvPr/>
        </p:nvSpPr>
        <p:spPr>
          <a:xfrm>
            <a:off x="824170" y="4376671"/>
            <a:ext cx="1191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外部データ連携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9DBB38-C930-2620-B77E-F57DC268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42" y="975600"/>
            <a:ext cx="1104302" cy="338400"/>
          </a:xfrm>
          <a:prstGeom prst="rect">
            <a:avLst/>
          </a:prstGeom>
          <a:solidFill>
            <a:srgbClr val="54C3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78A6570-0D75-B2B8-5E5B-7433435134E2}"/>
              </a:ext>
            </a:extLst>
          </p:cNvPr>
          <p:cNvSpPr>
            <a:spLocks noEditPoints="1"/>
          </p:cNvSpPr>
          <p:nvPr/>
        </p:nvSpPr>
        <p:spPr bwMode="auto">
          <a:xfrm>
            <a:off x="1295555" y="1007653"/>
            <a:ext cx="787828" cy="269520"/>
          </a:xfrm>
          <a:custGeom>
            <a:avLst/>
            <a:gdLst>
              <a:gd name="T0" fmla="*/ 49 w 1267"/>
              <a:gd name="T1" fmla="*/ 97 h 434"/>
              <a:gd name="T2" fmla="*/ 71 w 1267"/>
              <a:gd name="T3" fmla="*/ 7 h 434"/>
              <a:gd name="T4" fmla="*/ 62 w 1267"/>
              <a:gd name="T5" fmla="*/ 61 h 434"/>
              <a:gd name="T6" fmla="*/ 100 w 1267"/>
              <a:gd name="T7" fmla="*/ 109 h 434"/>
              <a:gd name="T8" fmla="*/ 149 w 1267"/>
              <a:gd name="T9" fmla="*/ 72 h 434"/>
              <a:gd name="T10" fmla="*/ 212 w 1267"/>
              <a:gd name="T11" fmla="*/ 118 h 434"/>
              <a:gd name="T12" fmla="*/ 263 w 1267"/>
              <a:gd name="T13" fmla="*/ 39 h 434"/>
              <a:gd name="T14" fmla="*/ 217 w 1267"/>
              <a:gd name="T15" fmla="*/ 95 h 434"/>
              <a:gd name="T16" fmla="*/ 288 w 1267"/>
              <a:gd name="T17" fmla="*/ 73 h 434"/>
              <a:gd name="T18" fmla="*/ 331 w 1267"/>
              <a:gd name="T19" fmla="*/ 102 h 434"/>
              <a:gd name="T20" fmla="*/ 307 w 1267"/>
              <a:gd name="T21" fmla="*/ 63 h 434"/>
              <a:gd name="T22" fmla="*/ 409 w 1267"/>
              <a:gd name="T23" fmla="*/ 52 h 434"/>
              <a:gd name="T24" fmla="*/ 413 w 1267"/>
              <a:gd name="T25" fmla="*/ 32 h 434"/>
              <a:gd name="T26" fmla="*/ 480 w 1267"/>
              <a:gd name="T27" fmla="*/ 101 h 434"/>
              <a:gd name="T28" fmla="*/ 486 w 1267"/>
              <a:gd name="T29" fmla="*/ 0 h 434"/>
              <a:gd name="T30" fmla="*/ 490 w 1267"/>
              <a:gd name="T31" fmla="*/ 51 h 434"/>
              <a:gd name="T32" fmla="*/ 567 w 1267"/>
              <a:gd name="T33" fmla="*/ 116 h 434"/>
              <a:gd name="T34" fmla="*/ 560 w 1267"/>
              <a:gd name="T35" fmla="*/ 29 h 434"/>
              <a:gd name="T36" fmla="*/ 655 w 1267"/>
              <a:gd name="T37" fmla="*/ 28 h 434"/>
              <a:gd name="T38" fmla="*/ 616 w 1267"/>
              <a:gd name="T39" fmla="*/ 29 h 434"/>
              <a:gd name="T40" fmla="*/ 676 w 1267"/>
              <a:gd name="T41" fmla="*/ 40 h 434"/>
              <a:gd name="T42" fmla="*/ 723 w 1267"/>
              <a:gd name="T43" fmla="*/ 101 h 434"/>
              <a:gd name="T44" fmla="*/ 724 w 1267"/>
              <a:gd name="T45" fmla="*/ 63 h 434"/>
              <a:gd name="T46" fmla="*/ 763 w 1267"/>
              <a:gd name="T47" fmla="*/ 110 h 434"/>
              <a:gd name="T48" fmla="*/ 782 w 1267"/>
              <a:gd name="T49" fmla="*/ 43 h 434"/>
              <a:gd name="T50" fmla="*/ 816 w 1267"/>
              <a:gd name="T51" fmla="*/ 115 h 434"/>
              <a:gd name="T52" fmla="*/ 778 w 1267"/>
              <a:gd name="T53" fmla="*/ 99 h 434"/>
              <a:gd name="T54" fmla="*/ 872 w 1267"/>
              <a:gd name="T55" fmla="*/ 72 h 434"/>
              <a:gd name="T56" fmla="*/ 897 w 1267"/>
              <a:gd name="T57" fmla="*/ 28 h 434"/>
              <a:gd name="T58" fmla="*/ 962 w 1267"/>
              <a:gd name="T59" fmla="*/ 115 h 434"/>
              <a:gd name="T60" fmla="*/ 999 w 1267"/>
              <a:gd name="T61" fmla="*/ 52 h 434"/>
              <a:gd name="T62" fmla="*/ 1075 w 1267"/>
              <a:gd name="T63" fmla="*/ 30 h 434"/>
              <a:gd name="T64" fmla="*/ 1137 w 1267"/>
              <a:gd name="T65" fmla="*/ 78 h 434"/>
              <a:gd name="T66" fmla="*/ 1188 w 1267"/>
              <a:gd name="T67" fmla="*/ 115 h 434"/>
              <a:gd name="T68" fmla="*/ 1229 w 1267"/>
              <a:gd name="T69" fmla="*/ 56 h 434"/>
              <a:gd name="T70" fmla="*/ 241 w 1267"/>
              <a:gd name="T71" fmla="*/ 434 h 434"/>
              <a:gd name="T72" fmla="*/ 196 w 1267"/>
              <a:gd name="T73" fmla="*/ 257 h 434"/>
              <a:gd name="T74" fmla="*/ 223 w 1267"/>
              <a:gd name="T75" fmla="*/ 320 h 434"/>
              <a:gd name="T76" fmla="*/ 255 w 1267"/>
              <a:gd name="T77" fmla="*/ 401 h 434"/>
              <a:gd name="T78" fmla="*/ 293 w 1267"/>
              <a:gd name="T79" fmla="*/ 336 h 434"/>
              <a:gd name="T80" fmla="*/ 314 w 1267"/>
              <a:gd name="T81" fmla="*/ 222 h 434"/>
              <a:gd name="T82" fmla="*/ 342 w 1267"/>
              <a:gd name="T83" fmla="*/ 286 h 434"/>
              <a:gd name="T84" fmla="*/ 376 w 1267"/>
              <a:gd name="T85" fmla="*/ 381 h 434"/>
              <a:gd name="T86" fmla="*/ 364 w 1267"/>
              <a:gd name="T87" fmla="*/ 409 h 434"/>
              <a:gd name="T88" fmla="*/ 460 w 1267"/>
              <a:gd name="T89" fmla="*/ 303 h 434"/>
              <a:gd name="T90" fmla="*/ 562 w 1267"/>
              <a:gd name="T91" fmla="*/ 434 h 434"/>
              <a:gd name="T92" fmla="*/ 471 w 1267"/>
              <a:gd name="T93" fmla="*/ 295 h 434"/>
              <a:gd name="T94" fmla="*/ 652 w 1267"/>
              <a:gd name="T95" fmla="*/ 321 h 434"/>
              <a:gd name="T96" fmla="*/ 690 w 1267"/>
              <a:gd name="T97" fmla="*/ 315 h 434"/>
              <a:gd name="T98" fmla="*/ 761 w 1267"/>
              <a:gd name="T99" fmla="*/ 373 h 434"/>
              <a:gd name="T100" fmla="*/ 703 w 1267"/>
              <a:gd name="T101" fmla="*/ 359 h 434"/>
              <a:gd name="T102" fmla="*/ 864 w 1267"/>
              <a:gd name="T103" fmla="*/ 281 h 434"/>
              <a:gd name="T104" fmla="*/ 874 w 1267"/>
              <a:gd name="T105" fmla="*/ 353 h 434"/>
              <a:gd name="T106" fmla="*/ 875 w 1267"/>
              <a:gd name="T107" fmla="*/ 322 h 434"/>
              <a:gd name="T108" fmla="*/ 948 w 1267"/>
              <a:gd name="T109" fmla="*/ 229 h 434"/>
              <a:gd name="T110" fmla="*/ 1031 w 1267"/>
              <a:gd name="T111" fmla="*/ 325 h 434"/>
              <a:gd name="T112" fmla="*/ 1031 w 1267"/>
              <a:gd name="T113" fmla="*/ 223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67" h="434">
                <a:moveTo>
                  <a:pt x="73" y="84"/>
                </a:moveTo>
                <a:cubicBezTo>
                  <a:pt x="73" y="94"/>
                  <a:pt x="69" y="102"/>
                  <a:pt x="62" y="108"/>
                </a:cubicBezTo>
                <a:cubicBezTo>
                  <a:pt x="55" y="114"/>
                  <a:pt x="45" y="116"/>
                  <a:pt x="32" y="116"/>
                </a:cubicBezTo>
                <a:cubicBezTo>
                  <a:pt x="19" y="116"/>
                  <a:pt x="9" y="114"/>
                  <a:pt x="0" y="110"/>
                </a:cubicBezTo>
                <a:cubicBezTo>
                  <a:pt x="0" y="93"/>
                  <a:pt x="0" y="93"/>
                  <a:pt x="0" y="93"/>
                </a:cubicBezTo>
                <a:cubicBezTo>
                  <a:pt x="6" y="95"/>
                  <a:pt x="11" y="97"/>
                  <a:pt x="17" y="99"/>
                </a:cubicBezTo>
                <a:cubicBezTo>
                  <a:pt x="23" y="100"/>
                  <a:pt x="28" y="101"/>
                  <a:pt x="33" y="101"/>
                </a:cubicBezTo>
                <a:cubicBezTo>
                  <a:pt x="40" y="101"/>
                  <a:pt x="46" y="99"/>
                  <a:pt x="49" y="97"/>
                </a:cubicBezTo>
                <a:cubicBezTo>
                  <a:pt x="53" y="94"/>
                  <a:pt x="55" y="90"/>
                  <a:pt x="55" y="85"/>
                </a:cubicBezTo>
                <a:cubicBezTo>
                  <a:pt x="55" y="81"/>
                  <a:pt x="53" y="78"/>
                  <a:pt x="50" y="75"/>
                </a:cubicBezTo>
                <a:cubicBezTo>
                  <a:pt x="47" y="72"/>
                  <a:pt x="40" y="68"/>
                  <a:pt x="30" y="64"/>
                </a:cubicBezTo>
                <a:cubicBezTo>
                  <a:pt x="20" y="60"/>
                  <a:pt x="12" y="55"/>
                  <a:pt x="8" y="50"/>
                </a:cubicBezTo>
                <a:cubicBezTo>
                  <a:pt x="4" y="44"/>
                  <a:pt x="2" y="38"/>
                  <a:pt x="2" y="30"/>
                </a:cubicBezTo>
                <a:cubicBezTo>
                  <a:pt x="2" y="21"/>
                  <a:pt x="5" y="14"/>
                  <a:pt x="12" y="8"/>
                </a:cubicBezTo>
                <a:cubicBezTo>
                  <a:pt x="19" y="3"/>
                  <a:pt x="28" y="0"/>
                  <a:pt x="39" y="0"/>
                </a:cubicBezTo>
                <a:cubicBezTo>
                  <a:pt x="50" y="0"/>
                  <a:pt x="61" y="2"/>
                  <a:pt x="71" y="7"/>
                </a:cubicBezTo>
                <a:cubicBezTo>
                  <a:pt x="65" y="22"/>
                  <a:pt x="65" y="22"/>
                  <a:pt x="65" y="22"/>
                </a:cubicBezTo>
                <a:cubicBezTo>
                  <a:pt x="55" y="18"/>
                  <a:pt x="46" y="16"/>
                  <a:pt x="38" y="16"/>
                </a:cubicBezTo>
                <a:cubicBezTo>
                  <a:pt x="32" y="16"/>
                  <a:pt x="28" y="17"/>
                  <a:pt x="25" y="20"/>
                </a:cubicBezTo>
                <a:cubicBezTo>
                  <a:pt x="22" y="22"/>
                  <a:pt x="20" y="26"/>
                  <a:pt x="20" y="30"/>
                </a:cubicBezTo>
                <a:cubicBezTo>
                  <a:pt x="20" y="33"/>
                  <a:pt x="21" y="36"/>
                  <a:pt x="22" y="38"/>
                </a:cubicBezTo>
                <a:cubicBezTo>
                  <a:pt x="23" y="40"/>
                  <a:pt x="25" y="42"/>
                  <a:pt x="28" y="44"/>
                </a:cubicBezTo>
                <a:cubicBezTo>
                  <a:pt x="31" y="45"/>
                  <a:pt x="36" y="48"/>
                  <a:pt x="43" y="51"/>
                </a:cubicBezTo>
                <a:cubicBezTo>
                  <a:pt x="52" y="54"/>
                  <a:pt x="58" y="58"/>
                  <a:pt x="62" y="61"/>
                </a:cubicBezTo>
                <a:cubicBezTo>
                  <a:pt x="66" y="64"/>
                  <a:pt x="68" y="67"/>
                  <a:pt x="70" y="71"/>
                </a:cubicBezTo>
                <a:cubicBezTo>
                  <a:pt x="72" y="75"/>
                  <a:pt x="73" y="79"/>
                  <a:pt x="73" y="84"/>
                </a:cubicBezTo>
                <a:close/>
                <a:moveTo>
                  <a:pt x="153" y="115"/>
                </a:moveTo>
                <a:cubicBezTo>
                  <a:pt x="151" y="104"/>
                  <a:pt x="151" y="104"/>
                  <a:pt x="151" y="104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47" y="108"/>
                  <a:pt x="144" y="111"/>
                  <a:pt x="139" y="113"/>
                </a:cubicBezTo>
                <a:cubicBezTo>
                  <a:pt x="134" y="115"/>
                  <a:pt x="129" y="116"/>
                  <a:pt x="123" y="116"/>
                </a:cubicBezTo>
                <a:cubicBezTo>
                  <a:pt x="113" y="116"/>
                  <a:pt x="105" y="114"/>
                  <a:pt x="100" y="109"/>
                </a:cubicBezTo>
                <a:cubicBezTo>
                  <a:pt x="95" y="104"/>
                  <a:pt x="92" y="96"/>
                  <a:pt x="92" y="85"/>
                </a:cubicBezTo>
                <a:cubicBezTo>
                  <a:pt x="92" y="29"/>
                  <a:pt x="92" y="29"/>
                  <a:pt x="92" y="29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1" y="89"/>
                  <a:pt x="112" y="93"/>
                  <a:pt x="115" y="97"/>
                </a:cubicBezTo>
                <a:cubicBezTo>
                  <a:pt x="117" y="100"/>
                  <a:pt x="122" y="102"/>
                  <a:pt x="127" y="102"/>
                </a:cubicBezTo>
                <a:cubicBezTo>
                  <a:pt x="135" y="102"/>
                  <a:pt x="141" y="99"/>
                  <a:pt x="144" y="95"/>
                </a:cubicBezTo>
                <a:cubicBezTo>
                  <a:pt x="148" y="90"/>
                  <a:pt x="149" y="83"/>
                  <a:pt x="149" y="72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68" y="29"/>
                  <a:pt x="168" y="29"/>
                  <a:pt x="168" y="29"/>
                </a:cubicBezTo>
                <a:cubicBezTo>
                  <a:pt x="168" y="115"/>
                  <a:pt x="168" y="115"/>
                  <a:pt x="168" y="115"/>
                </a:cubicBezTo>
                <a:lnTo>
                  <a:pt x="153" y="115"/>
                </a:lnTo>
                <a:close/>
                <a:moveTo>
                  <a:pt x="237" y="116"/>
                </a:moveTo>
                <a:cubicBezTo>
                  <a:pt x="226" y="116"/>
                  <a:pt x="218" y="113"/>
                  <a:pt x="212" y="105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212" y="112"/>
                  <a:pt x="212" y="116"/>
                  <a:pt x="212" y="118"/>
                </a:cubicBezTo>
                <a:cubicBezTo>
                  <a:pt x="212" y="153"/>
                  <a:pt x="212" y="153"/>
                  <a:pt x="212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94" y="29"/>
                  <a:pt x="194" y="29"/>
                  <a:pt x="194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31"/>
                  <a:pt x="210" y="35"/>
                  <a:pt x="211" y="41"/>
                </a:cubicBezTo>
                <a:cubicBezTo>
                  <a:pt x="212" y="41"/>
                  <a:pt x="212" y="41"/>
                  <a:pt x="212" y="41"/>
                </a:cubicBezTo>
                <a:cubicBezTo>
                  <a:pt x="218" y="32"/>
                  <a:pt x="226" y="28"/>
                  <a:pt x="238" y="28"/>
                </a:cubicBezTo>
                <a:cubicBezTo>
                  <a:pt x="248" y="28"/>
                  <a:pt x="257" y="31"/>
                  <a:pt x="263" y="39"/>
                </a:cubicBezTo>
                <a:cubicBezTo>
                  <a:pt x="268" y="47"/>
                  <a:pt x="271" y="58"/>
                  <a:pt x="271" y="72"/>
                </a:cubicBezTo>
                <a:cubicBezTo>
                  <a:pt x="271" y="86"/>
                  <a:pt x="268" y="97"/>
                  <a:pt x="262" y="105"/>
                </a:cubicBezTo>
                <a:cubicBezTo>
                  <a:pt x="256" y="112"/>
                  <a:pt x="248" y="116"/>
                  <a:pt x="237" y="116"/>
                </a:cubicBezTo>
                <a:close/>
                <a:moveTo>
                  <a:pt x="233" y="42"/>
                </a:moveTo>
                <a:cubicBezTo>
                  <a:pt x="226" y="42"/>
                  <a:pt x="220" y="45"/>
                  <a:pt x="217" y="49"/>
                </a:cubicBezTo>
                <a:cubicBezTo>
                  <a:pt x="214" y="53"/>
                  <a:pt x="212" y="60"/>
                  <a:pt x="212" y="69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12" y="82"/>
                  <a:pt x="214" y="90"/>
                  <a:pt x="217" y="95"/>
                </a:cubicBezTo>
                <a:cubicBezTo>
                  <a:pt x="220" y="99"/>
                  <a:pt x="226" y="102"/>
                  <a:pt x="233" y="102"/>
                </a:cubicBezTo>
                <a:cubicBezTo>
                  <a:pt x="239" y="102"/>
                  <a:pt x="244" y="99"/>
                  <a:pt x="248" y="94"/>
                </a:cubicBezTo>
                <a:cubicBezTo>
                  <a:pt x="251" y="89"/>
                  <a:pt x="253" y="81"/>
                  <a:pt x="253" y="72"/>
                </a:cubicBezTo>
                <a:cubicBezTo>
                  <a:pt x="253" y="62"/>
                  <a:pt x="251" y="55"/>
                  <a:pt x="248" y="50"/>
                </a:cubicBezTo>
                <a:cubicBezTo>
                  <a:pt x="244" y="45"/>
                  <a:pt x="239" y="42"/>
                  <a:pt x="233" y="42"/>
                </a:cubicBezTo>
                <a:close/>
                <a:moveTo>
                  <a:pt x="330" y="116"/>
                </a:moveTo>
                <a:cubicBezTo>
                  <a:pt x="317" y="116"/>
                  <a:pt x="306" y="113"/>
                  <a:pt x="299" y="105"/>
                </a:cubicBezTo>
                <a:cubicBezTo>
                  <a:pt x="291" y="97"/>
                  <a:pt x="288" y="86"/>
                  <a:pt x="288" y="73"/>
                </a:cubicBezTo>
                <a:cubicBezTo>
                  <a:pt x="288" y="59"/>
                  <a:pt x="291" y="48"/>
                  <a:pt x="298" y="40"/>
                </a:cubicBezTo>
                <a:cubicBezTo>
                  <a:pt x="305" y="32"/>
                  <a:pt x="315" y="28"/>
                  <a:pt x="327" y="28"/>
                </a:cubicBezTo>
                <a:cubicBezTo>
                  <a:pt x="338" y="28"/>
                  <a:pt x="347" y="31"/>
                  <a:pt x="354" y="38"/>
                </a:cubicBezTo>
                <a:cubicBezTo>
                  <a:pt x="360" y="45"/>
                  <a:pt x="363" y="54"/>
                  <a:pt x="363" y="66"/>
                </a:cubicBezTo>
                <a:cubicBezTo>
                  <a:pt x="363" y="76"/>
                  <a:pt x="363" y="76"/>
                  <a:pt x="363" y="76"/>
                </a:cubicBezTo>
                <a:cubicBezTo>
                  <a:pt x="306" y="76"/>
                  <a:pt x="306" y="76"/>
                  <a:pt x="306" y="76"/>
                </a:cubicBezTo>
                <a:cubicBezTo>
                  <a:pt x="307" y="84"/>
                  <a:pt x="309" y="91"/>
                  <a:pt x="313" y="95"/>
                </a:cubicBezTo>
                <a:cubicBezTo>
                  <a:pt x="317" y="100"/>
                  <a:pt x="323" y="102"/>
                  <a:pt x="331" y="102"/>
                </a:cubicBezTo>
                <a:cubicBezTo>
                  <a:pt x="336" y="102"/>
                  <a:pt x="341" y="102"/>
                  <a:pt x="345" y="101"/>
                </a:cubicBezTo>
                <a:cubicBezTo>
                  <a:pt x="349" y="100"/>
                  <a:pt x="354" y="98"/>
                  <a:pt x="359" y="96"/>
                </a:cubicBezTo>
                <a:cubicBezTo>
                  <a:pt x="359" y="111"/>
                  <a:pt x="359" y="111"/>
                  <a:pt x="359" y="111"/>
                </a:cubicBezTo>
                <a:cubicBezTo>
                  <a:pt x="355" y="113"/>
                  <a:pt x="350" y="114"/>
                  <a:pt x="346" y="115"/>
                </a:cubicBezTo>
                <a:cubicBezTo>
                  <a:pt x="341" y="116"/>
                  <a:pt x="336" y="116"/>
                  <a:pt x="330" y="116"/>
                </a:cubicBezTo>
                <a:close/>
                <a:moveTo>
                  <a:pt x="327" y="41"/>
                </a:moveTo>
                <a:cubicBezTo>
                  <a:pt x="321" y="41"/>
                  <a:pt x="316" y="43"/>
                  <a:pt x="313" y="47"/>
                </a:cubicBezTo>
                <a:cubicBezTo>
                  <a:pt x="309" y="51"/>
                  <a:pt x="307" y="56"/>
                  <a:pt x="307" y="63"/>
                </a:cubicBezTo>
                <a:cubicBezTo>
                  <a:pt x="346" y="63"/>
                  <a:pt x="346" y="63"/>
                  <a:pt x="346" y="63"/>
                </a:cubicBezTo>
                <a:cubicBezTo>
                  <a:pt x="345" y="56"/>
                  <a:pt x="344" y="51"/>
                  <a:pt x="340" y="47"/>
                </a:cubicBezTo>
                <a:cubicBezTo>
                  <a:pt x="337" y="43"/>
                  <a:pt x="333" y="41"/>
                  <a:pt x="327" y="41"/>
                </a:cubicBezTo>
                <a:close/>
                <a:moveTo>
                  <a:pt x="428" y="28"/>
                </a:moveTo>
                <a:cubicBezTo>
                  <a:pt x="431" y="28"/>
                  <a:pt x="434" y="28"/>
                  <a:pt x="437" y="28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32" y="45"/>
                  <a:pt x="430" y="44"/>
                  <a:pt x="427" y="44"/>
                </a:cubicBezTo>
                <a:cubicBezTo>
                  <a:pt x="420" y="44"/>
                  <a:pt x="414" y="47"/>
                  <a:pt x="409" y="52"/>
                </a:cubicBezTo>
                <a:cubicBezTo>
                  <a:pt x="405" y="56"/>
                  <a:pt x="402" y="62"/>
                  <a:pt x="402" y="70"/>
                </a:cubicBezTo>
                <a:cubicBezTo>
                  <a:pt x="402" y="115"/>
                  <a:pt x="402" y="115"/>
                  <a:pt x="402" y="115"/>
                </a:cubicBezTo>
                <a:cubicBezTo>
                  <a:pt x="384" y="115"/>
                  <a:pt x="384" y="115"/>
                  <a:pt x="384" y="115"/>
                </a:cubicBezTo>
                <a:cubicBezTo>
                  <a:pt x="384" y="29"/>
                  <a:pt x="384" y="29"/>
                  <a:pt x="38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01" y="44"/>
                  <a:pt x="401" y="44"/>
                  <a:pt x="401" y="44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5" y="39"/>
                  <a:pt x="408" y="35"/>
                  <a:pt x="413" y="32"/>
                </a:cubicBezTo>
                <a:cubicBezTo>
                  <a:pt x="417" y="29"/>
                  <a:pt x="422" y="28"/>
                  <a:pt x="428" y="28"/>
                </a:cubicBezTo>
                <a:close/>
                <a:moveTo>
                  <a:pt x="520" y="84"/>
                </a:moveTo>
                <a:cubicBezTo>
                  <a:pt x="520" y="94"/>
                  <a:pt x="516" y="102"/>
                  <a:pt x="509" y="108"/>
                </a:cubicBezTo>
                <a:cubicBezTo>
                  <a:pt x="502" y="114"/>
                  <a:pt x="492" y="116"/>
                  <a:pt x="479" y="116"/>
                </a:cubicBezTo>
                <a:cubicBezTo>
                  <a:pt x="466" y="116"/>
                  <a:pt x="455" y="114"/>
                  <a:pt x="447" y="110"/>
                </a:cubicBezTo>
                <a:cubicBezTo>
                  <a:pt x="447" y="93"/>
                  <a:pt x="447" y="93"/>
                  <a:pt x="447" y="93"/>
                </a:cubicBezTo>
                <a:cubicBezTo>
                  <a:pt x="452" y="95"/>
                  <a:pt x="458" y="97"/>
                  <a:pt x="464" y="99"/>
                </a:cubicBezTo>
                <a:cubicBezTo>
                  <a:pt x="470" y="100"/>
                  <a:pt x="475" y="101"/>
                  <a:pt x="480" y="101"/>
                </a:cubicBezTo>
                <a:cubicBezTo>
                  <a:pt x="487" y="101"/>
                  <a:pt x="493" y="99"/>
                  <a:pt x="496" y="97"/>
                </a:cubicBezTo>
                <a:cubicBezTo>
                  <a:pt x="500" y="94"/>
                  <a:pt x="501" y="90"/>
                  <a:pt x="501" y="85"/>
                </a:cubicBezTo>
                <a:cubicBezTo>
                  <a:pt x="501" y="81"/>
                  <a:pt x="500" y="78"/>
                  <a:pt x="497" y="75"/>
                </a:cubicBezTo>
                <a:cubicBezTo>
                  <a:pt x="493" y="72"/>
                  <a:pt x="487" y="68"/>
                  <a:pt x="477" y="64"/>
                </a:cubicBezTo>
                <a:cubicBezTo>
                  <a:pt x="466" y="60"/>
                  <a:pt x="459" y="55"/>
                  <a:pt x="455" y="50"/>
                </a:cubicBezTo>
                <a:cubicBezTo>
                  <a:pt x="451" y="44"/>
                  <a:pt x="449" y="38"/>
                  <a:pt x="449" y="30"/>
                </a:cubicBezTo>
                <a:cubicBezTo>
                  <a:pt x="449" y="21"/>
                  <a:pt x="452" y="14"/>
                  <a:pt x="459" y="8"/>
                </a:cubicBezTo>
                <a:cubicBezTo>
                  <a:pt x="465" y="3"/>
                  <a:pt x="474" y="0"/>
                  <a:pt x="486" y="0"/>
                </a:cubicBezTo>
                <a:cubicBezTo>
                  <a:pt x="497" y="0"/>
                  <a:pt x="507" y="2"/>
                  <a:pt x="518" y="7"/>
                </a:cubicBezTo>
                <a:cubicBezTo>
                  <a:pt x="512" y="22"/>
                  <a:pt x="512" y="22"/>
                  <a:pt x="512" y="22"/>
                </a:cubicBezTo>
                <a:cubicBezTo>
                  <a:pt x="502" y="18"/>
                  <a:pt x="493" y="16"/>
                  <a:pt x="485" y="16"/>
                </a:cubicBezTo>
                <a:cubicBezTo>
                  <a:pt x="479" y="16"/>
                  <a:pt x="475" y="17"/>
                  <a:pt x="472" y="20"/>
                </a:cubicBezTo>
                <a:cubicBezTo>
                  <a:pt x="469" y="22"/>
                  <a:pt x="467" y="26"/>
                  <a:pt x="467" y="30"/>
                </a:cubicBezTo>
                <a:cubicBezTo>
                  <a:pt x="467" y="33"/>
                  <a:pt x="468" y="36"/>
                  <a:pt x="469" y="38"/>
                </a:cubicBezTo>
                <a:cubicBezTo>
                  <a:pt x="470" y="40"/>
                  <a:pt x="472" y="42"/>
                  <a:pt x="475" y="44"/>
                </a:cubicBezTo>
                <a:cubicBezTo>
                  <a:pt x="478" y="45"/>
                  <a:pt x="483" y="48"/>
                  <a:pt x="490" y="51"/>
                </a:cubicBezTo>
                <a:cubicBezTo>
                  <a:pt x="499" y="54"/>
                  <a:pt x="505" y="58"/>
                  <a:pt x="509" y="61"/>
                </a:cubicBezTo>
                <a:cubicBezTo>
                  <a:pt x="512" y="64"/>
                  <a:pt x="515" y="67"/>
                  <a:pt x="517" y="71"/>
                </a:cubicBezTo>
                <a:cubicBezTo>
                  <a:pt x="519" y="75"/>
                  <a:pt x="520" y="79"/>
                  <a:pt x="520" y="84"/>
                </a:cubicBezTo>
                <a:close/>
                <a:moveTo>
                  <a:pt x="572" y="102"/>
                </a:moveTo>
                <a:cubicBezTo>
                  <a:pt x="576" y="102"/>
                  <a:pt x="581" y="101"/>
                  <a:pt x="585" y="100"/>
                </a:cubicBezTo>
                <a:cubicBezTo>
                  <a:pt x="585" y="113"/>
                  <a:pt x="585" y="113"/>
                  <a:pt x="585" y="113"/>
                </a:cubicBezTo>
                <a:cubicBezTo>
                  <a:pt x="583" y="114"/>
                  <a:pt x="580" y="115"/>
                  <a:pt x="577" y="116"/>
                </a:cubicBezTo>
                <a:cubicBezTo>
                  <a:pt x="574" y="116"/>
                  <a:pt x="571" y="116"/>
                  <a:pt x="567" y="116"/>
                </a:cubicBezTo>
                <a:cubicBezTo>
                  <a:pt x="550" y="116"/>
                  <a:pt x="542" y="107"/>
                  <a:pt x="542" y="89"/>
                </a:cubicBezTo>
                <a:cubicBezTo>
                  <a:pt x="542" y="43"/>
                  <a:pt x="542" y="43"/>
                  <a:pt x="542" y="43"/>
                </a:cubicBezTo>
                <a:cubicBezTo>
                  <a:pt x="530" y="43"/>
                  <a:pt x="530" y="43"/>
                  <a:pt x="530" y="43"/>
                </a:cubicBezTo>
                <a:cubicBezTo>
                  <a:pt x="530" y="35"/>
                  <a:pt x="530" y="35"/>
                  <a:pt x="530" y="35"/>
                </a:cubicBezTo>
                <a:cubicBezTo>
                  <a:pt x="542" y="28"/>
                  <a:pt x="542" y="28"/>
                  <a:pt x="542" y="28"/>
                </a:cubicBezTo>
                <a:cubicBezTo>
                  <a:pt x="549" y="10"/>
                  <a:pt x="549" y="10"/>
                  <a:pt x="549" y="10"/>
                </a:cubicBezTo>
                <a:cubicBezTo>
                  <a:pt x="560" y="10"/>
                  <a:pt x="560" y="10"/>
                  <a:pt x="560" y="10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43"/>
                  <a:pt x="584" y="43"/>
                  <a:pt x="584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89"/>
                  <a:pt x="560" y="89"/>
                  <a:pt x="560" y="89"/>
                </a:cubicBezTo>
                <a:cubicBezTo>
                  <a:pt x="560" y="93"/>
                  <a:pt x="561" y="96"/>
                  <a:pt x="563" y="99"/>
                </a:cubicBezTo>
                <a:cubicBezTo>
                  <a:pt x="565" y="101"/>
                  <a:pt x="568" y="102"/>
                  <a:pt x="572" y="102"/>
                </a:cubicBezTo>
                <a:close/>
                <a:moveTo>
                  <a:pt x="646" y="28"/>
                </a:moveTo>
                <a:cubicBezTo>
                  <a:pt x="649" y="28"/>
                  <a:pt x="652" y="28"/>
                  <a:pt x="655" y="28"/>
                </a:cubicBezTo>
                <a:cubicBezTo>
                  <a:pt x="653" y="45"/>
                  <a:pt x="653" y="45"/>
                  <a:pt x="653" y="45"/>
                </a:cubicBezTo>
                <a:cubicBezTo>
                  <a:pt x="650" y="45"/>
                  <a:pt x="648" y="44"/>
                  <a:pt x="645" y="44"/>
                </a:cubicBezTo>
                <a:cubicBezTo>
                  <a:pt x="638" y="44"/>
                  <a:pt x="632" y="47"/>
                  <a:pt x="627" y="52"/>
                </a:cubicBezTo>
                <a:cubicBezTo>
                  <a:pt x="623" y="56"/>
                  <a:pt x="620" y="62"/>
                  <a:pt x="620" y="70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02" y="115"/>
                  <a:pt x="602" y="115"/>
                  <a:pt x="602" y="115"/>
                </a:cubicBezTo>
                <a:cubicBezTo>
                  <a:pt x="602" y="29"/>
                  <a:pt x="602" y="29"/>
                  <a:pt x="602" y="29"/>
                </a:cubicBezTo>
                <a:cubicBezTo>
                  <a:pt x="616" y="29"/>
                  <a:pt x="616" y="29"/>
                  <a:pt x="616" y="29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20" y="44"/>
                  <a:pt x="620" y="44"/>
                  <a:pt x="620" y="44"/>
                </a:cubicBezTo>
                <a:cubicBezTo>
                  <a:pt x="623" y="39"/>
                  <a:pt x="626" y="35"/>
                  <a:pt x="631" y="32"/>
                </a:cubicBezTo>
                <a:cubicBezTo>
                  <a:pt x="636" y="29"/>
                  <a:pt x="640" y="28"/>
                  <a:pt x="646" y="28"/>
                </a:cubicBezTo>
                <a:close/>
                <a:moveTo>
                  <a:pt x="708" y="116"/>
                </a:moveTo>
                <a:cubicBezTo>
                  <a:pt x="695" y="116"/>
                  <a:pt x="684" y="113"/>
                  <a:pt x="677" y="105"/>
                </a:cubicBezTo>
                <a:cubicBezTo>
                  <a:pt x="669" y="97"/>
                  <a:pt x="666" y="86"/>
                  <a:pt x="666" y="73"/>
                </a:cubicBezTo>
                <a:cubicBezTo>
                  <a:pt x="666" y="59"/>
                  <a:pt x="669" y="48"/>
                  <a:pt x="676" y="40"/>
                </a:cubicBezTo>
                <a:cubicBezTo>
                  <a:pt x="683" y="32"/>
                  <a:pt x="693" y="28"/>
                  <a:pt x="705" y="28"/>
                </a:cubicBezTo>
                <a:cubicBezTo>
                  <a:pt x="716" y="28"/>
                  <a:pt x="725" y="31"/>
                  <a:pt x="732" y="38"/>
                </a:cubicBezTo>
                <a:cubicBezTo>
                  <a:pt x="738" y="45"/>
                  <a:pt x="741" y="54"/>
                  <a:pt x="741" y="66"/>
                </a:cubicBezTo>
                <a:cubicBezTo>
                  <a:pt x="741" y="76"/>
                  <a:pt x="741" y="76"/>
                  <a:pt x="741" y="76"/>
                </a:cubicBezTo>
                <a:cubicBezTo>
                  <a:pt x="684" y="76"/>
                  <a:pt x="684" y="76"/>
                  <a:pt x="684" y="76"/>
                </a:cubicBezTo>
                <a:cubicBezTo>
                  <a:pt x="685" y="84"/>
                  <a:pt x="687" y="91"/>
                  <a:pt x="691" y="95"/>
                </a:cubicBezTo>
                <a:cubicBezTo>
                  <a:pt x="695" y="100"/>
                  <a:pt x="701" y="102"/>
                  <a:pt x="709" y="102"/>
                </a:cubicBezTo>
                <a:cubicBezTo>
                  <a:pt x="714" y="102"/>
                  <a:pt x="719" y="102"/>
                  <a:pt x="723" y="101"/>
                </a:cubicBezTo>
                <a:cubicBezTo>
                  <a:pt x="727" y="100"/>
                  <a:pt x="732" y="98"/>
                  <a:pt x="737" y="96"/>
                </a:cubicBezTo>
                <a:cubicBezTo>
                  <a:pt x="737" y="111"/>
                  <a:pt x="737" y="111"/>
                  <a:pt x="737" y="111"/>
                </a:cubicBezTo>
                <a:cubicBezTo>
                  <a:pt x="733" y="113"/>
                  <a:pt x="728" y="114"/>
                  <a:pt x="724" y="115"/>
                </a:cubicBezTo>
                <a:cubicBezTo>
                  <a:pt x="719" y="116"/>
                  <a:pt x="714" y="116"/>
                  <a:pt x="708" y="116"/>
                </a:cubicBezTo>
                <a:close/>
                <a:moveTo>
                  <a:pt x="705" y="41"/>
                </a:moveTo>
                <a:cubicBezTo>
                  <a:pt x="699" y="41"/>
                  <a:pt x="694" y="43"/>
                  <a:pt x="691" y="47"/>
                </a:cubicBezTo>
                <a:cubicBezTo>
                  <a:pt x="687" y="51"/>
                  <a:pt x="685" y="56"/>
                  <a:pt x="685" y="63"/>
                </a:cubicBezTo>
                <a:cubicBezTo>
                  <a:pt x="724" y="63"/>
                  <a:pt x="724" y="63"/>
                  <a:pt x="724" y="63"/>
                </a:cubicBezTo>
                <a:cubicBezTo>
                  <a:pt x="723" y="56"/>
                  <a:pt x="722" y="51"/>
                  <a:pt x="718" y="47"/>
                </a:cubicBezTo>
                <a:cubicBezTo>
                  <a:pt x="715" y="43"/>
                  <a:pt x="711" y="41"/>
                  <a:pt x="705" y="41"/>
                </a:cubicBezTo>
                <a:close/>
                <a:moveTo>
                  <a:pt x="816" y="115"/>
                </a:moveTo>
                <a:cubicBezTo>
                  <a:pt x="812" y="103"/>
                  <a:pt x="812" y="103"/>
                  <a:pt x="812" y="103"/>
                </a:cubicBezTo>
                <a:cubicBezTo>
                  <a:pt x="811" y="103"/>
                  <a:pt x="811" y="103"/>
                  <a:pt x="811" y="103"/>
                </a:cubicBezTo>
                <a:cubicBezTo>
                  <a:pt x="807" y="108"/>
                  <a:pt x="803" y="112"/>
                  <a:pt x="799" y="114"/>
                </a:cubicBezTo>
                <a:cubicBezTo>
                  <a:pt x="795" y="115"/>
                  <a:pt x="789" y="116"/>
                  <a:pt x="783" y="116"/>
                </a:cubicBezTo>
                <a:cubicBezTo>
                  <a:pt x="774" y="116"/>
                  <a:pt x="768" y="114"/>
                  <a:pt x="763" y="110"/>
                </a:cubicBezTo>
                <a:cubicBezTo>
                  <a:pt x="758" y="105"/>
                  <a:pt x="756" y="99"/>
                  <a:pt x="756" y="90"/>
                </a:cubicBezTo>
                <a:cubicBezTo>
                  <a:pt x="756" y="81"/>
                  <a:pt x="759" y="75"/>
                  <a:pt x="766" y="70"/>
                </a:cubicBezTo>
                <a:cubicBezTo>
                  <a:pt x="772" y="66"/>
                  <a:pt x="782" y="63"/>
                  <a:pt x="796" y="63"/>
                </a:cubicBezTo>
                <a:cubicBezTo>
                  <a:pt x="811" y="62"/>
                  <a:pt x="811" y="62"/>
                  <a:pt x="811" y="62"/>
                </a:cubicBezTo>
                <a:cubicBezTo>
                  <a:pt x="811" y="58"/>
                  <a:pt x="811" y="58"/>
                  <a:pt x="811" y="58"/>
                </a:cubicBezTo>
                <a:cubicBezTo>
                  <a:pt x="811" y="52"/>
                  <a:pt x="809" y="48"/>
                  <a:pt x="807" y="46"/>
                </a:cubicBezTo>
                <a:cubicBezTo>
                  <a:pt x="804" y="43"/>
                  <a:pt x="800" y="42"/>
                  <a:pt x="795" y="42"/>
                </a:cubicBezTo>
                <a:cubicBezTo>
                  <a:pt x="791" y="42"/>
                  <a:pt x="786" y="42"/>
                  <a:pt x="782" y="43"/>
                </a:cubicBezTo>
                <a:cubicBezTo>
                  <a:pt x="778" y="45"/>
                  <a:pt x="774" y="46"/>
                  <a:pt x="771" y="48"/>
                </a:cubicBezTo>
                <a:cubicBezTo>
                  <a:pt x="765" y="35"/>
                  <a:pt x="765" y="35"/>
                  <a:pt x="765" y="35"/>
                </a:cubicBezTo>
                <a:cubicBezTo>
                  <a:pt x="769" y="33"/>
                  <a:pt x="775" y="31"/>
                  <a:pt x="780" y="30"/>
                </a:cubicBezTo>
                <a:cubicBezTo>
                  <a:pt x="786" y="28"/>
                  <a:pt x="791" y="28"/>
                  <a:pt x="796" y="28"/>
                </a:cubicBezTo>
                <a:cubicBezTo>
                  <a:pt x="807" y="28"/>
                  <a:pt x="815" y="30"/>
                  <a:pt x="820" y="35"/>
                </a:cubicBezTo>
                <a:cubicBezTo>
                  <a:pt x="826" y="39"/>
                  <a:pt x="829" y="47"/>
                  <a:pt x="829" y="57"/>
                </a:cubicBezTo>
                <a:cubicBezTo>
                  <a:pt x="829" y="115"/>
                  <a:pt x="829" y="115"/>
                  <a:pt x="829" y="115"/>
                </a:cubicBezTo>
                <a:lnTo>
                  <a:pt x="816" y="115"/>
                </a:lnTo>
                <a:close/>
                <a:moveTo>
                  <a:pt x="789" y="102"/>
                </a:moveTo>
                <a:cubicBezTo>
                  <a:pt x="795" y="102"/>
                  <a:pt x="801" y="101"/>
                  <a:pt x="805" y="97"/>
                </a:cubicBezTo>
                <a:cubicBezTo>
                  <a:pt x="809" y="93"/>
                  <a:pt x="811" y="88"/>
                  <a:pt x="811" y="81"/>
                </a:cubicBezTo>
                <a:cubicBezTo>
                  <a:pt x="811" y="74"/>
                  <a:pt x="811" y="74"/>
                  <a:pt x="811" y="74"/>
                </a:cubicBezTo>
                <a:cubicBezTo>
                  <a:pt x="800" y="74"/>
                  <a:pt x="800" y="74"/>
                  <a:pt x="800" y="74"/>
                </a:cubicBezTo>
                <a:cubicBezTo>
                  <a:pt x="791" y="75"/>
                  <a:pt x="785" y="76"/>
                  <a:pt x="781" y="79"/>
                </a:cubicBezTo>
                <a:cubicBezTo>
                  <a:pt x="777" y="81"/>
                  <a:pt x="775" y="85"/>
                  <a:pt x="775" y="90"/>
                </a:cubicBezTo>
                <a:cubicBezTo>
                  <a:pt x="775" y="94"/>
                  <a:pt x="776" y="97"/>
                  <a:pt x="778" y="99"/>
                </a:cubicBezTo>
                <a:cubicBezTo>
                  <a:pt x="781" y="101"/>
                  <a:pt x="784" y="102"/>
                  <a:pt x="789" y="102"/>
                </a:cubicBezTo>
                <a:close/>
                <a:moveTo>
                  <a:pt x="926" y="115"/>
                </a:moveTo>
                <a:cubicBezTo>
                  <a:pt x="908" y="115"/>
                  <a:pt x="908" y="115"/>
                  <a:pt x="908" y="115"/>
                </a:cubicBezTo>
                <a:cubicBezTo>
                  <a:pt x="908" y="62"/>
                  <a:pt x="908" y="62"/>
                  <a:pt x="908" y="62"/>
                </a:cubicBezTo>
                <a:cubicBezTo>
                  <a:pt x="908" y="55"/>
                  <a:pt x="907" y="51"/>
                  <a:pt x="904" y="47"/>
                </a:cubicBezTo>
                <a:cubicBezTo>
                  <a:pt x="902" y="44"/>
                  <a:pt x="898" y="42"/>
                  <a:pt x="893" y="42"/>
                </a:cubicBezTo>
                <a:cubicBezTo>
                  <a:pt x="886" y="42"/>
                  <a:pt x="881" y="45"/>
                  <a:pt x="877" y="49"/>
                </a:cubicBezTo>
                <a:cubicBezTo>
                  <a:pt x="874" y="54"/>
                  <a:pt x="872" y="62"/>
                  <a:pt x="872" y="72"/>
                </a:cubicBezTo>
                <a:cubicBezTo>
                  <a:pt x="872" y="115"/>
                  <a:pt x="872" y="115"/>
                  <a:pt x="872" y="115"/>
                </a:cubicBezTo>
                <a:cubicBezTo>
                  <a:pt x="854" y="115"/>
                  <a:pt x="854" y="115"/>
                  <a:pt x="854" y="115"/>
                </a:cubicBezTo>
                <a:cubicBezTo>
                  <a:pt x="854" y="29"/>
                  <a:pt x="854" y="29"/>
                  <a:pt x="854" y="29"/>
                </a:cubicBezTo>
                <a:cubicBezTo>
                  <a:pt x="868" y="29"/>
                  <a:pt x="868" y="29"/>
                  <a:pt x="868" y="29"/>
                </a:cubicBezTo>
                <a:cubicBezTo>
                  <a:pt x="871" y="40"/>
                  <a:pt x="871" y="40"/>
                  <a:pt x="871" y="40"/>
                </a:cubicBezTo>
                <a:cubicBezTo>
                  <a:pt x="872" y="40"/>
                  <a:pt x="872" y="40"/>
                  <a:pt x="872" y="40"/>
                </a:cubicBezTo>
                <a:cubicBezTo>
                  <a:pt x="874" y="36"/>
                  <a:pt x="878" y="33"/>
                  <a:pt x="882" y="31"/>
                </a:cubicBezTo>
                <a:cubicBezTo>
                  <a:pt x="887" y="29"/>
                  <a:pt x="892" y="28"/>
                  <a:pt x="897" y="28"/>
                </a:cubicBezTo>
                <a:cubicBezTo>
                  <a:pt x="910" y="28"/>
                  <a:pt x="919" y="32"/>
                  <a:pt x="923" y="41"/>
                </a:cubicBezTo>
                <a:cubicBezTo>
                  <a:pt x="925" y="41"/>
                  <a:pt x="925" y="41"/>
                  <a:pt x="925" y="41"/>
                </a:cubicBezTo>
                <a:cubicBezTo>
                  <a:pt x="927" y="37"/>
                  <a:pt x="931" y="34"/>
                  <a:pt x="935" y="31"/>
                </a:cubicBezTo>
                <a:cubicBezTo>
                  <a:pt x="940" y="29"/>
                  <a:pt x="945" y="28"/>
                  <a:pt x="951" y="28"/>
                </a:cubicBezTo>
                <a:cubicBezTo>
                  <a:pt x="961" y="28"/>
                  <a:pt x="969" y="30"/>
                  <a:pt x="973" y="35"/>
                </a:cubicBezTo>
                <a:cubicBezTo>
                  <a:pt x="978" y="41"/>
                  <a:pt x="981" y="48"/>
                  <a:pt x="981" y="59"/>
                </a:cubicBezTo>
                <a:cubicBezTo>
                  <a:pt x="981" y="115"/>
                  <a:pt x="981" y="115"/>
                  <a:pt x="981" y="115"/>
                </a:cubicBezTo>
                <a:cubicBezTo>
                  <a:pt x="962" y="115"/>
                  <a:pt x="962" y="115"/>
                  <a:pt x="962" y="115"/>
                </a:cubicBezTo>
                <a:cubicBezTo>
                  <a:pt x="962" y="62"/>
                  <a:pt x="962" y="62"/>
                  <a:pt x="962" y="62"/>
                </a:cubicBezTo>
                <a:cubicBezTo>
                  <a:pt x="962" y="55"/>
                  <a:pt x="961" y="51"/>
                  <a:pt x="959" y="47"/>
                </a:cubicBezTo>
                <a:cubicBezTo>
                  <a:pt x="956" y="44"/>
                  <a:pt x="952" y="42"/>
                  <a:pt x="947" y="42"/>
                </a:cubicBezTo>
                <a:cubicBezTo>
                  <a:pt x="940" y="42"/>
                  <a:pt x="935" y="45"/>
                  <a:pt x="931" y="49"/>
                </a:cubicBezTo>
                <a:cubicBezTo>
                  <a:pt x="928" y="54"/>
                  <a:pt x="926" y="60"/>
                  <a:pt x="926" y="69"/>
                </a:cubicBezTo>
                <a:lnTo>
                  <a:pt x="926" y="115"/>
                </a:lnTo>
                <a:close/>
                <a:moveTo>
                  <a:pt x="999" y="68"/>
                </a:moveTo>
                <a:cubicBezTo>
                  <a:pt x="999" y="52"/>
                  <a:pt x="999" y="52"/>
                  <a:pt x="999" y="52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8" y="68"/>
                  <a:pt x="1038" y="68"/>
                  <a:pt x="1038" y="68"/>
                </a:cubicBezTo>
                <a:lnTo>
                  <a:pt x="999" y="68"/>
                </a:lnTo>
                <a:close/>
                <a:moveTo>
                  <a:pt x="1153" y="115"/>
                </a:moveTo>
                <a:cubicBezTo>
                  <a:pt x="1131" y="115"/>
                  <a:pt x="1131" y="115"/>
                  <a:pt x="1131" y="115"/>
                </a:cubicBezTo>
                <a:cubicBezTo>
                  <a:pt x="1075" y="25"/>
                  <a:pt x="1075" y="25"/>
                  <a:pt x="1075" y="25"/>
                </a:cubicBezTo>
                <a:cubicBezTo>
                  <a:pt x="1074" y="25"/>
                  <a:pt x="1074" y="25"/>
                  <a:pt x="1074" y="25"/>
                </a:cubicBezTo>
                <a:cubicBezTo>
                  <a:pt x="1075" y="30"/>
                  <a:pt x="1075" y="30"/>
                  <a:pt x="1075" y="30"/>
                </a:cubicBezTo>
                <a:cubicBezTo>
                  <a:pt x="1075" y="39"/>
                  <a:pt x="1076" y="48"/>
                  <a:pt x="1076" y="56"/>
                </a:cubicBezTo>
                <a:cubicBezTo>
                  <a:pt x="1076" y="115"/>
                  <a:pt x="1076" y="115"/>
                  <a:pt x="1076" y="115"/>
                </a:cubicBezTo>
                <a:cubicBezTo>
                  <a:pt x="1059" y="115"/>
                  <a:pt x="1059" y="115"/>
                  <a:pt x="1059" y="115"/>
                </a:cubicBezTo>
                <a:cubicBezTo>
                  <a:pt x="1059" y="2"/>
                  <a:pt x="1059" y="2"/>
                  <a:pt x="1059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137" y="91"/>
                  <a:pt x="1137" y="91"/>
                  <a:pt x="1137" y="91"/>
                </a:cubicBezTo>
                <a:cubicBezTo>
                  <a:pt x="1137" y="91"/>
                  <a:pt x="1137" y="91"/>
                  <a:pt x="1137" y="91"/>
                </a:cubicBezTo>
                <a:cubicBezTo>
                  <a:pt x="1137" y="90"/>
                  <a:pt x="1137" y="86"/>
                  <a:pt x="1137" y="78"/>
                </a:cubicBezTo>
                <a:cubicBezTo>
                  <a:pt x="1137" y="71"/>
                  <a:pt x="1136" y="65"/>
                  <a:pt x="1136" y="61"/>
                </a:cubicBezTo>
                <a:cubicBezTo>
                  <a:pt x="1136" y="2"/>
                  <a:pt x="1136" y="2"/>
                  <a:pt x="1136" y="2"/>
                </a:cubicBezTo>
                <a:cubicBezTo>
                  <a:pt x="1153" y="2"/>
                  <a:pt x="1153" y="2"/>
                  <a:pt x="1153" y="2"/>
                </a:cubicBezTo>
                <a:lnTo>
                  <a:pt x="1153" y="115"/>
                </a:lnTo>
                <a:close/>
                <a:moveTo>
                  <a:pt x="1267" y="115"/>
                </a:moveTo>
                <a:cubicBezTo>
                  <a:pt x="1245" y="115"/>
                  <a:pt x="1245" y="115"/>
                  <a:pt x="1245" y="115"/>
                </a:cubicBezTo>
                <a:cubicBezTo>
                  <a:pt x="1217" y="69"/>
                  <a:pt x="1217" y="69"/>
                  <a:pt x="1217" y="69"/>
                </a:cubicBezTo>
                <a:cubicBezTo>
                  <a:pt x="1188" y="115"/>
                  <a:pt x="1188" y="115"/>
                  <a:pt x="1188" y="115"/>
                </a:cubicBezTo>
                <a:cubicBezTo>
                  <a:pt x="1169" y="115"/>
                  <a:pt x="1169" y="115"/>
                  <a:pt x="1169" y="115"/>
                </a:cubicBezTo>
                <a:cubicBezTo>
                  <a:pt x="1206" y="56"/>
                  <a:pt x="1206" y="56"/>
                  <a:pt x="1206" y="56"/>
                </a:cubicBezTo>
                <a:cubicBezTo>
                  <a:pt x="1171" y="2"/>
                  <a:pt x="1171" y="2"/>
                  <a:pt x="1171" y="2"/>
                </a:cubicBezTo>
                <a:cubicBezTo>
                  <a:pt x="1192" y="2"/>
                  <a:pt x="1192" y="2"/>
                  <a:pt x="1192" y="2"/>
                </a:cubicBezTo>
                <a:cubicBezTo>
                  <a:pt x="1218" y="44"/>
                  <a:pt x="1218" y="44"/>
                  <a:pt x="1218" y="44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64" y="2"/>
                  <a:pt x="1264" y="2"/>
                  <a:pt x="1264" y="2"/>
                </a:cubicBezTo>
                <a:cubicBezTo>
                  <a:pt x="1229" y="56"/>
                  <a:pt x="1229" y="56"/>
                  <a:pt x="1229" y="56"/>
                </a:cubicBezTo>
                <a:lnTo>
                  <a:pt x="1267" y="115"/>
                </a:lnTo>
                <a:close/>
                <a:moveTo>
                  <a:pt x="215" y="359"/>
                </a:moveTo>
                <a:cubicBezTo>
                  <a:pt x="212" y="380"/>
                  <a:pt x="208" y="403"/>
                  <a:pt x="201" y="417"/>
                </a:cubicBezTo>
                <a:cubicBezTo>
                  <a:pt x="196" y="414"/>
                  <a:pt x="186" y="409"/>
                  <a:pt x="180" y="407"/>
                </a:cubicBezTo>
                <a:cubicBezTo>
                  <a:pt x="187" y="394"/>
                  <a:pt x="191" y="374"/>
                  <a:pt x="192" y="355"/>
                </a:cubicBezTo>
                <a:lnTo>
                  <a:pt x="215" y="359"/>
                </a:lnTo>
                <a:close/>
                <a:moveTo>
                  <a:pt x="241" y="341"/>
                </a:moveTo>
                <a:cubicBezTo>
                  <a:pt x="241" y="434"/>
                  <a:pt x="241" y="434"/>
                  <a:pt x="241" y="434"/>
                </a:cubicBezTo>
                <a:cubicBezTo>
                  <a:pt x="218" y="434"/>
                  <a:pt x="218" y="434"/>
                  <a:pt x="218" y="434"/>
                </a:cubicBezTo>
                <a:cubicBezTo>
                  <a:pt x="218" y="343"/>
                  <a:pt x="218" y="343"/>
                  <a:pt x="218" y="343"/>
                </a:cubicBezTo>
                <a:cubicBezTo>
                  <a:pt x="185" y="345"/>
                  <a:pt x="185" y="345"/>
                  <a:pt x="185" y="345"/>
                </a:cubicBezTo>
                <a:cubicBezTo>
                  <a:pt x="183" y="322"/>
                  <a:pt x="183" y="322"/>
                  <a:pt x="183" y="322"/>
                </a:cubicBezTo>
                <a:cubicBezTo>
                  <a:pt x="199" y="321"/>
                  <a:pt x="199" y="321"/>
                  <a:pt x="199" y="321"/>
                </a:cubicBezTo>
                <a:cubicBezTo>
                  <a:pt x="202" y="317"/>
                  <a:pt x="206" y="312"/>
                  <a:pt x="210" y="306"/>
                </a:cubicBezTo>
                <a:cubicBezTo>
                  <a:pt x="203" y="297"/>
                  <a:pt x="192" y="285"/>
                  <a:pt x="183" y="276"/>
                </a:cubicBezTo>
                <a:cubicBezTo>
                  <a:pt x="196" y="257"/>
                  <a:pt x="196" y="257"/>
                  <a:pt x="196" y="257"/>
                </a:cubicBezTo>
                <a:cubicBezTo>
                  <a:pt x="197" y="259"/>
                  <a:pt x="199" y="260"/>
                  <a:pt x="201" y="262"/>
                </a:cubicBezTo>
                <a:cubicBezTo>
                  <a:pt x="207" y="249"/>
                  <a:pt x="214" y="234"/>
                  <a:pt x="218" y="222"/>
                </a:cubicBezTo>
                <a:cubicBezTo>
                  <a:pt x="241" y="231"/>
                  <a:pt x="241" y="231"/>
                  <a:pt x="241" y="231"/>
                </a:cubicBezTo>
                <a:cubicBezTo>
                  <a:pt x="233" y="246"/>
                  <a:pt x="224" y="264"/>
                  <a:pt x="216" y="277"/>
                </a:cubicBezTo>
                <a:cubicBezTo>
                  <a:pt x="218" y="280"/>
                  <a:pt x="221" y="283"/>
                  <a:pt x="223" y="286"/>
                </a:cubicBezTo>
                <a:cubicBezTo>
                  <a:pt x="231" y="273"/>
                  <a:pt x="238" y="260"/>
                  <a:pt x="243" y="249"/>
                </a:cubicBezTo>
                <a:cubicBezTo>
                  <a:pt x="265" y="259"/>
                  <a:pt x="265" y="259"/>
                  <a:pt x="265" y="259"/>
                </a:cubicBezTo>
                <a:cubicBezTo>
                  <a:pt x="253" y="279"/>
                  <a:pt x="237" y="302"/>
                  <a:pt x="223" y="320"/>
                </a:cubicBezTo>
                <a:cubicBezTo>
                  <a:pt x="245" y="319"/>
                  <a:pt x="245" y="319"/>
                  <a:pt x="245" y="319"/>
                </a:cubicBezTo>
                <a:cubicBezTo>
                  <a:pt x="242" y="314"/>
                  <a:pt x="240" y="308"/>
                  <a:pt x="237" y="303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63" y="311"/>
                  <a:pt x="272" y="331"/>
                  <a:pt x="275" y="343"/>
                </a:cubicBezTo>
                <a:cubicBezTo>
                  <a:pt x="256" y="352"/>
                  <a:pt x="256" y="352"/>
                  <a:pt x="256" y="352"/>
                </a:cubicBezTo>
                <a:cubicBezTo>
                  <a:pt x="255" y="349"/>
                  <a:pt x="254" y="345"/>
                  <a:pt x="253" y="341"/>
                </a:cubicBezTo>
                <a:lnTo>
                  <a:pt x="241" y="341"/>
                </a:lnTo>
                <a:close/>
                <a:moveTo>
                  <a:pt x="255" y="401"/>
                </a:moveTo>
                <a:cubicBezTo>
                  <a:pt x="253" y="390"/>
                  <a:pt x="247" y="372"/>
                  <a:pt x="242" y="359"/>
                </a:cubicBezTo>
                <a:cubicBezTo>
                  <a:pt x="261" y="353"/>
                  <a:pt x="261" y="353"/>
                  <a:pt x="261" y="353"/>
                </a:cubicBezTo>
                <a:cubicBezTo>
                  <a:pt x="266" y="366"/>
                  <a:pt x="272" y="382"/>
                  <a:pt x="275" y="394"/>
                </a:cubicBezTo>
                <a:lnTo>
                  <a:pt x="255" y="401"/>
                </a:lnTo>
                <a:close/>
                <a:moveTo>
                  <a:pt x="319" y="336"/>
                </a:moveTo>
                <a:cubicBezTo>
                  <a:pt x="317" y="384"/>
                  <a:pt x="311" y="416"/>
                  <a:pt x="270" y="434"/>
                </a:cubicBezTo>
                <a:cubicBezTo>
                  <a:pt x="267" y="428"/>
                  <a:pt x="260" y="419"/>
                  <a:pt x="255" y="414"/>
                </a:cubicBezTo>
                <a:cubicBezTo>
                  <a:pt x="289" y="400"/>
                  <a:pt x="292" y="376"/>
                  <a:pt x="293" y="336"/>
                </a:cubicBezTo>
                <a:lnTo>
                  <a:pt x="319" y="336"/>
                </a:lnTo>
                <a:close/>
                <a:moveTo>
                  <a:pt x="270" y="306"/>
                </a:moveTo>
                <a:cubicBezTo>
                  <a:pt x="275" y="306"/>
                  <a:pt x="281" y="305"/>
                  <a:pt x="287" y="305"/>
                </a:cubicBezTo>
                <a:cubicBezTo>
                  <a:pt x="292" y="295"/>
                  <a:pt x="296" y="283"/>
                  <a:pt x="299" y="272"/>
                </a:cubicBezTo>
                <a:cubicBezTo>
                  <a:pt x="268" y="272"/>
                  <a:pt x="268" y="272"/>
                  <a:pt x="268" y="272"/>
                </a:cubicBezTo>
                <a:cubicBezTo>
                  <a:pt x="268" y="248"/>
                  <a:pt x="268" y="248"/>
                  <a:pt x="268" y="248"/>
                </a:cubicBezTo>
                <a:cubicBezTo>
                  <a:pt x="314" y="248"/>
                  <a:pt x="314" y="248"/>
                  <a:pt x="314" y="248"/>
                </a:cubicBezTo>
                <a:cubicBezTo>
                  <a:pt x="314" y="222"/>
                  <a:pt x="314" y="222"/>
                  <a:pt x="314" y="222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92" y="248"/>
                  <a:pt x="392" y="248"/>
                  <a:pt x="392" y="248"/>
                </a:cubicBezTo>
                <a:cubicBezTo>
                  <a:pt x="392" y="272"/>
                  <a:pt x="392" y="272"/>
                  <a:pt x="392" y="272"/>
                </a:cubicBezTo>
                <a:cubicBezTo>
                  <a:pt x="329" y="272"/>
                  <a:pt x="329" y="272"/>
                  <a:pt x="329" y="272"/>
                </a:cubicBezTo>
                <a:cubicBezTo>
                  <a:pt x="324" y="283"/>
                  <a:pt x="319" y="294"/>
                  <a:pt x="315" y="303"/>
                </a:cubicBezTo>
                <a:cubicBezTo>
                  <a:pt x="327" y="302"/>
                  <a:pt x="340" y="301"/>
                  <a:pt x="353" y="300"/>
                </a:cubicBezTo>
                <a:cubicBezTo>
                  <a:pt x="349" y="295"/>
                  <a:pt x="346" y="291"/>
                  <a:pt x="342" y="286"/>
                </a:cubicBezTo>
                <a:cubicBezTo>
                  <a:pt x="363" y="275"/>
                  <a:pt x="363" y="275"/>
                  <a:pt x="363" y="275"/>
                </a:cubicBezTo>
                <a:cubicBezTo>
                  <a:pt x="376" y="291"/>
                  <a:pt x="391" y="312"/>
                  <a:pt x="397" y="327"/>
                </a:cubicBezTo>
                <a:cubicBezTo>
                  <a:pt x="375" y="339"/>
                  <a:pt x="375" y="339"/>
                  <a:pt x="375" y="339"/>
                </a:cubicBezTo>
                <a:cubicBezTo>
                  <a:pt x="373" y="334"/>
                  <a:pt x="370" y="328"/>
                  <a:pt x="367" y="323"/>
                </a:cubicBezTo>
                <a:cubicBezTo>
                  <a:pt x="333" y="325"/>
                  <a:pt x="297" y="328"/>
                  <a:pt x="272" y="330"/>
                </a:cubicBezTo>
                <a:lnTo>
                  <a:pt x="270" y="306"/>
                </a:lnTo>
                <a:close/>
                <a:moveTo>
                  <a:pt x="371" y="409"/>
                </a:moveTo>
                <a:cubicBezTo>
                  <a:pt x="375" y="409"/>
                  <a:pt x="376" y="405"/>
                  <a:pt x="376" y="381"/>
                </a:cubicBezTo>
                <a:cubicBezTo>
                  <a:pt x="381" y="385"/>
                  <a:pt x="392" y="389"/>
                  <a:pt x="399" y="391"/>
                </a:cubicBezTo>
                <a:cubicBezTo>
                  <a:pt x="397" y="424"/>
                  <a:pt x="390" y="432"/>
                  <a:pt x="374" y="432"/>
                </a:cubicBezTo>
                <a:cubicBezTo>
                  <a:pt x="359" y="432"/>
                  <a:pt x="359" y="432"/>
                  <a:pt x="359" y="432"/>
                </a:cubicBezTo>
                <a:cubicBezTo>
                  <a:pt x="339" y="432"/>
                  <a:pt x="335" y="425"/>
                  <a:pt x="335" y="402"/>
                </a:cubicBezTo>
                <a:cubicBezTo>
                  <a:pt x="335" y="336"/>
                  <a:pt x="335" y="336"/>
                  <a:pt x="335" y="336"/>
                </a:cubicBezTo>
                <a:cubicBezTo>
                  <a:pt x="360" y="336"/>
                  <a:pt x="360" y="336"/>
                  <a:pt x="360" y="336"/>
                </a:cubicBezTo>
                <a:cubicBezTo>
                  <a:pt x="360" y="402"/>
                  <a:pt x="360" y="402"/>
                  <a:pt x="360" y="402"/>
                </a:cubicBezTo>
                <a:cubicBezTo>
                  <a:pt x="360" y="408"/>
                  <a:pt x="361" y="409"/>
                  <a:pt x="364" y="409"/>
                </a:cubicBezTo>
                <a:lnTo>
                  <a:pt x="371" y="409"/>
                </a:lnTo>
                <a:close/>
                <a:moveTo>
                  <a:pt x="529" y="222"/>
                </a:moveTo>
                <a:cubicBezTo>
                  <a:pt x="553" y="257"/>
                  <a:pt x="590" y="286"/>
                  <a:pt x="626" y="300"/>
                </a:cubicBezTo>
                <a:cubicBezTo>
                  <a:pt x="619" y="307"/>
                  <a:pt x="613" y="316"/>
                  <a:pt x="608" y="325"/>
                </a:cubicBezTo>
                <a:cubicBezTo>
                  <a:pt x="597" y="319"/>
                  <a:pt x="585" y="311"/>
                  <a:pt x="573" y="303"/>
                </a:cubicBezTo>
                <a:cubicBezTo>
                  <a:pt x="573" y="319"/>
                  <a:pt x="573" y="319"/>
                  <a:pt x="573" y="319"/>
                </a:cubicBezTo>
                <a:cubicBezTo>
                  <a:pt x="460" y="319"/>
                  <a:pt x="460" y="319"/>
                  <a:pt x="460" y="319"/>
                </a:cubicBezTo>
                <a:cubicBezTo>
                  <a:pt x="460" y="303"/>
                  <a:pt x="460" y="303"/>
                  <a:pt x="460" y="303"/>
                </a:cubicBezTo>
                <a:cubicBezTo>
                  <a:pt x="449" y="311"/>
                  <a:pt x="437" y="318"/>
                  <a:pt x="425" y="325"/>
                </a:cubicBezTo>
                <a:cubicBezTo>
                  <a:pt x="422" y="318"/>
                  <a:pt x="414" y="309"/>
                  <a:pt x="408" y="303"/>
                </a:cubicBezTo>
                <a:cubicBezTo>
                  <a:pt x="447" y="284"/>
                  <a:pt x="484" y="250"/>
                  <a:pt x="501" y="222"/>
                </a:cubicBezTo>
                <a:lnTo>
                  <a:pt x="529" y="222"/>
                </a:lnTo>
                <a:close/>
                <a:moveTo>
                  <a:pt x="446" y="341"/>
                </a:moveTo>
                <a:cubicBezTo>
                  <a:pt x="589" y="341"/>
                  <a:pt x="589" y="341"/>
                  <a:pt x="589" y="341"/>
                </a:cubicBezTo>
                <a:cubicBezTo>
                  <a:pt x="589" y="434"/>
                  <a:pt x="589" y="434"/>
                  <a:pt x="589" y="434"/>
                </a:cubicBezTo>
                <a:cubicBezTo>
                  <a:pt x="562" y="434"/>
                  <a:pt x="562" y="434"/>
                  <a:pt x="562" y="434"/>
                </a:cubicBezTo>
                <a:cubicBezTo>
                  <a:pt x="562" y="426"/>
                  <a:pt x="562" y="426"/>
                  <a:pt x="562" y="426"/>
                </a:cubicBezTo>
                <a:cubicBezTo>
                  <a:pt x="472" y="426"/>
                  <a:pt x="472" y="426"/>
                  <a:pt x="472" y="426"/>
                </a:cubicBezTo>
                <a:cubicBezTo>
                  <a:pt x="472" y="434"/>
                  <a:pt x="472" y="434"/>
                  <a:pt x="472" y="434"/>
                </a:cubicBezTo>
                <a:cubicBezTo>
                  <a:pt x="446" y="434"/>
                  <a:pt x="446" y="434"/>
                  <a:pt x="446" y="434"/>
                </a:cubicBezTo>
                <a:lnTo>
                  <a:pt x="446" y="341"/>
                </a:lnTo>
                <a:close/>
                <a:moveTo>
                  <a:pt x="562" y="295"/>
                </a:moveTo>
                <a:cubicBezTo>
                  <a:pt x="543" y="280"/>
                  <a:pt x="527" y="264"/>
                  <a:pt x="516" y="249"/>
                </a:cubicBezTo>
                <a:cubicBezTo>
                  <a:pt x="505" y="264"/>
                  <a:pt x="489" y="280"/>
                  <a:pt x="471" y="295"/>
                </a:cubicBezTo>
                <a:lnTo>
                  <a:pt x="562" y="295"/>
                </a:lnTo>
                <a:close/>
                <a:moveTo>
                  <a:pt x="472" y="365"/>
                </a:moveTo>
                <a:cubicBezTo>
                  <a:pt x="472" y="402"/>
                  <a:pt x="472" y="402"/>
                  <a:pt x="472" y="402"/>
                </a:cubicBezTo>
                <a:cubicBezTo>
                  <a:pt x="562" y="402"/>
                  <a:pt x="562" y="402"/>
                  <a:pt x="562" y="402"/>
                </a:cubicBezTo>
                <a:cubicBezTo>
                  <a:pt x="562" y="365"/>
                  <a:pt x="562" y="365"/>
                  <a:pt x="562" y="365"/>
                </a:cubicBezTo>
                <a:lnTo>
                  <a:pt x="472" y="365"/>
                </a:lnTo>
                <a:close/>
                <a:moveTo>
                  <a:pt x="690" y="298"/>
                </a:moveTo>
                <a:cubicBezTo>
                  <a:pt x="678" y="307"/>
                  <a:pt x="665" y="315"/>
                  <a:pt x="652" y="321"/>
                </a:cubicBezTo>
                <a:cubicBezTo>
                  <a:pt x="649" y="314"/>
                  <a:pt x="642" y="304"/>
                  <a:pt x="636" y="298"/>
                </a:cubicBezTo>
                <a:cubicBezTo>
                  <a:pt x="675" y="281"/>
                  <a:pt x="711" y="249"/>
                  <a:pt x="728" y="222"/>
                </a:cubicBezTo>
                <a:cubicBezTo>
                  <a:pt x="756" y="222"/>
                  <a:pt x="756" y="222"/>
                  <a:pt x="756" y="222"/>
                </a:cubicBezTo>
                <a:cubicBezTo>
                  <a:pt x="780" y="256"/>
                  <a:pt x="816" y="282"/>
                  <a:pt x="852" y="294"/>
                </a:cubicBezTo>
                <a:cubicBezTo>
                  <a:pt x="845" y="301"/>
                  <a:pt x="839" y="311"/>
                  <a:pt x="834" y="319"/>
                </a:cubicBezTo>
                <a:cubicBezTo>
                  <a:pt x="822" y="313"/>
                  <a:pt x="809" y="306"/>
                  <a:pt x="796" y="297"/>
                </a:cubicBezTo>
                <a:cubicBezTo>
                  <a:pt x="796" y="315"/>
                  <a:pt x="796" y="315"/>
                  <a:pt x="796" y="315"/>
                </a:cubicBezTo>
                <a:cubicBezTo>
                  <a:pt x="690" y="315"/>
                  <a:pt x="690" y="315"/>
                  <a:pt x="690" y="315"/>
                </a:cubicBezTo>
                <a:lnTo>
                  <a:pt x="690" y="298"/>
                </a:lnTo>
                <a:close/>
                <a:moveTo>
                  <a:pt x="650" y="334"/>
                </a:moveTo>
                <a:cubicBezTo>
                  <a:pt x="838" y="334"/>
                  <a:pt x="838" y="334"/>
                  <a:pt x="838" y="334"/>
                </a:cubicBezTo>
                <a:cubicBezTo>
                  <a:pt x="838" y="359"/>
                  <a:pt x="838" y="359"/>
                  <a:pt x="838" y="359"/>
                </a:cubicBezTo>
                <a:cubicBezTo>
                  <a:pt x="736" y="359"/>
                  <a:pt x="736" y="359"/>
                  <a:pt x="736" y="359"/>
                </a:cubicBezTo>
                <a:cubicBezTo>
                  <a:pt x="730" y="372"/>
                  <a:pt x="722" y="386"/>
                  <a:pt x="715" y="399"/>
                </a:cubicBezTo>
                <a:cubicBezTo>
                  <a:pt x="737" y="398"/>
                  <a:pt x="761" y="397"/>
                  <a:pt x="784" y="396"/>
                </a:cubicBezTo>
                <a:cubicBezTo>
                  <a:pt x="777" y="388"/>
                  <a:pt x="769" y="380"/>
                  <a:pt x="761" y="373"/>
                </a:cubicBezTo>
                <a:cubicBezTo>
                  <a:pt x="785" y="361"/>
                  <a:pt x="785" y="361"/>
                  <a:pt x="785" y="361"/>
                </a:cubicBezTo>
                <a:cubicBezTo>
                  <a:pt x="805" y="378"/>
                  <a:pt x="827" y="402"/>
                  <a:pt x="837" y="419"/>
                </a:cubicBezTo>
                <a:cubicBezTo>
                  <a:pt x="812" y="434"/>
                  <a:pt x="812" y="434"/>
                  <a:pt x="812" y="434"/>
                </a:cubicBezTo>
                <a:cubicBezTo>
                  <a:pt x="810" y="430"/>
                  <a:pt x="807" y="425"/>
                  <a:pt x="803" y="420"/>
                </a:cubicBezTo>
                <a:cubicBezTo>
                  <a:pt x="750" y="423"/>
                  <a:pt x="694" y="425"/>
                  <a:pt x="655" y="427"/>
                </a:cubicBezTo>
                <a:cubicBezTo>
                  <a:pt x="651" y="401"/>
                  <a:pt x="651" y="401"/>
                  <a:pt x="651" y="401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92" y="387"/>
                  <a:pt x="698" y="372"/>
                  <a:pt x="703" y="359"/>
                </a:cubicBezTo>
                <a:cubicBezTo>
                  <a:pt x="650" y="359"/>
                  <a:pt x="650" y="359"/>
                  <a:pt x="650" y="359"/>
                </a:cubicBezTo>
                <a:lnTo>
                  <a:pt x="650" y="334"/>
                </a:lnTo>
                <a:close/>
                <a:moveTo>
                  <a:pt x="787" y="290"/>
                </a:moveTo>
                <a:cubicBezTo>
                  <a:pt x="769" y="277"/>
                  <a:pt x="753" y="262"/>
                  <a:pt x="743" y="248"/>
                </a:cubicBezTo>
                <a:cubicBezTo>
                  <a:pt x="733" y="262"/>
                  <a:pt x="719" y="277"/>
                  <a:pt x="702" y="290"/>
                </a:cubicBezTo>
                <a:lnTo>
                  <a:pt x="787" y="290"/>
                </a:lnTo>
                <a:close/>
                <a:moveTo>
                  <a:pt x="957" y="281"/>
                </a:moveTo>
                <a:cubicBezTo>
                  <a:pt x="864" y="281"/>
                  <a:pt x="864" y="281"/>
                  <a:pt x="864" y="281"/>
                </a:cubicBezTo>
                <a:cubicBezTo>
                  <a:pt x="864" y="260"/>
                  <a:pt x="864" y="260"/>
                  <a:pt x="864" y="260"/>
                </a:cubicBezTo>
                <a:cubicBezTo>
                  <a:pt x="957" y="260"/>
                  <a:pt x="957" y="260"/>
                  <a:pt x="957" y="260"/>
                </a:cubicBezTo>
                <a:lnTo>
                  <a:pt x="957" y="281"/>
                </a:lnTo>
                <a:close/>
                <a:moveTo>
                  <a:pt x="947" y="422"/>
                </a:moveTo>
                <a:cubicBezTo>
                  <a:pt x="898" y="422"/>
                  <a:pt x="898" y="422"/>
                  <a:pt x="898" y="422"/>
                </a:cubicBezTo>
                <a:cubicBezTo>
                  <a:pt x="898" y="431"/>
                  <a:pt x="898" y="431"/>
                  <a:pt x="898" y="431"/>
                </a:cubicBezTo>
                <a:cubicBezTo>
                  <a:pt x="874" y="431"/>
                  <a:pt x="874" y="431"/>
                  <a:pt x="874" y="431"/>
                </a:cubicBezTo>
                <a:cubicBezTo>
                  <a:pt x="874" y="353"/>
                  <a:pt x="874" y="353"/>
                  <a:pt x="874" y="353"/>
                </a:cubicBezTo>
                <a:cubicBezTo>
                  <a:pt x="947" y="353"/>
                  <a:pt x="947" y="353"/>
                  <a:pt x="947" y="353"/>
                </a:cubicBezTo>
                <a:lnTo>
                  <a:pt x="947" y="422"/>
                </a:lnTo>
                <a:close/>
                <a:moveTo>
                  <a:pt x="875" y="291"/>
                </a:moveTo>
                <a:cubicBezTo>
                  <a:pt x="948" y="291"/>
                  <a:pt x="948" y="291"/>
                  <a:pt x="948" y="291"/>
                </a:cubicBezTo>
                <a:cubicBezTo>
                  <a:pt x="948" y="312"/>
                  <a:pt x="948" y="312"/>
                  <a:pt x="948" y="312"/>
                </a:cubicBezTo>
                <a:cubicBezTo>
                  <a:pt x="875" y="312"/>
                  <a:pt x="875" y="312"/>
                  <a:pt x="875" y="312"/>
                </a:cubicBezTo>
                <a:lnTo>
                  <a:pt x="875" y="291"/>
                </a:lnTo>
                <a:close/>
                <a:moveTo>
                  <a:pt x="875" y="322"/>
                </a:moveTo>
                <a:cubicBezTo>
                  <a:pt x="948" y="322"/>
                  <a:pt x="948" y="322"/>
                  <a:pt x="948" y="322"/>
                </a:cubicBezTo>
                <a:cubicBezTo>
                  <a:pt x="948" y="342"/>
                  <a:pt x="948" y="342"/>
                  <a:pt x="948" y="342"/>
                </a:cubicBezTo>
                <a:cubicBezTo>
                  <a:pt x="875" y="342"/>
                  <a:pt x="875" y="342"/>
                  <a:pt x="875" y="342"/>
                </a:cubicBezTo>
                <a:lnTo>
                  <a:pt x="875" y="322"/>
                </a:lnTo>
                <a:close/>
                <a:moveTo>
                  <a:pt x="948" y="250"/>
                </a:moveTo>
                <a:cubicBezTo>
                  <a:pt x="876" y="250"/>
                  <a:pt x="876" y="250"/>
                  <a:pt x="876" y="250"/>
                </a:cubicBezTo>
                <a:cubicBezTo>
                  <a:pt x="876" y="229"/>
                  <a:pt x="876" y="229"/>
                  <a:pt x="876" y="229"/>
                </a:cubicBezTo>
                <a:cubicBezTo>
                  <a:pt x="948" y="229"/>
                  <a:pt x="948" y="229"/>
                  <a:pt x="948" y="229"/>
                </a:cubicBezTo>
                <a:lnTo>
                  <a:pt x="948" y="250"/>
                </a:lnTo>
                <a:close/>
                <a:moveTo>
                  <a:pt x="898" y="375"/>
                </a:moveTo>
                <a:cubicBezTo>
                  <a:pt x="898" y="401"/>
                  <a:pt x="898" y="401"/>
                  <a:pt x="898" y="401"/>
                </a:cubicBezTo>
                <a:cubicBezTo>
                  <a:pt x="924" y="401"/>
                  <a:pt x="924" y="401"/>
                  <a:pt x="924" y="401"/>
                </a:cubicBezTo>
                <a:cubicBezTo>
                  <a:pt x="924" y="375"/>
                  <a:pt x="924" y="375"/>
                  <a:pt x="924" y="375"/>
                </a:cubicBezTo>
                <a:lnTo>
                  <a:pt x="898" y="375"/>
                </a:lnTo>
                <a:close/>
                <a:moveTo>
                  <a:pt x="1078" y="325"/>
                </a:moveTo>
                <a:cubicBezTo>
                  <a:pt x="1031" y="325"/>
                  <a:pt x="1031" y="325"/>
                  <a:pt x="1031" y="325"/>
                </a:cubicBezTo>
                <a:cubicBezTo>
                  <a:pt x="1031" y="434"/>
                  <a:pt x="1031" y="434"/>
                  <a:pt x="1031" y="434"/>
                </a:cubicBezTo>
                <a:cubicBezTo>
                  <a:pt x="1003" y="434"/>
                  <a:pt x="1003" y="434"/>
                  <a:pt x="1003" y="434"/>
                </a:cubicBezTo>
                <a:cubicBezTo>
                  <a:pt x="1003" y="325"/>
                  <a:pt x="1003" y="325"/>
                  <a:pt x="1003" y="325"/>
                </a:cubicBezTo>
                <a:cubicBezTo>
                  <a:pt x="956" y="325"/>
                  <a:pt x="956" y="325"/>
                  <a:pt x="956" y="325"/>
                </a:cubicBezTo>
                <a:cubicBezTo>
                  <a:pt x="956" y="298"/>
                  <a:pt x="956" y="298"/>
                  <a:pt x="956" y="298"/>
                </a:cubicBezTo>
                <a:cubicBezTo>
                  <a:pt x="1003" y="298"/>
                  <a:pt x="1003" y="298"/>
                  <a:pt x="1003" y="298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31" y="223"/>
                  <a:pt x="1031" y="223"/>
                  <a:pt x="1031" y="223"/>
                </a:cubicBezTo>
                <a:cubicBezTo>
                  <a:pt x="1031" y="298"/>
                  <a:pt x="1031" y="298"/>
                  <a:pt x="1031" y="298"/>
                </a:cubicBezTo>
                <a:cubicBezTo>
                  <a:pt x="1078" y="298"/>
                  <a:pt x="1078" y="298"/>
                  <a:pt x="1078" y="298"/>
                </a:cubicBezTo>
                <a:lnTo>
                  <a:pt x="1078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54628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kumimoji="1"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1475967" cy="280800"/>
          </a:xfrm>
        </p:spPr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開始画面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51432E-FBC7-40C8-B825-54256D5E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2" y="1260000"/>
            <a:ext cx="4057359" cy="2720818"/>
          </a:xfrm>
          <a:prstGeom prst="rect">
            <a:avLst/>
          </a:prstGeom>
        </p:spPr>
      </p:pic>
      <p:sp>
        <p:nvSpPr>
          <p:cNvPr id="9" name="下カーブ矢印 8"/>
          <p:cNvSpPr/>
          <p:nvPr/>
        </p:nvSpPr>
        <p:spPr bwMode="auto">
          <a:xfrm rot="20718057">
            <a:off x="996509" y="1376407"/>
            <a:ext cx="3216832" cy="1178807"/>
          </a:xfrm>
          <a:prstGeom prst="curvedDownArrow">
            <a:avLst/>
          </a:prstGeom>
          <a:solidFill>
            <a:srgbClr val="3333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85378" y="1427338"/>
            <a:ext cx="24508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SS-NX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のメインメニューの一覧から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クリックして立ち上げます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。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2D8D774-BBA2-4A90-BC94-1A0766A5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92" y="2288205"/>
            <a:ext cx="4090016" cy="263179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779151" y="2615918"/>
            <a:ext cx="24508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SS-NX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外貨支払確定データ取得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メニューより、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SS-NX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から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外貨支払処理データを取込みます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Meiryo UI" pitchFamily="50" charset="-128"/>
            </a:endParaRPr>
          </a:p>
        </p:txBody>
      </p:sp>
      <p:sp>
        <p:nvSpPr>
          <p:cNvPr id="16" name="Rectangle 34"/>
          <p:cNvSpPr>
            <a:spLocks noChangeAspect="1" noChangeArrowheads="1"/>
          </p:cNvSpPr>
          <p:nvPr/>
        </p:nvSpPr>
        <p:spPr bwMode="auto">
          <a:xfrm>
            <a:off x="4139952" y="2687162"/>
            <a:ext cx="876684" cy="1006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5011853" y="2743262"/>
            <a:ext cx="777627" cy="327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CEB577-F502-4131-DFC0-1FBC48543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946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支払指定処理</a:t>
            </a:r>
            <a:endParaRPr kumimoji="1" lang="ja-JP" altLang="en-US" dirty="0"/>
          </a:p>
        </p:txBody>
      </p:sp>
      <p:pic>
        <p:nvPicPr>
          <p:cNvPr id="18" name="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1188000"/>
            <a:ext cx="3953072" cy="252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899592" y="4129869"/>
            <a:ext cx="3337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外貨支払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指定処理は、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為替予約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を</a:t>
            </a:r>
            <a:endParaRPr lang="en-US" altLang="ja-JP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使用して支払処理を行う場合、</a:t>
            </a:r>
            <a:endParaRPr lang="en-US" altLang="ja-JP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銀行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・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口座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の予約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情報と支払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確定</a:t>
            </a:r>
            <a:endParaRPr lang="en-US" altLang="ja-JP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情報との指定を行います</a:t>
            </a:r>
            <a:endParaRPr kumimoji="1" lang="ja-JP" altLang="en-US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7226" y="3743458"/>
            <a:ext cx="18261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支払予約指定画面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92080" y="1198952"/>
            <a:ext cx="18261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支払口座指定画面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1565643"/>
            <a:ext cx="3271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外貨支払口座指定処理は、</a:t>
            </a:r>
            <a:endParaRPr lang="en-US" altLang="ja-JP" sz="1100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スポットレートまたは外貨預金口座を使用して支払処理を行う場合、取引銀行の口座情報と支払</a:t>
            </a:r>
            <a:r>
              <a:rPr lang="ja-JP" altLang="en-US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確定</a:t>
            </a:r>
            <a:r>
              <a:rPr lang="ja-JP" altLang="ja-JP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情報との指定を行います</a:t>
            </a:r>
            <a:endParaRPr kumimoji="1" lang="ja-JP" altLang="en-US" sz="1100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3" name="二等辺三角形 22"/>
          <p:cNvSpPr/>
          <p:nvPr/>
        </p:nvSpPr>
        <p:spPr bwMode="auto">
          <a:xfrm rot="16200000">
            <a:off x="4673156" y="1138446"/>
            <a:ext cx="504056" cy="490344"/>
          </a:xfrm>
          <a:prstGeom prst="triangl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 bwMode="auto">
          <a:xfrm rot="5400000">
            <a:off x="3478789" y="3730735"/>
            <a:ext cx="504056" cy="490344"/>
          </a:xfrm>
          <a:prstGeom prst="triangl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25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89" y="2322892"/>
            <a:ext cx="3981603" cy="26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DB11AD-D1D2-1E02-D87E-9E55DF0E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6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BBD366B-6191-075F-823B-1EAF4E41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93" y="1565843"/>
            <a:ext cx="3193913" cy="188735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外国送金依頼データ作成機能</a:t>
            </a:r>
          </a:p>
          <a:p>
            <a:endParaRPr kumimoji="1" lang="ja-JP" altLang="en-US" dirty="0"/>
          </a:p>
        </p:txBody>
      </p:sp>
      <p:pic>
        <p:nvPicPr>
          <p:cNvPr id="17" name="図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1838" y="3759882"/>
            <a:ext cx="2317466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3" y="4021355"/>
            <a:ext cx="2287362" cy="92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4" y="1665009"/>
            <a:ext cx="3182808" cy="20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取引先の海外送金情報を基に、外国送金依頼データを作成することができます。</a:t>
            </a:r>
          </a:p>
        </p:txBody>
      </p:sp>
      <p:sp>
        <p:nvSpPr>
          <p:cNvPr id="25" name="AutoShape 6"/>
          <p:cNvSpPr>
            <a:spLocks noChangeAspect="1" noChangeArrowheads="1"/>
          </p:cNvSpPr>
          <p:nvPr/>
        </p:nvSpPr>
        <p:spPr bwMode="auto">
          <a:xfrm>
            <a:off x="360345" y="1413916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外国送金依頼データ作成</a:t>
            </a:r>
          </a:p>
        </p:txBody>
      </p:sp>
      <p:sp>
        <p:nvSpPr>
          <p:cNvPr id="26" name="Text Box 17"/>
          <p:cNvSpPr txBox="1">
            <a:spLocks noChangeAspect="1" noChangeArrowheads="1"/>
          </p:cNvSpPr>
          <p:nvPr/>
        </p:nvSpPr>
        <p:spPr bwMode="auto">
          <a:xfrm>
            <a:off x="3455876" y="2595908"/>
            <a:ext cx="1309593" cy="24853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海外送金データ</a:t>
            </a:r>
          </a:p>
        </p:txBody>
      </p:sp>
      <p:sp>
        <p:nvSpPr>
          <p:cNvPr id="27" name="AutoShape 20"/>
          <p:cNvSpPr>
            <a:spLocks noChangeAspect="1" noChangeArrowheads="1"/>
          </p:cNvSpPr>
          <p:nvPr/>
        </p:nvSpPr>
        <p:spPr bwMode="auto">
          <a:xfrm>
            <a:off x="3655453" y="1987363"/>
            <a:ext cx="816363" cy="5495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AutoShape 24"/>
          <p:cNvSpPr>
            <a:spLocks noChangeAspect="1" noChangeArrowheads="1"/>
          </p:cNvSpPr>
          <p:nvPr/>
        </p:nvSpPr>
        <p:spPr bwMode="auto">
          <a:xfrm>
            <a:off x="794496" y="3936082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送金情報変更</a:t>
            </a:r>
          </a:p>
        </p:txBody>
      </p:sp>
      <p:sp>
        <p:nvSpPr>
          <p:cNvPr id="30" name="AutoShape 33"/>
          <p:cNvSpPr>
            <a:spLocks noChangeAspect="1" noChangeArrowheads="1"/>
          </p:cNvSpPr>
          <p:nvPr/>
        </p:nvSpPr>
        <p:spPr bwMode="auto">
          <a:xfrm rot="10800000">
            <a:off x="3609776" y="3471850"/>
            <a:ext cx="854212" cy="341208"/>
          </a:xfrm>
          <a:prstGeom prst="rightArrow">
            <a:avLst>
              <a:gd name="adj1" fmla="val 50000"/>
              <a:gd name="adj2" fmla="val 29667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AutoShape 25"/>
          <p:cNvSpPr>
            <a:spLocks noChangeAspect="1" noChangeArrowheads="1"/>
          </p:cNvSpPr>
          <p:nvPr/>
        </p:nvSpPr>
        <p:spPr bwMode="auto">
          <a:xfrm>
            <a:off x="4533627" y="3507854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取引先送金情報</a:t>
            </a:r>
          </a:p>
        </p:txBody>
      </p:sp>
      <p:sp>
        <p:nvSpPr>
          <p:cNvPr id="32" name="Rectangle 34"/>
          <p:cNvSpPr>
            <a:spLocks noChangeAspect="1" noChangeArrowheads="1"/>
          </p:cNvSpPr>
          <p:nvPr/>
        </p:nvSpPr>
        <p:spPr bwMode="auto">
          <a:xfrm>
            <a:off x="4499992" y="4328756"/>
            <a:ext cx="1872515" cy="6671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AutoShape 35"/>
          <p:cNvSpPr>
            <a:spLocks noChangeAspect="1" noChangeArrowheads="1"/>
          </p:cNvSpPr>
          <p:nvPr/>
        </p:nvSpPr>
        <p:spPr bwMode="auto">
          <a:xfrm>
            <a:off x="6723379" y="4328756"/>
            <a:ext cx="1529241" cy="523142"/>
          </a:xfrm>
          <a:prstGeom prst="wedgeRectCallout">
            <a:avLst>
              <a:gd name="adj1" fmla="val -68292"/>
              <a:gd name="adj2" fmla="val -29833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取引先ごとに海外送金情報を登録することができます（複数パターン可）</a:t>
            </a:r>
          </a:p>
        </p:txBody>
      </p:sp>
      <p:sp>
        <p:nvSpPr>
          <p:cNvPr id="34" name="AutoShape 36"/>
          <p:cNvSpPr>
            <a:spLocks noChangeAspect="1" noChangeArrowheads="1"/>
          </p:cNvSpPr>
          <p:nvPr/>
        </p:nvSpPr>
        <p:spPr bwMode="auto">
          <a:xfrm>
            <a:off x="6961304" y="1167594"/>
            <a:ext cx="1787160" cy="495300"/>
          </a:xfrm>
          <a:prstGeom prst="wedgeRectCallout">
            <a:avLst>
              <a:gd name="adj1" fmla="val -60102"/>
              <a:gd name="adj2" fmla="val 4467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ISO20022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形式の送金フォーマットに対応しています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5348" y="2974350"/>
            <a:ext cx="659155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＊編集可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48746" y="3426084"/>
            <a:ext cx="252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注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)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依頼銀行により送金情報フォーマットに違い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dirty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があります</a:t>
            </a:r>
            <a:r>
              <a:rPr kumimoji="0" lang="ja-JP" altLang="en-US" sz="800" b="1" noProof="0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送金依頼銀行に関しては事前に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dirty="0">
                <a:solidFill>
                  <a:srgbClr val="000000"/>
                </a:solidFill>
                <a:latin typeface="+mj-ea"/>
                <a:ea typeface="+mj-ea"/>
              </a:rPr>
              <a:t>　 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ご確認をお願い致します。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8" name="AutoShape 35">
            <a:extLst>
              <a:ext uri="{FF2B5EF4-FFF2-40B4-BE49-F238E27FC236}">
                <a16:creationId xmlns:a16="http://schemas.microsoft.com/office/drawing/2014/main" id="{84932973-96DB-49E1-B86F-7B5243B13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3432" y="4242231"/>
            <a:ext cx="1648522" cy="609979"/>
          </a:xfrm>
          <a:prstGeom prst="wedgeRectCallout">
            <a:avLst>
              <a:gd name="adj1" fmla="val -68292"/>
              <a:gd name="adj2" fmla="val -29833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送金データごとに海外送金情報を修正することができます</a:t>
            </a:r>
          </a:p>
        </p:txBody>
      </p:sp>
      <p:sp>
        <p:nvSpPr>
          <p:cNvPr id="28" name="AutoShape 31"/>
          <p:cNvSpPr>
            <a:spLocks noChangeAspect="1" noChangeArrowheads="1"/>
          </p:cNvSpPr>
          <p:nvPr/>
        </p:nvSpPr>
        <p:spPr bwMode="auto">
          <a:xfrm rot="4532467" flipV="1">
            <a:off x="-89551" y="3030225"/>
            <a:ext cx="1663053" cy="356970"/>
          </a:xfrm>
          <a:prstGeom prst="rightArrow">
            <a:avLst>
              <a:gd name="adj1" fmla="val 19158"/>
              <a:gd name="adj2" fmla="val 3299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E9766B-4C44-6D67-B976-3EECD0C8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25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4.</a:t>
            </a:r>
            <a:r>
              <a:rPr lang="zh-TW" altLang="en-US" dirty="0"/>
              <a:t>為替差損益自動計算、自動仕訳機能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4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ja-JP" altLang="en-US" sz="1108" b="1" dirty="0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支払確定処理で為替差損益の自動計算を行い、</a:t>
            </a:r>
            <a:r>
              <a:rPr kumimoji="0" lang="en-US" altLang="ja-JP" sz="1108" b="1" dirty="0" err="1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SuperStream</a:t>
            </a:r>
            <a:r>
              <a:rPr kumimoji="0" lang="en-US" altLang="ja-JP" sz="1108" b="1" dirty="0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-NX</a:t>
            </a:r>
            <a:r>
              <a:rPr kumimoji="0" lang="ja-JP" altLang="en-US" sz="1108" b="1" dirty="0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に自動仕訳することができます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5" name="AutoShape 6"/>
          <p:cNvSpPr>
            <a:spLocks noChangeAspect="1" noChangeArrowheads="1"/>
          </p:cNvSpPr>
          <p:nvPr/>
        </p:nvSpPr>
        <p:spPr bwMode="auto">
          <a:xfrm>
            <a:off x="360345" y="1413916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支払確定処理</a:t>
            </a:r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906" y="1419622"/>
            <a:ext cx="3891327" cy="23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23"/>
          <p:cNvSpPr>
            <a:spLocks noChangeAspect="1" noChangeArrowheads="1"/>
          </p:cNvSpPr>
          <p:nvPr/>
        </p:nvSpPr>
        <p:spPr bwMode="auto">
          <a:xfrm>
            <a:off x="5738849" y="3925560"/>
            <a:ext cx="2335477" cy="469900"/>
          </a:xfrm>
          <a:prstGeom prst="wedgeRectCallout">
            <a:avLst>
              <a:gd name="adj1" fmla="val -37259"/>
              <a:gd name="adj2" fmla="val -13986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外貨建債務の支払時の仕訳イメージ</a:t>
            </a:r>
          </a:p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為替差損益が計上</a:t>
            </a:r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4644008" y="2899216"/>
            <a:ext cx="4066103" cy="609476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Text Box 25"/>
          <p:cNvSpPr txBox="1">
            <a:spLocks noChangeAspect="1" noChangeArrowheads="1"/>
          </p:cNvSpPr>
          <p:nvPr/>
        </p:nvSpPr>
        <p:spPr bwMode="auto">
          <a:xfrm>
            <a:off x="1353045" y="4563003"/>
            <a:ext cx="6378708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FontTx/>
              <a:buChar char="•"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債務計上時の為替レートと支払時の為替レートを基に、為替差損益を自動計算します</a:t>
            </a:r>
          </a:p>
        </p:txBody>
      </p:sp>
      <p:pic>
        <p:nvPicPr>
          <p:cNvPr id="42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0" y="1671306"/>
            <a:ext cx="3775976" cy="247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20"/>
          <p:cNvSpPr>
            <a:spLocks noChangeAspect="1" noChangeArrowheads="1"/>
          </p:cNvSpPr>
          <p:nvPr/>
        </p:nvSpPr>
        <p:spPr bwMode="auto">
          <a:xfrm>
            <a:off x="207677" y="2711398"/>
            <a:ext cx="1748933" cy="229871"/>
          </a:xfrm>
          <a:prstGeom prst="wedgeRectCallout">
            <a:avLst>
              <a:gd name="adj1" fmla="val 38375"/>
              <a:gd name="adj2" fmla="val -164669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支払時の為替レートが表示</a:t>
            </a:r>
          </a:p>
        </p:txBody>
      </p:sp>
      <p:sp>
        <p:nvSpPr>
          <p:cNvPr id="44" name="AutoShape 21"/>
          <p:cNvSpPr>
            <a:spLocks noChangeAspect="1" noChangeArrowheads="1"/>
          </p:cNvSpPr>
          <p:nvPr/>
        </p:nvSpPr>
        <p:spPr bwMode="auto">
          <a:xfrm>
            <a:off x="2406540" y="3338213"/>
            <a:ext cx="1481384" cy="238935"/>
          </a:xfrm>
          <a:prstGeom prst="wedgeRectCallout">
            <a:avLst>
              <a:gd name="adj1" fmla="val -40314"/>
              <a:gd name="adj2" fmla="val -71595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為替差損益が計算</a:t>
            </a:r>
          </a:p>
        </p:txBody>
      </p:sp>
      <p:sp>
        <p:nvSpPr>
          <p:cNvPr id="45" name="Rectangle 24"/>
          <p:cNvSpPr>
            <a:spLocks noChangeAspect="1" noChangeArrowheads="1"/>
          </p:cNvSpPr>
          <p:nvPr/>
        </p:nvSpPr>
        <p:spPr bwMode="auto">
          <a:xfrm>
            <a:off x="2162003" y="3111810"/>
            <a:ext cx="843591" cy="174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6" name="Rectangle 28"/>
          <p:cNvSpPr>
            <a:spLocks noChangeAspect="1" noChangeArrowheads="1"/>
          </p:cNvSpPr>
          <p:nvPr/>
        </p:nvSpPr>
        <p:spPr bwMode="auto">
          <a:xfrm>
            <a:off x="1714177" y="2199111"/>
            <a:ext cx="242434" cy="3006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7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7854"/>
            <a:ext cx="871748" cy="46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24"/>
          <p:cNvSpPr>
            <a:spLocks noChangeAspect="1" noChangeArrowheads="1"/>
          </p:cNvSpPr>
          <p:nvPr/>
        </p:nvSpPr>
        <p:spPr bwMode="auto">
          <a:xfrm>
            <a:off x="1398074" y="3727286"/>
            <a:ext cx="843591" cy="174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9" name="AutoShape 21"/>
          <p:cNvSpPr>
            <a:spLocks noChangeAspect="1" noChangeArrowheads="1"/>
          </p:cNvSpPr>
          <p:nvPr/>
        </p:nvSpPr>
        <p:spPr bwMode="auto">
          <a:xfrm>
            <a:off x="2388390" y="3707159"/>
            <a:ext cx="1679554" cy="265025"/>
          </a:xfrm>
          <a:prstGeom prst="wedgeRectCallout">
            <a:avLst>
              <a:gd name="adj1" fmla="val -58832"/>
              <a:gd name="adj2" fmla="val 4945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altLang="ja-JP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SPOT</a:t>
            </a: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レートの場合の登録</a:t>
            </a:r>
          </a:p>
        </p:txBody>
      </p:sp>
      <p:sp>
        <p:nvSpPr>
          <p:cNvPr id="27" name="AutoShape 20"/>
          <p:cNvSpPr>
            <a:spLocks noChangeAspect="1" noChangeArrowheads="1"/>
          </p:cNvSpPr>
          <p:nvPr/>
        </p:nvSpPr>
        <p:spPr bwMode="auto">
          <a:xfrm>
            <a:off x="3848825" y="2001523"/>
            <a:ext cx="816363" cy="5495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444B34-F675-6DB9-5C9D-09EDDF812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95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5.</a:t>
            </a:r>
            <a:r>
              <a:rPr lang="zh-TW" altLang="en-US" dirty="0"/>
              <a:t>為替予約管理機能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6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為替予約情報を登録し、外貨予約残の管理を行うことができます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ja-JP" altLang="en-US" sz="1108" b="1" dirty="0">
              <a:solidFill>
                <a:srgbClr val="000000"/>
              </a:solidFill>
              <a:latin typeface="+mj-ea"/>
              <a:ea typeface="+mj-ea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5" name="AutoShape 6"/>
          <p:cNvSpPr>
            <a:spLocks noChangeAspect="1" noChangeArrowheads="1"/>
          </p:cNvSpPr>
          <p:nvPr/>
        </p:nvSpPr>
        <p:spPr bwMode="auto">
          <a:xfrm>
            <a:off x="360345" y="1413916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為替予約状況</a:t>
            </a:r>
          </a:p>
        </p:txBody>
      </p:sp>
      <p:sp>
        <p:nvSpPr>
          <p:cNvPr id="41" name="Text Box 25"/>
          <p:cNvSpPr txBox="1">
            <a:spLocks noChangeAspect="1" noChangeArrowheads="1"/>
          </p:cNvSpPr>
          <p:nvPr/>
        </p:nvSpPr>
        <p:spPr bwMode="auto">
          <a:xfrm>
            <a:off x="4944948" y="3650416"/>
            <a:ext cx="3787452" cy="7201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外貨支払予約指定画面により予約された外貨を、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計上済みの外貨建債務に対し紐づけ、予約残の管理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を行うことができます</a:t>
            </a:r>
          </a:p>
        </p:txBody>
      </p:sp>
      <p:sp>
        <p:nvSpPr>
          <p:cNvPr id="27" name="AutoShape 20"/>
          <p:cNvSpPr>
            <a:spLocks noChangeAspect="1" noChangeArrowheads="1"/>
          </p:cNvSpPr>
          <p:nvPr/>
        </p:nvSpPr>
        <p:spPr bwMode="auto">
          <a:xfrm>
            <a:off x="3848825" y="2001523"/>
            <a:ext cx="816363" cy="5495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AutoShape 6"/>
          <p:cNvSpPr>
            <a:spLocks noChangeAspect="1" noChangeArrowheads="1"/>
          </p:cNvSpPr>
          <p:nvPr/>
        </p:nvSpPr>
        <p:spPr bwMode="auto">
          <a:xfrm>
            <a:off x="4824028" y="927518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外貨支払予約指定</a:t>
            </a:r>
          </a:p>
        </p:txBody>
      </p:sp>
      <p:pic>
        <p:nvPicPr>
          <p:cNvPr id="23" name="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8" y="1671650"/>
            <a:ext cx="3324192" cy="20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3"/>
          <p:cNvSpPr>
            <a:spLocks noChangeAspect="1" noChangeArrowheads="1"/>
          </p:cNvSpPr>
          <p:nvPr/>
        </p:nvSpPr>
        <p:spPr bwMode="auto">
          <a:xfrm>
            <a:off x="323528" y="2218062"/>
            <a:ext cx="2952328" cy="3286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000" y="2897829"/>
            <a:ext cx="1995038" cy="19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7"/>
          <p:cNvSpPr>
            <a:spLocks noChangeAspect="1" noChangeArrowheads="1"/>
          </p:cNvSpPr>
          <p:nvPr/>
        </p:nvSpPr>
        <p:spPr bwMode="auto">
          <a:xfrm>
            <a:off x="2513988" y="2670110"/>
            <a:ext cx="1523735" cy="2806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1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為替予約登録</a:t>
            </a:r>
          </a:p>
        </p:txBody>
      </p:sp>
      <p:sp>
        <p:nvSpPr>
          <p:cNvPr id="32" name="AutoShape 17"/>
          <p:cNvSpPr>
            <a:spLocks noChangeAspect="1" noChangeArrowheads="1"/>
          </p:cNvSpPr>
          <p:nvPr/>
        </p:nvSpPr>
        <p:spPr bwMode="auto">
          <a:xfrm>
            <a:off x="3484859" y="4380433"/>
            <a:ext cx="1844357" cy="517510"/>
          </a:xfrm>
          <a:prstGeom prst="wedgeRectCallout">
            <a:avLst>
              <a:gd name="adj1" fmla="val -76736"/>
              <a:gd name="adj2" fmla="val -5836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予約外貨金額、予約レートの登録ができます</a:t>
            </a:r>
          </a:p>
        </p:txBody>
      </p:sp>
      <p:sp>
        <p:nvSpPr>
          <p:cNvPr id="28" name="AutoShape 21"/>
          <p:cNvSpPr>
            <a:spLocks noChangeAspect="1" noChangeArrowheads="1"/>
          </p:cNvSpPr>
          <p:nvPr/>
        </p:nvSpPr>
        <p:spPr bwMode="auto">
          <a:xfrm>
            <a:off x="446175" y="2603051"/>
            <a:ext cx="1771649" cy="757524"/>
          </a:xfrm>
          <a:prstGeom prst="wedgeRectCallout">
            <a:avLst>
              <a:gd name="adj1" fmla="val 21138"/>
              <a:gd name="adj2" fmla="val -6655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登録済み為替予約の状況を</a:t>
            </a:r>
            <a:endParaRPr lang="en-US" altLang="ja-JP" sz="10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確認することができます</a:t>
            </a:r>
            <a:b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</a:b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予約の延長、予約の分割を行うことも可能です</a:t>
            </a:r>
          </a:p>
        </p:txBody>
      </p:sp>
      <p:pic>
        <p:nvPicPr>
          <p:cNvPr id="33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167594"/>
            <a:ext cx="3908372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8"/>
          <p:cNvSpPr>
            <a:spLocks noChangeAspect="1" noChangeArrowheads="1"/>
          </p:cNvSpPr>
          <p:nvPr/>
        </p:nvSpPr>
        <p:spPr bwMode="auto">
          <a:xfrm>
            <a:off x="4824028" y="2586387"/>
            <a:ext cx="2412270" cy="2547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Rectangle 25"/>
          <p:cNvSpPr>
            <a:spLocks noChangeAspect="1" noChangeArrowheads="1"/>
          </p:cNvSpPr>
          <p:nvPr/>
        </p:nvSpPr>
        <p:spPr bwMode="auto">
          <a:xfrm flipV="1">
            <a:off x="4824029" y="1803278"/>
            <a:ext cx="2412268" cy="3258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AutoShape 26"/>
          <p:cNvSpPr>
            <a:spLocks noChangeAspect="1" noChangeArrowheads="1"/>
          </p:cNvSpPr>
          <p:nvPr/>
        </p:nvSpPr>
        <p:spPr bwMode="auto">
          <a:xfrm>
            <a:off x="5043884" y="3004667"/>
            <a:ext cx="717344" cy="301442"/>
          </a:xfrm>
          <a:prstGeom prst="wedgeRectCallout">
            <a:avLst>
              <a:gd name="adj1" fmla="val -4944"/>
              <a:gd name="adj2" fmla="val -10531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債務情報</a:t>
            </a:r>
          </a:p>
        </p:txBody>
      </p:sp>
      <p:sp>
        <p:nvSpPr>
          <p:cNvPr id="38" name="AutoShape 28"/>
          <p:cNvSpPr>
            <a:spLocks noChangeAspect="1" noChangeArrowheads="1"/>
          </p:cNvSpPr>
          <p:nvPr/>
        </p:nvSpPr>
        <p:spPr bwMode="auto">
          <a:xfrm>
            <a:off x="7007846" y="1424492"/>
            <a:ext cx="790676" cy="301442"/>
          </a:xfrm>
          <a:prstGeom prst="wedgeRectCallout">
            <a:avLst>
              <a:gd name="adj1" fmla="val -34366"/>
              <a:gd name="adj2" fmla="val 117699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予約情報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2434D3-A08F-EBFB-CAAA-834569A0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480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6.</a:t>
            </a:r>
            <a:r>
              <a:rPr lang="zh-TW" altLang="en-US" dirty="0"/>
              <a:t>各種管理帳票作成機能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9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外貨支払業務に必要な各種帳票を準備しております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ja-JP" altLang="en-US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ja-JP" altLang="en-US" sz="1108" b="1" dirty="0">
              <a:solidFill>
                <a:srgbClr val="000000"/>
              </a:solidFill>
              <a:latin typeface="+mj-ea"/>
              <a:ea typeface="+mj-ea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6" name="コンテンツ プレースホルダー 1"/>
          <p:cNvSpPr txBox="1">
            <a:spLocks/>
          </p:cNvSpPr>
          <p:nvPr/>
        </p:nvSpPr>
        <p:spPr>
          <a:xfrm>
            <a:off x="544178" y="1485049"/>
            <a:ext cx="3864875" cy="338437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24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1pPr>
            <a:lvl2pPr marL="45402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20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2pPr>
            <a:lvl3pPr marL="741363" indent="-11588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3pPr>
            <a:lvl4pPr marL="1089025" indent="-174625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4pPr>
            <a:lvl5pPr marL="13684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5pPr>
            <a:lvl6pPr marL="18256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2828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400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1972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1.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支払準備処理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：支払予定データ一覧表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2.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支払処理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：支払先別一覧表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2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3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：支払承認一覧表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4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：支払確定表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5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：支払仕訳帳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3.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外貨予約処理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：為替予約締結表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F97725F-BEFF-4440-A57F-A07C30A5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08" y="1448866"/>
            <a:ext cx="3463081" cy="226308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92FF04D-7D28-4C70-86A3-F7397454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493" y="2803863"/>
            <a:ext cx="3359872" cy="2195637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32E58E-08BC-6873-60EF-EE8B5A0BB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44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SuperStream 2021">
      <a:dk1>
        <a:sysClr val="windowText" lastClr="000000"/>
      </a:dk1>
      <a:lt1>
        <a:sysClr val="window" lastClr="FFFFFF"/>
      </a:lt1>
      <a:dk2>
        <a:srgbClr val="008CCF"/>
      </a:dk2>
      <a:lt2>
        <a:srgbClr val="FFFFFF"/>
      </a:lt2>
      <a:accent1>
        <a:srgbClr val="FABE00"/>
      </a:accent1>
      <a:accent2>
        <a:srgbClr val="54C3F1"/>
      </a:accent2>
      <a:accent3>
        <a:srgbClr val="EE7B48"/>
      </a:accent3>
      <a:accent4>
        <a:srgbClr val="CE67A4"/>
      </a:accent4>
      <a:accent5>
        <a:srgbClr val="8FC31F"/>
      </a:accent5>
      <a:accent6>
        <a:srgbClr val="2E7DC2"/>
      </a:accent6>
      <a:hlink>
        <a:srgbClr val="008CCF"/>
      </a:hlink>
      <a:folHlink>
        <a:srgbClr val="008CCF"/>
      </a:folHlink>
    </a:clrScheme>
    <a:fontScheme name="SuperStream 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Microsoft Office PowerPoint</Application>
  <PresentationFormat>画面に合わせる (16:9)</PresentationFormat>
  <Paragraphs>332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HGP創英角ｺﾞｼｯｸUB</vt:lpstr>
      <vt:lpstr>Meiryo UI</vt:lpstr>
      <vt:lpstr>ＭＳ Ｐゴシック</vt:lpstr>
      <vt:lpstr>メイリオ</vt:lpstr>
      <vt:lpstr>游ゴシック</vt:lpstr>
      <vt:lpstr>Arial</vt:lpstr>
      <vt:lpstr>Calibri</vt:lpstr>
      <vt:lpstr>Tahoma</vt:lpstr>
      <vt:lpstr>Wingdings</vt:lpstr>
      <vt:lpstr>Wingdings 2</vt:lpstr>
      <vt:lpstr>Office ​​テーマ</vt:lpstr>
      <vt:lpstr>Navio外貨建支払機能  for SuperStream-NX 　　 - FP（ForeignPayment） - ご紹介補足資料</vt:lpstr>
      <vt:lpstr>外貨建支払機能</vt:lpstr>
      <vt:lpstr>外貨建支払機能</vt:lpstr>
      <vt:lpstr>外貨建支払機能 </vt:lpstr>
      <vt:lpstr>外貨建支払機能 </vt:lpstr>
      <vt:lpstr>外貨建支払機能 </vt:lpstr>
      <vt:lpstr>外貨建支払機能 </vt:lpstr>
      <vt:lpstr>外貨建支払機能 </vt:lpstr>
      <vt:lpstr>外貨建支払機能 </vt:lpstr>
      <vt:lpstr>外貨建支払機能</vt:lpstr>
      <vt:lpstr>外貨建支払機能</vt:lpstr>
      <vt:lpstr>外貨建支払機能</vt:lpstr>
      <vt:lpstr>外貨建支払機能</vt:lpstr>
      <vt:lpstr>外貨建支払機能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2026-04-24T04:37:49Z</dcterms:created>
  <dcterms:modified xsi:type="dcterms:W3CDTF">2026-04-24T04:38:16Z</dcterms:modified>
</cp:coreProperties>
</file>