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handoutMasterIdLst>
    <p:handoutMasterId r:id="rId22"/>
  </p:handoutMasterIdLst>
  <p:sldIdLst>
    <p:sldId id="287" r:id="rId2"/>
    <p:sldId id="288" r:id="rId3"/>
    <p:sldId id="1446" r:id="rId4"/>
    <p:sldId id="1461" r:id="rId5"/>
    <p:sldId id="1448" r:id="rId6"/>
    <p:sldId id="1449" r:id="rId7"/>
    <p:sldId id="1450" r:id="rId8"/>
    <p:sldId id="1451" r:id="rId9"/>
    <p:sldId id="1452" r:id="rId10"/>
    <p:sldId id="1453" r:id="rId11"/>
    <p:sldId id="1458" r:id="rId12"/>
    <p:sldId id="1454" r:id="rId13"/>
    <p:sldId id="1455" r:id="rId14"/>
    <p:sldId id="1462" r:id="rId15"/>
    <p:sldId id="1456" r:id="rId16"/>
    <p:sldId id="1463" r:id="rId17"/>
    <p:sldId id="1457" r:id="rId18"/>
    <p:sldId id="1460" r:id="rId19"/>
    <p:sldId id="1427" r:id="rId20"/>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85858"/>
    <a:srgbClr val="F18F60"/>
    <a:srgbClr val="7526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74" y="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44D968F-01DC-455B-B5C9-2408D4ACAB73}" type="datetimeFigureOut">
              <a:rPr kumimoji="1" lang="ja-JP" altLang="en-US" smtClean="0"/>
              <a:t>2025/11/19</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B0F32C5D-B12B-4FE2-9CDE-530407AD397E}" type="slidenum">
              <a:rPr kumimoji="1" lang="ja-JP" altLang="en-US" smtClean="0"/>
              <a:t>‹#›</a:t>
            </a:fld>
            <a:endParaRPr kumimoji="1" lang="ja-JP" altLang="en-US"/>
          </a:p>
        </p:txBody>
      </p:sp>
    </p:spTree>
    <p:extLst>
      <p:ext uri="{BB962C8B-B14F-4D97-AF65-F5344CB8AC3E}">
        <p14:creationId xmlns:p14="http://schemas.microsoft.com/office/powerpoint/2010/main" val="387079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2025/11/19</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a:t>
            </a:fld>
            <a:endParaRPr kumimoji="1" lang="ja-JP" altLang="en-US"/>
          </a:p>
        </p:txBody>
      </p:sp>
    </p:spTree>
    <p:extLst>
      <p:ext uri="{BB962C8B-B14F-4D97-AF65-F5344CB8AC3E}">
        <p14:creationId xmlns:p14="http://schemas.microsoft.com/office/powerpoint/2010/main" val="2691005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12</a:t>
            </a:fld>
            <a:endParaRPr kumimoji="1" lang="ja-JP" altLang="en-US"/>
          </a:p>
        </p:txBody>
      </p:sp>
    </p:spTree>
    <p:extLst>
      <p:ext uri="{BB962C8B-B14F-4D97-AF65-F5344CB8AC3E}">
        <p14:creationId xmlns:p14="http://schemas.microsoft.com/office/powerpoint/2010/main" val="345168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13</a:t>
            </a:fld>
            <a:endParaRPr kumimoji="1" lang="ja-JP" altLang="en-US"/>
          </a:p>
        </p:txBody>
      </p:sp>
    </p:spTree>
    <p:extLst>
      <p:ext uri="{BB962C8B-B14F-4D97-AF65-F5344CB8AC3E}">
        <p14:creationId xmlns:p14="http://schemas.microsoft.com/office/powerpoint/2010/main" val="3946360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14</a:t>
            </a:fld>
            <a:endParaRPr kumimoji="1" lang="ja-JP" altLang="en-US"/>
          </a:p>
        </p:txBody>
      </p:sp>
    </p:spTree>
    <p:extLst>
      <p:ext uri="{BB962C8B-B14F-4D97-AF65-F5344CB8AC3E}">
        <p14:creationId xmlns:p14="http://schemas.microsoft.com/office/powerpoint/2010/main" val="3973377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15</a:t>
            </a:fld>
            <a:endParaRPr kumimoji="1" lang="ja-JP" altLang="en-US"/>
          </a:p>
        </p:txBody>
      </p:sp>
    </p:spTree>
    <p:extLst>
      <p:ext uri="{BB962C8B-B14F-4D97-AF65-F5344CB8AC3E}">
        <p14:creationId xmlns:p14="http://schemas.microsoft.com/office/powerpoint/2010/main" val="1534406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16</a:t>
            </a:fld>
            <a:endParaRPr kumimoji="1" lang="ja-JP" altLang="en-US"/>
          </a:p>
        </p:txBody>
      </p:sp>
    </p:spTree>
    <p:extLst>
      <p:ext uri="{BB962C8B-B14F-4D97-AF65-F5344CB8AC3E}">
        <p14:creationId xmlns:p14="http://schemas.microsoft.com/office/powerpoint/2010/main" val="653018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17</a:t>
            </a:fld>
            <a:endParaRPr kumimoji="1" lang="ja-JP" altLang="en-US"/>
          </a:p>
        </p:txBody>
      </p:sp>
    </p:spTree>
    <p:extLst>
      <p:ext uri="{BB962C8B-B14F-4D97-AF65-F5344CB8AC3E}">
        <p14:creationId xmlns:p14="http://schemas.microsoft.com/office/powerpoint/2010/main" val="3961201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18</a:t>
            </a:fld>
            <a:endParaRPr kumimoji="1" lang="ja-JP" altLang="en-US"/>
          </a:p>
        </p:txBody>
      </p:sp>
    </p:spTree>
    <p:extLst>
      <p:ext uri="{BB962C8B-B14F-4D97-AF65-F5344CB8AC3E}">
        <p14:creationId xmlns:p14="http://schemas.microsoft.com/office/powerpoint/2010/main" val="279060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a:t>
            </a:fld>
            <a:endParaRPr kumimoji="1" lang="ja-JP" altLang="en-US"/>
          </a:p>
        </p:txBody>
      </p:sp>
    </p:spTree>
    <p:extLst>
      <p:ext uri="{BB962C8B-B14F-4D97-AF65-F5344CB8AC3E}">
        <p14:creationId xmlns:p14="http://schemas.microsoft.com/office/powerpoint/2010/main" val="217933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a:t>
            </a:fld>
            <a:endParaRPr kumimoji="1" lang="ja-JP" altLang="en-US"/>
          </a:p>
        </p:txBody>
      </p:sp>
    </p:spTree>
    <p:extLst>
      <p:ext uri="{BB962C8B-B14F-4D97-AF65-F5344CB8AC3E}">
        <p14:creationId xmlns:p14="http://schemas.microsoft.com/office/powerpoint/2010/main" val="2627896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a:t>
            </a:fld>
            <a:endParaRPr kumimoji="1" lang="ja-JP" altLang="en-US"/>
          </a:p>
        </p:txBody>
      </p:sp>
    </p:spTree>
    <p:extLst>
      <p:ext uri="{BB962C8B-B14F-4D97-AF65-F5344CB8AC3E}">
        <p14:creationId xmlns:p14="http://schemas.microsoft.com/office/powerpoint/2010/main" val="4038822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7</a:t>
            </a:fld>
            <a:endParaRPr kumimoji="1" lang="ja-JP" altLang="en-US"/>
          </a:p>
        </p:txBody>
      </p:sp>
    </p:spTree>
    <p:extLst>
      <p:ext uri="{BB962C8B-B14F-4D97-AF65-F5344CB8AC3E}">
        <p14:creationId xmlns:p14="http://schemas.microsoft.com/office/powerpoint/2010/main" val="311015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8</a:t>
            </a:fld>
            <a:endParaRPr kumimoji="1" lang="ja-JP" altLang="en-US"/>
          </a:p>
        </p:txBody>
      </p:sp>
    </p:spTree>
    <p:extLst>
      <p:ext uri="{BB962C8B-B14F-4D97-AF65-F5344CB8AC3E}">
        <p14:creationId xmlns:p14="http://schemas.microsoft.com/office/powerpoint/2010/main" val="1987471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9</a:t>
            </a:fld>
            <a:endParaRPr kumimoji="1" lang="ja-JP" altLang="en-US"/>
          </a:p>
        </p:txBody>
      </p:sp>
    </p:spTree>
    <p:extLst>
      <p:ext uri="{BB962C8B-B14F-4D97-AF65-F5344CB8AC3E}">
        <p14:creationId xmlns:p14="http://schemas.microsoft.com/office/powerpoint/2010/main" val="3956012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10</a:t>
            </a:fld>
            <a:endParaRPr kumimoji="1" lang="ja-JP" altLang="en-US"/>
          </a:p>
        </p:txBody>
      </p:sp>
    </p:spTree>
    <p:extLst>
      <p:ext uri="{BB962C8B-B14F-4D97-AF65-F5344CB8AC3E}">
        <p14:creationId xmlns:p14="http://schemas.microsoft.com/office/powerpoint/2010/main" val="180422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11</a:t>
            </a:fld>
            <a:endParaRPr kumimoji="1" lang="ja-JP" altLang="en-US"/>
          </a:p>
        </p:txBody>
      </p:sp>
    </p:spTree>
    <p:extLst>
      <p:ext uri="{BB962C8B-B14F-4D97-AF65-F5344CB8AC3E}">
        <p14:creationId xmlns:p14="http://schemas.microsoft.com/office/powerpoint/2010/main" val="331896118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375209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19766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accent3"/>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spTree>
    <p:extLst>
      <p:ext uri="{BB962C8B-B14F-4D97-AF65-F5344CB8AC3E}">
        <p14:creationId xmlns:p14="http://schemas.microsoft.com/office/powerpoint/2010/main" val="314819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spTree>
    <p:extLst>
      <p:ext uri="{BB962C8B-B14F-4D97-AF65-F5344CB8AC3E}">
        <p14:creationId xmlns:p14="http://schemas.microsoft.com/office/powerpoint/2010/main" val="3095886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a:p>
        </p:txBody>
      </p:sp>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文章（必要な場合のみ）　フォントサイズ </a:t>
            </a:r>
            <a:r>
              <a:rPr kumimoji="1" lang="en-US" altLang="ja-JP"/>
              <a:t>16P</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spTree>
    <p:extLst>
      <p:ext uri="{BB962C8B-B14F-4D97-AF65-F5344CB8AC3E}">
        <p14:creationId xmlns:p14="http://schemas.microsoft.com/office/powerpoint/2010/main" val="4074571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9" name="テキスト プレースホルダー 8"/>
          <p:cNvSpPr>
            <a:spLocks noGrp="1"/>
          </p:cNvSpPr>
          <p:nvPr>
            <p:ph type="body" sz="quarter" idx="16" hasCustomPrompt="1"/>
          </p:nvPr>
        </p:nvSpPr>
        <p:spPr>
          <a:xfrm>
            <a:off x="179512" y="591530"/>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3" name="テキスト プレースホルダー 10"/>
          <p:cNvSpPr>
            <a:spLocks noGrp="1"/>
          </p:cNvSpPr>
          <p:nvPr>
            <p:ph type="body" sz="quarter" idx="17" hasCustomPrompt="1"/>
          </p:nvPr>
        </p:nvSpPr>
        <p:spPr>
          <a:xfrm>
            <a:off x="251618" y="917812"/>
            <a:ext cx="8640763" cy="279306"/>
          </a:xfrm>
          <a:prstGeom prst="rect">
            <a:avLst/>
          </a:prstGeom>
        </p:spPr>
        <p:txBody>
          <a:bodyPr/>
          <a:lstStyle>
            <a:lvl1pPr marL="0" indent="0">
              <a:buNone/>
              <a:defRPr sz="1600"/>
            </a:lvl1pPr>
          </a:lstStyle>
          <a:p>
            <a:pPr lvl="0"/>
            <a:r>
              <a:rPr kumimoji="1" lang="ja-JP" altLang="en-US"/>
              <a:t>説明文（フォント</a:t>
            </a:r>
            <a:r>
              <a:rPr kumimoji="1" lang="en-US" altLang="ja-JP"/>
              <a:t>16Pt)</a:t>
            </a:r>
            <a:endParaRPr kumimoji="1" lang="ja-JP" altLang="en-US"/>
          </a:p>
        </p:txBody>
      </p:sp>
      <p:cxnSp>
        <p:nvCxnSpPr>
          <p:cNvPr id="15" name="直線コネクタ 14"/>
          <p:cNvCxnSpPr/>
          <p:nvPr userDrawn="1"/>
        </p:nvCxnSpPr>
        <p:spPr>
          <a:xfrm>
            <a:off x="252000" y="866278"/>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6"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spTree>
    <p:extLst>
      <p:ext uri="{BB962C8B-B14F-4D97-AF65-F5344CB8AC3E}">
        <p14:creationId xmlns:p14="http://schemas.microsoft.com/office/powerpoint/2010/main" val="3567773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391047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250902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0"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82827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hasCustomPrompt="1"/>
          </p:nvPr>
        </p:nvSpPr>
        <p:spPr>
          <a:xfrm>
            <a:off x="358775" y="972000"/>
            <a:ext cx="846000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文章（必要な場合のみ）　フォントサイズ </a:t>
            </a:r>
            <a:r>
              <a:rPr kumimoji="1" lang="en-US" altLang="ja-JP"/>
              <a:t>16P</a:t>
            </a:r>
          </a:p>
        </p:txBody>
      </p:sp>
      <p:sp>
        <p:nvSpPr>
          <p:cNvPr id="11"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4369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1"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4"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18"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9" name="テキスト プレースホルダー 10"/>
          <p:cNvSpPr>
            <a:spLocks noGrp="1"/>
          </p:cNvSpPr>
          <p:nvPr>
            <p:ph type="body" sz="quarter" idx="17" hasCustomPrompt="1"/>
          </p:nvPr>
        </p:nvSpPr>
        <p:spPr>
          <a:xfrm>
            <a:off x="359729" y="864000"/>
            <a:ext cx="8640763" cy="279306"/>
          </a:xfrm>
          <a:prstGeom prst="rect">
            <a:avLst/>
          </a:prstGeom>
        </p:spPr>
        <p:txBody>
          <a:bodyPr/>
          <a:lstStyle>
            <a:lvl1pPr marL="0" indent="0">
              <a:lnSpc>
                <a:spcPts val="1800"/>
              </a:lnSpc>
              <a:spcBef>
                <a:spcPts val="0"/>
              </a:spcBef>
              <a:buNone/>
              <a:defRPr sz="1600">
                <a:latin typeface="+mn-ea"/>
                <a:ea typeface="+mn-ea"/>
              </a:defRPr>
            </a:lvl1pPr>
          </a:lstStyle>
          <a:p>
            <a:pPr lvl="0"/>
            <a:r>
              <a:rPr kumimoji="1" lang="ja-JP" altLang="en-US"/>
              <a:t>説明文（フォント</a:t>
            </a:r>
            <a:r>
              <a:rPr kumimoji="1" lang="en-US" altLang="ja-JP"/>
              <a:t>16Pt)</a:t>
            </a:r>
            <a:endParaRPr kumimoji="1" lang="ja-JP" altLang="en-US"/>
          </a:p>
        </p:txBody>
      </p:sp>
      <p:cxnSp>
        <p:nvCxnSpPr>
          <p:cNvPr id="20" name="直線コネクタ 19"/>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17846121"/>
      </p:ext>
    </p:extLst>
  </p:cSld>
  <p:clrMapOvr>
    <a:masterClrMapping/>
  </p:clrMapOvr>
  <p:extLst>
    <p:ext uri="{DCECCB84-F9BA-43D5-87BE-67443E8EF086}">
      <p15:sldGuideLst xmlns:p15="http://schemas.microsoft.com/office/powerpoint/2012/main">
        <p15:guide id="1" orient="horz" pos="57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38986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168435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sp>
        <p:nvSpPr>
          <p:cNvPr id="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6" r:id="rId5"/>
    <p:sldLayoutId id="2147483649" r:id="rId6"/>
    <p:sldLayoutId id="2147483657" r:id="rId7"/>
    <p:sldLayoutId id="2147483660" r:id="rId8"/>
    <p:sldLayoutId id="2147483661" r:id="rId9"/>
    <p:sldLayoutId id="2147483659" r:id="rId10"/>
    <p:sldLayoutId id="2147483665" r:id="rId11"/>
    <p:sldLayoutId id="2147483663" r:id="rId12"/>
    <p:sldLayoutId id="2147483655" r:id="rId13"/>
    <p:sldLayoutId id="2147483664" r:id="rId14"/>
    <p:sldLayoutId id="2147483662" r:id="rId15"/>
    <p:sldLayoutId id="2147483654" r:id="rId16"/>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52.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8.emf"/><Relationship Id="rId1" Type="http://schemas.openxmlformats.org/officeDocument/2006/relationships/slideLayout" Target="../slideLayouts/slideLayout1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タイトル 6"/>
          <p:cNvSpPr>
            <a:spLocks noGrp="1"/>
          </p:cNvSpPr>
          <p:nvPr>
            <p:ph type="title"/>
          </p:nvPr>
        </p:nvSpPr>
        <p:spPr>
          <a:xfrm>
            <a:off x="251520" y="1383618"/>
            <a:ext cx="8209728" cy="1816192"/>
          </a:xfrm>
        </p:spPr>
        <p:txBody>
          <a:bodyPr/>
          <a:lstStyle/>
          <a:p>
            <a:r>
              <a:rPr lang="en-US" altLang="ja-JP" dirty="0" err="1"/>
              <a:t>SuperStream</a:t>
            </a:r>
            <a:r>
              <a:rPr lang="en-US" altLang="ja-JP" dirty="0"/>
              <a:t>-NX</a:t>
            </a:r>
            <a:br>
              <a:rPr lang="en-US" altLang="ja-JP" dirty="0"/>
            </a:br>
            <a:r>
              <a:rPr lang="ja-JP" altLang="en-US" dirty="0"/>
              <a:t>人事給与 </a:t>
            </a:r>
            <a:r>
              <a:rPr lang="en-US" altLang="ja-JP" dirty="0"/>
              <a:t>Word</a:t>
            </a:r>
            <a:r>
              <a:rPr lang="ja-JP" altLang="en-US" dirty="0"/>
              <a:t>差し込み設定事例</a:t>
            </a:r>
            <a:br>
              <a:rPr lang="en-US" altLang="ja-JP" dirty="0"/>
            </a:br>
            <a:endParaRPr kumimoji="1" lang="ja-JP" altLang="en-US" sz="2400" dirty="0"/>
          </a:p>
        </p:txBody>
      </p:sp>
      <p:sp>
        <p:nvSpPr>
          <p:cNvPr id="2" name="テキスト ボックス 1">
            <a:extLst>
              <a:ext uri="{FF2B5EF4-FFF2-40B4-BE49-F238E27FC236}">
                <a16:creationId xmlns:a16="http://schemas.microsoft.com/office/drawing/2014/main" id="{35BF25B7-68C9-94C9-CB74-00781490E5B8}"/>
              </a:ext>
            </a:extLst>
          </p:cNvPr>
          <p:cNvSpPr txBox="1"/>
          <p:nvPr/>
        </p:nvSpPr>
        <p:spPr>
          <a:xfrm>
            <a:off x="358775" y="3975906"/>
            <a:ext cx="2769989" cy="169277"/>
          </a:xfrm>
          <a:prstGeom prst="rect">
            <a:avLst/>
          </a:prstGeom>
          <a:noFill/>
        </p:spPr>
        <p:txBody>
          <a:bodyPr wrap="none" lIns="0" tIns="0" rIns="0" bIns="0" rtlCol="0">
            <a:spAutoFit/>
          </a:bodyPr>
          <a:lstStyle/>
          <a:p>
            <a:pPr>
              <a:lnSpc>
                <a:spcPct val="110000"/>
              </a:lnSpc>
            </a:pPr>
            <a:r>
              <a:rPr lang="ja-JP" altLang="en-US" sz="1000" dirty="0">
                <a:solidFill>
                  <a:schemeClr val="bg2">
                    <a:lumMod val="50000"/>
                  </a:schemeClr>
                </a:solidFill>
              </a:rPr>
              <a:t>キヤノンＩＴソリューションズ株式会社</a:t>
            </a:r>
            <a:r>
              <a:rPr lang="en-US" altLang="ja-JP" sz="1000" dirty="0">
                <a:solidFill>
                  <a:schemeClr val="bg2">
                    <a:lumMod val="50000"/>
                  </a:schemeClr>
                </a:solidFill>
              </a:rPr>
              <a:t>	</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1351991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lang="ja-JP" altLang="en-US" sz="2000" dirty="0"/>
              <a:t>４</a:t>
            </a:r>
            <a:r>
              <a:rPr kumimoji="1" lang="ja-JP" altLang="en-US" sz="2000" dirty="0"/>
              <a:t>．</a:t>
            </a:r>
            <a:r>
              <a:rPr kumimoji="1" lang="en-US" altLang="ja-JP" sz="2000" dirty="0"/>
              <a:t>Word</a:t>
            </a:r>
            <a:r>
              <a:rPr lang="ja-JP" altLang="en-US" sz="2000" dirty="0"/>
              <a:t>差し込み文書の設定と調整</a:t>
            </a:r>
            <a:endParaRPr kumimoji="1" lang="ja-JP" altLang="en-US" sz="2000"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2">
            <a:extLst>
              <a:ext uri="{FF2B5EF4-FFF2-40B4-BE49-F238E27FC236}">
                <a16:creationId xmlns:a16="http://schemas.microsoft.com/office/drawing/2014/main" id="{4C72579C-91AF-D0D3-8F86-22F29875F3A0}"/>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（２）起動した</a:t>
            </a:r>
            <a:r>
              <a:rPr lang="en-US" altLang="ja-JP" sz="1200" b="1" dirty="0">
                <a:latin typeface="Meiryo UI" panose="020B0604030504040204" pitchFamily="50" charset="-128"/>
                <a:ea typeface="Meiryo UI" panose="020B0604030504040204" pitchFamily="50" charset="-128"/>
              </a:rPr>
              <a:t>Word</a:t>
            </a:r>
            <a:r>
              <a:rPr lang="ja-JP" altLang="en-US" sz="1200" b="1" dirty="0">
                <a:latin typeface="Meiryo UI" panose="020B0604030504040204" pitchFamily="50" charset="-128"/>
                <a:ea typeface="Meiryo UI" panose="020B0604030504040204" pitchFamily="50" charset="-128"/>
              </a:rPr>
              <a:t>のテンプレートファイルで差し込み文書設定を準備する</a:t>
            </a:r>
            <a:endParaRPr lang="en-US" altLang="ja-JP" sz="1200" b="1" dirty="0">
              <a:latin typeface="Meiryo UI" panose="020B0604030504040204" pitchFamily="50" charset="-128"/>
              <a:ea typeface="Meiryo UI" panose="020B0604030504040204" pitchFamily="50" charset="-128"/>
            </a:endParaRPr>
          </a:p>
        </p:txBody>
      </p:sp>
      <p:sp>
        <p:nvSpPr>
          <p:cNvPr id="8" name="テキスト プレースホルダー 2">
            <a:extLst>
              <a:ext uri="{FF2B5EF4-FFF2-40B4-BE49-F238E27FC236}">
                <a16:creationId xmlns:a16="http://schemas.microsoft.com/office/drawing/2014/main" id="{C6E866C0-138C-8CEF-6796-9191BE1072C0}"/>
              </a:ext>
            </a:extLst>
          </p:cNvPr>
          <p:cNvSpPr txBox="1">
            <a:spLocks/>
          </p:cNvSpPr>
          <p:nvPr/>
        </p:nvSpPr>
        <p:spPr>
          <a:xfrm>
            <a:off x="287999" y="930875"/>
            <a:ext cx="8699883"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⑤「データファイルの選択」画面で指定する、</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人事通達リスト出力</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で作成された差し込みデータの保存場所（パス）を確認します。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この差し込みデータは、</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人事通達リスト出力</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を実行すると、</a:t>
            </a:r>
            <a:r>
              <a:rPr lang="en-US" altLang="ja-JP" sz="1000" dirty="0" err="1">
                <a:latin typeface="Meiryo UI" panose="020B0604030504040204" pitchFamily="50" charset="-128"/>
                <a:ea typeface="Meiryo UI" panose="020B0604030504040204" pitchFamily="50" charset="-128"/>
              </a:rPr>
              <a:t>SuperStream</a:t>
            </a:r>
            <a:r>
              <a:rPr lang="en-US" altLang="ja-JP" sz="1000" dirty="0">
                <a:latin typeface="Meiryo UI" panose="020B0604030504040204" pitchFamily="50" charset="-128"/>
                <a:ea typeface="Meiryo UI" panose="020B0604030504040204" pitchFamily="50" charset="-128"/>
              </a:rPr>
              <a:t>-NX</a:t>
            </a:r>
            <a:r>
              <a:rPr lang="ja-JP" altLang="en-US" sz="1000" dirty="0">
                <a:latin typeface="Meiryo UI" panose="020B0604030504040204" pitchFamily="50" charset="-128"/>
                <a:ea typeface="Meiryo UI" panose="020B0604030504040204" pitchFamily="50" charset="-128"/>
              </a:rPr>
              <a:t>のユーザーフォルダー内にある「</a:t>
            </a:r>
            <a:r>
              <a:rPr lang="en-US" altLang="ja-JP" sz="1000" dirty="0">
                <a:latin typeface="Meiryo UI" panose="020B0604030504040204" pitchFamily="50" charset="-128"/>
                <a:ea typeface="Meiryo UI" panose="020B0604030504040204" pitchFamily="50" charset="-128"/>
              </a:rPr>
              <a:t>Output</a:t>
            </a:r>
            <a:r>
              <a:rPr lang="ja-JP" altLang="en-US" sz="1000" dirty="0">
                <a:latin typeface="Meiryo UI" panose="020B0604030504040204" pitchFamily="50" charset="-128"/>
                <a:ea typeface="Meiryo UI" panose="020B0604030504040204" pitchFamily="50" charset="-128"/>
              </a:rPr>
              <a:t>」フォルダーに自動で出力されます。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そのため、</a:t>
            </a:r>
            <a:r>
              <a:rPr lang="en-US" altLang="ja-JP" sz="1000" dirty="0" err="1">
                <a:latin typeface="Meiryo UI" panose="020B0604030504040204" pitchFamily="50" charset="-128"/>
                <a:ea typeface="Meiryo UI" panose="020B0604030504040204" pitchFamily="50" charset="-128"/>
              </a:rPr>
              <a:t>SuperStream</a:t>
            </a:r>
            <a:r>
              <a:rPr lang="en-US" altLang="ja-JP" sz="1000" dirty="0">
                <a:latin typeface="Meiryo UI" panose="020B0604030504040204" pitchFamily="50" charset="-128"/>
                <a:ea typeface="Meiryo UI" panose="020B0604030504040204" pitchFamily="50" charset="-128"/>
              </a:rPr>
              <a:t>-NX</a:t>
            </a:r>
            <a:r>
              <a:rPr lang="ja-JP" altLang="en-US" sz="1000" dirty="0">
                <a:latin typeface="Meiryo UI" panose="020B0604030504040204" pitchFamily="50" charset="-128"/>
                <a:ea typeface="Meiryo UI" panose="020B0604030504040204" pitchFamily="50" charset="-128"/>
              </a:rPr>
              <a:t>のメニューからユーザーフォルダーを開き、「</a:t>
            </a:r>
            <a:r>
              <a:rPr lang="en-US" altLang="ja-JP" sz="1000" dirty="0">
                <a:latin typeface="Meiryo UI" panose="020B0604030504040204" pitchFamily="50" charset="-128"/>
                <a:ea typeface="Meiryo UI" panose="020B0604030504040204" pitchFamily="50" charset="-128"/>
              </a:rPr>
              <a:t>Output</a:t>
            </a:r>
            <a:r>
              <a:rPr lang="ja-JP" altLang="en-US" sz="1000" dirty="0">
                <a:latin typeface="Meiryo UI" panose="020B0604030504040204" pitchFamily="50" charset="-128"/>
                <a:ea typeface="Meiryo UI" panose="020B0604030504040204" pitchFamily="50" charset="-128"/>
              </a:rPr>
              <a:t>」フォルダーの場所（パス）を確認してください。</a:t>
            </a: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25263609-5A60-185B-2139-9404AE9FFF44}"/>
              </a:ext>
            </a:extLst>
          </p:cNvPr>
          <p:cNvPicPr>
            <a:picLocks noChangeAspect="1"/>
          </p:cNvPicPr>
          <p:nvPr/>
        </p:nvPicPr>
        <p:blipFill>
          <a:blip r:embed="rId3"/>
          <a:stretch>
            <a:fillRect/>
          </a:stretch>
        </p:blipFill>
        <p:spPr>
          <a:xfrm>
            <a:off x="500362" y="1643623"/>
            <a:ext cx="5012058" cy="934266"/>
          </a:xfrm>
          <a:prstGeom prst="rect">
            <a:avLst/>
          </a:prstGeom>
        </p:spPr>
      </p:pic>
      <p:pic>
        <p:nvPicPr>
          <p:cNvPr id="19" name="図 18">
            <a:extLst>
              <a:ext uri="{FF2B5EF4-FFF2-40B4-BE49-F238E27FC236}">
                <a16:creationId xmlns:a16="http://schemas.microsoft.com/office/drawing/2014/main" id="{148EA6C4-F95E-8B31-72F4-8B4D514EDB8E}"/>
              </a:ext>
            </a:extLst>
          </p:cNvPr>
          <p:cNvPicPr>
            <a:picLocks noChangeAspect="1"/>
          </p:cNvPicPr>
          <p:nvPr/>
        </p:nvPicPr>
        <p:blipFill>
          <a:blip r:embed="rId4"/>
          <a:stretch>
            <a:fillRect/>
          </a:stretch>
        </p:blipFill>
        <p:spPr>
          <a:xfrm>
            <a:off x="2757837" y="1899789"/>
            <a:ext cx="3341011" cy="2269183"/>
          </a:xfrm>
          <a:prstGeom prst="rect">
            <a:avLst/>
          </a:prstGeom>
        </p:spPr>
      </p:pic>
      <p:pic>
        <p:nvPicPr>
          <p:cNvPr id="21" name="図 20">
            <a:extLst>
              <a:ext uri="{FF2B5EF4-FFF2-40B4-BE49-F238E27FC236}">
                <a16:creationId xmlns:a16="http://schemas.microsoft.com/office/drawing/2014/main" id="{F96DFB50-BCB5-6AA0-EAE5-AFFC59A18D93}"/>
              </a:ext>
            </a:extLst>
          </p:cNvPr>
          <p:cNvPicPr>
            <a:picLocks noChangeAspect="1"/>
          </p:cNvPicPr>
          <p:nvPr/>
        </p:nvPicPr>
        <p:blipFill>
          <a:blip r:embed="rId5"/>
          <a:stretch>
            <a:fillRect/>
          </a:stretch>
        </p:blipFill>
        <p:spPr>
          <a:xfrm>
            <a:off x="5526676" y="2460506"/>
            <a:ext cx="3545785" cy="1635705"/>
          </a:xfrm>
          <a:prstGeom prst="rect">
            <a:avLst/>
          </a:prstGeom>
        </p:spPr>
      </p:pic>
      <p:sp>
        <p:nvSpPr>
          <p:cNvPr id="5" name="四角形: 角を丸くする 4">
            <a:extLst>
              <a:ext uri="{FF2B5EF4-FFF2-40B4-BE49-F238E27FC236}">
                <a16:creationId xmlns:a16="http://schemas.microsoft.com/office/drawing/2014/main" id="{808FAE5C-25B6-13CA-879E-AF57388FFBB9}"/>
              </a:ext>
            </a:extLst>
          </p:cNvPr>
          <p:cNvSpPr/>
          <p:nvPr/>
        </p:nvSpPr>
        <p:spPr>
          <a:xfrm>
            <a:off x="966439" y="1980054"/>
            <a:ext cx="1345581" cy="153546"/>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プレースホルダー 2">
            <a:extLst>
              <a:ext uri="{FF2B5EF4-FFF2-40B4-BE49-F238E27FC236}">
                <a16:creationId xmlns:a16="http://schemas.microsoft.com/office/drawing/2014/main" id="{EA822340-ACF5-3AD3-ED1B-8CDC1F22FA99}"/>
              </a:ext>
            </a:extLst>
          </p:cNvPr>
          <p:cNvSpPr txBox="1">
            <a:spLocks/>
          </p:cNvSpPr>
          <p:nvPr/>
        </p:nvSpPr>
        <p:spPr>
          <a:xfrm>
            <a:off x="626252" y="1916554"/>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(a)</a:t>
            </a:r>
          </a:p>
        </p:txBody>
      </p:sp>
      <p:sp>
        <p:nvSpPr>
          <p:cNvPr id="12" name="四角形: 角を丸くする 11">
            <a:extLst>
              <a:ext uri="{FF2B5EF4-FFF2-40B4-BE49-F238E27FC236}">
                <a16:creationId xmlns:a16="http://schemas.microsoft.com/office/drawing/2014/main" id="{3492044D-3C5F-3999-B57A-2B753280ABB6}"/>
              </a:ext>
            </a:extLst>
          </p:cNvPr>
          <p:cNvSpPr/>
          <p:nvPr/>
        </p:nvSpPr>
        <p:spPr>
          <a:xfrm>
            <a:off x="3974113" y="3782446"/>
            <a:ext cx="524848" cy="138261"/>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矢印: 右 12">
            <a:extLst>
              <a:ext uri="{FF2B5EF4-FFF2-40B4-BE49-F238E27FC236}">
                <a16:creationId xmlns:a16="http://schemas.microsoft.com/office/drawing/2014/main" id="{87A05629-EDB6-75D5-7A3B-E7BE287707D9}"/>
              </a:ext>
            </a:extLst>
          </p:cNvPr>
          <p:cNvSpPr/>
          <p:nvPr/>
        </p:nvSpPr>
        <p:spPr>
          <a:xfrm>
            <a:off x="5063105" y="3484417"/>
            <a:ext cx="1668864" cy="691827"/>
          </a:xfrm>
          <a:prstGeom prst="rightArrow">
            <a:avLst>
              <a:gd name="adj1" fmla="val 50000"/>
              <a:gd name="adj2" fmla="val 60359"/>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14" name="テキスト プレースホルダー 2">
            <a:extLst>
              <a:ext uri="{FF2B5EF4-FFF2-40B4-BE49-F238E27FC236}">
                <a16:creationId xmlns:a16="http://schemas.microsoft.com/office/drawing/2014/main" id="{48F1FD22-34FF-3227-A56F-EA41CB0B2554}"/>
              </a:ext>
            </a:extLst>
          </p:cNvPr>
          <p:cNvSpPr txBox="1">
            <a:spLocks/>
          </p:cNvSpPr>
          <p:nvPr/>
        </p:nvSpPr>
        <p:spPr>
          <a:xfrm>
            <a:off x="3816067" y="3574398"/>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(b)</a:t>
            </a:r>
          </a:p>
        </p:txBody>
      </p:sp>
      <p:sp>
        <p:nvSpPr>
          <p:cNvPr id="15" name="四角形: 角を丸くする 14">
            <a:extLst>
              <a:ext uri="{FF2B5EF4-FFF2-40B4-BE49-F238E27FC236}">
                <a16:creationId xmlns:a16="http://schemas.microsoft.com/office/drawing/2014/main" id="{2AC8451A-EC3B-693A-C70A-45B65F41189D}"/>
              </a:ext>
            </a:extLst>
          </p:cNvPr>
          <p:cNvSpPr/>
          <p:nvPr/>
        </p:nvSpPr>
        <p:spPr>
          <a:xfrm>
            <a:off x="7039037" y="2743250"/>
            <a:ext cx="1657814" cy="227956"/>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プレースホルダー 2">
            <a:extLst>
              <a:ext uri="{FF2B5EF4-FFF2-40B4-BE49-F238E27FC236}">
                <a16:creationId xmlns:a16="http://schemas.microsoft.com/office/drawing/2014/main" id="{567B3978-BF0D-7254-412A-E3E1FE92A112}"/>
              </a:ext>
            </a:extLst>
          </p:cNvPr>
          <p:cNvSpPr txBox="1">
            <a:spLocks/>
          </p:cNvSpPr>
          <p:nvPr/>
        </p:nvSpPr>
        <p:spPr>
          <a:xfrm>
            <a:off x="6544665" y="1886953"/>
            <a:ext cx="2527796" cy="3092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差し込みデータファイルの「</a:t>
            </a:r>
            <a:r>
              <a:rPr lang="en-US" altLang="ja-JP" sz="1000" dirty="0">
                <a:latin typeface="Meiryo UI" panose="020B0604030504040204" pitchFamily="50" charset="-128"/>
                <a:ea typeface="Meiryo UI" panose="020B0604030504040204" pitchFamily="50" charset="-128"/>
              </a:rPr>
              <a:t>HL220200.000</a:t>
            </a:r>
            <a:r>
              <a:rPr lang="ja-JP" altLang="en-US" sz="1000" dirty="0">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が出力される</a:t>
            </a:r>
            <a:r>
              <a:rPr lang="en-US" altLang="ja-JP" sz="1000" dirty="0">
                <a:latin typeface="Meiryo UI" panose="020B0604030504040204" pitchFamily="50" charset="-128"/>
                <a:ea typeface="Meiryo UI" panose="020B0604030504040204" pitchFamily="50" charset="-128"/>
              </a:rPr>
              <a:t>Output</a:t>
            </a:r>
            <a:r>
              <a:rPr lang="ja-JP" altLang="en-US" sz="1000" dirty="0">
                <a:latin typeface="Meiryo UI" panose="020B0604030504040204" pitchFamily="50" charset="-128"/>
                <a:ea typeface="Meiryo UI" panose="020B0604030504040204" pitchFamily="50" charset="-128"/>
              </a:rPr>
              <a:t>フォルダーの</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場所（パス）をコピーします。</a:t>
            </a:r>
            <a:endParaRPr lang="en-US" altLang="ja-JP" sz="1000" dirty="0">
              <a:latin typeface="Meiryo UI" panose="020B0604030504040204" pitchFamily="50" charset="-128"/>
              <a:ea typeface="Meiryo UI" panose="020B0604030504040204" pitchFamily="50" charset="-128"/>
            </a:endParaRPr>
          </a:p>
        </p:txBody>
      </p:sp>
      <p:sp>
        <p:nvSpPr>
          <p:cNvPr id="17" name="テキスト プレースホルダー 2">
            <a:extLst>
              <a:ext uri="{FF2B5EF4-FFF2-40B4-BE49-F238E27FC236}">
                <a16:creationId xmlns:a16="http://schemas.microsoft.com/office/drawing/2014/main" id="{D2D86B20-90AD-FF16-6A6E-288EA5600580}"/>
              </a:ext>
            </a:extLst>
          </p:cNvPr>
          <p:cNvSpPr txBox="1">
            <a:spLocks/>
          </p:cNvSpPr>
          <p:nvPr/>
        </p:nvSpPr>
        <p:spPr>
          <a:xfrm>
            <a:off x="6843547" y="3856542"/>
            <a:ext cx="2083679" cy="276050"/>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b="1" dirty="0">
                <a:solidFill>
                  <a:schemeClr val="accent3"/>
                </a:solidFill>
                <a:latin typeface="Meiryo UI" panose="020B0604030504040204" pitchFamily="50" charset="-128"/>
                <a:ea typeface="Meiryo UI" panose="020B0604030504040204" pitchFamily="50" charset="-128"/>
              </a:rPr>
              <a:t>↑出力された差し込みデータファイル</a:t>
            </a:r>
            <a:endParaRPr lang="en-US" altLang="ja-JP" sz="1000" b="1" dirty="0">
              <a:solidFill>
                <a:schemeClr val="accent3"/>
              </a:solidFill>
              <a:latin typeface="Meiryo UI" panose="020B0604030504040204" pitchFamily="50" charset="-128"/>
              <a:ea typeface="Meiryo UI" panose="020B0604030504040204" pitchFamily="50" charset="-128"/>
            </a:endParaRPr>
          </a:p>
        </p:txBody>
      </p:sp>
      <p:sp>
        <p:nvSpPr>
          <p:cNvPr id="18" name="四角形: 角を丸くする 17">
            <a:extLst>
              <a:ext uri="{FF2B5EF4-FFF2-40B4-BE49-F238E27FC236}">
                <a16:creationId xmlns:a16="http://schemas.microsoft.com/office/drawing/2014/main" id="{71B3ACFA-6901-6CEF-D110-F0E08ACC6A5C}"/>
              </a:ext>
            </a:extLst>
          </p:cNvPr>
          <p:cNvSpPr/>
          <p:nvPr/>
        </p:nvSpPr>
        <p:spPr>
          <a:xfrm>
            <a:off x="6925418" y="3693300"/>
            <a:ext cx="748333" cy="145522"/>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プレースホルダー 2">
            <a:extLst>
              <a:ext uri="{FF2B5EF4-FFF2-40B4-BE49-F238E27FC236}">
                <a16:creationId xmlns:a16="http://schemas.microsoft.com/office/drawing/2014/main" id="{27BF06E1-1557-F5A7-1C48-A8CF803B8976}"/>
              </a:ext>
            </a:extLst>
          </p:cNvPr>
          <p:cNvSpPr txBox="1">
            <a:spLocks/>
          </p:cNvSpPr>
          <p:nvPr/>
        </p:nvSpPr>
        <p:spPr>
          <a:xfrm>
            <a:off x="5063104" y="3611416"/>
            <a:ext cx="1481562" cy="3092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dirty="0">
                <a:latin typeface="Meiryo UI" panose="020B0604030504040204" pitchFamily="50" charset="-128"/>
                <a:ea typeface="Meiryo UI" panose="020B0604030504040204" pitchFamily="50" charset="-128"/>
              </a:rPr>
              <a:t>Output</a:t>
            </a:r>
            <a:r>
              <a:rPr lang="ja-JP" altLang="en-US" sz="1000" dirty="0">
                <a:latin typeface="Meiryo UI" panose="020B0604030504040204" pitchFamily="50" charset="-128"/>
                <a:ea typeface="Meiryo UI" panose="020B0604030504040204" pitchFamily="50" charset="-128"/>
              </a:rPr>
              <a:t>フォルダーに</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移動します。</a:t>
            </a:r>
            <a:endParaRPr lang="en-US" altLang="ja-JP" sz="1000" dirty="0">
              <a:latin typeface="Meiryo UI" panose="020B0604030504040204" pitchFamily="50" charset="-128"/>
              <a:ea typeface="Meiryo UI" panose="020B0604030504040204" pitchFamily="50" charset="-128"/>
            </a:endParaRPr>
          </a:p>
        </p:txBody>
      </p:sp>
      <p:sp>
        <p:nvSpPr>
          <p:cNvPr id="22" name="テキスト プレースホルダー 2">
            <a:extLst>
              <a:ext uri="{FF2B5EF4-FFF2-40B4-BE49-F238E27FC236}">
                <a16:creationId xmlns:a16="http://schemas.microsoft.com/office/drawing/2014/main" id="{CE68C16F-C396-B52F-8F17-C32F6B62819E}"/>
              </a:ext>
            </a:extLst>
          </p:cNvPr>
          <p:cNvSpPr txBox="1">
            <a:spLocks/>
          </p:cNvSpPr>
          <p:nvPr/>
        </p:nvSpPr>
        <p:spPr>
          <a:xfrm>
            <a:off x="6731969" y="2589503"/>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(c)</a:t>
            </a:r>
          </a:p>
        </p:txBody>
      </p:sp>
      <p:sp>
        <p:nvSpPr>
          <p:cNvPr id="35" name="テキスト プレースホルダー 2">
            <a:extLst>
              <a:ext uri="{FF2B5EF4-FFF2-40B4-BE49-F238E27FC236}">
                <a16:creationId xmlns:a16="http://schemas.microsoft.com/office/drawing/2014/main" id="{62A446A6-EAFB-ABEB-6CAF-B88B9164EDA7}"/>
              </a:ext>
            </a:extLst>
          </p:cNvPr>
          <p:cNvSpPr txBox="1">
            <a:spLocks/>
          </p:cNvSpPr>
          <p:nvPr/>
        </p:nvSpPr>
        <p:spPr>
          <a:xfrm>
            <a:off x="6050991" y="4212625"/>
            <a:ext cx="3245519" cy="3092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人事通達リスト出力</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の差し込みデータのファイル名は</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固定で「</a:t>
            </a:r>
            <a:r>
              <a:rPr lang="en-US" altLang="ja-JP" sz="1000" dirty="0">
                <a:latin typeface="Meiryo UI" panose="020B0604030504040204" pitchFamily="50" charset="-128"/>
                <a:ea typeface="Meiryo UI" panose="020B0604030504040204" pitchFamily="50" charset="-128"/>
              </a:rPr>
              <a:t>HL220200.000</a:t>
            </a:r>
            <a:r>
              <a:rPr lang="ja-JP" altLang="en-US" sz="1000" dirty="0">
                <a:latin typeface="Meiryo UI" panose="020B0604030504040204" pitchFamily="50" charset="-128"/>
                <a:ea typeface="Meiryo UI" panose="020B0604030504040204" pitchFamily="50" charset="-128"/>
              </a:rPr>
              <a:t>」となります。</a:t>
            </a:r>
            <a:endParaRPr lang="en-US" altLang="ja-JP" sz="1000" dirty="0">
              <a:latin typeface="Meiryo UI" panose="020B0604030504040204" pitchFamily="50" charset="-128"/>
              <a:ea typeface="Meiryo UI" panose="020B0604030504040204" pitchFamily="50" charset="-128"/>
            </a:endParaRPr>
          </a:p>
        </p:txBody>
      </p:sp>
      <p:sp>
        <p:nvSpPr>
          <p:cNvPr id="23" name="矢印: 右 22">
            <a:extLst>
              <a:ext uri="{FF2B5EF4-FFF2-40B4-BE49-F238E27FC236}">
                <a16:creationId xmlns:a16="http://schemas.microsoft.com/office/drawing/2014/main" id="{8034E897-995A-DB7C-871E-AA0E7C85DB84}"/>
              </a:ext>
            </a:extLst>
          </p:cNvPr>
          <p:cNvSpPr/>
          <p:nvPr/>
        </p:nvSpPr>
        <p:spPr>
          <a:xfrm rot="2211813">
            <a:off x="2086428" y="2561999"/>
            <a:ext cx="1869801" cy="691827"/>
          </a:xfrm>
          <a:prstGeom prst="rightArrow">
            <a:avLst>
              <a:gd name="adj1" fmla="val 50000"/>
              <a:gd name="adj2" fmla="val 60359"/>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10" name="テキスト プレースホルダー 2">
            <a:extLst>
              <a:ext uri="{FF2B5EF4-FFF2-40B4-BE49-F238E27FC236}">
                <a16:creationId xmlns:a16="http://schemas.microsoft.com/office/drawing/2014/main" id="{4656F490-670E-CB70-26A7-B3CCD573A00E}"/>
              </a:ext>
            </a:extLst>
          </p:cNvPr>
          <p:cNvSpPr txBox="1">
            <a:spLocks/>
          </p:cNvSpPr>
          <p:nvPr/>
        </p:nvSpPr>
        <p:spPr>
          <a:xfrm>
            <a:off x="1509539" y="2690317"/>
            <a:ext cx="2203310" cy="44800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dirty="0" err="1">
                <a:latin typeface="Meiryo UI" panose="020B0604030504040204" pitchFamily="50" charset="-128"/>
                <a:ea typeface="Meiryo UI" panose="020B0604030504040204" pitchFamily="50" charset="-128"/>
              </a:rPr>
              <a:t>SuperStream</a:t>
            </a:r>
            <a:r>
              <a:rPr lang="ja-JP" altLang="en-US" sz="1000" dirty="0">
                <a:latin typeface="Meiryo UI" panose="020B0604030504040204" pitchFamily="50" charset="-128"/>
                <a:ea typeface="Meiryo UI" panose="020B0604030504040204" pitchFamily="50" charset="-128"/>
              </a:rPr>
              <a:t>のユーザーフォルダーが</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エクスプローラーに表示されます。</a:t>
            </a: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4840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lang="ja-JP" altLang="en-US" sz="2000" dirty="0"/>
              <a:t>４</a:t>
            </a:r>
            <a:r>
              <a:rPr kumimoji="1" lang="ja-JP" altLang="en-US" sz="2000" dirty="0"/>
              <a:t>．</a:t>
            </a:r>
            <a:r>
              <a:rPr kumimoji="1" lang="en-US" altLang="ja-JP" sz="2000" dirty="0"/>
              <a:t>Word</a:t>
            </a:r>
            <a:r>
              <a:rPr lang="ja-JP" altLang="en-US" sz="2000" dirty="0"/>
              <a:t>差し込み文書の設定と調整</a:t>
            </a:r>
            <a:endParaRPr kumimoji="1" lang="ja-JP" altLang="en-US" sz="2000"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2">
            <a:extLst>
              <a:ext uri="{FF2B5EF4-FFF2-40B4-BE49-F238E27FC236}">
                <a16:creationId xmlns:a16="http://schemas.microsoft.com/office/drawing/2014/main" id="{4C72579C-91AF-D0D3-8F86-22F29875F3A0}"/>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（２）起動した</a:t>
            </a:r>
            <a:r>
              <a:rPr lang="en-US" altLang="ja-JP" sz="1200" b="1" dirty="0">
                <a:latin typeface="Meiryo UI" panose="020B0604030504040204" pitchFamily="50" charset="-128"/>
                <a:ea typeface="Meiryo UI" panose="020B0604030504040204" pitchFamily="50" charset="-128"/>
              </a:rPr>
              <a:t>Word</a:t>
            </a:r>
            <a:r>
              <a:rPr lang="ja-JP" altLang="en-US" sz="1200" b="1" dirty="0">
                <a:latin typeface="Meiryo UI" panose="020B0604030504040204" pitchFamily="50" charset="-128"/>
                <a:ea typeface="Meiryo UI" panose="020B0604030504040204" pitchFamily="50" charset="-128"/>
              </a:rPr>
              <a:t>のテンプレートファイルで差し込み文書設定を準備する</a:t>
            </a:r>
            <a:endParaRPr lang="en-US" altLang="ja-JP" sz="1200" b="1" dirty="0">
              <a:latin typeface="Meiryo UI" panose="020B0604030504040204" pitchFamily="50" charset="-128"/>
              <a:ea typeface="Meiryo UI" panose="020B0604030504040204" pitchFamily="50" charset="-128"/>
            </a:endParaRPr>
          </a:p>
        </p:txBody>
      </p:sp>
      <p:sp>
        <p:nvSpPr>
          <p:cNvPr id="8" name="テキスト プレースホルダー 2">
            <a:extLst>
              <a:ext uri="{FF2B5EF4-FFF2-40B4-BE49-F238E27FC236}">
                <a16:creationId xmlns:a16="http://schemas.microsoft.com/office/drawing/2014/main" id="{C6E866C0-138C-8CEF-6796-9191BE1072C0}"/>
              </a:ext>
            </a:extLst>
          </p:cNvPr>
          <p:cNvSpPr txBox="1">
            <a:spLocks/>
          </p:cNvSpPr>
          <p:nvPr/>
        </p:nvSpPr>
        <p:spPr>
          <a:xfrm>
            <a:off x="287999" y="930875"/>
            <a:ext cx="8699883"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⑥「データファイルの選択」画面に戻ったら、前ページ０４</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（２）⑤でコピーした差し込みデータファイルの保存場所（パス）に移動します。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その中にある、</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人事通達リスト出力</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で作成された差し込みデータのファイルを選択して開いてください。</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差し込みデータのファイル名は「</a:t>
            </a:r>
            <a:r>
              <a:rPr lang="en-US" altLang="ja-JP" sz="1000" dirty="0">
                <a:latin typeface="Meiryo UI" panose="020B0604030504040204" pitchFamily="50" charset="-128"/>
                <a:ea typeface="Meiryo UI" panose="020B0604030504040204" pitchFamily="50" charset="-128"/>
              </a:rPr>
              <a:t>HL220200.000</a:t>
            </a:r>
            <a:r>
              <a:rPr lang="ja-JP" altLang="en-US" sz="1000" dirty="0">
                <a:latin typeface="Meiryo UI" panose="020B0604030504040204" pitchFamily="50" charset="-128"/>
                <a:ea typeface="Meiryo UI" panose="020B0604030504040204" pitchFamily="50" charset="-128"/>
              </a:rPr>
              <a:t>」です。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このファイルは「すべてのファイル</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」と選択しないと表示されないため、ファイルの種類を変更してから選択してください。</a:t>
            </a:r>
            <a:endParaRPr lang="en-US" altLang="ja-JP" sz="1000" dirty="0">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FE0DD588-8CD6-7B78-5629-EC2F38D39B02}"/>
              </a:ext>
            </a:extLst>
          </p:cNvPr>
          <p:cNvPicPr>
            <a:picLocks noChangeAspect="1"/>
          </p:cNvPicPr>
          <p:nvPr/>
        </p:nvPicPr>
        <p:blipFill>
          <a:blip r:embed="rId3"/>
          <a:stretch>
            <a:fillRect/>
          </a:stretch>
        </p:blipFill>
        <p:spPr>
          <a:xfrm>
            <a:off x="634551" y="1756883"/>
            <a:ext cx="4510885" cy="3028052"/>
          </a:xfrm>
          <a:prstGeom prst="rect">
            <a:avLst/>
          </a:prstGeom>
        </p:spPr>
      </p:pic>
      <p:sp>
        <p:nvSpPr>
          <p:cNvPr id="24" name="テキスト プレースホルダー 2">
            <a:extLst>
              <a:ext uri="{FF2B5EF4-FFF2-40B4-BE49-F238E27FC236}">
                <a16:creationId xmlns:a16="http://schemas.microsoft.com/office/drawing/2014/main" id="{74034655-6DEB-6773-5BF0-2624D667C165}"/>
              </a:ext>
            </a:extLst>
          </p:cNvPr>
          <p:cNvSpPr txBox="1">
            <a:spLocks/>
          </p:cNvSpPr>
          <p:nvPr/>
        </p:nvSpPr>
        <p:spPr>
          <a:xfrm>
            <a:off x="3855795" y="1882257"/>
            <a:ext cx="4349942" cy="3092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「データファイルの選択」画面に戻り、</a:t>
            </a:r>
            <a:r>
              <a:rPr lang="en-US" altLang="ja-JP" sz="1000" dirty="0">
                <a:latin typeface="Meiryo UI" panose="020B0604030504040204" pitchFamily="50" charset="-128"/>
                <a:ea typeface="Meiryo UI" panose="020B0604030504040204" pitchFamily="50" charset="-128"/>
              </a:rPr>
              <a:t>Output</a:t>
            </a:r>
            <a:r>
              <a:rPr lang="ja-JP" altLang="en-US" sz="1000" dirty="0">
                <a:latin typeface="Meiryo UI" panose="020B0604030504040204" pitchFamily="50" charset="-128"/>
                <a:ea typeface="Meiryo UI" panose="020B0604030504040204" pitchFamily="50" charset="-128"/>
              </a:rPr>
              <a:t>フォルダーのパスを貼り付けて移動します。</a:t>
            </a:r>
            <a:endParaRPr lang="en-US" altLang="ja-JP" sz="1000" dirty="0">
              <a:latin typeface="Meiryo UI" panose="020B0604030504040204" pitchFamily="50" charset="-128"/>
              <a:ea typeface="Meiryo UI" panose="020B0604030504040204" pitchFamily="50" charset="-128"/>
            </a:endParaRPr>
          </a:p>
        </p:txBody>
      </p:sp>
      <p:sp>
        <p:nvSpPr>
          <p:cNvPr id="25" name="四角形: 角を丸くする 24">
            <a:extLst>
              <a:ext uri="{FF2B5EF4-FFF2-40B4-BE49-F238E27FC236}">
                <a16:creationId xmlns:a16="http://schemas.microsoft.com/office/drawing/2014/main" id="{BD7B44F1-32C3-753A-A05F-8A1612357FCC}"/>
              </a:ext>
            </a:extLst>
          </p:cNvPr>
          <p:cNvSpPr/>
          <p:nvPr/>
        </p:nvSpPr>
        <p:spPr>
          <a:xfrm>
            <a:off x="1419370" y="1961919"/>
            <a:ext cx="2438952" cy="208848"/>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プレースホルダー 2">
            <a:extLst>
              <a:ext uri="{FF2B5EF4-FFF2-40B4-BE49-F238E27FC236}">
                <a16:creationId xmlns:a16="http://schemas.microsoft.com/office/drawing/2014/main" id="{E256E5F8-2EAA-AFE2-5592-3D02B143FFE0}"/>
              </a:ext>
            </a:extLst>
          </p:cNvPr>
          <p:cNvSpPr txBox="1">
            <a:spLocks/>
          </p:cNvSpPr>
          <p:nvPr/>
        </p:nvSpPr>
        <p:spPr>
          <a:xfrm>
            <a:off x="1303518" y="1711126"/>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(a)</a:t>
            </a:r>
          </a:p>
        </p:txBody>
      </p:sp>
      <p:sp>
        <p:nvSpPr>
          <p:cNvPr id="27" name="四角形: 角を丸くする 26">
            <a:extLst>
              <a:ext uri="{FF2B5EF4-FFF2-40B4-BE49-F238E27FC236}">
                <a16:creationId xmlns:a16="http://schemas.microsoft.com/office/drawing/2014/main" id="{03BF7675-881C-FA7E-8B20-2F8CB7D2D2FB}"/>
              </a:ext>
            </a:extLst>
          </p:cNvPr>
          <p:cNvSpPr/>
          <p:nvPr/>
        </p:nvSpPr>
        <p:spPr>
          <a:xfrm>
            <a:off x="3855795" y="4303540"/>
            <a:ext cx="1229161" cy="208848"/>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プレースホルダー 2">
            <a:extLst>
              <a:ext uri="{FF2B5EF4-FFF2-40B4-BE49-F238E27FC236}">
                <a16:creationId xmlns:a16="http://schemas.microsoft.com/office/drawing/2014/main" id="{73CA7735-8C85-CC53-3596-EA137D6BAE8E}"/>
              </a:ext>
            </a:extLst>
          </p:cNvPr>
          <p:cNvSpPr txBox="1">
            <a:spLocks/>
          </p:cNvSpPr>
          <p:nvPr/>
        </p:nvSpPr>
        <p:spPr>
          <a:xfrm>
            <a:off x="3546906" y="4157196"/>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(b)</a:t>
            </a:r>
          </a:p>
        </p:txBody>
      </p:sp>
      <p:sp>
        <p:nvSpPr>
          <p:cNvPr id="30" name="四角形: 角を丸くする 29">
            <a:extLst>
              <a:ext uri="{FF2B5EF4-FFF2-40B4-BE49-F238E27FC236}">
                <a16:creationId xmlns:a16="http://schemas.microsoft.com/office/drawing/2014/main" id="{8AA17803-23CD-3C37-992D-79AE6A3CC9EE}"/>
              </a:ext>
            </a:extLst>
          </p:cNvPr>
          <p:cNvSpPr/>
          <p:nvPr/>
        </p:nvSpPr>
        <p:spPr>
          <a:xfrm>
            <a:off x="1612416" y="2737649"/>
            <a:ext cx="744207" cy="158813"/>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テキスト プレースホルダー 2">
            <a:extLst>
              <a:ext uri="{FF2B5EF4-FFF2-40B4-BE49-F238E27FC236}">
                <a16:creationId xmlns:a16="http://schemas.microsoft.com/office/drawing/2014/main" id="{D586115F-0D34-6691-4555-E742F989847C}"/>
              </a:ext>
            </a:extLst>
          </p:cNvPr>
          <p:cNvSpPr txBox="1">
            <a:spLocks/>
          </p:cNvSpPr>
          <p:nvPr/>
        </p:nvSpPr>
        <p:spPr>
          <a:xfrm>
            <a:off x="1283431" y="2698173"/>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(c)</a:t>
            </a:r>
          </a:p>
        </p:txBody>
      </p:sp>
      <p:sp>
        <p:nvSpPr>
          <p:cNvPr id="33" name="テキスト プレースホルダー 2">
            <a:extLst>
              <a:ext uri="{FF2B5EF4-FFF2-40B4-BE49-F238E27FC236}">
                <a16:creationId xmlns:a16="http://schemas.microsoft.com/office/drawing/2014/main" id="{54D55CB9-27A9-C009-F239-309938259113}"/>
              </a:ext>
            </a:extLst>
          </p:cNvPr>
          <p:cNvSpPr txBox="1">
            <a:spLocks/>
          </p:cNvSpPr>
          <p:nvPr/>
        </p:nvSpPr>
        <p:spPr>
          <a:xfrm>
            <a:off x="5145436" y="4303540"/>
            <a:ext cx="3664027" cy="3092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ファイル名のプルダウンリストより「すべてのファイル</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」を選択します。</a:t>
            </a:r>
            <a:endParaRPr lang="en-US" altLang="ja-JP" sz="1000" dirty="0">
              <a:latin typeface="Meiryo UI" panose="020B0604030504040204" pitchFamily="50" charset="-128"/>
              <a:ea typeface="Meiryo UI" panose="020B0604030504040204" pitchFamily="50" charset="-128"/>
            </a:endParaRPr>
          </a:p>
        </p:txBody>
      </p:sp>
      <p:sp>
        <p:nvSpPr>
          <p:cNvPr id="34" name="テキスト プレースホルダー 2">
            <a:extLst>
              <a:ext uri="{FF2B5EF4-FFF2-40B4-BE49-F238E27FC236}">
                <a16:creationId xmlns:a16="http://schemas.microsoft.com/office/drawing/2014/main" id="{04711973-FAFF-06B2-F7AA-FABDA73EE4A9}"/>
              </a:ext>
            </a:extLst>
          </p:cNvPr>
          <p:cNvSpPr txBox="1">
            <a:spLocks/>
          </p:cNvSpPr>
          <p:nvPr/>
        </p:nvSpPr>
        <p:spPr>
          <a:xfrm>
            <a:off x="1537320" y="2919974"/>
            <a:ext cx="2557594" cy="3092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データファイルが表示されたら選択して開きます。</a:t>
            </a: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46229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12</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lang="ja-JP" altLang="en-US" sz="2000" dirty="0"/>
              <a:t>４</a:t>
            </a:r>
            <a:r>
              <a:rPr kumimoji="1" lang="ja-JP" altLang="en-US" sz="2000" dirty="0"/>
              <a:t>．</a:t>
            </a:r>
            <a:r>
              <a:rPr kumimoji="1" lang="en-US" altLang="ja-JP" sz="2000" dirty="0"/>
              <a:t>Word</a:t>
            </a:r>
            <a:r>
              <a:rPr lang="ja-JP" altLang="en-US" sz="2000" dirty="0"/>
              <a:t>差し込み文書の設定と調整</a:t>
            </a:r>
            <a:endParaRPr kumimoji="1" lang="ja-JP" altLang="en-US" sz="2000"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2">
            <a:extLst>
              <a:ext uri="{FF2B5EF4-FFF2-40B4-BE49-F238E27FC236}">
                <a16:creationId xmlns:a16="http://schemas.microsoft.com/office/drawing/2014/main" id="{4C72579C-91AF-D0D3-8F86-22F29875F3A0}"/>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（２）起動した</a:t>
            </a:r>
            <a:r>
              <a:rPr lang="en-US" altLang="ja-JP" sz="1200" b="1" dirty="0">
                <a:latin typeface="Meiryo UI" panose="020B0604030504040204" pitchFamily="50" charset="-128"/>
                <a:ea typeface="Meiryo UI" panose="020B0604030504040204" pitchFamily="50" charset="-128"/>
              </a:rPr>
              <a:t>Word</a:t>
            </a:r>
            <a:r>
              <a:rPr lang="ja-JP" altLang="en-US" sz="1200" b="1" dirty="0">
                <a:latin typeface="Meiryo UI" panose="020B0604030504040204" pitchFamily="50" charset="-128"/>
                <a:ea typeface="Meiryo UI" panose="020B0604030504040204" pitchFamily="50" charset="-128"/>
              </a:rPr>
              <a:t>のテンプレートファイルで差し込み文書設定を準備する</a:t>
            </a:r>
            <a:endParaRPr lang="en-US" altLang="ja-JP" sz="1200" b="1" dirty="0">
              <a:latin typeface="Meiryo UI" panose="020B0604030504040204" pitchFamily="50" charset="-128"/>
              <a:ea typeface="Meiryo UI" panose="020B0604030504040204" pitchFamily="50" charset="-128"/>
            </a:endParaRPr>
          </a:p>
        </p:txBody>
      </p:sp>
      <p:sp>
        <p:nvSpPr>
          <p:cNvPr id="8" name="テキスト プレースホルダー 2">
            <a:extLst>
              <a:ext uri="{FF2B5EF4-FFF2-40B4-BE49-F238E27FC236}">
                <a16:creationId xmlns:a16="http://schemas.microsoft.com/office/drawing/2014/main" id="{C6E866C0-138C-8CEF-6796-9191BE1072C0}"/>
              </a:ext>
            </a:extLst>
          </p:cNvPr>
          <p:cNvSpPr txBox="1">
            <a:spLocks/>
          </p:cNvSpPr>
          <p:nvPr/>
        </p:nvSpPr>
        <p:spPr>
          <a:xfrm>
            <a:off x="287999" y="930875"/>
            <a:ext cx="4727419"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⑦表示された「ファイルの変換」画面で「</a:t>
            </a:r>
            <a:r>
              <a:rPr lang="en-US" altLang="ja-JP" sz="1000" dirty="0">
                <a:latin typeface="Meiryo UI" panose="020B0604030504040204" pitchFamily="50" charset="-128"/>
                <a:ea typeface="Meiryo UI" panose="020B0604030504040204" pitchFamily="50" charset="-128"/>
              </a:rPr>
              <a:t>Windows(</a:t>
            </a:r>
            <a:r>
              <a:rPr lang="ja-JP" altLang="en-US" sz="1000" dirty="0">
                <a:latin typeface="Meiryo UI" panose="020B0604030504040204" pitchFamily="50" charset="-128"/>
                <a:ea typeface="Meiryo UI" panose="020B0604030504040204" pitchFamily="50" charset="-128"/>
              </a:rPr>
              <a:t>規定値</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」を指定し「</a:t>
            </a:r>
            <a:r>
              <a:rPr lang="en-US" altLang="ja-JP" sz="1000" dirty="0">
                <a:latin typeface="Meiryo UI" panose="020B0604030504040204" pitchFamily="50" charset="-128"/>
                <a:ea typeface="Meiryo UI" panose="020B0604030504040204" pitchFamily="50" charset="-128"/>
              </a:rPr>
              <a:t>OK</a:t>
            </a:r>
            <a:r>
              <a:rPr lang="ja-JP" altLang="en-US" sz="1000" dirty="0">
                <a:latin typeface="Meiryo UI" panose="020B0604030504040204" pitchFamily="50" charset="-128"/>
                <a:ea typeface="Meiryo UI" panose="020B0604030504040204" pitchFamily="50" charset="-128"/>
              </a:rPr>
              <a:t>」を選択します。</a:t>
            </a:r>
            <a:endParaRPr lang="en-US" altLang="ja-JP" sz="1000" dirty="0">
              <a:latin typeface="Meiryo UI" panose="020B0604030504040204" pitchFamily="50" charset="-128"/>
              <a:ea typeface="Meiryo UI" panose="020B0604030504040204" pitchFamily="50" charset="-128"/>
            </a:endParaRPr>
          </a:p>
        </p:txBody>
      </p:sp>
      <p:pic>
        <p:nvPicPr>
          <p:cNvPr id="35" name="図 34">
            <a:extLst>
              <a:ext uri="{FF2B5EF4-FFF2-40B4-BE49-F238E27FC236}">
                <a16:creationId xmlns:a16="http://schemas.microsoft.com/office/drawing/2014/main" id="{67AF7E88-BC2E-B585-D5EC-110D19D0B5E3}"/>
              </a:ext>
            </a:extLst>
          </p:cNvPr>
          <p:cNvPicPr>
            <a:picLocks noChangeAspect="1"/>
          </p:cNvPicPr>
          <p:nvPr/>
        </p:nvPicPr>
        <p:blipFill>
          <a:blip r:embed="rId3"/>
          <a:stretch>
            <a:fillRect/>
          </a:stretch>
        </p:blipFill>
        <p:spPr>
          <a:xfrm>
            <a:off x="646427" y="1175116"/>
            <a:ext cx="3323418" cy="1694463"/>
          </a:xfrm>
          <a:prstGeom prst="rect">
            <a:avLst/>
          </a:prstGeom>
        </p:spPr>
      </p:pic>
      <p:pic>
        <p:nvPicPr>
          <p:cNvPr id="41" name="図 40">
            <a:extLst>
              <a:ext uri="{FF2B5EF4-FFF2-40B4-BE49-F238E27FC236}">
                <a16:creationId xmlns:a16="http://schemas.microsoft.com/office/drawing/2014/main" id="{4DD26206-68B7-88C8-5B5E-D30FBDF92768}"/>
              </a:ext>
            </a:extLst>
          </p:cNvPr>
          <p:cNvPicPr>
            <a:picLocks noChangeAspect="1"/>
          </p:cNvPicPr>
          <p:nvPr/>
        </p:nvPicPr>
        <p:blipFill>
          <a:blip r:embed="rId4"/>
          <a:stretch>
            <a:fillRect/>
          </a:stretch>
        </p:blipFill>
        <p:spPr>
          <a:xfrm>
            <a:off x="5018161" y="1189396"/>
            <a:ext cx="2899824" cy="2522417"/>
          </a:xfrm>
          <a:prstGeom prst="rect">
            <a:avLst/>
          </a:prstGeom>
        </p:spPr>
      </p:pic>
      <p:sp>
        <p:nvSpPr>
          <p:cNvPr id="42" name="四角形: 角を丸くする 41">
            <a:extLst>
              <a:ext uri="{FF2B5EF4-FFF2-40B4-BE49-F238E27FC236}">
                <a16:creationId xmlns:a16="http://schemas.microsoft.com/office/drawing/2014/main" id="{828994EE-2EEF-91B1-BC36-00B4670A7710}"/>
              </a:ext>
            </a:extLst>
          </p:cNvPr>
          <p:cNvSpPr/>
          <p:nvPr/>
        </p:nvSpPr>
        <p:spPr>
          <a:xfrm>
            <a:off x="646427" y="1567841"/>
            <a:ext cx="847836" cy="134579"/>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四角形: 角を丸くする 42">
            <a:extLst>
              <a:ext uri="{FF2B5EF4-FFF2-40B4-BE49-F238E27FC236}">
                <a16:creationId xmlns:a16="http://schemas.microsoft.com/office/drawing/2014/main" id="{54538E4A-14E6-D978-9988-F856BB44788C}"/>
              </a:ext>
            </a:extLst>
          </p:cNvPr>
          <p:cNvSpPr/>
          <p:nvPr/>
        </p:nvSpPr>
        <p:spPr>
          <a:xfrm>
            <a:off x="2832409" y="2670404"/>
            <a:ext cx="617035" cy="139703"/>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四角形: 角を丸くする 43">
            <a:extLst>
              <a:ext uri="{FF2B5EF4-FFF2-40B4-BE49-F238E27FC236}">
                <a16:creationId xmlns:a16="http://schemas.microsoft.com/office/drawing/2014/main" id="{4612FD6B-3319-6E83-0BCF-AF17FB49421F}"/>
              </a:ext>
            </a:extLst>
          </p:cNvPr>
          <p:cNvSpPr/>
          <p:nvPr/>
        </p:nvSpPr>
        <p:spPr>
          <a:xfrm>
            <a:off x="7300950" y="3568393"/>
            <a:ext cx="617035" cy="139703"/>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テキスト プレースホルダー 2">
            <a:extLst>
              <a:ext uri="{FF2B5EF4-FFF2-40B4-BE49-F238E27FC236}">
                <a16:creationId xmlns:a16="http://schemas.microsoft.com/office/drawing/2014/main" id="{C2ED65E9-E6FF-9929-ED2C-D5CF9F270383}"/>
              </a:ext>
            </a:extLst>
          </p:cNvPr>
          <p:cNvSpPr txBox="1">
            <a:spLocks/>
          </p:cNvSpPr>
          <p:nvPr/>
        </p:nvSpPr>
        <p:spPr>
          <a:xfrm>
            <a:off x="4933975" y="930875"/>
            <a:ext cx="2986753"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⑧「差し込み印刷の宛先」画面で「</a:t>
            </a:r>
            <a:r>
              <a:rPr lang="en-US" altLang="ja-JP" sz="1000" dirty="0">
                <a:latin typeface="Meiryo UI" panose="020B0604030504040204" pitchFamily="50" charset="-128"/>
                <a:ea typeface="Meiryo UI" panose="020B0604030504040204" pitchFamily="50" charset="-128"/>
              </a:rPr>
              <a:t>OK</a:t>
            </a:r>
            <a:r>
              <a:rPr lang="ja-JP" altLang="en-US" sz="1000" dirty="0">
                <a:latin typeface="Meiryo UI" panose="020B0604030504040204" pitchFamily="50" charset="-128"/>
                <a:ea typeface="Meiryo UI" panose="020B0604030504040204" pitchFamily="50" charset="-128"/>
              </a:rPr>
              <a:t>」を選択します。</a:t>
            </a:r>
            <a:endParaRPr lang="en-US" altLang="ja-JP" sz="1000" dirty="0">
              <a:latin typeface="Meiryo UI" panose="020B0604030504040204" pitchFamily="50" charset="-128"/>
              <a:ea typeface="Meiryo UI" panose="020B0604030504040204" pitchFamily="50" charset="-128"/>
            </a:endParaRPr>
          </a:p>
        </p:txBody>
      </p:sp>
      <p:pic>
        <p:nvPicPr>
          <p:cNvPr id="47" name="図 46">
            <a:extLst>
              <a:ext uri="{FF2B5EF4-FFF2-40B4-BE49-F238E27FC236}">
                <a16:creationId xmlns:a16="http://schemas.microsoft.com/office/drawing/2014/main" id="{34D1581D-632C-FACF-C7FD-38C1DE3F0362}"/>
              </a:ext>
            </a:extLst>
          </p:cNvPr>
          <p:cNvPicPr>
            <a:picLocks noChangeAspect="1"/>
          </p:cNvPicPr>
          <p:nvPr/>
        </p:nvPicPr>
        <p:blipFill>
          <a:blip r:embed="rId5"/>
          <a:stretch>
            <a:fillRect/>
          </a:stretch>
        </p:blipFill>
        <p:spPr>
          <a:xfrm>
            <a:off x="645145" y="3184729"/>
            <a:ext cx="3324700" cy="1788559"/>
          </a:xfrm>
          <a:prstGeom prst="rect">
            <a:avLst/>
          </a:prstGeom>
        </p:spPr>
      </p:pic>
      <p:sp>
        <p:nvSpPr>
          <p:cNvPr id="48" name="テキスト プレースホルダー 2">
            <a:extLst>
              <a:ext uri="{FF2B5EF4-FFF2-40B4-BE49-F238E27FC236}">
                <a16:creationId xmlns:a16="http://schemas.microsoft.com/office/drawing/2014/main" id="{427DA446-B3A8-0525-CC0A-FF3D997C69C9}"/>
              </a:ext>
            </a:extLst>
          </p:cNvPr>
          <p:cNvSpPr txBox="1">
            <a:spLocks/>
          </p:cNvSpPr>
          <p:nvPr/>
        </p:nvSpPr>
        <p:spPr>
          <a:xfrm>
            <a:off x="252000" y="2918522"/>
            <a:ext cx="4727419"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⑨「差し込み印刷ウィザード」の「宛先の選択」 に戻り「次へ：レターの作成」を選択します。</a:t>
            </a:r>
            <a:endParaRPr lang="en-US" altLang="ja-JP" sz="1000" dirty="0">
              <a:latin typeface="Meiryo UI" panose="020B0604030504040204" pitchFamily="50" charset="-128"/>
              <a:ea typeface="Meiryo UI" panose="020B0604030504040204" pitchFamily="50" charset="-128"/>
            </a:endParaRPr>
          </a:p>
        </p:txBody>
      </p:sp>
      <p:sp>
        <p:nvSpPr>
          <p:cNvPr id="49" name="四角形: 角を丸くする 48">
            <a:extLst>
              <a:ext uri="{FF2B5EF4-FFF2-40B4-BE49-F238E27FC236}">
                <a16:creationId xmlns:a16="http://schemas.microsoft.com/office/drawing/2014/main" id="{2BCA8731-4E29-CF68-CBF4-933F6F1E39BB}"/>
              </a:ext>
            </a:extLst>
          </p:cNvPr>
          <p:cNvSpPr/>
          <p:nvPr/>
        </p:nvSpPr>
        <p:spPr>
          <a:xfrm>
            <a:off x="3127374" y="4752681"/>
            <a:ext cx="617035" cy="139703"/>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テキスト プレースホルダー 2">
            <a:extLst>
              <a:ext uri="{FF2B5EF4-FFF2-40B4-BE49-F238E27FC236}">
                <a16:creationId xmlns:a16="http://schemas.microsoft.com/office/drawing/2014/main" id="{06AA96E4-DF35-463F-DA74-E4577A4BFB29}"/>
              </a:ext>
            </a:extLst>
          </p:cNvPr>
          <p:cNvSpPr txBox="1">
            <a:spLocks/>
          </p:cNvSpPr>
          <p:nvPr/>
        </p:nvSpPr>
        <p:spPr>
          <a:xfrm>
            <a:off x="315705" y="1510540"/>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(a)</a:t>
            </a:r>
          </a:p>
        </p:txBody>
      </p:sp>
      <p:sp>
        <p:nvSpPr>
          <p:cNvPr id="51" name="テキスト プレースホルダー 2">
            <a:extLst>
              <a:ext uri="{FF2B5EF4-FFF2-40B4-BE49-F238E27FC236}">
                <a16:creationId xmlns:a16="http://schemas.microsoft.com/office/drawing/2014/main" id="{85824023-4D1B-E5CE-B1C5-6E6E8A968C57}"/>
              </a:ext>
            </a:extLst>
          </p:cNvPr>
          <p:cNvSpPr txBox="1">
            <a:spLocks/>
          </p:cNvSpPr>
          <p:nvPr/>
        </p:nvSpPr>
        <p:spPr>
          <a:xfrm>
            <a:off x="2493238" y="2618296"/>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(b)</a:t>
            </a:r>
          </a:p>
        </p:txBody>
      </p:sp>
      <p:sp>
        <p:nvSpPr>
          <p:cNvPr id="52" name="矢印: 右 51">
            <a:extLst>
              <a:ext uri="{FF2B5EF4-FFF2-40B4-BE49-F238E27FC236}">
                <a16:creationId xmlns:a16="http://schemas.microsoft.com/office/drawing/2014/main" id="{36EE10F9-C7BD-9A09-A216-51BB824D3E4A}"/>
              </a:ext>
            </a:extLst>
          </p:cNvPr>
          <p:cNvSpPr/>
          <p:nvPr/>
        </p:nvSpPr>
        <p:spPr>
          <a:xfrm>
            <a:off x="3744409" y="1833307"/>
            <a:ext cx="1429748" cy="534971"/>
          </a:xfrm>
          <a:prstGeom prst="rightArrow">
            <a:avLst>
              <a:gd name="adj1" fmla="val 50000"/>
              <a:gd name="adj2" fmla="val 60359"/>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53" name="矢印: 右 52">
            <a:extLst>
              <a:ext uri="{FF2B5EF4-FFF2-40B4-BE49-F238E27FC236}">
                <a16:creationId xmlns:a16="http://schemas.microsoft.com/office/drawing/2014/main" id="{2C5DD9A7-433A-E4C3-2C5B-921944F2A94D}"/>
              </a:ext>
            </a:extLst>
          </p:cNvPr>
          <p:cNvSpPr/>
          <p:nvPr/>
        </p:nvSpPr>
        <p:spPr>
          <a:xfrm rot="9826795">
            <a:off x="3885702" y="3713852"/>
            <a:ext cx="1551053" cy="534971"/>
          </a:xfrm>
          <a:prstGeom prst="rightArrow">
            <a:avLst>
              <a:gd name="adj1" fmla="val 50000"/>
              <a:gd name="adj2" fmla="val 60359"/>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292308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13</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lang="ja-JP" altLang="en-US" sz="2000" dirty="0"/>
              <a:t>４</a:t>
            </a:r>
            <a:r>
              <a:rPr kumimoji="1" lang="ja-JP" altLang="en-US" sz="2000" dirty="0"/>
              <a:t>．</a:t>
            </a:r>
            <a:r>
              <a:rPr kumimoji="1" lang="en-US" altLang="ja-JP" sz="2000" dirty="0"/>
              <a:t>Word</a:t>
            </a:r>
            <a:r>
              <a:rPr lang="ja-JP" altLang="en-US" sz="2000" dirty="0"/>
              <a:t>差し込み文書の設定と調整</a:t>
            </a:r>
            <a:endParaRPr kumimoji="1" lang="ja-JP" altLang="en-US" sz="2000"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2">
            <a:extLst>
              <a:ext uri="{FF2B5EF4-FFF2-40B4-BE49-F238E27FC236}">
                <a16:creationId xmlns:a16="http://schemas.microsoft.com/office/drawing/2014/main" id="{4C72579C-91AF-D0D3-8F86-22F29875F3A0}"/>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（３）</a:t>
            </a:r>
            <a:r>
              <a:rPr lang="en-US" altLang="ja-JP" sz="1200" b="1" dirty="0">
                <a:latin typeface="Meiryo UI" panose="020B0604030504040204" pitchFamily="50" charset="-128"/>
                <a:ea typeface="Meiryo UI" panose="020B0604030504040204" pitchFamily="50" charset="-128"/>
              </a:rPr>
              <a:t>Word</a:t>
            </a:r>
            <a:r>
              <a:rPr lang="ja-JP" altLang="en-US" sz="1200" b="1" dirty="0">
                <a:latin typeface="Meiryo UI" panose="020B0604030504040204" pitchFamily="50" charset="-128"/>
                <a:ea typeface="Meiryo UI" panose="020B0604030504040204" pitchFamily="50" charset="-128"/>
              </a:rPr>
              <a:t>のテンプレートファイルに</a:t>
            </a:r>
            <a:r>
              <a:rPr lang="en-US" altLang="ja-JP" sz="1200" b="1" dirty="0">
                <a:latin typeface="Meiryo UI" panose="020B0604030504040204" pitchFamily="50" charset="-128"/>
                <a:ea typeface="Meiryo UI" panose="020B0604030504040204" pitchFamily="50" charset="-128"/>
              </a:rPr>
              <a:t>Word</a:t>
            </a:r>
            <a:r>
              <a:rPr lang="ja-JP" altLang="en-US" sz="1200" b="1" dirty="0">
                <a:latin typeface="Meiryo UI" panose="020B0604030504040204" pitchFamily="50" charset="-128"/>
                <a:ea typeface="Meiryo UI" panose="020B0604030504040204" pitchFamily="50" charset="-128"/>
              </a:rPr>
              <a:t>の差し込みフィールド（差し込みたい文字）を配置する</a:t>
            </a:r>
            <a:endParaRPr lang="en-US" altLang="ja-JP" sz="1200" b="1" dirty="0">
              <a:latin typeface="Meiryo UI" panose="020B0604030504040204" pitchFamily="50" charset="-128"/>
              <a:ea typeface="Meiryo UI" panose="020B0604030504040204" pitchFamily="50" charset="-128"/>
            </a:endParaRPr>
          </a:p>
        </p:txBody>
      </p:sp>
      <p:sp>
        <p:nvSpPr>
          <p:cNvPr id="8" name="テキスト プレースホルダー 2">
            <a:extLst>
              <a:ext uri="{FF2B5EF4-FFF2-40B4-BE49-F238E27FC236}">
                <a16:creationId xmlns:a16="http://schemas.microsoft.com/office/drawing/2014/main" id="{C6E866C0-138C-8CEF-6796-9191BE1072C0}"/>
              </a:ext>
            </a:extLst>
          </p:cNvPr>
          <p:cNvSpPr txBox="1">
            <a:spLocks/>
          </p:cNvSpPr>
          <p:nvPr/>
        </p:nvSpPr>
        <p:spPr>
          <a:xfrm>
            <a:off x="287999" y="930875"/>
            <a:ext cx="8766791"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①文字の挿入先にカーソルを移動させ、メニューの「差し込みフィールドの挿入」より差し込みたいフィールドを指定し挿入します。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en-US" altLang="ja-JP" sz="1000" dirty="0" err="1">
                <a:latin typeface="Meiryo UI" panose="020B0604030504040204" pitchFamily="50" charset="-128"/>
                <a:ea typeface="Meiryo UI" panose="020B0604030504040204" pitchFamily="50" charset="-128"/>
              </a:rPr>
              <a:t>SuperStream</a:t>
            </a:r>
            <a:r>
              <a:rPr lang="en-US" altLang="ja-JP" sz="1000" dirty="0">
                <a:latin typeface="Meiryo UI" panose="020B0604030504040204" pitchFamily="50" charset="-128"/>
                <a:ea typeface="Meiryo UI" panose="020B0604030504040204" pitchFamily="50" charset="-128"/>
              </a:rPr>
              <a:t>-NX</a:t>
            </a:r>
            <a:r>
              <a:rPr lang="ja-JP" altLang="en-US" sz="1000" dirty="0">
                <a:latin typeface="Meiryo UI" panose="020B0604030504040204" pitchFamily="50" charset="-128"/>
                <a:ea typeface="Meiryo UI" panose="020B0604030504040204" pitchFamily="50" charset="-128"/>
              </a:rPr>
              <a:t>の差し込みフィールドの詳細やその取り扱いについてはシステム設定ガイドをご参照ください。　 </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NXHR</a:t>
            </a:r>
            <a:r>
              <a:rPr lang="ja-JP" altLang="en-US" sz="1000" dirty="0">
                <a:latin typeface="Meiryo UI" panose="020B0604030504040204" pitchFamily="50" charset="-128"/>
                <a:ea typeface="Meiryo UI" panose="020B0604030504040204" pitchFamily="50" charset="-128"/>
              </a:rPr>
              <a:t>システム設定ガイド」：</a:t>
            </a:r>
            <a:r>
              <a:rPr lang="en-US" altLang="ja-JP" sz="1000" dirty="0">
                <a:latin typeface="Meiryo UI" panose="020B0604030504040204" pitchFamily="50" charset="-128"/>
                <a:ea typeface="Meiryo UI" panose="020B0604030504040204" pitchFamily="50" charset="-128"/>
              </a:rPr>
              <a:t>9.3 MS Word</a:t>
            </a:r>
            <a:r>
              <a:rPr lang="ja-JP" altLang="en-US" sz="1000" dirty="0">
                <a:latin typeface="Meiryo UI" panose="020B0604030504040204" pitchFamily="50" charset="-128"/>
                <a:ea typeface="Meiryo UI" panose="020B0604030504040204" pitchFamily="50" charset="-128"/>
              </a:rPr>
              <a:t>用差込データ内容の設定　（フィールドコード名の一覧表を参照）</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当資料の参考資料ページに一部掲示してあります。</a:t>
            </a:r>
            <a:endParaRPr lang="en-US" altLang="ja-JP" sz="1000" dirty="0">
              <a:latin typeface="Meiryo UI" panose="020B0604030504040204" pitchFamily="50" charset="-128"/>
              <a:ea typeface="Meiryo UI" panose="020B0604030504040204" pitchFamily="50" charset="-128"/>
            </a:endParaRPr>
          </a:p>
        </p:txBody>
      </p:sp>
      <p:sp>
        <p:nvSpPr>
          <p:cNvPr id="5" name="Freeform 393">
            <a:extLst>
              <a:ext uri="{FF2B5EF4-FFF2-40B4-BE49-F238E27FC236}">
                <a16:creationId xmlns:a16="http://schemas.microsoft.com/office/drawing/2014/main" id="{91DBE73E-5881-ADC7-F419-4B3E21ECBC50}"/>
              </a:ext>
            </a:extLst>
          </p:cNvPr>
          <p:cNvSpPr>
            <a:spLocks noEditPoints="1"/>
          </p:cNvSpPr>
          <p:nvPr/>
        </p:nvSpPr>
        <p:spPr bwMode="auto">
          <a:xfrm>
            <a:off x="602404" y="1320920"/>
            <a:ext cx="162258" cy="197684"/>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pic>
        <p:nvPicPr>
          <p:cNvPr id="9" name="図 8">
            <a:extLst>
              <a:ext uri="{FF2B5EF4-FFF2-40B4-BE49-F238E27FC236}">
                <a16:creationId xmlns:a16="http://schemas.microsoft.com/office/drawing/2014/main" id="{FF8B777C-7C9D-E20F-52A8-480D223C6DBC}"/>
              </a:ext>
            </a:extLst>
          </p:cNvPr>
          <p:cNvPicPr>
            <a:picLocks noChangeAspect="1"/>
          </p:cNvPicPr>
          <p:nvPr/>
        </p:nvPicPr>
        <p:blipFill>
          <a:blip r:embed="rId3"/>
          <a:stretch>
            <a:fillRect/>
          </a:stretch>
        </p:blipFill>
        <p:spPr>
          <a:xfrm>
            <a:off x="287999" y="1793187"/>
            <a:ext cx="5047726" cy="2140265"/>
          </a:xfrm>
          <a:prstGeom prst="rect">
            <a:avLst/>
          </a:prstGeom>
        </p:spPr>
      </p:pic>
      <p:pic>
        <p:nvPicPr>
          <p:cNvPr id="11" name="図 10">
            <a:extLst>
              <a:ext uri="{FF2B5EF4-FFF2-40B4-BE49-F238E27FC236}">
                <a16:creationId xmlns:a16="http://schemas.microsoft.com/office/drawing/2014/main" id="{1157141B-5742-E4BA-D334-525C4FF221F3}"/>
              </a:ext>
            </a:extLst>
          </p:cNvPr>
          <p:cNvPicPr>
            <a:picLocks noChangeAspect="1"/>
          </p:cNvPicPr>
          <p:nvPr/>
        </p:nvPicPr>
        <p:blipFill>
          <a:blip r:embed="rId4"/>
          <a:stretch>
            <a:fillRect/>
          </a:stretch>
        </p:blipFill>
        <p:spPr>
          <a:xfrm>
            <a:off x="3973347" y="2476912"/>
            <a:ext cx="5047726" cy="2284007"/>
          </a:xfrm>
          <a:prstGeom prst="rect">
            <a:avLst/>
          </a:prstGeom>
        </p:spPr>
      </p:pic>
      <p:sp>
        <p:nvSpPr>
          <p:cNvPr id="15" name="矢印: 右 14">
            <a:extLst>
              <a:ext uri="{FF2B5EF4-FFF2-40B4-BE49-F238E27FC236}">
                <a16:creationId xmlns:a16="http://schemas.microsoft.com/office/drawing/2014/main" id="{7C804C8D-3C1C-4DE2-4A81-65EC613A2AE0}"/>
              </a:ext>
            </a:extLst>
          </p:cNvPr>
          <p:cNvSpPr/>
          <p:nvPr/>
        </p:nvSpPr>
        <p:spPr>
          <a:xfrm>
            <a:off x="3532303" y="2935452"/>
            <a:ext cx="2554221" cy="534971"/>
          </a:xfrm>
          <a:prstGeom prst="rightArrow">
            <a:avLst>
              <a:gd name="adj1" fmla="val 50000"/>
              <a:gd name="adj2" fmla="val 60359"/>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16" name="四角形: 角を丸くする 15">
            <a:extLst>
              <a:ext uri="{FF2B5EF4-FFF2-40B4-BE49-F238E27FC236}">
                <a16:creationId xmlns:a16="http://schemas.microsoft.com/office/drawing/2014/main" id="{3E6205FC-C0A9-B23B-693B-AE24182DF668}"/>
              </a:ext>
            </a:extLst>
          </p:cNvPr>
          <p:cNvSpPr/>
          <p:nvPr/>
        </p:nvSpPr>
        <p:spPr>
          <a:xfrm>
            <a:off x="1781294" y="3101823"/>
            <a:ext cx="239378" cy="248330"/>
          </a:xfrm>
          <a:prstGeom prst="roundRect">
            <a:avLst>
              <a:gd name="adj" fmla="val 0"/>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プレースホルダー 2">
            <a:extLst>
              <a:ext uri="{FF2B5EF4-FFF2-40B4-BE49-F238E27FC236}">
                <a16:creationId xmlns:a16="http://schemas.microsoft.com/office/drawing/2014/main" id="{8A835F07-833F-0ACF-342E-941567E00E63}"/>
              </a:ext>
            </a:extLst>
          </p:cNvPr>
          <p:cNvSpPr txBox="1">
            <a:spLocks/>
          </p:cNvSpPr>
          <p:nvPr/>
        </p:nvSpPr>
        <p:spPr>
          <a:xfrm>
            <a:off x="1433462" y="2985310"/>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(a)</a:t>
            </a:r>
          </a:p>
        </p:txBody>
      </p:sp>
      <p:sp>
        <p:nvSpPr>
          <p:cNvPr id="18" name="四角形: 角を丸くする 17">
            <a:extLst>
              <a:ext uri="{FF2B5EF4-FFF2-40B4-BE49-F238E27FC236}">
                <a16:creationId xmlns:a16="http://schemas.microsoft.com/office/drawing/2014/main" id="{DE9C044E-375C-649E-24E2-0EE7255793C7}"/>
              </a:ext>
            </a:extLst>
          </p:cNvPr>
          <p:cNvSpPr/>
          <p:nvPr/>
        </p:nvSpPr>
        <p:spPr>
          <a:xfrm>
            <a:off x="6341327" y="2821396"/>
            <a:ext cx="813415" cy="161384"/>
          </a:xfrm>
          <a:prstGeom prst="roundRect">
            <a:avLst>
              <a:gd name="adj" fmla="val 0"/>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プレースホルダー 2">
            <a:extLst>
              <a:ext uri="{FF2B5EF4-FFF2-40B4-BE49-F238E27FC236}">
                <a16:creationId xmlns:a16="http://schemas.microsoft.com/office/drawing/2014/main" id="{8EBED064-6868-A183-99E2-3386DACD71EA}"/>
              </a:ext>
            </a:extLst>
          </p:cNvPr>
          <p:cNvSpPr txBox="1">
            <a:spLocks/>
          </p:cNvSpPr>
          <p:nvPr/>
        </p:nvSpPr>
        <p:spPr>
          <a:xfrm>
            <a:off x="6181213" y="2973218"/>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(b)</a:t>
            </a:r>
          </a:p>
        </p:txBody>
      </p:sp>
      <p:sp>
        <p:nvSpPr>
          <p:cNvPr id="20" name="四角形: 角を丸くする 19">
            <a:extLst>
              <a:ext uri="{FF2B5EF4-FFF2-40B4-BE49-F238E27FC236}">
                <a16:creationId xmlns:a16="http://schemas.microsoft.com/office/drawing/2014/main" id="{FABBC6DF-BF98-AAF4-8E8D-A36770856FD5}"/>
              </a:ext>
            </a:extLst>
          </p:cNvPr>
          <p:cNvSpPr/>
          <p:nvPr/>
        </p:nvSpPr>
        <p:spPr>
          <a:xfrm>
            <a:off x="7211120" y="4551957"/>
            <a:ext cx="390525" cy="161384"/>
          </a:xfrm>
          <a:prstGeom prst="roundRect">
            <a:avLst>
              <a:gd name="adj" fmla="val 0"/>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四角形: 角を丸くする 20">
            <a:extLst>
              <a:ext uri="{FF2B5EF4-FFF2-40B4-BE49-F238E27FC236}">
                <a16:creationId xmlns:a16="http://schemas.microsoft.com/office/drawing/2014/main" id="{BF73B4D7-5F26-C3F2-A679-FF0BCDABF6C3}"/>
              </a:ext>
            </a:extLst>
          </p:cNvPr>
          <p:cNvSpPr/>
          <p:nvPr/>
        </p:nvSpPr>
        <p:spPr>
          <a:xfrm>
            <a:off x="6535909" y="3961732"/>
            <a:ext cx="1500403" cy="161384"/>
          </a:xfrm>
          <a:prstGeom prst="roundRect">
            <a:avLst>
              <a:gd name="adj" fmla="val 0"/>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プレースホルダー 2">
            <a:extLst>
              <a:ext uri="{FF2B5EF4-FFF2-40B4-BE49-F238E27FC236}">
                <a16:creationId xmlns:a16="http://schemas.microsoft.com/office/drawing/2014/main" id="{46062FC1-BC43-B738-7815-079775ADE8BE}"/>
              </a:ext>
            </a:extLst>
          </p:cNvPr>
          <p:cNvSpPr txBox="1">
            <a:spLocks/>
          </p:cNvSpPr>
          <p:nvPr/>
        </p:nvSpPr>
        <p:spPr>
          <a:xfrm>
            <a:off x="6212948" y="3942670"/>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(c)</a:t>
            </a:r>
          </a:p>
        </p:txBody>
      </p:sp>
      <p:sp>
        <p:nvSpPr>
          <p:cNvPr id="23" name="テキスト プレースホルダー 2">
            <a:extLst>
              <a:ext uri="{FF2B5EF4-FFF2-40B4-BE49-F238E27FC236}">
                <a16:creationId xmlns:a16="http://schemas.microsoft.com/office/drawing/2014/main" id="{544172FD-6733-D786-3CE8-031A752661C7}"/>
              </a:ext>
            </a:extLst>
          </p:cNvPr>
          <p:cNvSpPr txBox="1">
            <a:spLocks/>
          </p:cNvSpPr>
          <p:nvPr/>
        </p:nvSpPr>
        <p:spPr>
          <a:xfrm>
            <a:off x="6970187" y="4348770"/>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(d)</a:t>
            </a:r>
          </a:p>
        </p:txBody>
      </p:sp>
    </p:spTree>
    <p:extLst>
      <p:ext uri="{BB962C8B-B14F-4D97-AF65-F5344CB8AC3E}">
        <p14:creationId xmlns:p14="http://schemas.microsoft.com/office/powerpoint/2010/main" val="2680280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14</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lang="ja-JP" altLang="en-US" sz="2000" dirty="0"/>
              <a:t>４</a:t>
            </a:r>
            <a:r>
              <a:rPr kumimoji="1" lang="ja-JP" altLang="en-US" sz="2000" dirty="0"/>
              <a:t>．</a:t>
            </a:r>
            <a:r>
              <a:rPr kumimoji="1" lang="en-US" altLang="ja-JP" sz="2000" dirty="0"/>
              <a:t>Word</a:t>
            </a:r>
            <a:r>
              <a:rPr lang="ja-JP" altLang="en-US" sz="2000" dirty="0"/>
              <a:t>差し込み文書の設定と調整</a:t>
            </a:r>
            <a:endParaRPr kumimoji="1" lang="ja-JP" altLang="en-US" sz="2000"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2">
            <a:extLst>
              <a:ext uri="{FF2B5EF4-FFF2-40B4-BE49-F238E27FC236}">
                <a16:creationId xmlns:a16="http://schemas.microsoft.com/office/drawing/2014/main" id="{4C72579C-91AF-D0D3-8F86-22F29875F3A0}"/>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（３）</a:t>
            </a:r>
            <a:r>
              <a:rPr lang="en-US" altLang="ja-JP" sz="1200" b="1" dirty="0">
                <a:latin typeface="Meiryo UI" panose="020B0604030504040204" pitchFamily="50" charset="-128"/>
                <a:ea typeface="Meiryo UI" panose="020B0604030504040204" pitchFamily="50" charset="-128"/>
              </a:rPr>
              <a:t>Word</a:t>
            </a:r>
            <a:r>
              <a:rPr lang="ja-JP" altLang="en-US" sz="1200" b="1" dirty="0">
                <a:latin typeface="Meiryo UI" panose="020B0604030504040204" pitchFamily="50" charset="-128"/>
                <a:ea typeface="Meiryo UI" panose="020B0604030504040204" pitchFamily="50" charset="-128"/>
              </a:rPr>
              <a:t>のテンプレートファイルに</a:t>
            </a:r>
            <a:r>
              <a:rPr lang="en-US" altLang="ja-JP" sz="1200" b="1" dirty="0">
                <a:latin typeface="Meiryo UI" panose="020B0604030504040204" pitchFamily="50" charset="-128"/>
                <a:ea typeface="Meiryo UI" panose="020B0604030504040204" pitchFamily="50" charset="-128"/>
              </a:rPr>
              <a:t>Word</a:t>
            </a:r>
            <a:r>
              <a:rPr lang="ja-JP" altLang="en-US" sz="1200" b="1" dirty="0">
                <a:latin typeface="Meiryo UI" panose="020B0604030504040204" pitchFamily="50" charset="-128"/>
                <a:ea typeface="Meiryo UI" panose="020B0604030504040204" pitchFamily="50" charset="-128"/>
              </a:rPr>
              <a:t>の差し込みフィールド（差し込みたい文字）を配置する</a:t>
            </a:r>
            <a:endParaRPr lang="en-US" altLang="ja-JP" sz="1200" b="1" dirty="0">
              <a:latin typeface="Meiryo UI" panose="020B0604030504040204" pitchFamily="50" charset="-128"/>
              <a:ea typeface="Meiryo UI" panose="020B0604030504040204" pitchFamily="50" charset="-128"/>
            </a:endParaRPr>
          </a:p>
        </p:txBody>
      </p:sp>
      <p:sp>
        <p:nvSpPr>
          <p:cNvPr id="14" name="テキスト プレースホルダー 2">
            <a:extLst>
              <a:ext uri="{FF2B5EF4-FFF2-40B4-BE49-F238E27FC236}">
                <a16:creationId xmlns:a16="http://schemas.microsoft.com/office/drawing/2014/main" id="{D68C04F7-972E-A74F-6566-8FF08600F772}"/>
              </a:ext>
            </a:extLst>
          </p:cNvPr>
          <p:cNvSpPr txBox="1">
            <a:spLocks/>
          </p:cNvSpPr>
          <p:nvPr/>
        </p:nvSpPr>
        <p:spPr>
          <a:xfrm>
            <a:off x="284867" y="927168"/>
            <a:ext cx="8604001"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②差し込みたい項目（氏名や所属など）の数だけ、前頁①で行った作業を繰り返してください。</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また、次の行（レコード）のデータを差し込む場合は、</a:t>
            </a:r>
            <a:r>
              <a:rPr lang="en-US" altLang="ja-JP" sz="1000" dirty="0">
                <a:latin typeface="Meiryo UI" panose="020B0604030504040204" pitchFamily="50" charset="-128"/>
                <a:ea typeface="Meiryo UI" panose="020B0604030504040204" pitchFamily="50" charset="-128"/>
              </a:rPr>
              <a:t>Word</a:t>
            </a:r>
            <a:r>
              <a:rPr lang="ja-JP" altLang="en-US" sz="1000" dirty="0">
                <a:latin typeface="Meiryo UI" panose="020B0604030504040204" pitchFamily="50" charset="-128"/>
                <a:ea typeface="Meiryo UI" panose="020B0604030504040204" pitchFamily="50" charset="-128"/>
              </a:rPr>
              <a:t>の「差し込み文書」メニュー内の「ルール」から「</a:t>
            </a:r>
            <a:r>
              <a:rPr lang="en-US" altLang="ja-JP" sz="1000" dirty="0">
                <a:latin typeface="Meiryo UI" panose="020B0604030504040204" pitchFamily="50" charset="-128"/>
                <a:ea typeface="Meiryo UI" panose="020B0604030504040204" pitchFamily="50" charset="-128"/>
              </a:rPr>
              <a:t> Next Record(</a:t>
            </a:r>
            <a:r>
              <a:rPr lang="ja-JP" altLang="en-US" sz="1000" dirty="0">
                <a:latin typeface="Meiryo UI" panose="020B0604030504040204" pitchFamily="50" charset="-128"/>
                <a:ea typeface="Meiryo UI" panose="020B0604030504040204" pitchFamily="50" charset="-128"/>
              </a:rPr>
              <a:t>次のレコード</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」を設定します。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※Word</a:t>
            </a:r>
            <a:r>
              <a:rPr lang="ja-JP" altLang="en-US" sz="1000" dirty="0">
                <a:latin typeface="Meiryo UI" panose="020B0604030504040204" pitchFamily="50" charset="-128"/>
                <a:ea typeface="Meiryo UI" panose="020B0604030504040204" pitchFamily="50" charset="-128"/>
              </a:rPr>
              <a:t>の差し込み印刷の基本操作については本資料では割愛しています。必要に応じて</a:t>
            </a:r>
            <a:r>
              <a:rPr lang="en-US" altLang="ja-JP" sz="1000" dirty="0">
                <a:latin typeface="Meiryo UI" panose="020B0604030504040204" pitchFamily="50" charset="-128"/>
                <a:ea typeface="Meiryo UI" panose="020B0604030504040204" pitchFamily="50" charset="-128"/>
              </a:rPr>
              <a:t>Word</a:t>
            </a:r>
            <a:r>
              <a:rPr lang="ja-JP" altLang="en-US" sz="1000" dirty="0">
                <a:latin typeface="Meiryo UI" panose="020B0604030504040204" pitchFamily="50" charset="-128"/>
                <a:ea typeface="Meiryo UI" panose="020B0604030504040204" pitchFamily="50" charset="-128"/>
              </a:rPr>
              <a:t>のヘルプやマニュアルをご確認ください。</a:t>
            </a:r>
            <a:endParaRPr lang="en-US" altLang="ja-JP" sz="1000" dirty="0">
              <a:latin typeface="Meiryo UI" panose="020B0604030504040204" pitchFamily="50" charset="-128"/>
              <a:ea typeface="Meiryo UI" panose="020B0604030504040204" pitchFamily="50" charset="-128"/>
            </a:endParaRPr>
          </a:p>
        </p:txBody>
      </p:sp>
      <p:pic>
        <p:nvPicPr>
          <p:cNvPr id="25" name="図 24">
            <a:extLst>
              <a:ext uri="{FF2B5EF4-FFF2-40B4-BE49-F238E27FC236}">
                <a16:creationId xmlns:a16="http://schemas.microsoft.com/office/drawing/2014/main" id="{F133C37C-123A-01BA-9063-DBD72BDDC59C}"/>
              </a:ext>
            </a:extLst>
          </p:cNvPr>
          <p:cNvPicPr>
            <a:picLocks noChangeAspect="1"/>
          </p:cNvPicPr>
          <p:nvPr/>
        </p:nvPicPr>
        <p:blipFill>
          <a:blip r:embed="rId3"/>
          <a:stretch>
            <a:fillRect/>
          </a:stretch>
        </p:blipFill>
        <p:spPr>
          <a:xfrm>
            <a:off x="509899" y="1640544"/>
            <a:ext cx="7687582" cy="2303722"/>
          </a:xfrm>
          <a:prstGeom prst="rect">
            <a:avLst/>
          </a:prstGeom>
        </p:spPr>
      </p:pic>
      <p:sp>
        <p:nvSpPr>
          <p:cNvPr id="26" name="四角形: 角を丸くする 25">
            <a:extLst>
              <a:ext uri="{FF2B5EF4-FFF2-40B4-BE49-F238E27FC236}">
                <a16:creationId xmlns:a16="http://schemas.microsoft.com/office/drawing/2014/main" id="{1D0788FA-F12A-F9B1-3E60-CD5AD1B9F926}"/>
              </a:ext>
            </a:extLst>
          </p:cNvPr>
          <p:cNvSpPr/>
          <p:nvPr/>
        </p:nvSpPr>
        <p:spPr>
          <a:xfrm>
            <a:off x="5308660" y="1805245"/>
            <a:ext cx="512277" cy="172237"/>
          </a:xfrm>
          <a:prstGeom prst="roundRect">
            <a:avLst>
              <a:gd name="adj" fmla="val 0"/>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四角形: 角を丸くする 26">
            <a:extLst>
              <a:ext uri="{FF2B5EF4-FFF2-40B4-BE49-F238E27FC236}">
                <a16:creationId xmlns:a16="http://schemas.microsoft.com/office/drawing/2014/main" id="{0AEFB475-2E43-BDA6-EC84-E4E3A339ABAD}"/>
              </a:ext>
            </a:extLst>
          </p:cNvPr>
          <p:cNvSpPr/>
          <p:nvPr/>
        </p:nvSpPr>
        <p:spPr>
          <a:xfrm>
            <a:off x="5468473" y="2864844"/>
            <a:ext cx="1192522" cy="172237"/>
          </a:xfrm>
          <a:prstGeom prst="roundRect">
            <a:avLst>
              <a:gd name="adj" fmla="val 0"/>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四角形: 角を丸くする 27">
            <a:extLst>
              <a:ext uri="{FF2B5EF4-FFF2-40B4-BE49-F238E27FC236}">
                <a16:creationId xmlns:a16="http://schemas.microsoft.com/office/drawing/2014/main" id="{EF9C9D32-C68C-9596-BEDB-7145F749BF3E}"/>
              </a:ext>
            </a:extLst>
          </p:cNvPr>
          <p:cNvSpPr/>
          <p:nvPr/>
        </p:nvSpPr>
        <p:spPr>
          <a:xfrm>
            <a:off x="5726947" y="3781305"/>
            <a:ext cx="684495" cy="172874"/>
          </a:xfrm>
          <a:prstGeom prst="roundRect">
            <a:avLst>
              <a:gd name="adj" fmla="val 0"/>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プレースホルダー 2">
            <a:extLst>
              <a:ext uri="{FF2B5EF4-FFF2-40B4-BE49-F238E27FC236}">
                <a16:creationId xmlns:a16="http://schemas.microsoft.com/office/drawing/2014/main" id="{EF55109A-7BAA-B877-5966-CAC8AD163376}"/>
              </a:ext>
            </a:extLst>
          </p:cNvPr>
          <p:cNvSpPr txBox="1">
            <a:spLocks/>
          </p:cNvSpPr>
          <p:nvPr/>
        </p:nvSpPr>
        <p:spPr>
          <a:xfrm>
            <a:off x="4994472" y="1766296"/>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(b)</a:t>
            </a:r>
          </a:p>
        </p:txBody>
      </p:sp>
      <p:sp>
        <p:nvSpPr>
          <p:cNvPr id="30" name="テキスト プレースホルダー 2">
            <a:extLst>
              <a:ext uri="{FF2B5EF4-FFF2-40B4-BE49-F238E27FC236}">
                <a16:creationId xmlns:a16="http://schemas.microsoft.com/office/drawing/2014/main" id="{A1766F20-497E-BC8B-A25E-06D0BC2CBC35}"/>
              </a:ext>
            </a:extLst>
          </p:cNvPr>
          <p:cNvSpPr txBox="1">
            <a:spLocks/>
          </p:cNvSpPr>
          <p:nvPr/>
        </p:nvSpPr>
        <p:spPr>
          <a:xfrm>
            <a:off x="5120852" y="2822060"/>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(c)</a:t>
            </a:r>
          </a:p>
        </p:txBody>
      </p:sp>
      <p:sp>
        <p:nvSpPr>
          <p:cNvPr id="31" name="テキスト プレースホルダー 2">
            <a:extLst>
              <a:ext uri="{FF2B5EF4-FFF2-40B4-BE49-F238E27FC236}">
                <a16:creationId xmlns:a16="http://schemas.microsoft.com/office/drawing/2014/main" id="{2A1AF45F-0E99-BDF9-453C-9227D2F6E0C2}"/>
              </a:ext>
            </a:extLst>
          </p:cNvPr>
          <p:cNvSpPr txBox="1">
            <a:spLocks/>
          </p:cNvSpPr>
          <p:nvPr/>
        </p:nvSpPr>
        <p:spPr>
          <a:xfrm>
            <a:off x="5383553" y="3724077"/>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(d)</a:t>
            </a:r>
          </a:p>
        </p:txBody>
      </p:sp>
      <p:sp>
        <p:nvSpPr>
          <p:cNvPr id="7" name="四角形: 角を丸くする 6">
            <a:extLst>
              <a:ext uri="{FF2B5EF4-FFF2-40B4-BE49-F238E27FC236}">
                <a16:creationId xmlns:a16="http://schemas.microsoft.com/office/drawing/2014/main" id="{25507C6D-8BB4-9F42-A244-13814ED22C32}"/>
              </a:ext>
            </a:extLst>
          </p:cNvPr>
          <p:cNvSpPr/>
          <p:nvPr/>
        </p:nvSpPr>
        <p:spPr>
          <a:xfrm>
            <a:off x="1613869" y="3411254"/>
            <a:ext cx="6080472" cy="605662"/>
          </a:xfrm>
          <a:prstGeom prst="roundRect">
            <a:avLst>
              <a:gd name="adj" fmla="val 0"/>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プレースホルダー 2">
            <a:extLst>
              <a:ext uri="{FF2B5EF4-FFF2-40B4-BE49-F238E27FC236}">
                <a16:creationId xmlns:a16="http://schemas.microsoft.com/office/drawing/2014/main" id="{38FB7A9B-EA2E-E7FF-098B-CDF3570258E3}"/>
              </a:ext>
            </a:extLst>
          </p:cNvPr>
          <p:cNvSpPr txBox="1">
            <a:spLocks/>
          </p:cNvSpPr>
          <p:nvPr/>
        </p:nvSpPr>
        <p:spPr>
          <a:xfrm>
            <a:off x="1268414" y="3570330"/>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(a)</a:t>
            </a:r>
          </a:p>
        </p:txBody>
      </p:sp>
      <p:sp>
        <p:nvSpPr>
          <p:cNvPr id="12" name="テキスト プレースホルダー 2">
            <a:extLst>
              <a:ext uri="{FF2B5EF4-FFF2-40B4-BE49-F238E27FC236}">
                <a16:creationId xmlns:a16="http://schemas.microsoft.com/office/drawing/2014/main" id="{F5D42C86-B346-D980-ECEB-D17BAA5F3560}"/>
              </a:ext>
            </a:extLst>
          </p:cNvPr>
          <p:cNvSpPr txBox="1">
            <a:spLocks/>
          </p:cNvSpPr>
          <p:nvPr/>
        </p:nvSpPr>
        <p:spPr>
          <a:xfrm>
            <a:off x="1613869" y="4001494"/>
            <a:ext cx="4379620" cy="3092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dirty="0">
                <a:latin typeface="Meiryo UI" panose="020B0604030504040204" pitchFamily="50" charset="-128"/>
                <a:ea typeface="Meiryo UI" panose="020B0604030504040204" pitchFamily="50" charset="-128"/>
              </a:rPr>
              <a:t>※Word</a:t>
            </a:r>
            <a:r>
              <a:rPr lang="ja-JP" altLang="en-US" sz="1000" dirty="0">
                <a:latin typeface="Meiryo UI" panose="020B0604030504040204" pitchFamily="50" charset="-128"/>
                <a:ea typeface="Meiryo UI" panose="020B0604030504040204" pitchFamily="50" charset="-128"/>
              </a:rPr>
              <a:t>の差し込みフィールド（差し込みたい文字）をテンプレートに配置します。</a:t>
            </a: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08139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15</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lang="ja-JP" altLang="en-US" sz="2000" dirty="0"/>
              <a:t>４</a:t>
            </a:r>
            <a:r>
              <a:rPr kumimoji="1" lang="ja-JP" altLang="en-US" sz="2000" dirty="0"/>
              <a:t>．</a:t>
            </a:r>
            <a:r>
              <a:rPr kumimoji="1" lang="en-US" altLang="ja-JP" sz="2000" dirty="0"/>
              <a:t>Word</a:t>
            </a:r>
            <a:r>
              <a:rPr lang="ja-JP" altLang="en-US" sz="2000" dirty="0"/>
              <a:t>差し込み文書の設定と調整</a:t>
            </a:r>
            <a:endParaRPr kumimoji="1" lang="ja-JP" altLang="en-US" sz="2000"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2">
            <a:extLst>
              <a:ext uri="{FF2B5EF4-FFF2-40B4-BE49-F238E27FC236}">
                <a16:creationId xmlns:a16="http://schemas.microsoft.com/office/drawing/2014/main" id="{4C72579C-91AF-D0D3-8F86-22F29875F3A0}"/>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（４）</a:t>
            </a:r>
            <a:r>
              <a:rPr lang="en-US" altLang="ja-JP" sz="1200" b="1" dirty="0">
                <a:latin typeface="Meiryo UI" panose="020B0604030504040204" pitchFamily="50" charset="-128"/>
                <a:ea typeface="Meiryo UI" panose="020B0604030504040204" pitchFamily="50" charset="-128"/>
              </a:rPr>
              <a:t>Word</a:t>
            </a:r>
            <a:r>
              <a:rPr lang="ja-JP" altLang="en-US" sz="1200" b="1" dirty="0">
                <a:latin typeface="Meiryo UI" panose="020B0604030504040204" pitchFamily="50" charset="-128"/>
                <a:ea typeface="Meiryo UI" panose="020B0604030504040204" pitchFamily="50" charset="-128"/>
              </a:rPr>
              <a:t>のテンプレートファイルのレイアウトや文字の配置などを調整しファイルを保存する</a:t>
            </a:r>
            <a:endParaRPr lang="en-US" altLang="ja-JP" sz="1200" b="1" dirty="0">
              <a:latin typeface="Meiryo UI" panose="020B0604030504040204" pitchFamily="50" charset="-128"/>
              <a:ea typeface="Meiryo UI" panose="020B0604030504040204" pitchFamily="50" charset="-128"/>
            </a:endParaRPr>
          </a:p>
        </p:txBody>
      </p:sp>
      <p:sp>
        <p:nvSpPr>
          <p:cNvPr id="8" name="テキスト プレースホルダー 2">
            <a:extLst>
              <a:ext uri="{FF2B5EF4-FFF2-40B4-BE49-F238E27FC236}">
                <a16:creationId xmlns:a16="http://schemas.microsoft.com/office/drawing/2014/main" id="{C6E866C0-138C-8CEF-6796-9191BE1072C0}"/>
              </a:ext>
            </a:extLst>
          </p:cNvPr>
          <p:cNvSpPr txBox="1">
            <a:spLocks/>
          </p:cNvSpPr>
          <p:nvPr/>
        </p:nvSpPr>
        <p:spPr>
          <a:xfrm>
            <a:off x="287999" y="930875"/>
            <a:ext cx="8604001"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③差し込みフィールドをすべて配置したら、「差し込み印刷ウィザード」で「次へ：レターのプレビュー表示」を選択します。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プレビュー画面で、文字の位置やレイアウトを確認し必要に応じて調整します。問題がなければ「次へ：差し込み印刷の完了」を選択し、ウィザードを「</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」で閉じてください。</a:t>
            </a:r>
            <a:endParaRPr lang="en-US" altLang="ja-JP" sz="1000"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26CC018E-2EC8-334C-BE3D-27AA273E3CE7}"/>
              </a:ext>
            </a:extLst>
          </p:cNvPr>
          <p:cNvPicPr>
            <a:picLocks noChangeAspect="1"/>
          </p:cNvPicPr>
          <p:nvPr/>
        </p:nvPicPr>
        <p:blipFill>
          <a:blip r:embed="rId3"/>
          <a:srcRect l="28661"/>
          <a:stretch/>
        </p:blipFill>
        <p:spPr>
          <a:xfrm>
            <a:off x="386591" y="1392145"/>
            <a:ext cx="2499908" cy="2061340"/>
          </a:xfrm>
          <a:prstGeom prst="rect">
            <a:avLst/>
          </a:prstGeom>
        </p:spPr>
      </p:pic>
      <p:pic>
        <p:nvPicPr>
          <p:cNvPr id="24" name="図 23">
            <a:extLst>
              <a:ext uri="{FF2B5EF4-FFF2-40B4-BE49-F238E27FC236}">
                <a16:creationId xmlns:a16="http://schemas.microsoft.com/office/drawing/2014/main" id="{29304032-C2BA-2E40-E6E3-25950AA4A9A5}"/>
              </a:ext>
            </a:extLst>
          </p:cNvPr>
          <p:cNvPicPr>
            <a:picLocks noChangeAspect="1"/>
          </p:cNvPicPr>
          <p:nvPr/>
        </p:nvPicPr>
        <p:blipFill>
          <a:blip r:embed="rId4"/>
          <a:stretch>
            <a:fillRect/>
          </a:stretch>
        </p:blipFill>
        <p:spPr>
          <a:xfrm>
            <a:off x="2911979" y="2024249"/>
            <a:ext cx="6174348" cy="2435224"/>
          </a:xfrm>
          <a:prstGeom prst="rect">
            <a:avLst/>
          </a:prstGeom>
        </p:spPr>
      </p:pic>
      <p:sp>
        <p:nvSpPr>
          <p:cNvPr id="33" name="四角形: 角を丸くする 32">
            <a:extLst>
              <a:ext uri="{FF2B5EF4-FFF2-40B4-BE49-F238E27FC236}">
                <a16:creationId xmlns:a16="http://schemas.microsoft.com/office/drawing/2014/main" id="{AEDA40E2-1E22-D7D4-403D-37BA551038F9}"/>
              </a:ext>
            </a:extLst>
          </p:cNvPr>
          <p:cNvSpPr/>
          <p:nvPr/>
        </p:nvSpPr>
        <p:spPr>
          <a:xfrm>
            <a:off x="1969831" y="3191745"/>
            <a:ext cx="825423" cy="153099"/>
          </a:xfrm>
          <a:prstGeom prst="roundRect">
            <a:avLst>
              <a:gd name="adj" fmla="val 0"/>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四角形: 角を丸くする 33">
            <a:extLst>
              <a:ext uri="{FF2B5EF4-FFF2-40B4-BE49-F238E27FC236}">
                <a16:creationId xmlns:a16="http://schemas.microsoft.com/office/drawing/2014/main" id="{48CD7818-8A9B-41A3-ED76-F2B80F37B7A1}"/>
              </a:ext>
            </a:extLst>
          </p:cNvPr>
          <p:cNvSpPr/>
          <p:nvPr/>
        </p:nvSpPr>
        <p:spPr>
          <a:xfrm>
            <a:off x="7988054" y="4168348"/>
            <a:ext cx="1078184" cy="182063"/>
          </a:xfrm>
          <a:prstGeom prst="roundRect">
            <a:avLst>
              <a:gd name="adj" fmla="val 0"/>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テキスト プレースホルダー 2">
            <a:extLst>
              <a:ext uri="{FF2B5EF4-FFF2-40B4-BE49-F238E27FC236}">
                <a16:creationId xmlns:a16="http://schemas.microsoft.com/office/drawing/2014/main" id="{63537BC2-6E13-A957-2EDA-69C86E05A370}"/>
              </a:ext>
            </a:extLst>
          </p:cNvPr>
          <p:cNvSpPr txBox="1">
            <a:spLocks/>
          </p:cNvSpPr>
          <p:nvPr/>
        </p:nvSpPr>
        <p:spPr>
          <a:xfrm>
            <a:off x="1607342" y="3145991"/>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(a)</a:t>
            </a:r>
          </a:p>
        </p:txBody>
      </p:sp>
      <p:sp>
        <p:nvSpPr>
          <p:cNvPr id="36" name="テキスト プレースホルダー 2">
            <a:extLst>
              <a:ext uri="{FF2B5EF4-FFF2-40B4-BE49-F238E27FC236}">
                <a16:creationId xmlns:a16="http://schemas.microsoft.com/office/drawing/2014/main" id="{CF0AE8C6-4C6C-718B-FA62-824965F8A645}"/>
              </a:ext>
            </a:extLst>
          </p:cNvPr>
          <p:cNvSpPr txBox="1">
            <a:spLocks/>
          </p:cNvSpPr>
          <p:nvPr/>
        </p:nvSpPr>
        <p:spPr>
          <a:xfrm>
            <a:off x="8241959" y="3943701"/>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(b)</a:t>
            </a:r>
          </a:p>
        </p:txBody>
      </p:sp>
      <p:sp>
        <p:nvSpPr>
          <p:cNvPr id="39" name="テキスト プレースホルダー 2">
            <a:extLst>
              <a:ext uri="{FF2B5EF4-FFF2-40B4-BE49-F238E27FC236}">
                <a16:creationId xmlns:a16="http://schemas.microsoft.com/office/drawing/2014/main" id="{791A1F1B-DA3E-C2A5-43F0-4F802A9F3415}"/>
              </a:ext>
            </a:extLst>
          </p:cNvPr>
          <p:cNvSpPr txBox="1">
            <a:spLocks/>
          </p:cNvSpPr>
          <p:nvPr/>
        </p:nvSpPr>
        <p:spPr>
          <a:xfrm>
            <a:off x="8761422" y="1820059"/>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(c)</a:t>
            </a:r>
          </a:p>
        </p:txBody>
      </p:sp>
      <p:sp>
        <p:nvSpPr>
          <p:cNvPr id="40" name="四角形: 角を丸くする 39">
            <a:extLst>
              <a:ext uri="{FF2B5EF4-FFF2-40B4-BE49-F238E27FC236}">
                <a16:creationId xmlns:a16="http://schemas.microsoft.com/office/drawing/2014/main" id="{42567BD9-065C-DF3B-72B4-CCED76735DF3}"/>
              </a:ext>
            </a:extLst>
          </p:cNvPr>
          <p:cNvSpPr/>
          <p:nvPr/>
        </p:nvSpPr>
        <p:spPr>
          <a:xfrm>
            <a:off x="8877751" y="2024249"/>
            <a:ext cx="188487" cy="182063"/>
          </a:xfrm>
          <a:prstGeom prst="roundRect">
            <a:avLst>
              <a:gd name="adj" fmla="val 0"/>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四角形: 角を丸くする 4">
            <a:extLst>
              <a:ext uri="{FF2B5EF4-FFF2-40B4-BE49-F238E27FC236}">
                <a16:creationId xmlns:a16="http://schemas.microsoft.com/office/drawing/2014/main" id="{6668F66F-28D0-3893-F4AC-962AFE3E417C}"/>
              </a:ext>
            </a:extLst>
          </p:cNvPr>
          <p:cNvSpPr/>
          <p:nvPr/>
        </p:nvSpPr>
        <p:spPr>
          <a:xfrm>
            <a:off x="2911583" y="2024249"/>
            <a:ext cx="4848497" cy="2435224"/>
          </a:xfrm>
          <a:prstGeom prst="roundRect">
            <a:avLst>
              <a:gd name="adj" fmla="val 0"/>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矢印: 右 31">
            <a:extLst>
              <a:ext uri="{FF2B5EF4-FFF2-40B4-BE49-F238E27FC236}">
                <a16:creationId xmlns:a16="http://schemas.microsoft.com/office/drawing/2014/main" id="{B23025F6-9D19-6C2F-F153-0AB69A208D31}"/>
              </a:ext>
            </a:extLst>
          </p:cNvPr>
          <p:cNvSpPr/>
          <p:nvPr/>
        </p:nvSpPr>
        <p:spPr>
          <a:xfrm rot="1158000">
            <a:off x="2378419" y="3449303"/>
            <a:ext cx="723065" cy="534971"/>
          </a:xfrm>
          <a:prstGeom prst="rightArrow">
            <a:avLst>
              <a:gd name="adj1" fmla="val 50000"/>
              <a:gd name="adj2" fmla="val 60359"/>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7" name="テキスト プレースホルダー 2">
            <a:extLst>
              <a:ext uri="{FF2B5EF4-FFF2-40B4-BE49-F238E27FC236}">
                <a16:creationId xmlns:a16="http://schemas.microsoft.com/office/drawing/2014/main" id="{54F780EE-E4BF-2644-E838-3C1D6F87F598}"/>
              </a:ext>
            </a:extLst>
          </p:cNvPr>
          <p:cNvSpPr txBox="1">
            <a:spLocks/>
          </p:cNvSpPr>
          <p:nvPr/>
        </p:nvSpPr>
        <p:spPr>
          <a:xfrm>
            <a:off x="2911582" y="1783813"/>
            <a:ext cx="4299539" cy="3092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プレビュー画面より文字の位置やレイアウトなどの見た目を調整します。</a:t>
            </a: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52622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16</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lang="ja-JP" altLang="en-US" sz="2000" dirty="0"/>
              <a:t>４</a:t>
            </a:r>
            <a:r>
              <a:rPr kumimoji="1" lang="ja-JP" altLang="en-US" sz="2000" dirty="0"/>
              <a:t>．</a:t>
            </a:r>
            <a:r>
              <a:rPr kumimoji="1" lang="en-US" altLang="ja-JP" sz="2000" dirty="0"/>
              <a:t>Word</a:t>
            </a:r>
            <a:r>
              <a:rPr lang="ja-JP" altLang="en-US" sz="2000" dirty="0"/>
              <a:t>差し込み文書の設定と調整</a:t>
            </a:r>
            <a:endParaRPr kumimoji="1" lang="ja-JP" altLang="en-US" sz="2000"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2">
            <a:extLst>
              <a:ext uri="{FF2B5EF4-FFF2-40B4-BE49-F238E27FC236}">
                <a16:creationId xmlns:a16="http://schemas.microsoft.com/office/drawing/2014/main" id="{4C72579C-91AF-D0D3-8F86-22F29875F3A0}"/>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（４）</a:t>
            </a:r>
            <a:r>
              <a:rPr lang="en-US" altLang="ja-JP" sz="1200" b="1" dirty="0">
                <a:latin typeface="Meiryo UI" panose="020B0604030504040204" pitchFamily="50" charset="-128"/>
                <a:ea typeface="Meiryo UI" panose="020B0604030504040204" pitchFamily="50" charset="-128"/>
              </a:rPr>
              <a:t>Word</a:t>
            </a:r>
            <a:r>
              <a:rPr lang="ja-JP" altLang="en-US" sz="1200" b="1" dirty="0">
                <a:latin typeface="Meiryo UI" panose="020B0604030504040204" pitchFamily="50" charset="-128"/>
                <a:ea typeface="Meiryo UI" panose="020B0604030504040204" pitchFamily="50" charset="-128"/>
              </a:rPr>
              <a:t>のテンプレートファイルのレイアウトや文字の配置などを調整しファイルを保存する</a:t>
            </a:r>
            <a:endParaRPr lang="en-US" altLang="ja-JP" sz="1200" b="1" dirty="0">
              <a:latin typeface="Meiryo UI" panose="020B0604030504040204" pitchFamily="50" charset="-128"/>
              <a:ea typeface="Meiryo UI" panose="020B0604030504040204" pitchFamily="50" charset="-128"/>
            </a:endParaRPr>
          </a:p>
        </p:txBody>
      </p:sp>
      <p:sp>
        <p:nvSpPr>
          <p:cNvPr id="8" name="テキスト プレースホルダー 2">
            <a:extLst>
              <a:ext uri="{FF2B5EF4-FFF2-40B4-BE49-F238E27FC236}">
                <a16:creationId xmlns:a16="http://schemas.microsoft.com/office/drawing/2014/main" id="{C6E866C0-138C-8CEF-6796-9191BE1072C0}"/>
              </a:ext>
            </a:extLst>
          </p:cNvPr>
          <p:cNvSpPr txBox="1">
            <a:spLocks/>
          </p:cNvSpPr>
          <p:nvPr/>
        </p:nvSpPr>
        <p:spPr>
          <a:xfrm>
            <a:off x="287999" y="930875"/>
            <a:ext cx="8604001"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④完成した</a:t>
            </a:r>
            <a:r>
              <a:rPr lang="en-US" altLang="ja-JP" sz="1000" dirty="0">
                <a:latin typeface="Meiryo UI" panose="020B0604030504040204" pitchFamily="50" charset="-128"/>
                <a:ea typeface="Meiryo UI" panose="020B0604030504040204" pitchFamily="50" charset="-128"/>
              </a:rPr>
              <a:t>Word</a:t>
            </a:r>
            <a:r>
              <a:rPr lang="ja-JP" altLang="en-US" sz="1000" dirty="0">
                <a:latin typeface="Meiryo UI" panose="020B0604030504040204" pitchFamily="50" charset="-128"/>
                <a:ea typeface="Meiryo UI" panose="020B0604030504040204" pitchFamily="50" charset="-128"/>
              </a:rPr>
              <a:t>のテンプレートファイルは、わかりやすい名前を付けて任意の場所に保存してください。</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人事通達リスト出力</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機能より起動した</a:t>
            </a:r>
            <a:r>
              <a:rPr lang="en-US" altLang="ja-JP" sz="1000" dirty="0">
                <a:latin typeface="Meiryo UI" panose="020B0604030504040204" pitchFamily="50" charset="-128"/>
                <a:ea typeface="Meiryo UI" panose="020B0604030504040204" pitchFamily="50" charset="-128"/>
              </a:rPr>
              <a:t>Word</a:t>
            </a:r>
            <a:r>
              <a:rPr lang="ja-JP" altLang="en-US" sz="1000" dirty="0">
                <a:latin typeface="Meiryo UI" panose="020B0604030504040204" pitchFamily="50" charset="-128"/>
                <a:ea typeface="Meiryo UI" panose="020B0604030504040204" pitchFamily="50" charset="-128"/>
              </a:rPr>
              <a:t>テンプレートファイルは、</a:t>
            </a:r>
            <a:r>
              <a:rPr lang="en-US" altLang="ja-JP" sz="1000" dirty="0" err="1">
                <a:latin typeface="Meiryo UI" panose="020B0604030504040204" pitchFamily="50" charset="-128"/>
                <a:ea typeface="Meiryo UI" panose="020B0604030504040204" pitchFamily="50" charset="-128"/>
              </a:rPr>
              <a:t>SuperStream</a:t>
            </a:r>
            <a:r>
              <a:rPr lang="en-US" altLang="ja-JP" sz="1000" dirty="0">
                <a:latin typeface="Meiryo UI" panose="020B0604030504040204" pitchFamily="50" charset="-128"/>
                <a:ea typeface="Meiryo UI" panose="020B0604030504040204" pitchFamily="50" charset="-128"/>
              </a:rPr>
              <a:t>-NX</a:t>
            </a:r>
            <a:r>
              <a:rPr lang="ja-JP" altLang="en-US" sz="1000" dirty="0">
                <a:latin typeface="Meiryo UI" panose="020B0604030504040204" pitchFamily="50" charset="-128"/>
                <a:ea typeface="Meiryo UI" panose="020B0604030504040204" pitchFamily="50" charset="-128"/>
              </a:rPr>
              <a:t>のユーザーフォルダー内に一時的に保存されます。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そのため、編集した内容を残すには別の場所に保存し直す必要があります。</a:t>
            </a: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⑤保存した</a:t>
            </a:r>
            <a:r>
              <a:rPr lang="en-US" altLang="ja-JP" sz="1000" dirty="0">
                <a:latin typeface="Meiryo UI" panose="020B0604030504040204" pitchFamily="50" charset="-128"/>
                <a:ea typeface="Meiryo UI" panose="020B0604030504040204" pitchFamily="50" charset="-128"/>
              </a:rPr>
              <a:t>Word</a:t>
            </a:r>
            <a:r>
              <a:rPr lang="ja-JP" altLang="en-US" sz="1000" dirty="0">
                <a:latin typeface="Meiryo UI" panose="020B0604030504040204" pitchFamily="50" charset="-128"/>
                <a:ea typeface="Meiryo UI" panose="020B0604030504040204" pitchFamily="50" charset="-128"/>
              </a:rPr>
              <a:t>のテンプレートファイルは、手順０２</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（２）①で格納したテンプレートファイルに上書きしてください。</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上書きすることで、次回以降の</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人事通達リスト出力</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の実行時は、完成したテンプレートが自動的に使用されます。</a:t>
            </a: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⑥最後に、</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人事通達リスト出力</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からサンプルデータを再度出力し、文字の配置やレイアウトが想定通りになっているか確認してください。</a:t>
            </a:r>
            <a:endParaRPr lang="en-US" altLang="ja-JP" sz="10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D92F6F04-7E32-35CF-854E-77A7EAA48EB9}"/>
              </a:ext>
            </a:extLst>
          </p:cNvPr>
          <p:cNvPicPr>
            <a:picLocks noChangeAspect="1"/>
          </p:cNvPicPr>
          <p:nvPr/>
        </p:nvPicPr>
        <p:blipFill>
          <a:blip r:embed="rId3"/>
          <a:stretch>
            <a:fillRect/>
          </a:stretch>
        </p:blipFill>
        <p:spPr>
          <a:xfrm>
            <a:off x="721112" y="1604894"/>
            <a:ext cx="5590478" cy="1913356"/>
          </a:xfrm>
          <a:prstGeom prst="rect">
            <a:avLst/>
          </a:prstGeom>
        </p:spPr>
      </p:pic>
      <p:sp>
        <p:nvSpPr>
          <p:cNvPr id="9" name="四角形: 角を丸くする 8">
            <a:extLst>
              <a:ext uri="{FF2B5EF4-FFF2-40B4-BE49-F238E27FC236}">
                <a16:creationId xmlns:a16="http://schemas.microsoft.com/office/drawing/2014/main" id="{429093A7-8417-B904-8E12-69BCC9BC2ED4}"/>
              </a:ext>
            </a:extLst>
          </p:cNvPr>
          <p:cNvSpPr/>
          <p:nvPr/>
        </p:nvSpPr>
        <p:spPr>
          <a:xfrm>
            <a:off x="668857" y="2855536"/>
            <a:ext cx="654422" cy="307494"/>
          </a:xfrm>
          <a:prstGeom prst="roundRect">
            <a:avLst>
              <a:gd name="adj" fmla="val 0"/>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四角形: 角を丸くする 9">
            <a:extLst>
              <a:ext uri="{FF2B5EF4-FFF2-40B4-BE49-F238E27FC236}">
                <a16:creationId xmlns:a16="http://schemas.microsoft.com/office/drawing/2014/main" id="{4468CE1A-662E-B5A9-BEAD-8188AEF0F543}"/>
              </a:ext>
            </a:extLst>
          </p:cNvPr>
          <p:cNvSpPr/>
          <p:nvPr/>
        </p:nvSpPr>
        <p:spPr>
          <a:xfrm>
            <a:off x="2809890" y="1952610"/>
            <a:ext cx="773369" cy="143819"/>
          </a:xfrm>
          <a:prstGeom prst="roundRect">
            <a:avLst>
              <a:gd name="adj" fmla="val 0"/>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四角形: 角を丸くする 10">
            <a:extLst>
              <a:ext uri="{FF2B5EF4-FFF2-40B4-BE49-F238E27FC236}">
                <a16:creationId xmlns:a16="http://schemas.microsoft.com/office/drawing/2014/main" id="{F8486C9B-4457-F870-5B6B-B051159865D0}"/>
              </a:ext>
            </a:extLst>
          </p:cNvPr>
          <p:cNvSpPr/>
          <p:nvPr/>
        </p:nvSpPr>
        <p:spPr>
          <a:xfrm>
            <a:off x="5776114" y="2178299"/>
            <a:ext cx="483438" cy="148589"/>
          </a:xfrm>
          <a:prstGeom prst="roundRect">
            <a:avLst>
              <a:gd name="adj" fmla="val 0"/>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プレースホルダー 2">
            <a:extLst>
              <a:ext uri="{FF2B5EF4-FFF2-40B4-BE49-F238E27FC236}">
                <a16:creationId xmlns:a16="http://schemas.microsoft.com/office/drawing/2014/main" id="{2B3649F0-F072-1D6A-0D37-EC611E49D4A1}"/>
              </a:ext>
            </a:extLst>
          </p:cNvPr>
          <p:cNvSpPr txBox="1">
            <a:spLocks/>
          </p:cNvSpPr>
          <p:nvPr/>
        </p:nvSpPr>
        <p:spPr>
          <a:xfrm>
            <a:off x="358623" y="2879399"/>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(a)</a:t>
            </a:r>
          </a:p>
        </p:txBody>
      </p:sp>
      <p:sp>
        <p:nvSpPr>
          <p:cNvPr id="14" name="テキスト プレースホルダー 2">
            <a:extLst>
              <a:ext uri="{FF2B5EF4-FFF2-40B4-BE49-F238E27FC236}">
                <a16:creationId xmlns:a16="http://schemas.microsoft.com/office/drawing/2014/main" id="{D655E11D-8E5C-2CEC-D753-F56F4D4EE87A}"/>
              </a:ext>
            </a:extLst>
          </p:cNvPr>
          <p:cNvSpPr txBox="1">
            <a:spLocks/>
          </p:cNvSpPr>
          <p:nvPr/>
        </p:nvSpPr>
        <p:spPr>
          <a:xfrm>
            <a:off x="2477137" y="1905137"/>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(b)</a:t>
            </a:r>
          </a:p>
        </p:txBody>
      </p:sp>
      <p:sp>
        <p:nvSpPr>
          <p:cNvPr id="15" name="テキスト プレースホルダー 2">
            <a:extLst>
              <a:ext uri="{FF2B5EF4-FFF2-40B4-BE49-F238E27FC236}">
                <a16:creationId xmlns:a16="http://schemas.microsoft.com/office/drawing/2014/main" id="{7D906FED-6F93-EF5A-3731-DEA1333FB967}"/>
              </a:ext>
            </a:extLst>
          </p:cNvPr>
          <p:cNvSpPr txBox="1">
            <a:spLocks/>
          </p:cNvSpPr>
          <p:nvPr/>
        </p:nvSpPr>
        <p:spPr>
          <a:xfrm>
            <a:off x="5455389" y="2115321"/>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(c)</a:t>
            </a:r>
          </a:p>
        </p:txBody>
      </p:sp>
    </p:spTree>
    <p:extLst>
      <p:ext uri="{BB962C8B-B14F-4D97-AF65-F5344CB8AC3E}">
        <p14:creationId xmlns:p14="http://schemas.microsoft.com/office/powerpoint/2010/main" val="4218411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17</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kumimoji="1" lang="ja-JP" altLang="en-US" sz="2000" dirty="0"/>
              <a:t>５．参考資料（</a:t>
            </a:r>
            <a:r>
              <a:rPr kumimoji="1" lang="en-US" altLang="ja-JP" sz="2000" dirty="0"/>
              <a:t>Word</a:t>
            </a:r>
            <a:r>
              <a:rPr kumimoji="1" lang="ja-JP" altLang="en-US" sz="2000" dirty="0"/>
              <a:t>テンプレートレイアウト事例）</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2">
            <a:extLst>
              <a:ext uri="{FF2B5EF4-FFF2-40B4-BE49-F238E27FC236}">
                <a16:creationId xmlns:a16="http://schemas.microsoft.com/office/drawing/2014/main" id="{4C72579C-91AF-D0D3-8F86-22F29875F3A0}"/>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■当事例で作成した</a:t>
            </a:r>
            <a:r>
              <a:rPr lang="en-US" altLang="ja-JP" sz="1200" b="1" dirty="0">
                <a:latin typeface="Meiryo UI" panose="020B0604030504040204" pitchFamily="50" charset="-128"/>
                <a:ea typeface="Meiryo UI" panose="020B0604030504040204" pitchFamily="50" charset="-128"/>
              </a:rPr>
              <a:t>Word</a:t>
            </a:r>
            <a:r>
              <a:rPr lang="ja-JP" altLang="en-US" sz="1200" b="1" dirty="0">
                <a:latin typeface="Meiryo UI" panose="020B0604030504040204" pitchFamily="50" charset="-128"/>
                <a:ea typeface="Meiryo UI" panose="020B0604030504040204" pitchFamily="50" charset="-128"/>
              </a:rPr>
              <a:t>テンプレートのレイアウトは以下の形式となります。</a:t>
            </a:r>
            <a:endParaRPr lang="en-US" altLang="ja-JP" sz="1200" b="1" dirty="0">
              <a:latin typeface="Meiryo UI" panose="020B0604030504040204" pitchFamily="50" charset="-128"/>
              <a:ea typeface="Meiryo UI" panose="020B0604030504040204" pitchFamily="50" charset="-128"/>
            </a:endParaRPr>
          </a:p>
        </p:txBody>
      </p:sp>
      <p:sp>
        <p:nvSpPr>
          <p:cNvPr id="8" name="テキスト プレースホルダー 2">
            <a:extLst>
              <a:ext uri="{FF2B5EF4-FFF2-40B4-BE49-F238E27FC236}">
                <a16:creationId xmlns:a16="http://schemas.microsoft.com/office/drawing/2014/main" id="{C6E866C0-138C-8CEF-6796-9191BE1072C0}"/>
              </a:ext>
            </a:extLst>
          </p:cNvPr>
          <p:cNvSpPr txBox="1">
            <a:spLocks/>
          </p:cNvSpPr>
          <p:nvPr/>
        </p:nvSpPr>
        <p:spPr>
          <a:xfrm>
            <a:off x="287999" y="930875"/>
            <a:ext cx="8604001"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endParaRPr lang="en-US" altLang="ja-JP" sz="10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80FCF20A-16E0-99DA-22EC-DCDC524EE43F}"/>
              </a:ext>
            </a:extLst>
          </p:cNvPr>
          <p:cNvPicPr>
            <a:picLocks noChangeAspect="1"/>
          </p:cNvPicPr>
          <p:nvPr/>
        </p:nvPicPr>
        <p:blipFill>
          <a:blip r:embed="rId3"/>
          <a:stretch>
            <a:fillRect/>
          </a:stretch>
        </p:blipFill>
        <p:spPr>
          <a:xfrm>
            <a:off x="587716" y="965568"/>
            <a:ext cx="5694137" cy="3961932"/>
          </a:xfrm>
          <a:prstGeom prst="rect">
            <a:avLst/>
          </a:prstGeom>
          <a:ln>
            <a:solidFill>
              <a:schemeClr val="tx1"/>
            </a:solidFill>
          </a:ln>
        </p:spPr>
      </p:pic>
    </p:spTree>
    <p:extLst>
      <p:ext uri="{BB962C8B-B14F-4D97-AF65-F5344CB8AC3E}">
        <p14:creationId xmlns:p14="http://schemas.microsoft.com/office/powerpoint/2010/main" val="1643844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18</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kumimoji="1" lang="ja-JP" altLang="en-US" sz="2000" dirty="0"/>
              <a:t>５．参考資料（</a:t>
            </a:r>
            <a:r>
              <a:rPr kumimoji="1" lang="en-US" altLang="ja-JP" sz="2000" dirty="0" err="1"/>
              <a:t>SuperStream</a:t>
            </a:r>
            <a:r>
              <a:rPr kumimoji="1" lang="en-US" altLang="ja-JP" sz="2000" dirty="0"/>
              <a:t>-NX</a:t>
            </a:r>
            <a:r>
              <a:rPr kumimoji="1" lang="ja-JP" altLang="en-US" sz="2000" dirty="0"/>
              <a:t>のフィールドコード）</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2">
            <a:extLst>
              <a:ext uri="{FF2B5EF4-FFF2-40B4-BE49-F238E27FC236}">
                <a16:creationId xmlns:a16="http://schemas.microsoft.com/office/drawing/2014/main" id="{4C72579C-91AF-D0D3-8F86-22F29875F3A0}"/>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NXHR</a:t>
            </a:r>
            <a:r>
              <a:rPr lang="ja-JP" altLang="en-US" sz="1200" b="1" dirty="0">
                <a:latin typeface="Meiryo UI" panose="020B0604030504040204" pitchFamily="50" charset="-128"/>
                <a:ea typeface="Meiryo UI" panose="020B0604030504040204" pitchFamily="50" charset="-128"/>
              </a:rPr>
              <a:t>システム設定ガイド」：</a:t>
            </a:r>
            <a:r>
              <a:rPr lang="en-US" altLang="ja-JP" sz="1200" b="1" dirty="0">
                <a:latin typeface="Meiryo UI" panose="020B0604030504040204" pitchFamily="50" charset="-128"/>
                <a:ea typeface="Meiryo UI" panose="020B0604030504040204" pitchFamily="50" charset="-128"/>
              </a:rPr>
              <a:t>9.3 MS Word</a:t>
            </a:r>
            <a:r>
              <a:rPr lang="ja-JP" altLang="en-US" sz="1200" b="1" dirty="0">
                <a:latin typeface="Meiryo UI" panose="020B0604030504040204" pitchFamily="50" charset="-128"/>
                <a:ea typeface="Meiryo UI" panose="020B0604030504040204" pitchFamily="50" charset="-128"/>
              </a:rPr>
              <a:t>用差込データ内容の設定　に記載されているフィールドコード一覧です。</a:t>
            </a:r>
            <a:endParaRPr lang="en-US" altLang="ja-JP" sz="1200" b="1" dirty="0">
              <a:latin typeface="Meiryo UI" panose="020B0604030504040204" pitchFamily="50" charset="-128"/>
              <a:ea typeface="Meiryo UI" panose="020B0604030504040204" pitchFamily="50" charset="-128"/>
            </a:endParaRPr>
          </a:p>
          <a:p>
            <a:pPr marL="0" indent="0">
              <a:buNone/>
            </a:pPr>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 Word</a:t>
            </a:r>
            <a:r>
              <a:rPr lang="ja-JP" altLang="en-US" sz="1200" b="1" dirty="0">
                <a:latin typeface="Meiryo UI" panose="020B0604030504040204" pitchFamily="50" charset="-128"/>
                <a:ea typeface="Meiryo UI" panose="020B0604030504040204" pitchFamily="50" charset="-128"/>
              </a:rPr>
              <a:t>のテンプレートファイルに</a:t>
            </a:r>
            <a:r>
              <a:rPr lang="en-US" altLang="ja-JP" sz="1200" b="1" dirty="0">
                <a:latin typeface="Meiryo UI" panose="020B0604030504040204" pitchFamily="50" charset="-128"/>
                <a:ea typeface="Meiryo UI" panose="020B0604030504040204" pitchFamily="50" charset="-128"/>
              </a:rPr>
              <a:t>Word</a:t>
            </a:r>
            <a:r>
              <a:rPr lang="ja-JP" altLang="en-US" sz="1200" b="1" dirty="0">
                <a:latin typeface="Meiryo UI" panose="020B0604030504040204" pitchFamily="50" charset="-128"/>
                <a:ea typeface="Meiryo UI" panose="020B0604030504040204" pitchFamily="50" charset="-128"/>
              </a:rPr>
              <a:t>の差し込みフィールド（差し込みたい文字）を配置する際に参考にしてください。</a:t>
            </a:r>
            <a:endParaRPr lang="en-US" altLang="ja-JP" sz="1200" b="1" dirty="0">
              <a:latin typeface="Meiryo UI" panose="020B0604030504040204" pitchFamily="50" charset="-128"/>
              <a:ea typeface="Meiryo UI" panose="020B0604030504040204" pitchFamily="50" charset="-128"/>
            </a:endParaRPr>
          </a:p>
        </p:txBody>
      </p:sp>
      <p:sp>
        <p:nvSpPr>
          <p:cNvPr id="8" name="テキスト プレースホルダー 2">
            <a:extLst>
              <a:ext uri="{FF2B5EF4-FFF2-40B4-BE49-F238E27FC236}">
                <a16:creationId xmlns:a16="http://schemas.microsoft.com/office/drawing/2014/main" id="{C6E866C0-138C-8CEF-6796-9191BE1072C0}"/>
              </a:ext>
            </a:extLst>
          </p:cNvPr>
          <p:cNvSpPr txBox="1">
            <a:spLocks/>
          </p:cNvSpPr>
          <p:nvPr/>
        </p:nvSpPr>
        <p:spPr>
          <a:xfrm>
            <a:off x="287999" y="930875"/>
            <a:ext cx="8604001"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endParaRPr lang="en-US" altLang="ja-JP" sz="1000" dirty="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B568D8C9-2EBE-16FA-223C-85F17483EE0E}"/>
              </a:ext>
            </a:extLst>
          </p:cNvPr>
          <p:cNvPicPr>
            <a:picLocks noChangeAspect="1"/>
          </p:cNvPicPr>
          <p:nvPr/>
        </p:nvPicPr>
        <p:blipFill>
          <a:blip r:embed="rId3"/>
          <a:stretch>
            <a:fillRect/>
          </a:stretch>
        </p:blipFill>
        <p:spPr>
          <a:xfrm>
            <a:off x="2185260" y="1119468"/>
            <a:ext cx="2077406" cy="3947532"/>
          </a:xfrm>
          <a:prstGeom prst="rect">
            <a:avLst/>
          </a:prstGeom>
        </p:spPr>
      </p:pic>
      <p:pic>
        <p:nvPicPr>
          <p:cNvPr id="17" name="図 16">
            <a:extLst>
              <a:ext uri="{FF2B5EF4-FFF2-40B4-BE49-F238E27FC236}">
                <a16:creationId xmlns:a16="http://schemas.microsoft.com/office/drawing/2014/main" id="{4F6528EF-E102-B9D9-42C1-33044FA3C48C}"/>
              </a:ext>
            </a:extLst>
          </p:cNvPr>
          <p:cNvPicPr>
            <a:picLocks noChangeAspect="1"/>
          </p:cNvPicPr>
          <p:nvPr/>
        </p:nvPicPr>
        <p:blipFill>
          <a:blip r:embed="rId4"/>
          <a:stretch>
            <a:fillRect/>
          </a:stretch>
        </p:blipFill>
        <p:spPr>
          <a:xfrm>
            <a:off x="4298666" y="1119468"/>
            <a:ext cx="2223868" cy="2961878"/>
          </a:xfrm>
          <a:prstGeom prst="rect">
            <a:avLst/>
          </a:prstGeom>
        </p:spPr>
      </p:pic>
      <p:sp>
        <p:nvSpPr>
          <p:cNvPr id="5" name="Freeform 393">
            <a:extLst>
              <a:ext uri="{FF2B5EF4-FFF2-40B4-BE49-F238E27FC236}">
                <a16:creationId xmlns:a16="http://schemas.microsoft.com/office/drawing/2014/main" id="{11F4E8F6-B81D-8087-AF39-F2ECE442A46D}"/>
              </a:ext>
            </a:extLst>
          </p:cNvPr>
          <p:cNvSpPr>
            <a:spLocks noEditPoints="1"/>
          </p:cNvSpPr>
          <p:nvPr/>
        </p:nvSpPr>
        <p:spPr bwMode="auto">
          <a:xfrm>
            <a:off x="539552" y="712979"/>
            <a:ext cx="162258" cy="197684"/>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spTree>
    <p:extLst>
      <p:ext uri="{BB962C8B-B14F-4D97-AF65-F5344CB8AC3E}">
        <p14:creationId xmlns:p14="http://schemas.microsoft.com/office/powerpoint/2010/main" val="4283214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8406" y="2034961"/>
            <a:ext cx="2106819" cy="464781"/>
          </a:xfrm>
          <a:prstGeom prst="rect">
            <a:avLst/>
          </a:prstGeom>
        </p:spPr>
      </p:pic>
      <p:sp>
        <p:nvSpPr>
          <p:cNvPr id="8" name="テキスト ボックス 7"/>
          <p:cNvSpPr txBox="1"/>
          <p:nvPr/>
        </p:nvSpPr>
        <p:spPr>
          <a:xfrm>
            <a:off x="358775" y="3497666"/>
            <a:ext cx="1102866" cy="184666"/>
          </a:xfrm>
          <a:prstGeom prst="rect">
            <a:avLst/>
          </a:prstGeom>
          <a:noFill/>
        </p:spPr>
        <p:txBody>
          <a:bodyPr wrap="none" lIns="0" tIns="0" rIns="0" bIns="0" rtlCol="0">
            <a:spAutoFit/>
          </a:bodyPr>
          <a:lstStyle/>
          <a:p>
            <a:r>
              <a:rPr lang="ja-JP" altLang="en-US" sz="1200" b="1" dirty="0">
                <a:solidFill>
                  <a:srgbClr val="E88254"/>
                </a:solidFill>
              </a:rPr>
              <a:t>公式</a:t>
            </a:r>
            <a:r>
              <a:rPr lang="en-US" altLang="ja-JP" sz="1200" b="1" dirty="0">
                <a:solidFill>
                  <a:srgbClr val="E88254"/>
                </a:solidFill>
              </a:rPr>
              <a:t>SNS</a:t>
            </a:r>
            <a:r>
              <a:rPr lang="ja-JP" altLang="en-US" sz="1200" b="1" dirty="0">
                <a:solidFill>
                  <a:srgbClr val="E88254"/>
                </a:solidFill>
              </a:rPr>
              <a:t>更新中</a:t>
            </a:r>
            <a:endParaRPr kumimoji="1" lang="ja-JP" altLang="en-US" sz="1200" b="1" dirty="0">
              <a:solidFill>
                <a:srgbClr val="E88254"/>
              </a:solidFill>
            </a:endParaRPr>
          </a:p>
        </p:txBody>
      </p:sp>
      <p:sp>
        <p:nvSpPr>
          <p:cNvPr id="10" name="テキスト ボックス 9"/>
          <p:cNvSpPr txBox="1"/>
          <p:nvPr/>
        </p:nvSpPr>
        <p:spPr>
          <a:xfrm>
            <a:off x="755576" y="4009578"/>
            <a:ext cx="1109278" cy="153888"/>
          </a:xfrm>
          <a:prstGeom prst="rect">
            <a:avLst/>
          </a:prstGeom>
          <a:noFill/>
        </p:spPr>
        <p:txBody>
          <a:bodyPr wrap="none" lIns="0" tIns="0" rIns="0" bIns="0" rtlCol="0">
            <a:spAutoFit/>
          </a:bodyPr>
          <a:lstStyle/>
          <a:p>
            <a:r>
              <a:rPr lang="en-US" altLang="ja-JP" sz="1000">
                <a:solidFill>
                  <a:schemeClr val="accent3"/>
                </a:solidFill>
              </a:rPr>
              <a:t>@</a:t>
            </a:r>
            <a:r>
              <a:rPr lang="en-US" altLang="ja-JP" sz="1000" err="1">
                <a:solidFill>
                  <a:schemeClr val="accent3"/>
                </a:solidFill>
              </a:rPr>
              <a:t>superstream.nx</a:t>
            </a:r>
            <a:endParaRPr lang="en-US" altLang="ja-JP" sz="1000">
              <a:solidFill>
                <a:schemeClr val="accent3"/>
              </a:solidFill>
            </a:endParaRPr>
          </a:p>
        </p:txBody>
      </p:sp>
      <p:sp>
        <p:nvSpPr>
          <p:cNvPr id="11" name="テキスト ボックス 10"/>
          <p:cNvSpPr txBox="1"/>
          <p:nvPr/>
        </p:nvSpPr>
        <p:spPr>
          <a:xfrm>
            <a:off x="3386849" y="4009578"/>
            <a:ext cx="1211870" cy="153888"/>
          </a:xfrm>
          <a:prstGeom prst="rect">
            <a:avLst/>
          </a:prstGeom>
          <a:noFill/>
        </p:spPr>
        <p:txBody>
          <a:bodyPr wrap="none" lIns="0" tIns="0" rIns="0" bIns="0" rtlCol="0">
            <a:spAutoFit/>
          </a:bodyPr>
          <a:lstStyle/>
          <a:p>
            <a:r>
              <a:rPr lang="en-US" altLang="ja-JP" sz="1000">
                <a:solidFill>
                  <a:schemeClr val="accent3"/>
                </a:solidFill>
              </a:rPr>
              <a:t>@</a:t>
            </a:r>
            <a:r>
              <a:rPr lang="en-US" altLang="ja-JP" sz="1000" err="1">
                <a:solidFill>
                  <a:schemeClr val="accent3"/>
                </a:solidFill>
              </a:rPr>
              <a:t>SuperStream_NX</a:t>
            </a:r>
            <a:endParaRPr lang="en-US" altLang="ja-JP" sz="1000">
              <a:solidFill>
                <a:schemeClr val="accent3"/>
              </a:solidFill>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842" y="3903898"/>
            <a:ext cx="327381" cy="327381"/>
          </a:xfrm>
          <a:prstGeom prst="rect">
            <a:avLst/>
          </a:prstGeom>
        </p:spPr>
      </p:pic>
      <p:pic>
        <p:nvPicPr>
          <p:cNvPr id="13" name="図 12"/>
          <p:cNvPicPr>
            <a:picLocks noChangeAspect="1"/>
          </p:cNvPicPr>
          <p:nvPr/>
        </p:nvPicPr>
        <p:blipFill>
          <a:blip r:embed="rId4"/>
          <a:stretch>
            <a:fillRect/>
          </a:stretch>
        </p:blipFill>
        <p:spPr>
          <a:xfrm>
            <a:off x="1937615" y="3816025"/>
            <a:ext cx="612068" cy="614800"/>
          </a:xfrm>
          <a:prstGeom prst="rect">
            <a:avLst/>
          </a:prstGeom>
        </p:spPr>
      </p:pic>
      <p:pic>
        <p:nvPicPr>
          <p:cNvPr id="14" name="図 13"/>
          <p:cNvPicPr>
            <a:picLocks noChangeAspect="1"/>
          </p:cNvPicPr>
          <p:nvPr/>
        </p:nvPicPr>
        <p:blipFill>
          <a:blip r:embed="rId5"/>
          <a:stretch>
            <a:fillRect/>
          </a:stretch>
        </p:blipFill>
        <p:spPr>
          <a:xfrm>
            <a:off x="4680012" y="3811135"/>
            <a:ext cx="631883" cy="632823"/>
          </a:xfrm>
          <a:prstGeom prst="rect">
            <a:avLst/>
          </a:prstGeom>
        </p:spPr>
      </p:pic>
      <p:cxnSp>
        <p:nvCxnSpPr>
          <p:cNvPr id="15" name="直線コネクタ 14"/>
          <p:cNvCxnSpPr/>
          <p:nvPr/>
        </p:nvCxnSpPr>
        <p:spPr>
          <a:xfrm flipV="1">
            <a:off x="358775" y="3682332"/>
            <a:ext cx="4897301" cy="2"/>
          </a:xfrm>
          <a:prstGeom prst="line">
            <a:avLst/>
          </a:prstGeom>
          <a:ln>
            <a:solidFill>
              <a:srgbClr val="EF8657"/>
            </a:solidFill>
          </a:ln>
        </p:spPr>
        <p:style>
          <a:lnRef idx="1">
            <a:schemeClr val="accent1"/>
          </a:lnRef>
          <a:fillRef idx="0">
            <a:schemeClr val="accent1"/>
          </a:fillRef>
          <a:effectRef idx="0">
            <a:schemeClr val="accent1"/>
          </a:effectRef>
          <a:fontRef idx="minor">
            <a:schemeClr val="tx1"/>
          </a:fontRef>
        </p:style>
      </p:cxnSp>
      <p:pic>
        <p:nvPicPr>
          <p:cNvPr id="2" name="図 1" descr="アイコン&#10;&#10;自動的に生成された説明">
            <a:extLst>
              <a:ext uri="{FF2B5EF4-FFF2-40B4-BE49-F238E27FC236}">
                <a16:creationId xmlns:a16="http://schemas.microsoft.com/office/drawing/2014/main" id="{E611B0AC-4384-C0A0-C067-2D75AE9C54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6634" y="3903898"/>
            <a:ext cx="327600" cy="327600"/>
          </a:xfrm>
          <a:prstGeom prst="rect">
            <a:avLst/>
          </a:prstGeom>
        </p:spPr>
      </p:pic>
      <p:sp>
        <p:nvSpPr>
          <p:cNvPr id="17" name="テキスト ボックス 16">
            <a:extLst>
              <a:ext uri="{FF2B5EF4-FFF2-40B4-BE49-F238E27FC236}">
                <a16:creationId xmlns:a16="http://schemas.microsoft.com/office/drawing/2014/main" id="{B1889314-F945-B891-FBCF-C1A6B2E0642A}"/>
              </a:ext>
            </a:extLst>
          </p:cNvPr>
          <p:cNvSpPr txBox="1"/>
          <p:nvPr/>
        </p:nvSpPr>
        <p:spPr>
          <a:xfrm>
            <a:off x="6667512" y="2643759"/>
            <a:ext cx="2224968" cy="153888"/>
          </a:xfrm>
          <a:prstGeom prst="rect">
            <a:avLst/>
          </a:prstGeom>
          <a:noFill/>
        </p:spPr>
        <p:txBody>
          <a:bodyPr wrap="none" lIns="0" tIns="0" rIns="0" bIns="0" rtlCol="0">
            <a:spAutoFit/>
          </a:bodyPr>
          <a:lstStyle/>
          <a:p>
            <a:r>
              <a:rPr lang="en-US" altLang="ja-JP" sz="1000" dirty="0">
                <a:solidFill>
                  <a:schemeClr val="accent3"/>
                </a:solidFill>
              </a:rPr>
              <a:t>www.superstream.canon-its.co.jp/</a:t>
            </a:r>
          </a:p>
        </p:txBody>
      </p:sp>
      <p:sp>
        <p:nvSpPr>
          <p:cNvPr id="18" name="テキスト ボックス 17">
            <a:extLst>
              <a:ext uri="{FF2B5EF4-FFF2-40B4-BE49-F238E27FC236}">
                <a16:creationId xmlns:a16="http://schemas.microsoft.com/office/drawing/2014/main" id="{B9BF86DD-5C7D-747F-29FA-215280F0D592}"/>
              </a:ext>
            </a:extLst>
          </p:cNvPr>
          <p:cNvSpPr txBox="1"/>
          <p:nvPr/>
        </p:nvSpPr>
        <p:spPr>
          <a:xfrm>
            <a:off x="359532" y="1059582"/>
            <a:ext cx="5544616" cy="1977464"/>
          </a:xfrm>
          <a:prstGeom prst="rect">
            <a:avLst/>
          </a:prstGeom>
          <a:noFill/>
        </p:spPr>
        <p:txBody>
          <a:bodyPr wrap="square">
            <a:spAutoFit/>
          </a:bodyPr>
          <a:lstStyle/>
          <a:p>
            <a:pPr>
              <a:lnSpc>
                <a:spcPct val="150000"/>
              </a:lnSpc>
            </a:pPr>
            <a:r>
              <a:rPr lang="ja-JP" altLang="en-US" sz="2800">
                <a:solidFill>
                  <a:schemeClr val="accent3"/>
                </a:solidFill>
              </a:rPr>
              <a:t>会計・人事を変える。</a:t>
            </a:r>
          </a:p>
          <a:p>
            <a:pPr>
              <a:lnSpc>
                <a:spcPct val="150000"/>
              </a:lnSpc>
            </a:pPr>
            <a:r>
              <a:rPr lang="ja-JP" altLang="en-US" sz="2800">
                <a:solidFill>
                  <a:schemeClr val="accent3"/>
                </a:solidFill>
              </a:rPr>
              <a:t>もっとやさしく、</a:t>
            </a:r>
            <a:br>
              <a:rPr lang="ja-JP" altLang="en-US" sz="2800">
                <a:solidFill>
                  <a:schemeClr val="accent3"/>
                </a:solidFill>
              </a:rPr>
            </a:br>
            <a:r>
              <a:rPr lang="ja-JP" altLang="en-US" sz="2800">
                <a:solidFill>
                  <a:schemeClr val="accent3"/>
                </a:solidFill>
              </a:rPr>
              <a:t>もっと便利に、もっと楽しく</a:t>
            </a:r>
          </a:p>
        </p:txBody>
      </p:sp>
    </p:spTree>
    <p:extLst>
      <p:ext uri="{BB962C8B-B14F-4D97-AF65-F5344CB8AC3E}">
        <p14:creationId xmlns:p14="http://schemas.microsoft.com/office/powerpoint/2010/main" val="1150006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a:p>
        </p:txBody>
      </p:sp>
      <p:sp>
        <p:nvSpPr>
          <p:cNvPr id="5" name="テキスト プレースホルダー 2"/>
          <p:cNvSpPr>
            <a:spLocks noGrp="1"/>
          </p:cNvSpPr>
          <p:nvPr>
            <p:ph type="body" sz="quarter" idx="14"/>
          </p:nvPr>
        </p:nvSpPr>
        <p:spPr>
          <a:xfrm>
            <a:off x="3167843" y="807554"/>
            <a:ext cx="5872079" cy="3727637"/>
          </a:xfrm>
        </p:spPr>
        <p:txBody>
          <a:bodyPr/>
          <a:lstStyle/>
          <a:p>
            <a:pPr>
              <a:spcBef>
                <a:spcPts val="600"/>
              </a:spcBef>
            </a:pPr>
            <a:r>
              <a:rPr lang="en-US" altLang="ja-JP" sz="2200" b="0" dirty="0">
                <a:solidFill>
                  <a:schemeClr val="accent1"/>
                </a:solidFill>
              </a:rPr>
              <a:t>01</a:t>
            </a:r>
            <a:r>
              <a:rPr lang="ja-JP" altLang="en-US" sz="2200" b="0" dirty="0">
                <a:solidFill>
                  <a:schemeClr val="accent1"/>
                </a:solidFill>
              </a:rPr>
              <a:t> </a:t>
            </a:r>
            <a:r>
              <a:rPr lang="en-US" altLang="ja-JP" sz="2200" b="0" dirty="0">
                <a:solidFill>
                  <a:schemeClr val="accent1"/>
                </a:solidFill>
              </a:rPr>
              <a:t>Word</a:t>
            </a:r>
            <a:r>
              <a:rPr lang="ja-JP" altLang="en-US" sz="2200" b="0" dirty="0">
                <a:solidFill>
                  <a:schemeClr val="accent1"/>
                </a:solidFill>
              </a:rPr>
              <a:t>差し込み文書設定事例の概要</a:t>
            </a:r>
            <a:endParaRPr lang="en-US" altLang="ja-JP" sz="2200" b="0" dirty="0">
              <a:solidFill>
                <a:schemeClr val="accent1"/>
              </a:solidFill>
            </a:endParaRPr>
          </a:p>
          <a:p>
            <a:endParaRPr lang="ja-JP" altLang="en-US" dirty="0"/>
          </a:p>
          <a:p>
            <a:pPr>
              <a:spcBef>
                <a:spcPts val="600"/>
              </a:spcBef>
            </a:pPr>
            <a:r>
              <a:rPr lang="en-US" altLang="ja-JP" sz="2200" b="0" dirty="0">
                <a:solidFill>
                  <a:schemeClr val="accent1"/>
                </a:solidFill>
              </a:rPr>
              <a:t>02 Word</a:t>
            </a:r>
            <a:r>
              <a:rPr lang="ja-JP" altLang="en-US" sz="2200" b="0" dirty="0">
                <a:solidFill>
                  <a:schemeClr val="accent1"/>
                </a:solidFill>
              </a:rPr>
              <a:t>差し込みテンプレートの作成</a:t>
            </a:r>
            <a:endParaRPr lang="en-US" altLang="ja-JP" sz="2200" b="0" dirty="0">
              <a:solidFill>
                <a:schemeClr val="accent1"/>
              </a:solidFill>
            </a:endParaRPr>
          </a:p>
          <a:p>
            <a:endParaRPr lang="ja-JP" altLang="en-US" dirty="0"/>
          </a:p>
          <a:p>
            <a:pPr>
              <a:spcBef>
                <a:spcPts val="600"/>
              </a:spcBef>
            </a:pPr>
            <a:r>
              <a:rPr lang="en-US" altLang="ja-JP" sz="2200" b="0" dirty="0">
                <a:solidFill>
                  <a:schemeClr val="accent1"/>
                </a:solidFill>
              </a:rPr>
              <a:t>03 </a:t>
            </a:r>
            <a:r>
              <a:rPr lang="en-US" altLang="ja-JP" sz="2200" b="0" dirty="0" err="1">
                <a:solidFill>
                  <a:schemeClr val="accent1"/>
                </a:solidFill>
              </a:rPr>
              <a:t>SuperStream</a:t>
            </a:r>
            <a:r>
              <a:rPr lang="en-US" altLang="ja-JP" sz="2200" b="0" dirty="0">
                <a:solidFill>
                  <a:schemeClr val="accent1"/>
                </a:solidFill>
              </a:rPr>
              <a:t>-NX</a:t>
            </a:r>
            <a:r>
              <a:rPr lang="ja-JP" altLang="en-US" sz="2200" b="0" dirty="0">
                <a:solidFill>
                  <a:schemeClr val="accent1"/>
                </a:solidFill>
              </a:rPr>
              <a:t>差し込み定義の登録</a:t>
            </a:r>
            <a:endParaRPr lang="en-US" altLang="ja-JP" sz="2200" b="0" dirty="0">
              <a:solidFill>
                <a:schemeClr val="accent1"/>
              </a:solidFill>
            </a:endParaRPr>
          </a:p>
          <a:p>
            <a:endParaRPr lang="ja-JP" altLang="en-US" dirty="0"/>
          </a:p>
          <a:p>
            <a:pPr>
              <a:spcBef>
                <a:spcPts val="600"/>
              </a:spcBef>
            </a:pPr>
            <a:r>
              <a:rPr lang="en-US" altLang="ja-JP" sz="2200" b="0" dirty="0">
                <a:solidFill>
                  <a:schemeClr val="accent1"/>
                </a:solidFill>
              </a:rPr>
              <a:t>04 Word</a:t>
            </a:r>
            <a:r>
              <a:rPr lang="ja-JP" altLang="en-US" sz="2200" b="0" dirty="0">
                <a:solidFill>
                  <a:schemeClr val="accent1"/>
                </a:solidFill>
              </a:rPr>
              <a:t>差し込み文書の設定と調整</a:t>
            </a:r>
            <a:endParaRPr lang="en-US" altLang="ja-JP" sz="2200" b="0" dirty="0">
              <a:solidFill>
                <a:schemeClr val="accent1"/>
              </a:solidFill>
            </a:endParaRPr>
          </a:p>
          <a:p>
            <a:endParaRPr lang="ja-JP" altLang="en-US" dirty="0"/>
          </a:p>
          <a:p>
            <a:pPr>
              <a:spcBef>
                <a:spcPts val="600"/>
              </a:spcBef>
            </a:pPr>
            <a:r>
              <a:rPr lang="en-US" altLang="ja-JP" sz="2200" b="0" dirty="0">
                <a:solidFill>
                  <a:schemeClr val="accent1"/>
                </a:solidFill>
              </a:rPr>
              <a:t>05 </a:t>
            </a:r>
            <a:r>
              <a:rPr lang="ja-JP" altLang="en-US" sz="2200" b="0" dirty="0">
                <a:solidFill>
                  <a:schemeClr val="accent1"/>
                </a:solidFill>
              </a:rPr>
              <a:t>参考資料</a:t>
            </a:r>
            <a:endParaRPr kumimoji="1" lang="ja-JP" altLang="en-US" dirty="0"/>
          </a:p>
        </p:txBody>
      </p:sp>
      <p:sp>
        <p:nvSpPr>
          <p:cNvPr id="3" name="テキスト プレースホルダー 2">
            <a:extLst>
              <a:ext uri="{FF2B5EF4-FFF2-40B4-BE49-F238E27FC236}">
                <a16:creationId xmlns:a16="http://schemas.microsoft.com/office/drawing/2014/main" id="{5D23901B-1FB1-EE39-FA7C-BE467F4D7F16}"/>
              </a:ext>
            </a:extLst>
          </p:cNvPr>
          <p:cNvSpPr txBox="1">
            <a:spLocks/>
          </p:cNvSpPr>
          <p:nvPr/>
        </p:nvSpPr>
        <p:spPr>
          <a:xfrm>
            <a:off x="1066643" y="807554"/>
            <a:ext cx="1959055" cy="291668"/>
          </a:xfrm>
          <a:prstGeom prst="rect">
            <a:avLst/>
          </a:prstGeom>
        </p:spPr>
        <p:txBody>
          <a:bodyPr lIns="0" tIns="0" rIns="0" bIns="0" anchor="t" anchorCtr="0"/>
          <a:lstStyle>
            <a:lvl1pPr marL="0" indent="0" algn="l" defTabSz="914400" rtl="0" eaLnBrk="1" latinLnBrk="0" hangingPunct="1">
              <a:lnSpc>
                <a:spcPct val="100000"/>
              </a:lnSpc>
              <a:spcBef>
                <a:spcPts val="0"/>
              </a:spcBef>
              <a:spcAft>
                <a:spcPts val="0"/>
              </a:spcAft>
              <a:buFontTx/>
              <a:buNone/>
              <a:tabLst/>
              <a:defRPr kumimoji="1" sz="1800" b="1" kern="1200">
                <a:solidFill>
                  <a:schemeClr val="accent3"/>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spcBef>
                <a:spcPts val="600"/>
              </a:spcBef>
            </a:pPr>
            <a:r>
              <a:rPr lang="en-US" altLang="ja-JP" sz="2400" b="0" dirty="0"/>
              <a:t>CONTENTS</a:t>
            </a:r>
            <a:endParaRPr lang="ja-JP" altLang="en-US" sz="2400" b="0" dirty="0"/>
          </a:p>
          <a:p>
            <a:endParaRPr lang="ja-JP" altLang="en-US" sz="2400" dirty="0"/>
          </a:p>
        </p:txBody>
      </p:sp>
      <p:sp>
        <p:nvSpPr>
          <p:cNvPr id="6" name="テキスト プレースホルダー 2">
            <a:extLst>
              <a:ext uri="{FF2B5EF4-FFF2-40B4-BE49-F238E27FC236}">
                <a16:creationId xmlns:a16="http://schemas.microsoft.com/office/drawing/2014/main" id="{C878B0FD-0443-F00F-F6B5-8FED5B53ED12}"/>
              </a:ext>
            </a:extLst>
          </p:cNvPr>
          <p:cNvSpPr txBox="1">
            <a:spLocks/>
          </p:cNvSpPr>
          <p:nvPr/>
        </p:nvSpPr>
        <p:spPr>
          <a:xfrm>
            <a:off x="5455904" y="4382972"/>
            <a:ext cx="3584018" cy="3044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Word</a:t>
            </a:r>
            <a:r>
              <a:rPr lang="ja-JP" altLang="en-US" sz="1000" dirty="0">
                <a:latin typeface="Meiryo UI" panose="020B0604030504040204" pitchFamily="50" charset="-128"/>
                <a:ea typeface="Meiryo UI" panose="020B0604030504040204" pitchFamily="50" charset="-128"/>
              </a:rPr>
              <a:t>および</a:t>
            </a:r>
            <a:r>
              <a:rPr lang="en-US" altLang="ja-JP" sz="1000" dirty="0">
                <a:latin typeface="Meiryo UI" panose="020B0604030504040204" pitchFamily="50" charset="-128"/>
                <a:ea typeface="Meiryo UI" panose="020B0604030504040204" pitchFamily="50" charset="-128"/>
              </a:rPr>
              <a:t>Excel</a:t>
            </a:r>
            <a:r>
              <a:rPr lang="ja-JP" altLang="en-US" sz="1000" dirty="0">
                <a:latin typeface="Meiryo UI" panose="020B0604030504040204" pitchFamily="50" charset="-128"/>
                <a:ea typeface="Meiryo UI" panose="020B0604030504040204" pitchFamily="50" charset="-128"/>
              </a:rPr>
              <a:t>は、米国</a:t>
            </a:r>
            <a:r>
              <a:rPr lang="en-US" altLang="ja-JP" sz="1000" dirty="0">
                <a:latin typeface="Meiryo UI" panose="020B0604030504040204" pitchFamily="50" charset="-128"/>
                <a:ea typeface="Meiryo UI" panose="020B0604030504040204" pitchFamily="50" charset="-128"/>
              </a:rPr>
              <a:t>Microsoft Corporation</a:t>
            </a:r>
            <a:r>
              <a:rPr lang="ja-JP" altLang="en-US" sz="1000" dirty="0">
                <a:latin typeface="Meiryo UI" panose="020B0604030504040204" pitchFamily="50" charset="-128"/>
                <a:ea typeface="Meiryo UI" panose="020B0604030504040204" pitchFamily="50" charset="-128"/>
              </a:rPr>
              <a:t>の、</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米国、日本およびその他の国における登録商標または商標です。</a:t>
            </a: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53532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lang="ja-JP" altLang="en-US" sz="2000" dirty="0"/>
              <a:t>１</a:t>
            </a:r>
            <a:r>
              <a:rPr kumimoji="1" lang="ja-JP" altLang="en-US" sz="2000" dirty="0"/>
              <a:t>．</a:t>
            </a:r>
            <a:r>
              <a:rPr lang="en-US" altLang="ja-JP" sz="2000" dirty="0"/>
              <a:t>Word</a:t>
            </a:r>
            <a:r>
              <a:rPr lang="ja-JP" altLang="en-US" sz="2000" dirty="0"/>
              <a:t>差し込み文書設定事例の概要</a:t>
            </a:r>
            <a:endParaRPr kumimoji="1" lang="ja-JP" altLang="en-US" sz="2000"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2">
            <a:extLst>
              <a:ext uri="{FF2B5EF4-FFF2-40B4-BE49-F238E27FC236}">
                <a16:creationId xmlns:a16="http://schemas.microsoft.com/office/drawing/2014/main" id="{F240B465-8EDB-067E-F351-B374989190ED}"/>
              </a:ext>
            </a:extLst>
          </p:cNvPr>
          <p:cNvSpPr txBox="1">
            <a:spLocks/>
          </p:cNvSpPr>
          <p:nvPr/>
        </p:nvSpPr>
        <p:spPr>
          <a:xfrm>
            <a:off x="252000" y="499250"/>
            <a:ext cx="8352448" cy="29789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本資料でできること</a:t>
            </a:r>
          </a:p>
          <a:p>
            <a:pPr marL="0" indent="0">
              <a:buNone/>
            </a:pP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p:txBody>
      </p:sp>
      <p:sp>
        <p:nvSpPr>
          <p:cNvPr id="7" name="テキスト プレースホルダー 2">
            <a:extLst>
              <a:ext uri="{FF2B5EF4-FFF2-40B4-BE49-F238E27FC236}">
                <a16:creationId xmlns:a16="http://schemas.microsoft.com/office/drawing/2014/main" id="{85450D7C-19DA-7695-CD5E-045AB46B3073}"/>
              </a:ext>
            </a:extLst>
          </p:cNvPr>
          <p:cNvSpPr txBox="1">
            <a:spLocks/>
          </p:cNvSpPr>
          <p:nvPr/>
        </p:nvSpPr>
        <p:spPr>
          <a:xfrm>
            <a:off x="288000" y="729429"/>
            <a:ext cx="8774224"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dirty="0">
                <a:latin typeface="Meiryo UI" panose="020B0604030504040204" pitchFamily="50" charset="-128"/>
                <a:ea typeface="Meiryo UI" panose="020B0604030504040204" pitchFamily="50" charset="-128"/>
              </a:rPr>
              <a:t>■本資料では、</a:t>
            </a:r>
            <a:r>
              <a:rPr lang="en-US" altLang="ja-JP" sz="1200" dirty="0" err="1">
                <a:latin typeface="Meiryo UI" panose="020B0604030504040204" pitchFamily="50" charset="-128"/>
                <a:ea typeface="Meiryo UI" panose="020B0604030504040204" pitchFamily="50" charset="-128"/>
              </a:rPr>
              <a:t>SuperStream</a:t>
            </a:r>
            <a:r>
              <a:rPr lang="en-US" altLang="ja-JP" sz="1200" dirty="0">
                <a:latin typeface="Meiryo UI" panose="020B0604030504040204" pitchFamily="50" charset="-128"/>
                <a:ea typeface="Meiryo UI" panose="020B0604030504040204" pitchFamily="50" charset="-128"/>
              </a:rPr>
              <a:t>-NX</a:t>
            </a:r>
            <a:r>
              <a:rPr lang="ja-JP" altLang="en-US" sz="1200" dirty="0">
                <a:latin typeface="Meiryo UI" panose="020B0604030504040204" pitchFamily="50" charset="-128"/>
                <a:ea typeface="Meiryo UI" panose="020B0604030504040204" pitchFamily="50" charset="-128"/>
              </a:rPr>
              <a:t>人事管理の</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人事通達リスト出力</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の機能より作成される</a:t>
            </a:r>
            <a:r>
              <a:rPr lang="en-US" altLang="ja-JP" sz="1200" dirty="0">
                <a:latin typeface="Meiryo UI" panose="020B0604030504040204" pitchFamily="50" charset="-128"/>
                <a:ea typeface="Meiryo UI" panose="020B0604030504040204" pitchFamily="50" charset="-128"/>
              </a:rPr>
              <a:t>Word</a:t>
            </a:r>
            <a:r>
              <a:rPr lang="ja-JP" altLang="en-US" sz="1200" dirty="0">
                <a:latin typeface="Meiryo UI" panose="020B0604030504040204" pitchFamily="50" charset="-128"/>
                <a:ea typeface="Meiryo UI" panose="020B0604030504040204" pitchFamily="50" charset="-128"/>
              </a:rPr>
              <a:t>の差し込み文書を作成する</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設定手順について具体的な事例より解説します。　当事例の</a:t>
            </a:r>
            <a:r>
              <a:rPr lang="en-US" altLang="ja-JP" sz="1200" dirty="0">
                <a:latin typeface="Meiryo UI" panose="020B0604030504040204" pitchFamily="50" charset="-128"/>
                <a:ea typeface="Meiryo UI" panose="020B0604030504040204" pitchFamily="50" charset="-128"/>
              </a:rPr>
              <a:t>Word</a:t>
            </a:r>
            <a:r>
              <a:rPr lang="ja-JP" altLang="en-US" sz="1200" dirty="0">
                <a:latin typeface="Meiryo UI" panose="020B0604030504040204" pitchFamily="50" charset="-128"/>
                <a:ea typeface="Meiryo UI" panose="020B0604030504040204" pitchFamily="50" charset="-128"/>
              </a:rPr>
              <a:t>は</a:t>
            </a:r>
            <a:r>
              <a:rPr lang="en-US" altLang="ja-JP" sz="1200" dirty="0">
                <a:latin typeface="Meiryo UI" panose="020B0604030504040204" pitchFamily="50" charset="-128"/>
                <a:ea typeface="Meiryo UI" panose="020B0604030504040204" pitchFamily="50" charset="-128"/>
              </a:rPr>
              <a:t>Microsoft 365 </a:t>
            </a:r>
            <a:r>
              <a:rPr lang="ja-JP" altLang="en-US" sz="1200" dirty="0">
                <a:latin typeface="Meiryo UI" panose="020B0604030504040204" pitchFamily="50" charset="-128"/>
                <a:ea typeface="Meiryo UI" panose="020B0604030504040204" pitchFamily="50" charset="-128"/>
              </a:rPr>
              <a:t>バージョン</a:t>
            </a:r>
            <a:r>
              <a:rPr lang="en-US" altLang="ja-JP" sz="1200" dirty="0">
                <a:latin typeface="Meiryo UI" panose="020B0604030504040204" pitchFamily="50" charset="-128"/>
                <a:ea typeface="Meiryo UI" panose="020B0604030504040204" pitchFamily="50" charset="-128"/>
              </a:rPr>
              <a:t>2408</a:t>
            </a:r>
            <a:r>
              <a:rPr lang="ja-JP" altLang="en-US" sz="1200" dirty="0">
                <a:latin typeface="Meiryo UI" panose="020B0604030504040204" pitchFamily="50" charset="-128"/>
                <a:ea typeface="Meiryo UI" panose="020B0604030504040204" pitchFamily="50" charset="-128"/>
              </a:rPr>
              <a:t>を利用しています。　</a:t>
            </a: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Word</a:t>
            </a:r>
            <a:r>
              <a:rPr lang="ja-JP" altLang="en-US" sz="1200" dirty="0">
                <a:latin typeface="Meiryo UI" panose="020B0604030504040204" pitchFamily="50" charset="-128"/>
                <a:ea typeface="Meiryo UI" panose="020B0604030504040204" pitchFamily="50" charset="-128"/>
              </a:rPr>
              <a:t>の差し込み印刷とは、</a:t>
            </a:r>
            <a:r>
              <a:rPr lang="en-US" altLang="ja-JP" sz="1200" dirty="0">
                <a:latin typeface="Meiryo UI" panose="020B0604030504040204" pitchFamily="50" charset="-128"/>
                <a:ea typeface="Meiryo UI" panose="020B0604030504040204" pitchFamily="50" charset="-128"/>
              </a:rPr>
              <a:t>Excel</a:t>
            </a:r>
            <a:r>
              <a:rPr lang="ja-JP" altLang="en-US" sz="1200" dirty="0">
                <a:latin typeface="Meiryo UI" panose="020B0604030504040204" pitchFamily="50" charset="-128"/>
                <a:ea typeface="Meiryo UI" panose="020B0604030504040204" pitchFamily="50" charset="-128"/>
              </a:rPr>
              <a:t>などのデータソースを活用して、文書（例：通達、案内状、宛名など）を一括で作成する機能です。</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Word</a:t>
            </a:r>
            <a:r>
              <a:rPr lang="ja-JP" altLang="en-US" sz="1200" dirty="0">
                <a:latin typeface="Meiryo UI" panose="020B0604030504040204" pitchFamily="50" charset="-128"/>
                <a:ea typeface="Meiryo UI" panose="020B0604030504040204" pitchFamily="50" charset="-128"/>
              </a:rPr>
              <a:t>の差し込み印刷の基本操作については本資料では割愛しています。必要に応じて</a:t>
            </a:r>
            <a:r>
              <a:rPr lang="en-US" altLang="ja-JP" sz="1200" dirty="0">
                <a:latin typeface="Meiryo UI" panose="020B0604030504040204" pitchFamily="50" charset="-128"/>
                <a:ea typeface="Meiryo UI" panose="020B0604030504040204" pitchFamily="50" charset="-128"/>
              </a:rPr>
              <a:t>Word</a:t>
            </a:r>
            <a:r>
              <a:rPr lang="ja-JP" altLang="en-US" sz="1200" dirty="0">
                <a:latin typeface="Meiryo UI" panose="020B0604030504040204" pitchFamily="50" charset="-128"/>
                <a:ea typeface="Meiryo UI" panose="020B0604030504040204" pitchFamily="50" charset="-128"/>
              </a:rPr>
              <a:t>のヘルプやマニュアルをご確認ください。</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本資料の事例では</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人事通達リスト出力</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機能より出力される差し込みデータを</a:t>
            </a:r>
            <a:r>
              <a:rPr lang="en-US" altLang="ja-JP" sz="1200" dirty="0">
                <a:latin typeface="Meiryo UI" panose="020B0604030504040204" pitchFamily="50" charset="-128"/>
                <a:ea typeface="Meiryo UI" panose="020B0604030504040204" pitchFamily="50" charset="-128"/>
              </a:rPr>
              <a:t>Word</a:t>
            </a:r>
            <a:r>
              <a:rPr lang="ja-JP" altLang="en-US" sz="1200" dirty="0">
                <a:latin typeface="Meiryo UI" panose="020B0604030504040204" pitchFamily="50" charset="-128"/>
                <a:ea typeface="Meiryo UI" panose="020B0604030504040204" pitchFamily="50" charset="-128"/>
              </a:rPr>
              <a:t>の差し込み文書テンプレートに読み込むことで、</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帳票作成の手間を削減し、業務の効率化を図ることが可能です。</a:t>
            </a: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■本資料の手順概要は以下となります。（かんたんなステップ）</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１．</a:t>
            </a:r>
            <a:r>
              <a:rPr lang="en-US" altLang="ja-JP" sz="1200" dirty="0">
                <a:latin typeface="Meiryo UI" panose="020B0604030504040204" pitchFamily="50" charset="-128"/>
                <a:ea typeface="Meiryo UI" panose="020B0604030504040204" pitchFamily="50" charset="-128"/>
              </a:rPr>
              <a:t>Word</a:t>
            </a:r>
            <a:r>
              <a:rPr lang="ja-JP" altLang="en-US" sz="1200" dirty="0">
                <a:latin typeface="Meiryo UI" panose="020B0604030504040204" pitchFamily="50" charset="-128"/>
                <a:ea typeface="Meiryo UI" panose="020B0604030504040204" pitchFamily="50" charset="-128"/>
              </a:rPr>
              <a:t>のテンプレートファイルを作成</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→「氏名」　「所属」など、帳票のレイアウトと差し込みたい項目を大まかに作ります。</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２．</a:t>
            </a:r>
            <a:r>
              <a:rPr lang="en-US" altLang="ja-JP" sz="1200" dirty="0" err="1">
                <a:latin typeface="Meiryo UI" panose="020B0604030504040204" pitchFamily="50" charset="-128"/>
                <a:ea typeface="Meiryo UI" panose="020B0604030504040204" pitchFamily="50" charset="-128"/>
              </a:rPr>
              <a:t>SuperStream</a:t>
            </a:r>
            <a:r>
              <a:rPr lang="en-US" altLang="ja-JP" sz="1200" dirty="0">
                <a:latin typeface="Meiryo UI" panose="020B0604030504040204" pitchFamily="50" charset="-128"/>
                <a:ea typeface="Meiryo UI" panose="020B0604030504040204" pitchFamily="50" charset="-128"/>
              </a:rPr>
              <a:t>-NX</a:t>
            </a:r>
            <a:r>
              <a:rPr lang="ja-JP" altLang="en-US" sz="1200" dirty="0">
                <a:latin typeface="Meiryo UI" panose="020B0604030504040204" pitchFamily="50" charset="-128"/>
                <a:ea typeface="Meiryo UI" panose="020B0604030504040204" pitchFamily="50" charset="-128"/>
              </a:rPr>
              <a:t>で差し込みデータの定義を登録</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→利用する</a:t>
            </a:r>
            <a:r>
              <a:rPr lang="en-US" altLang="ja-JP" sz="1200" dirty="0">
                <a:latin typeface="Meiryo UI" panose="020B0604030504040204" pitchFamily="50" charset="-128"/>
                <a:ea typeface="Meiryo UI" panose="020B0604030504040204" pitchFamily="50" charset="-128"/>
              </a:rPr>
              <a:t>Word</a:t>
            </a:r>
            <a:r>
              <a:rPr lang="ja-JP" altLang="en-US" sz="1200" dirty="0">
                <a:latin typeface="Meiryo UI" panose="020B0604030504040204" pitchFamily="50" charset="-128"/>
                <a:ea typeface="Meiryo UI" panose="020B0604030504040204" pitchFamily="50" charset="-128"/>
              </a:rPr>
              <a:t>のテンプレートファイルと、どのような項目を利用するのか設定します。</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人事通達リスト出力</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機能より差し込みデータを作成</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→サンプルとなる従業員の差し込みデータを出力します。</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４．</a:t>
            </a:r>
            <a:r>
              <a:rPr lang="en-US" altLang="ja-JP" sz="1200" dirty="0">
                <a:latin typeface="Meiryo UI" panose="020B0604030504040204" pitchFamily="50" charset="-128"/>
                <a:ea typeface="Meiryo UI" panose="020B0604030504040204" pitchFamily="50" charset="-128"/>
              </a:rPr>
              <a:t>Word</a:t>
            </a:r>
            <a:r>
              <a:rPr lang="ja-JP" altLang="en-US" sz="1200" dirty="0">
                <a:latin typeface="Meiryo UI" panose="020B0604030504040204" pitchFamily="50" charset="-128"/>
                <a:ea typeface="Meiryo UI" panose="020B0604030504040204" pitchFamily="50" charset="-128"/>
              </a:rPr>
              <a:t>で差し込み文書を設定</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→サンプルの差し込みデータを</a:t>
            </a:r>
            <a:r>
              <a:rPr lang="en-US" altLang="ja-JP" sz="1200" dirty="0">
                <a:latin typeface="Meiryo UI" panose="020B0604030504040204" pitchFamily="50" charset="-128"/>
                <a:ea typeface="Meiryo UI" panose="020B0604030504040204" pitchFamily="50" charset="-128"/>
              </a:rPr>
              <a:t>Word</a:t>
            </a:r>
            <a:r>
              <a:rPr lang="ja-JP" altLang="en-US" sz="1200" dirty="0">
                <a:latin typeface="Meiryo UI" panose="020B0604030504040204" pitchFamily="50" charset="-128"/>
                <a:ea typeface="Meiryo UI" panose="020B0604030504040204" pitchFamily="50" charset="-128"/>
              </a:rPr>
              <a:t>のテンプレートファイルに読み込んで、差し込みたい文字の設定と配置をします。　　　</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５．レイアウトを確認・修正して保存</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→レイアウトなどの見た目を整え</a:t>
            </a:r>
            <a:r>
              <a:rPr lang="en-US" altLang="ja-JP" sz="1200" dirty="0">
                <a:latin typeface="Meiryo UI" panose="020B0604030504040204" pitchFamily="50" charset="-128"/>
                <a:ea typeface="Meiryo UI" panose="020B0604030504040204" pitchFamily="50" charset="-128"/>
              </a:rPr>
              <a:t>Word</a:t>
            </a:r>
            <a:r>
              <a:rPr lang="ja-JP" altLang="en-US" sz="1200" dirty="0">
                <a:latin typeface="Meiryo UI" panose="020B0604030504040204" pitchFamily="50" charset="-128"/>
                <a:ea typeface="Meiryo UI" panose="020B0604030504040204" pitchFamily="50" charset="-128"/>
              </a:rPr>
              <a:t>のテンプレートファイルを完成させ保存します。</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02754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2">
            <a:extLst>
              <a:ext uri="{FF2B5EF4-FFF2-40B4-BE49-F238E27FC236}">
                <a16:creationId xmlns:a16="http://schemas.microsoft.com/office/drawing/2014/main" id="{85450D7C-19DA-7695-CD5E-045AB46B3073}"/>
              </a:ext>
            </a:extLst>
          </p:cNvPr>
          <p:cNvSpPr txBox="1">
            <a:spLocks/>
          </p:cNvSpPr>
          <p:nvPr/>
        </p:nvSpPr>
        <p:spPr>
          <a:xfrm>
            <a:off x="466418" y="826244"/>
            <a:ext cx="8065581" cy="3622281"/>
          </a:xfrm>
          <a:prstGeom prst="rect">
            <a:avLst/>
          </a:prstGeom>
          <a:solidFill>
            <a:schemeClr val="accent6"/>
          </a:solidFill>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dirty="0">
                <a:solidFill>
                  <a:schemeClr val="bg1"/>
                </a:solidFill>
                <a:latin typeface="Meiryo UI" panose="020B0604030504040204" pitchFamily="50" charset="-128"/>
                <a:ea typeface="Meiryo UI" panose="020B0604030504040204" pitchFamily="50" charset="-128"/>
              </a:rPr>
              <a:t>　</a:t>
            </a:r>
            <a:endParaRPr lang="en-US" altLang="ja-JP" sz="1200" dirty="0">
              <a:solidFill>
                <a:schemeClr val="bg1"/>
              </a:solidFill>
              <a:latin typeface="Meiryo UI" panose="020B0604030504040204" pitchFamily="50" charset="-128"/>
              <a:ea typeface="Meiryo UI" panose="020B0604030504040204" pitchFamily="50" charset="-128"/>
            </a:endParaRPr>
          </a:p>
          <a:p>
            <a:pPr marL="0" indent="0">
              <a:buNone/>
            </a:pPr>
            <a:r>
              <a:rPr lang="ja-JP" altLang="en-US" sz="1200" dirty="0">
                <a:solidFill>
                  <a:schemeClr val="bg1"/>
                </a:solidFill>
                <a:latin typeface="Meiryo UI" panose="020B0604030504040204" pitchFamily="50" charset="-128"/>
                <a:ea typeface="Meiryo UI" panose="020B0604030504040204" pitchFamily="50" charset="-128"/>
              </a:rPr>
              <a:t>　■作成される差し込み文書テンプレートは固定レイアウトにデータを差し込む形式のため、</a:t>
            </a:r>
            <a:endParaRPr lang="en-US" altLang="ja-JP" sz="1200" dirty="0">
              <a:solidFill>
                <a:schemeClr val="bg1"/>
              </a:solidFill>
              <a:latin typeface="Meiryo UI" panose="020B0604030504040204" pitchFamily="50" charset="-128"/>
              <a:ea typeface="Meiryo UI" panose="020B0604030504040204" pitchFamily="50" charset="-128"/>
            </a:endParaRPr>
          </a:p>
          <a:p>
            <a:pPr marL="0" indent="0">
              <a:buNone/>
            </a:pPr>
            <a:r>
              <a:rPr lang="ja-JP" altLang="en-US" sz="1200" dirty="0">
                <a:solidFill>
                  <a:schemeClr val="bg1"/>
                </a:solidFill>
                <a:latin typeface="Meiryo UI" panose="020B0604030504040204" pitchFamily="50" charset="-128"/>
                <a:ea typeface="Meiryo UI" panose="020B0604030504040204" pitchFamily="50" charset="-128"/>
              </a:rPr>
              <a:t>　　表示行数がレイアウトの設定を超える場合、自動改ページされません。</a:t>
            </a:r>
            <a:endParaRPr lang="en-US" altLang="ja-JP" sz="1200" dirty="0">
              <a:solidFill>
                <a:schemeClr val="bg1"/>
              </a:solidFill>
              <a:latin typeface="Meiryo UI" panose="020B0604030504040204" pitchFamily="50" charset="-128"/>
              <a:ea typeface="Meiryo UI" panose="020B0604030504040204" pitchFamily="50" charset="-128"/>
            </a:endParaRPr>
          </a:p>
          <a:p>
            <a:pPr marL="0" indent="0">
              <a:buNone/>
            </a:pPr>
            <a:r>
              <a:rPr lang="ja-JP" altLang="en-US" sz="1200" dirty="0">
                <a:solidFill>
                  <a:schemeClr val="bg1"/>
                </a:solidFill>
                <a:latin typeface="Meiryo UI" panose="020B0604030504040204" pitchFamily="50" charset="-128"/>
                <a:ea typeface="Meiryo UI" panose="020B0604030504040204" pitchFamily="50" charset="-128"/>
              </a:rPr>
              <a:t>　　その場合は、差し込み文書テンプレートのレイアウトの拡張や出力データを絞り込むといった工夫をご検討ください。</a:t>
            </a:r>
            <a:endParaRPr lang="en-US" altLang="ja-JP" sz="1200" dirty="0">
              <a:solidFill>
                <a:schemeClr val="bg1"/>
              </a:solidFill>
              <a:latin typeface="Meiryo UI" panose="020B0604030504040204" pitchFamily="50" charset="-128"/>
              <a:ea typeface="Meiryo UI" panose="020B0604030504040204" pitchFamily="50" charset="-128"/>
            </a:endParaRPr>
          </a:p>
          <a:p>
            <a:pPr marL="0" indent="0">
              <a:buNone/>
            </a:pPr>
            <a:endParaRPr lang="en-US" altLang="ja-JP" sz="1200" dirty="0">
              <a:solidFill>
                <a:schemeClr val="bg1"/>
              </a:solidFill>
              <a:latin typeface="Meiryo UI" panose="020B0604030504040204" pitchFamily="50" charset="-128"/>
              <a:ea typeface="Meiryo UI" panose="020B0604030504040204" pitchFamily="50" charset="-128"/>
            </a:endParaRPr>
          </a:p>
          <a:p>
            <a:pPr marL="0" indent="0">
              <a:buNone/>
            </a:pPr>
            <a:r>
              <a:rPr lang="ja-JP" altLang="en-US" sz="1200" dirty="0">
                <a:solidFill>
                  <a:schemeClr val="bg1"/>
                </a:solidFill>
                <a:latin typeface="Meiryo UI" panose="020B0604030504040204" pitchFamily="50" charset="-128"/>
                <a:ea typeface="Meiryo UI" panose="020B0604030504040204" pitchFamily="50" charset="-128"/>
              </a:rPr>
              <a:t>　■データの差し込み後に文字のズレや改行の乱れなどが発生する場合もあります。</a:t>
            </a:r>
            <a:endParaRPr lang="en-US" altLang="ja-JP" sz="1200" dirty="0">
              <a:solidFill>
                <a:schemeClr val="bg1"/>
              </a:solidFill>
              <a:latin typeface="Meiryo UI" panose="020B0604030504040204" pitchFamily="50" charset="-128"/>
              <a:ea typeface="Meiryo UI" panose="020B0604030504040204" pitchFamily="50" charset="-128"/>
            </a:endParaRPr>
          </a:p>
          <a:p>
            <a:pPr marL="0" indent="0">
              <a:buNone/>
            </a:pPr>
            <a:r>
              <a:rPr lang="ja-JP" altLang="en-US" sz="1200" dirty="0">
                <a:solidFill>
                  <a:schemeClr val="bg1"/>
                </a:solidFill>
                <a:latin typeface="Meiryo UI" panose="020B0604030504040204" pitchFamily="50" charset="-128"/>
                <a:ea typeface="Meiryo UI" panose="020B0604030504040204" pitchFamily="50" charset="-128"/>
              </a:rPr>
              <a:t>　　差し込み印刷のプレビュー機能で確認してレイアウトを調整してください。</a:t>
            </a:r>
            <a:endParaRPr lang="en-US" altLang="ja-JP" sz="1200" dirty="0">
              <a:solidFill>
                <a:schemeClr val="bg1"/>
              </a:solidFill>
              <a:latin typeface="Meiryo UI" panose="020B0604030504040204" pitchFamily="50" charset="-128"/>
              <a:ea typeface="Meiryo UI" panose="020B0604030504040204" pitchFamily="50" charset="-128"/>
            </a:endParaRPr>
          </a:p>
          <a:p>
            <a:pPr marL="0" indent="0">
              <a:buNone/>
            </a:pPr>
            <a:endParaRPr lang="en-US" altLang="ja-JP" sz="1200" dirty="0">
              <a:solidFill>
                <a:schemeClr val="bg1"/>
              </a:solidFill>
              <a:latin typeface="Meiryo UI" panose="020B0604030504040204" pitchFamily="50" charset="-128"/>
              <a:ea typeface="Meiryo UI" panose="020B0604030504040204" pitchFamily="50" charset="-128"/>
            </a:endParaRPr>
          </a:p>
          <a:p>
            <a:pPr marL="0" indent="0">
              <a:buNone/>
            </a:pPr>
            <a:r>
              <a:rPr lang="ja-JP" altLang="en-US" sz="1200" dirty="0">
                <a:solidFill>
                  <a:schemeClr val="bg1"/>
                </a:solidFill>
                <a:latin typeface="Meiryo UI" panose="020B0604030504040204" pitchFamily="50" charset="-128"/>
                <a:ea typeface="Meiryo UI" panose="020B0604030504040204" pitchFamily="50" charset="-128"/>
              </a:rPr>
              <a:t>　■差し込みデータのファイルは「</a:t>
            </a:r>
            <a:r>
              <a:rPr lang="en-US" altLang="ja-JP" sz="1200" dirty="0">
                <a:solidFill>
                  <a:schemeClr val="bg1"/>
                </a:solidFill>
                <a:latin typeface="Meiryo UI" panose="020B0604030504040204" pitchFamily="50" charset="-128"/>
                <a:ea typeface="Meiryo UI" panose="020B0604030504040204" pitchFamily="50" charset="-128"/>
              </a:rPr>
              <a:t>HL220200.000</a:t>
            </a:r>
            <a:r>
              <a:rPr lang="ja-JP" altLang="en-US" sz="1200" dirty="0">
                <a:solidFill>
                  <a:schemeClr val="bg1"/>
                </a:solidFill>
                <a:latin typeface="Meiryo UI" panose="020B0604030504040204" pitchFamily="50" charset="-128"/>
                <a:ea typeface="Meiryo UI" panose="020B0604030504040204" pitchFamily="50" charset="-128"/>
              </a:rPr>
              <a:t>」となります。</a:t>
            </a:r>
            <a:endParaRPr lang="en-US" altLang="ja-JP" sz="1200" dirty="0">
              <a:solidFill>
                <a:schemeClr val="bg1"/>
              </a:solidFill>
              <a:latin typeface="Meiryo UI" panose="020B0604030504040204" pitchFamily="50" charset="-128"/>
              <a:ea typeface="Meiryo UI" panose="020B0604030504040204" pitchFamily="50" charset="-128"/>
            </a:endParaRPr>
          </a:p>
          <a:p>
            <a:pPr marL="0" indent="0">
              <a:buNone/>
            </a:pPr>
            <a:r>
              <a:rPr lang="ja-JP" altLang="en-US" sz="1200" dirty="0">
                <a:solidFill>
                  <a:schemeClr val="bg1"/>
                </a:solidFill>
                <a:latin typeface="Meiryo UI" panose="020B0604030504040204" pitchFamily="50" charset="-128"/>
                <a:ea typeface="Meiryo UI" panose="020B0604030504040204" pitchFamily="50" charset="-128"/>
              </a:rPr>
              <a:t>　　</a:t>
            </a:r>
            <a:r>
              <a:rPr lang="en-US" altLang="ja-JP" sz="1200" dirty="0" err="1">
                <a:solidFill>
                  <a:schemeClr val="bg1"/>
                </a:solidFill>
                <a:latin typeface="Meiryo UI" panose="020B0604030504040204" pitchFamily="50" charset="-128"/>
                <a:ea typeface="Meiryo UI" panose="020B0604030504040204" pitchFamily="50" charset="-128"/>
              </a:rPr>
              <a:t>SuperStream</a:t>
            </a:r>
            <a:r>
              <a:rPr lang="en-US" altLang="ja-JP" sz="1200" dirty="0">
                <a:solidFill>
                  <a:schemeClr val="bg1"/>
                </a:solidFill>
                <a:latin typeface="Meiryo UI" panose="020B0604030504040204" pitchFamily="50" charset="-128"/>
                <a:ea typeface="Meiryo UI" panose="020B0604030504040204" pitchFamily="50" charset="-128"/>
              </a:rPr>
              <a:t>-NX</a:t>
            </a:r>
            <a:r>
              <a:rPr lang="ja-JP" altLang="en-US" sz="1200" dirty="0">
                <a:solidFill>
                  <a:schemeClr val="bg1"/>
                </a:solidFill>
                <a:latin typeface="Meiryo UI" panose="020B0604030504040204" pitchFamily="50" charset="-128"/>
                <a:ea typeface="Meiryo UI" panose="020B0604030504040204" pitchFamily="50" charset="-128"/>
              </a:rPr>
              <a:t>のユーザーフォルダー内の「</a:t>
            </a:r>
            <a:r>
              <a:rPr lang="en-US" altLang="ja-JP" sz="1200" dirty="0">
                <a:solidFill>
                  <a:schemeClr val="bg1"/>
                </a:solidFill>
                <a:latin typeface="Meiryo UI" panose="020B0604030504040204" pitchFamily="50" charset="-128"/>
                <a:ea typeface="Meiryo UI" panose="020B0604030504040204" pitchFamily="50" charset="-128"/>
              </a:rPr>
              <a:t>Output</a:t>
            </a:r>
            <a:r>
              <a:rPr lang="ja-JP" altLang="en-US" sz="1200" dirty="0">
                <a:solidFill>
                  <a:schemeClr val="bg1"/>
                </a:solidFill>
                <a:latin typeface="Meiryo UI" panose="020B0604030504040204" pitchFamily="50" charset="-128"/>
                <a:ea typeface="Meiryo UI" panose="020B0604030504040204" pitchFamily="50" charset="-128"/>
              </a:rPr>
              <a:t>」フォルダーに固定出力されます。</a:t>
            </a:r>
            <a:endParaRPr lang="en-US" altLang="ja-JP" sz="1200" dirty="0">
              <a:solidFill>
                <a:schemeClr val="bg1"/>
              </a:solidFill>
              <a:latin typeface="Meiryo UI" panose="020B0604030504040204" pitchFamily="50" charset="-128"/>
              <a:ea typeface="Meiryo UI" panose="020B0604030504040204" pitchFamily="50" charset="-128"/>
            </a:endParaRPr>
          </a:p>
          <a:p>
            <a:pPr marL="0" indent="0">
              <a:buNone/>
            </a:pPr>
            <a:endParaRPr lang="en-US" altLang="ja-JP" sz="1200" dirty="0">
              <a:solidFill>
                <a:schemeClr val="bg1"/>
              </a:solidFill>
              <a:latin typeface="Meiryo UI" panose="020B0604030504040204" pitchFamily="50" charset="-128"/>
              <a:ea typeface="Meiryo UI" panose="020B0604030504040204" pitchFamily="50" charset="-128"/>
            </a:endParaRPr>
          </a:p>
          <a:p>
            <a:pPr marL="0" indent="0">
              <a:buNone/>
            </a:pPr>
            <a:r>
              <a:rPr lang="ja-JP" altLang="en-US" sz="1200" dirty="0">
                <a:solidFill>
                  <a:schemeClr val="bg1"/>
                </a:solidFill>
                <a:latin typeface="Meiryo UI" panose="020B0604030504040204" pitchFamily="50" charset="-128"/>
                <a:ea typeface="Meiryo UI" panose="020B0604030504040204" pitchFamily="50" charset="-128"/>
              </a:rPr>
              <a:t>　■「氏名」 「所属」などの差し込みたい項目（</a:t>
            </a:r>
            <a:r>
              <a:rPr lang="en-US" altLang="ja-JP" sz="1200" dirty="0">
                <a:solidFill>
                  <a:schemeClr val="bg1"/>
                </a:solidFill>
                <a:latin typeface="Meiryo UI" panose="020B0604030504040204" pitchFamily="50" charset="-128"/>
                <a:ea typeface="Meiryo UI" panose="020B0604030504040204" pitchFamily="50" charset="-128"/>
              </a:rPr>
              <a:t>Word</a:t>
            </a:r>
            <a:r>
              <a:rPr lang="ja-JP" altLang="en-US" sz="1200" dirty="0">
                <a:solidFill>
                  <a:schemeClr val="bg1"/>
                </a:solidFill>
                <a:latin typeface="Meiryo UI" panose="020B0604030504040204" pitchFamily="50" charset="-128"/>
                <a:ea typeface="Meiryo UI" panose="020B0604030504040204" pitchFamily="50" charset="-128"/>
              </a:rPr>
              <a:t>の差し込みフィールドになります）は</a:t>
            </a:r>
            <a:r>
              <a:rPr lang="en-US" altLang="ja-JP" sz="1200" dirty="0" err="1">
                <a:solidFill>
                  <a:schemeClr val="bg1"/>
                </a:solidFill>
                <a:latin typeface="Meiryo UI" panose="020B0604030504040204" pitchFamily="50" charset="-128"/>
                <a:ea typeface="Meiryo UI" panose="020B0604030504040204" pitchFamily="50" charset="-128"/>
              </a:rPr>
              <a:t>SuperStream</a:t>
            </a:r>
            <a:r>
              <a:rPr lang="en-US" altLang="ja-JP" sz="1200" dirty="0">
                <a:solidFill>
                  <a:schemeClr val="bg1"/>
                </a:solidFill>
                <a:latin typeface="Meiryo UI" panose="020B0604030504040204" pitchFamily="50" charset="-128"/>
                <a:ea typeface="Meiryo UI" panose="020B0604030504040204" pitchFamily="50" charset="-128"/>
              </a:rPr>
              <a:t>-NX</a:t>
            </a:r>
            <a:r>
              <a:rPr lang="ja-JP" altLang="en-US" sz="1200" dirty="0">
                <a:solidFill>
                  <a:schemeClr val="bg1"/>
                </a:solidFill>
                <a:latin typeface="Meiryo UI" panose="020B0604030504040204" pitchFamily="50" charset="-128"/>
                <a:ea typeface="Meiryo UI" panose="020B0604030504040204" pitchFamily="50" charset="-128"/>
              </a:rPr>
              <a:t>より出力された</a:t>
            </a:r>
            <a:endParaRPr lang="en-US" altLang="ja-JP" sz="1200" dirty="0">
              <a:solidFill>
                <a:schemeClr val="bg1"/>
              </a:solidFill>
              <a:latin typeface="Meiryo UI" panose="020B0604030504040204" pitchFamily="50" charset="-128"/>
              <a:ea typeface="Meiryo UI" panose="020B0604030504040204" pitchFamily="50" charset="-128"/>
            </a:endParaRPr>
          </a:p>
          <a:p>
            <a:pPr marL="0" indent="0">
              <a:buNone/>
            </a:pPr>
            <a:r>
              <a:rPr lang="ja-JP" altLang="en-US" sz="1200" dirty="0">
                <a:solidFill>
                  <a:schemeClr val="bg1"/>
                </a:solidFill>
                <a:latin typeface="Meiryo UI" panose="020B0604030504040204" pitchFamily="50" charset="-128"/>
                <a:ea typeface="Meiryo UI" panose="020B0604030504040204" pitchFamily="50" charset="-128"/>
              </a:rPr>
              <a:t>　　差し込みデータのフィールドコードとなります。利用できるフィールドコードはシステム設定ガイドなどをご参照ください。</a:t>
            </a:r>
            <a:endParaRPr lang="en-US" altLang="ja-JP" sz="1200" dirty="0">
              <a:solidFill>
                <a:schemeClr val="bg1"/>
              </a:solidFill>
              <a:latin typeface="Meiryo UI" panose="020B0604030504040204" pitchFamily="50" charset="-128"/>
              <a:ea typeface="Meiryo UI" panose="020B0604030504040204" pitchFamily="50" charset="-128"/>
            </a:endParaRPr>
          </a:p>
          <a:p>
            <a:pPr marL="0" indent="0">
              <a:buNone/>
            </a:pPr>
            <a:r>
              <a:rPr lang="ja-JP" altLang="en-US" sz="1200" dirty="0">
                <a:solidFill>
                  <a:schemeClr val="bg1"/>
                </a:solidFill>
                <a:latin typeface="Meiryo UI" panose="020B0604030504040204" pitchFamily="50" charset="-128"/>
                <a:ea typeface="Meiryo UI" panose="020B0604030504040204" pitchFamily="50" charset="-128"/>
              </a:rPr>
              <a:t>　　　　　　「</a:t>
            </a:r>
            <a:r>
              <a:rPr lang="en-US" altLang="ja-JP" sz="1200" dirty="0">
                <a:solidFill>
                  <a:schemeClr val="bg1"/>
                </a:solidFill>
                <a:latin typeface="Meiryo UI" panose="020B0604030504040204" pitchFamily="50" charset="-128"/>
                <a:ea typeface="Meiryo UI" panose="020B0604030504040204" pitchFamily="50" charset="-128"/>
              </a:rPr>
              <a:t>NXHR</a:t>
            </a:r>
            <a:r>
              <a:rPr lang="ja-JP" altLang="en-US" sz="1200" dirty="0">
                <a:solidFill>
                  <a:schemeClr val="bg1"/>
                </a:solidFill>
                <a:latin typeface="Meiryo UI" panose="020B0604030504040204" pitchFamily="50" charset="-128"/>
                <a:ea typeface="Meiryo UI" panose="020B0604030504040204" pitchFamily="50" charset="-128"/>
              </a:rPr>
              <a:t>システム設定ガイド」：</a:t>
            </a:r>
            <a:r>
              <a:rPr lang="en-US" altLang="ja-JP" sz="1200" dirty="0">
                <a:solidFill>
                  <a:schemeClr val="bg1"/>
                </a:solidFill>
                <a:latin typeface="Meiryo UI" panose="020B0604030504040204" pitchFamily="50" charset="-128"/>
                <a:ea typeface="Meiryo UI" panose="020B0604030504040204" pitchFamily="50" charset="-128"/>
              </a:rPr>
              <a:t>9.3 MS Word</a:t>
            </a:r>
            <a:r>
              <a:rPr lang="ja-JP" altLang="en-US" sz="1200" dirty="0">
                <a:solidFill>
                  <a:schemeClr val="bg1"/>
                </a:solidFill>
                <a:latin typeface="Meiryo UI" panose="020B0604030504040204" pitchFamily="50" charset="-128"/>
                <a:ea typeface="Meiryo UI" panose="020B0604030504040204" pitchFamily="50" charset="-128"/>
              </a:rPr>
              <a:t>用差込データ内容の設定</a:t>
            </a:r>
            <a:endParaRPr lang="en-US" altLang="ja-JP" sz="1200" dirty="0">
              <a:solidFill>
                <a:schemeClr val="bg1"/>
              </a:solidFill>
              <a:latin typeface="Meiryo UI" panose="020B0604030504040204" pitchFamily="50" charset="-128"/>
              <a:ea typeface="Meiryo UI" panose="020B0604030504040204" pitchFamily="50" charset="-128"/>
            </a:endParaRPr>
          </a:p>
          <a:p>
            <a:pPr marL="0" indent="0">
              <a:buNone/>
            </a:pPr>
            <a:r>
              <a:rPr lang="ja-JP" altLang="en-US" sz="1200" dirty="0">
                <a:solidFill>
                  <a:schemeClr val="bg1"/>
                </a:solidFill>
                <a:latin typeface="Meiryo UI" panose="020B0604030504040204" pitchFamily="50" charset="-128"/>
                <a:ea typeface="Meiryo UI" panose="020B0604030504040204" pitchFamily="50" charset="-128"/>
              </a:rPr>
              <a:t>　　　　</a:t>
            </a:r>
            <a:r>
              <a:rPr lang="en-US" altLang="ja-JP" sz="1200" dirty="0">
                <a:solidFill>
                  <a:schemeClr val="bg1"/>
                </a:solidFill>
                <a:latin typeface="Meiryo UI" panose="020B0604030504040204" pitchFamily="50" charset="-128"/>
                <a:ea typeface="Meiryo UI" panose="020B0604030504040204" pitchFamily="50" charset="-128"/>
              </a:rPr>
              <a:t>※</a:t>
            </a:r>
            <a:r>
              <a:rPr lang="ja-JP" altLang="en-US" sz="1200" dirty="0">
                <a:solidFill>
                  <a:schemeClr val="bg1"/>
                </a:solidFill>
                <a:latin typeface="Meiryo UI" panose="020B0604030504040204" pitchFamily="50" charset="-128"/>
                <a:ea typeface="Meiryo UI" panose="020B0604030504040204" pitchFamily="50" charset="-128"/>
              </a:rPr>
              <a:t>当資料の参考資料ページに一部掲示してあります。</a:t>
            </a:r>
            <a:endParaRPr lang="en-US" altLang="ja-JP" sz="1200" dirty="0">
              <a:solidFill>
                <a:schemeClr val="bg1"/>
              </a:solidFill>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lang="ja-JP" altLang="en-US" sz="2000" dirty="0"/>
              <a:t>１</a:t>
            </a:r>
            <a:r>
              <a:rPr kumimoji="1" lang="ja-JP" altLang="en-US" sz="2000" dirty="0"/>
              <a:t>．</a:t>
            </a:r>
            <a:r>
              <a:rPr lang="en-US" altLang="ja-JP" sz="2000" dirty="0"/>
              <a:t>Word</a:t>
            </a:r>
            <a:r>
              <a:rPr lang="ja-JP" altLang="en-US" sz="2000" dirty="0"/>
              <a:t>差し込み文書設定事例の概要</a:t>
            </a:r>
            <a:endParaRPr kumimoji="1" lang="ja-JP" altLang="en-US" sz="2000"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四角形: 角を丸くする 5">
            <a:extLst>
              <a:ext uri="{FF2B5EF4-FFF2-40B4-BE49-F238E27FC236}">
                <a16:creationId xmlns:a16="http://schemas.microsoft.com/office/drawing/2014/main" id="{3E0330EB-DF11-7A38-4A0A-4E804EE7DF12}"/>
              </a:ext>
            </a:extLst>
          </p:cNvPr>
          <p:cNvSpPr/>
          <p:nvPr/>
        </p:nvSpPr>
        <p:spPr>
          <a:xfrm>
            <a:off x="296905" y="694974"/>
            <a:ext cx="1266846" cy="26254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ja-JP" altLang="en-US" sz="1200" dirty="0"/>
              <a:t>⚠️</a:t>
            </a:r>
            <a:r>
              <a:rPr lang="ja-JP" altLang="en-US" sz="1200" b="1" dirty="0">
                <a:solidFill>
                  <a:schemeClr val="bg1"/>
                </a:solidFill>
                <a:latin typeface="Arial" panose="020B0604020202020204" pitchFamily="34" charset="0"/>
              </a:rPr>
              <a:t>主な注意点</a:t>
            </a:r>
            <a:endParaRPr kumimoji="1" lang="ja-JP" altLang="en-US" sz="1200" b="1" dirty="0">
              <a:solidFill>
                <a:schemeClr val="bg1"/>
              </a:solidFill>
            </a:endParaRPr>
          </a:p>
        </p:txBody>
      </p:sp>
      <p:sp>
        <p:nvSpPr>
          <p:cNvPr id="8" name="Freeform 393">
            <a:extLst>
              <a:ext uri="{FF2B5EF4-FFF2-40B4-BE49-F238E27FC236}">
                <a16:creationId xmlns:a16="http://schemas.microsoft.com/office/drawing/2014/main" id="{C13692AB-2745-D0D4-E340-B5D1313311DE}"/>
              </a:ext>
            </a:extLst>
          </p:cNvPr>
          <p:cNvSpPr>
            <a:spLocks noEditPoints="1"/>
          </p:cNvSpPr>
          <p:nvPr/>
        </p:nvSpPr>
        <p:spPr bwMode="auto">
          <a:xfrm>
            <a:off x="930328" y="3731019"/>
            <a:ext cx="162258" cy="197684"/>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ja-JP" altLang="en-US" sz="1200" dirty="0"/>
          </a:p>
        </p:txBody>
      </p:sp>
    </p:spTree>
    <p:extLst>
      <p:ext uri="{BB962C8B-B14F-4D97-AF65-F5344CB8AC3E}">
        <p14:creationId xmlns:p14="http://schemas.microsoft.com/office/powerpoint/2010/main" val="2148217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lang="ja-JP" altLang="en-US" sz="2000" dirty="0"/>
              <a:t>２</a:t>
            </a:r>
            <a:r>
              <a:rPr kumimoji="1" lang="ja-JP" altLang="en-US" sz="2000" dirty="0"/>
              <a:t>．</a:t>
            </a:r>
            <a:r>
              <a:rPr kumimoji="1" lang="en-US" altLang="ja-JP" sz="2000" dirty="0"/>
              <a:t>Word</a:t>
            </a:r>
            <a:r>
              <a:rPr kumimoji="1" lang="ja-JP" altLang="en-US" sz="2000" dirty="0"/>
              <a:t>差し込み</a:t>
            </a:r>
            <a:r>
              <a:rPr lang="ja-JP" altLang="en-US" sz="2000" dirty="0"/>
              <a:t>テンプレートの作成</a:t>
            </a:r>
            <a:endParaRPr kumimoji="1" lang="ja-JP" altLang="en-US" sz="2000"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2">
            <a:extLst>
              <a:ext uri="{FF2B5EF4-FFF2-40B4-BE49-F238E27FC236}">
                <a16:creationId xmlns:a16="http://schemas.microsoft.com/office/drawing/2014/main" id="{4C72579C-91AF-D0D3-8F86-22F29875F3A0}"/>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（１）差し込み先の</a:t>
            </a:r>
            <a:r>
              <a:rPr lang="en-US" altLang="ja-JP" sz="1200" b="1" dirty="0">
                <a:latin typeface="Meiryo UI" panose="020B0604030504040204" pitchFamily="50" charset="-128"/>
                <a:ea typeface="Meiryo UI" panose="020B0604030504040204" pitchFamily="50" charset="-128"/>
              </a:rPr>
              <a:t>Word</a:t>
            </a:r>
            <a:r>
              <a:rPr lang="ja-JP" altLang="en-US" sz="1200" b="1" dirty="0">
                <a:latin typeface="Meiryo UI" panose="020B0604030504040204" pitchFamily="50" charset="-128"/>
                <a:ea typeface="Meiryo UI" panose="020B0604030504040204" pitchFamily="50" charset="-128"/>
              </a:rPr>
              <a:t>テンプレートファイルにレイアウトを作成</a:t>
            </a:r>
            <a:endParaRPr lang="en-US" altLang="ja-JP" sz="1200" b="1"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p:txBody>
      </p:sp>
      <p:sp>
        <p:nvSpPr>
          <p:cNvPr id="8" name="テキスト プレースホルダー 2">
            <a:extLst>
              <a:ext uri="{FF2B5EF4-FFF2-40B4-BE49-F238E27FC236}">
                <a16:creationId xmlns:a16="http://schemas.microsoft.com/office/drawing/2014/main" id="{C6E866C0-138C-8CEF-6796-9191BE1072C0}"/>
              </a:ext>
            </a:extLst>
          </p:cNvPr>
          <p:cNvSpPr txBox="1">
            <a:spLocks/>
          </p:cNvSpPr>
          <p:nvPr/>
        </p:nvSpPr>
        <p:spPr>
          <a:xfrm>
            <a:off x="288000" y="879707"/>
            <a:ext cx="8604000"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①作成したい帳票をもとに、固定で表示する文字と、</a:t>
            </a:r>
            <a:r>
              <a:rPr lang="en-US" altLang="ja-JP" sz="1000" dirty="0">
                <a:latin typeface="Meiryo UI" panose="020B0604030504040204" pitchFamily="50" charset="-128"/>
                <a:ea typeface="Meiryo UI" panose="020B0604030504040204" pitchFamily="50" charset="-128"/>
              </a:rPr>
              <a:t>Word</a:t>
            </a:r>
            <a:r>
              <a:rPr lang="ja-JP" altLang="en-US" sz="1000" dirty="0">
                <a:latin typeface="Meiryo UI" panose="020B0604030504040204" pitchFamily="50" charset="-128"/>
                <a:ea typeface="Meiryo UI" panose="020B0604030504040204" pitchFamily="50" charset="-128"/>
              </a:rPr>
              <a:t>の差し込みフィールド（差し込みたい文字）を整理します。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・例：「年月日」　「氏名」　「新所属」など、データファイルから差し込みたい項目をリストアップします。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・タイトルの「人事異動のお知らせ」や一覧表のヘッダー項目など、固定で表示する文字と、差し込みたい項目は区別しておきます。</a:t>
            </a: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②テンプレートの大まかなレイアウトを作成します。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・当事例では先に大まかなレイアウトを作成し、</a:t>
            </a:r>
            <a:r>
              <a:rPr lang="en-US" altLang="ja-JP" sz="1000" dirty="0">
                <a:latin typeface="Meiryo UI" panose="020B0604030504040204" pitchFamily="50" charset="-128"/>
                <a:ea typeface="Meiryo UI" panose="020B0604030504040204" pitchFamily="50" charset="-128"/>
              </a:rPr>
              <a:t>Word</a:t>
            </a:r>
            <a:r>
              <a:rPr lang="ja-JP" altLang="en-US" sz="1000" dirty="0">
                <a:latin typeface="Meiryo UI" panose="020B0604030504040204" pitchFamily="50" charset="-128"/>
                <a:ea typeface="Meiryo UI" panose="020B0604030504040204" pitchFamily="50" charset="-128"/>
              </a:rPr>
              <a:t>の差し込みフィールド（差し込みたい文字）の配置は、後からサンプルデータを使って調整します。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・サンプルのデータを差し込んだ後にレイアウトを整えることで、修正の手間を減らせます。文脈や改行位置なども、差し込み後に確認しながら調整すると効率的です。</a:t>
            </a: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44DE4786-F7FA-27D9-9766-00D3E92A4AE2}"/>
              </a:ext>
            </a:extLst>
          </p:cNvPr>
          <p:cNvPicPr>
            <a:picLocks noChangeAspect="1"/>
          </p:cNvPicPr>
          <p:nvPr/>
        </p:nvPicPr>
        <p:blipFill>
          <a:blip r:embed="rId3"/>
          <a:stretch>
            <a:fillRect/>
          </a:stretch>
        </p:blipFill>
        <p:spPr>
          <a:xfrm>
            <a:off x="1042678" y="2229376"/>
            <a:ext cx="4932219" cy="2064871"/>
          </a:xfrm>
          <a:prstGeom prst="rect">
            <a:avLst/>
          </a:prstGeom>
        </p:spPr>
      </p:pic>
      <p:sp>
        <p:nvSpPr>
          <p:cNvPr id="11" name="四角形: 角を丸くする 10">
            <a:extLst>
              <a:ext uri="{FF2B5EF4-FFF2-40B4-BE49-F238E27FC236}">
                <a16:creationId xmlns:a16="http://schemas.microsoft.com/office/drawing/2014/main" id="{B06C24A6-D501-F911-0A0F-98C6E8305D5F}"/>
              </a:ext>
            </a:extLst>
          </p:cNvPr>
          <p:cNvSpPr/>
          <p:nvPr/>
        </p:nvSpPr>
        <p:spPr>
          <a:xfrm>
            <a:off x="2097448" y="3482965"/>
            <a:ext cx="3802901" cy="142095"/>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四角形: 角を丸くする 11">
            <a:extLst>
              <a:ext uri="{FF2B5EF4-FFF2-40B4-BE49-F238E27FC236}">
                <a16:creationId xmlns:a16="http://schemas.microsoft.com/office/drawing/2014/main" id="{87113475-C5E6-55AD-42B3-00866F3B1435}"/>
              </a:ext>
            </a:extLst>
          </p:cNvPr>
          <p:cNvSpPr/>
          <p:nvPr/>
        </p:nvSpPr>
        <p:spPr>
          <a:xfrm>
            <a:off x="3284057" y="3065365"/>
            <a:ext cx="1405734" cy="225223"/>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プレースホルダー 2">
            <a:extLst>
              <a:ext uri="{FF2B5EF4-FFF2-40B4-BE49-F238E27FC236}">
                <a16:creationId xmlns:a16="http://schemas.microsoft.com/office/drawing/2014/main" id="{12D70D82-EC6A-B064-CB1D-002E2D8E4CB3}"/>
              </a:ext>
            </a:extLst>
          </p:cNvPr>
          <p:cNvSpPr txBox="1">
            <a:spLocks/>
          </p:cNvSpPr>
          <p:nvPr/>
        </p:nvSpPr>
        <p:spPr>
          <a:xfrm>
            <a:off x="1192056" y="3423911"/>
            <a:ext cx="1025175" cy="276050"/>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b="1" dirty="0">
                <a:solidFill>
                  <a:schemeClr val="accent3"/>
                </a:solidFill>
                <a:latin typeface="Meiryo UI" panose="020B0604030504040204" pitchFamily="50" charset="-128"/>
                <a:ea typeface="Meiryo UI" panose="020B0604030504040204" pitchFamily="50" charset="-128"/>
              </a:rPr>
              <a:t>固定文字例→</a:t>
            </a:r>
            <a:endParaRPr lang="en-US" altLang="ja-JP" sz="1000" b="1" dirty="0">
              <a:solidFill>
                <a:schemeClr val="accent3"/>
              </a:solidFill>
              <a:latin typeface="Meiryo UI" panose="020B0604030504040204" pitchFamily="50" charset="-128"/>
              <a:ea typeface="Meiryo UI" panose="020B0604030504040204" pitchFamily="50" charset="-128"/>
            </a:endParaRPr>
          </a:p>
        </p:txBody>
      </p:sp>
      <p:sp>
        <p:nvSpPr>
          <p:cNvPr id="15" name="テキスト プレースホルダー 2">
            <a:extLst>
              <a:ext uri="{FF2B5EF4-FFF2-40B4-BE49-F238E27FC236}">
                <a16:creationId xmlns:a16="http://schemas.microsoft.com/office/drawing/2014/main" id="{6FFD4FAC-A0DB-AD2F-D52A-3B8ECA8EB8AA}"/>
              </a:ext>
            </a:extLst>
          </p:cNvPr>
          <p:cNvSpPr txBox="1">
            <a:spLocks/>
          </p:cNvSpPr>
          <p:nvPr/>
        </p:nvSpPr>
        <p:spPr>
          <a:xfrm>
            <a:off x="758283" y="3583029"/>
            <a:ext cx="1325876" cy="276050"/>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b="1" dirty="0">
                <a:solidFill>
                  <a:schemeClr val="accent3"/>
                </a:solidFill>
                <a:latin typeface="Meiryo UI" panose="020B0604030504040204" pitchFamily="50" charset="-128"/>
                <a:ea typeface="Meiryo UI" panose="020B0604030504040204" pitchFamily="50" charset="-128"/>
              </a:rPr>
              <a:t>差し込みたい文字例→</a:t>
            </a:r>
            <a:endParaRPr lang="en-US" altLang="ja-JP" sz="1000" b="1" dirty="0">
              <a:solidFill>
                <a:schemeClr val="accent3"/>
              </a:solidFill>
              <a:latin typeface="Meiryo UI" panose="020B0604030504040204" pitchFamily="50" charset="-128"/>
              <a:ea typeface="Meiryo UI" panose="020B0604030504040204" pitchFamily="50" charset="-128"/>
            </a:endParaRPr>
          </a:p>
        </p:txBody>
      </p:sp>
      <p:sp>
        <p:nvSpPr>
          <p:cNvPr id="16" name="テキスト プレースホルダー 2">
            <a:extLst>
              <a:ext uri="{FF2B5EF4-FFF2-40B4-BE49-F238E27FC236}">
                <a16:creationId xmlns:a16="http://schemas.microsoft.com/office/drawing/2014/main" id="{5B0FF3EF-5A42-5CD2-8192-C422564E2146}"/>
              </a:ext>
            </a:extLst>
          </p:cNvPr>
          <p:cNvSpPr txBox="1">
            <a:spLocks/>
          </p:cNvSpPr>
          <p:nvPr/>
        </p:nvSpPr>
        <p:spPr>
          <a:xfrm>
            <a:off x="2348907" y="3057890"/>
            <a:ext cx="1025175" cy="276050"/>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b="1" dirty="0">
                <a:solidFill>
                  <a:schemeClr val="accent3"/>
                </a:solidFill>
                <a:latin typeface="Meiryo UI" panose="020B0604030504040204" pitchFamily="50" charset="-128"/>
                <a:ea typeface="Meiryo UI" panose="020B0604030504040204" pitchFamily="50" charset="-128"/>
              </a:rPr>
              <a:t>固定文字例→</a:t>
            </a:r>
            <a:endParaRPr lang="en-US" altLang="ja-JP" sz="1000" b="1" dirty="0">
              <a:solidFill>
                <a:schemeClr val="accent3"/>
              </a:solidFill>
              <a:latin typeface="Meiryo UI" panose="020B0604030504040204" pitchFamily="50" charset="-128"/>
              <a:ea typeface="Meiryo UI" panose="020B0604030504040204" pitchFamily="50" charset="-128"/>
            </a:endParaRPr>
          </a:p>
        </p:txBody>
      </p:sp>
      <p:sp>
        <p:nvSpPr>
          <p:cNvPr id="17" name="四角形: 角を丸くする 16">
            <a:extLst>
              <a:ext uri="{FF2B5EF4-FFF2-40B4-BE49-F238E27FC236}">
                <a16:creationId xmlns:a16="http://schemas.microsoft.com/office/drawing/2014/main" id="{7AED3CA4-5E95-1D50-9B52-24AB67192DED}"/>
              </a:ext>
            </a:extLst>
          </p:cNvPr>
          <p:cNvSpPr/>
          <p:nvPr/>
        </p:nvSpPr>
        <p:spPr>
          <a:xfrm>
            <a:off x="2097448" y="3611018"/>
            <a:ext cx="3802901" cy="142095"/>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四角形: 角を丸くする 17">
            <a:extLst>
              <a:ext uri="{FF2B5EF4-FFF2-40B4-BE49-F238E27FC236}">
                <a16:creationId xmlns:a16="http://schemas.microsoft.com/office/drawing/2014/main" id="{B0154CA6-8337-1C1B-EBB9-867CA10E76E2}"/>
              </a:ext>
            </a:extLst>
          </p:cNvPr>
          <p:cNvSpPr/>
          <p:nvPr/>
        </p:nvSpPr>
        <p:spPr>
          <a:xfrm>
            <a:off x="4727132" y="3195915"/>
            <a:ext cx="1247765" cy="242715"/>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プレースホルダー 2">
            <a:extLst>
              <a:ext uri="{FF2B5EF4-FFF2-40B4-BE49-F238E27FC236}">
                <a16:creationId xmlns:a16="http://schemas.microsoft.com/office/drawing/2014/main" id="{F78D5228-418E-3E31-C75B-CD3457880320}"/>
              </a:ext>
            </a:extLst>
          </p:cNvPr>
          <p:cNvSpPr txBox="1">
            <a:spLocks/>
          </p:cNvSpPr>
          <p:nvPr/>
        </p:nvSpPr>
        <p:spPr>
          <a:xfrm>
            <a:off x="4686957" y="2961920"/>
            <a:ext cx="1094448" cy="276050"/>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b="1" dirty="0">
                <a:solidFill>
                  <a:schemeClr val="accent3"/>
                </a:solidFill>
                <a:latin typeface="Meiryo UI" panose="020B0604030504040204" pitchFamily="50" charset="-128"/>
                <a:ea typeface="Meiryo UI" panose="020B0604030504040204" pitchFamily="50" charset="-128"/>
              </a:rPr>
              <a:t>差し込みたい文字例↓</a:t>
            </a:r>
            <a:endParaRPr lang="en-US" altLang="ja-JP" sz="1000" b="1" dirty="0">
              <a:solidFill>
                <a:schemeClr val="accent3"/>
              </a:solidFill>
              <a:latin typeface="Meiryo UI" panose="020B0604030504040204" pitchFamily="50" charset="-128"/>
              <a:ea typeface="Meiryo UI" panose="020B0604030504040204" pitchFamily="50" charset="-128"/>
            </a:endParaRPr>
          </a:p>
        </p:txBody>
      </p:sp>
      <p:sp>
        <p:nvSpPr>
          <p:cNvPr id="5" name="テキスト プレースホルダー 2">
            <a:extLst>
              <a:ext uri="{FF2B5EF4-FFF2-40B4-BE49-F238E27FC236}">
                <a16:creationId xmlns:a16="http://schemas.microsoft.com/office/drawing/2014/main" id="{EC55410A-CEE7-78E2-1809-D20230B37047}"/>
              </a:ext>
            </a:extLst>
          </p:cNvPr>
          <p:cNvSpPr txBox="1">
            <a:spLocks/>
          </p:cNvSpPr>
          <p:nvPr/>
        </p:nvSpPr>
        <p:spPr>
          <a:xfrm>
            <a:off x="252000" y="430396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（２）作成した</a:t>
            </a:r>
            <a:r>
              <a:rPr lang="en-US" altLang="ja-JP" sz="1200" b="1" dirty="0">
                <a:latin typeface="Meiryo UI" panose="020B0604030504040204" pitchFamily="50" charset="-128"/>
                <a:ea typeface="Meiryo UI" panose="020B0604030504040204" pitchFamily="50" charset="-128"/>
              </a:rPr>
              <a:t>Word</a:t>
            </a:r>
            <a:r>
              <a:rPr lang="ja-JP" altLang="en-US" sz="1200" b="1" dirty="0">
                <a:latin typeface="Meiryo UI" panose="020B0604030504040204" pitchFamily="50" charset="-128"/>
                <a:ea typeface="Meiryo UI" panose="020B0604030504040204" pitchFamily="50" charset="-128"/>
              </a:rPr>
              <a:t>テンプレートファイルの配置</a:t>
            </a:r>
            <a:endParaRPr lang="en-US" altLang="ja-JP" sz="1200" b="1" dirty="0">
              <a:latin typeface="Meiryo UI" panose="020B0604030504040204" pitchFamily="50" charset="-128"/>
              <a:ea typeface="Meiryo UI" panose="020B0604030504040204" pitchFamily="50" charset="-128"/>
            </a:endParaRPr>
          </a:p>
        </p:txBody>
      </p:sp>
      <p:sp>
        <p:nvSpPr>
          <p:cNvPr id="7" name="テキスト プレースホルダー 2">
            <a:extLst>
              <a:ext uri="{FF2B5EF4-FFF2-40B4-BE49-F238E27FC236}">
                <a16:creationId xmlns:a16="http://schemas.microsoft.com/office/drawing/2014/main" id="{5C9C49F9-5DAF-649A-8770-38DFBCF22A9C}"/>
              </a:ext>
            </a:extLst>
          </p:cNvPr>
          <p:cNvSpPr txBox="1">
            <a:spLocks/>
          </p:cNvSpPr>
          <p:nvPr/>
        </p:nvSpPr>
        <p:spPr>
          <a:xfrm>
            <a:off x="288000" y="4528242"/>
            <a:ext cx="8604000"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①ローカル</a:t>
            </a:r>
            <a:r>
              <a:rPr lang="en-US" altLang="ja-JP" sz="1000" dirty="0">
                <a:latin typeface="Meiryo UI" panose="020B0604030504040204" pitchFamily="50" charset="-128"/>
                <a:ea typeface="Meiryo UI" panose="020B0604030504040204" pitchFamily="50" charset="-128"/>
              </a:rPr>
              <a:t>PC</a:t>
            </a:r>
            <a:r>
              <a:rPr lang="ja-JP" altLang="en-US" sz="1000" dirty="0">
                <a:latin typeface="Meiryo UI" panose="020B0604030504040204" pitchFamily="50" charset="-128"/>
                <a:ea typeface="Meiryo UI" panose="020B0604030504040204" pitchFamily="50" charset="-128"/>
              </a:rPr>
              <a:t>や人事給与の</a:t>
            </a:r>
            <a:r>
              <a:rPr lang="en-US" altLang="ja-JP" sz="1000" dirty="0">
                <a:latin typeface="Meiryo UI" panose="020B0604030504040204" pitchFamily="50" charset="-128"/>
                <a:ea typeface="Meiryo UI" panose="020B0604030504040204" pitchFamily="50" charset="-128"/>
              </a:rPr>
              <a:t>AP</a:t>
            </a:r>
            <a:r>
              <a:rPr lang="ja-JP" altLang="en-US" sz="1000" dirty="0">
                <a:latin typeface="Meiryo UI" panose="020B0604030504040204" pitchFamily="50" charset="-128"/>
                <a:ea typeface="Meiryo UI" panose="020B0604030504040204" pitchFamily="50" charset="-128"/>
              </a:rPr>
              <a:t>サーバーなど、任意の場所に作成した</a:t>
            </a:r>
            <a:r>
              <a:rPr lang="en-US" altLang="ja-JP" sz="1000" dirty="0">
                <a:latin typeface="Meiryo UI" panose="020B0604030504040204" pitchFamily="50" charset="-128"/>
                <a:ea typeface="Meiryo UI" panose="020B0604030504040204" pitchFamily="50" charset="-128"/>
              </a:rPr>
              <a:t>Word</a:t>
            </a:r>
            <a:r>
              <a:rPr lang="ja-JP" altLang="en-US" sz="1000" dirty="0">
                <a:latin typeface="Meiryo UI" panose="020B0604030504040204" pitchFamily="50" charset="-128"/>
                <a:ea typeface="Meiryo UI" panose="020B0604030504040204" pitchFamily="50" charset="-128"/>
              </a:rPr>
              <a:t>テンプレートファイルを格納します。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例：</a:t>
            </a:r>
            <a:r>
              <a:rPr lang="en-US" altLang="ja-JP" sz="1000" dirty="0">
                <a:latin typeface="Meiryo UI" panose="020B0604030504040204" pitchFamily="50" charset="-128"/>
                <a:ea typeface="Meiryo UI" panose="020B0604030504040204" pitchFamily="50" charset="-128"/>
              </a:rPr>
              <a:t>D\:</a:t>
            </a:r>
            <a:r>
              <a:rPr lang="en-US" altLang="ja-JP" sz="1000" dirty="0" err="1">
                <a:latin typeface="Meiryo UI" panose="020B0604030504040204" pitchFamily="50" charset="-128"/>
                <a:ea typeface="Meiryo UI" panose="020B0604030504040204" pitchFamily="50" charset="-128"/>
              </a:rPr>
              <a:t>SuperStream-NX_Work</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帳票</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人事通達</a:t>
            </a: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82735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lang="ja-JP" altLang="en-US" sz="2000" dirty="0"/>
              <a:t>３</a:t>
            </a:r>
            <a:r>
              <a:rPr kumimoji="1" lang="ja-JP" altLang="en-US" sz="2000" dirty="0"/>
              <a:t>．</a:t>
            </a:r>
            <a:r>
              <a:rPr kumimoji="1" lang="en-US" altLang="ja-JP" sz="2000" dirty="0" err="1"/>
              <a:t>SuperStream</a:t>
            </a:r>
            <a:r>
              <a:rPr kumimoji="1" lang="en-US" altLang="ja-JP" sz="2000" dirty="0"/>
              <a:t>-NX</a:t>
            </a:r>
            <a:r>
              <a:rPr lang="ja-JP" altLang="en-US" sz="2000" dirty="0"/>
              <a:t>差し込み定義の登録</a:t>
            </a:r>
            <a:endParaRPr kumimoji="1" lang="ja-JP" altLang="en-US" sz="2000"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2">
            <a:extLst>
              <a:ext uri="{FF2B5EF4-FFF2-40B4-BE49-F238E27FC236}">
                <a16:creationId xmlns:a16="http://schemas.microsoft.com/office/drawing/2014/main" id="{4C72579C-91AF-D0D3-8F86-22F29875F3A0}"/>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（１）</a:t>
            </a:r>
            <a:r>
              <a:rPr lang="en-US" altLang="ja-JP" sz="1200" b="1" dirty="0" err="1">
                <a:latin typeface="Meiryo UI" panose="020B0604030504040204" pitchFamily="50" charset="-128"/>
                <a:ea typeface="Meiryo UI" panose="020B0604030504040204" pitchFamily="50" charset="-128"/>
              </a:rPr>
              <a:t>SuperStream</a:t>
            </a:r>
            <a:r>
              <a:rPr lang="en-US" altLang="ja-JP" sz="1200" b="1" dirty="0">
                <a:latin typeface="Meiryo UI" panose="020B0604030504040204" pitchFamily="50" charset="-128"/>
                <a:ea typeface="Meiryo UI" panose="020B0604030504040204" pitchFamily="50" charset="-128"/>
              </a:rPr>
              <a:t>-NX</a:t>
            </a:r>
            <a:r>
              <a:rPr lang="ja-JP" altLang="en-US" sz="1200" b="1" dirty="0">
                <a:latin typeface="Meiryo UI" panose="020B0604030504040204" pitchFamily="50" charset="-128"/>
                <a:ea typeface="Meiryo UI" panose="020B0604030504040204" pitchFamily="50" charset="-128"/>
              </a:rPr>
              <a:t>の</a:t>
            </a:r>
            <a:r>
              <a:rPr lang="en-US" altLang="ja-JP" sz="1200" b="1" dirty="0">
                <a:latin typeface="Meiryo UI" panose="020B0604030504040204" pitchFamily="50" charset="-128"/>
                <a:ea typeface="Meiryo UI" panose="020B0604030504040204" pitchFamily="50" charset="-128"/>
              </a:rPr>
              <a:t>[WORD</a:t>
            </a:r>
            <a:r>
              <a:rPr lang="ja-JP" altLang="en-US" sz="1200" b="1" dirty="0">
                <a:latin typeface="Meiryo UI" panose="020B0604030504040204" pitchFamily="50" charset="-128"/>
                <a:ea typeface="Meiryo UI" panose="020B0604030504040204" pitchFamily="50" charset="-128"/>
              </a:rPr>
              <a:t>差込データ定義マスタ登録</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機能より差し込み印刷の定義を登録</a:t>
            </a:r>
            <a:endParaRPr lang="en-US" altLang="ja-JP" sz="1200" b="1" dirty="0">
              <a:latin typeface="Meiryo UI" panose="020B0604030504040204" pitchFamily="50" charset="-128"/>
              <a:ea typeface="Meiryo UI" panose="020B0604030504040204" pitchFamily="50" charset="-128"/>
            </a:endParaRPr>
          </a:p>
        </p:txBody>
      </p:sp>
      <p:sp>
        <p:nvSpPr>
          <p:cNvPr id="8" name="テキスト プレースホルダー 2">
            <a:extLst>
              <a:ext uri="{FF2B5EF4-FFF2-40B4-BE49-F238E27FC236}">
                <a16:creationId xmlns:a16="http://schemas.microsoft.com/office/drawing/2014/main" id="{C6E866C0-138C-8CEF-6796-9191BE1072C0}"/>
              </a:ext>
            </a:extLst>
          </p:cNvPr>
          <p:cNvSpPr txBox="1">
            <a:spLocks/>
          </p:cNvSpPr>
          <p:nvPr/>
        </p:nvSpPr>
        <p:spPr>
          <a:xfrm>
            <a:off x="288000" y="879707"/>
            <a:ext cx="8604000"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①</a:t>
            </a:r>
            <a:r>
              <a:rPr lang="en-US" altLang="ja-JP" sz="1000" dirty="0">
                <a:latin typeface="Meiryo UI" panose="020B0604030504040204" pitchFamily="50" charset="-128"/>
                <a:ea typeface="Meiryo UI" panose="020B0604030504040204" pitchFamily="50" charset="-128"/>
              </a:rPr>
              <a:t>[WORD</a:t>
            </a:r>
            <a:r>
              <a:rPr lang="ja-JP" altLang="en-US" sz="1000" dirty="0">
                <a:latin typeface="Meiryo UI" panose="020B0604030504040204" pitchFamily="50" charset="-128"/>
                <a:ea typeface="Meiryo UI" panose="020B0604030504040204" pitchFamily="50" charset="-128"/>
              </a:rPr>
              <a:t>差込データ定義マスタ登録</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機能の設定方法詳細や注意事項についてはシステム設定ガイドなどをご参照ください。</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NXHR</a:t>
            </a:r>
            <a:r>
              <a:rPr lang="ja-JP" altLang="en-US" sz="1000" dirty="0">
                <a:latin typeface="Meiryo UI" panose="020B0604030504040204" pitchFamily="50" charset="-128"/>
                <a:ea typeface="Meiryo UI" panose="020B0604030504040204" pitchFamily="50" charset="-128"/>
              </a:rPr>
              <a:t>システム設定ガイド」：</a:t>
            </a:r>
            <a:r>
              <a:rPr lang="en-US" altLang="ja-JP" sz="1000" dirty="0">
                <a:latin typeface="Meiryo UI" panose="020B0604030504040204" pitchFamily="50" charset="-128"/>
                <a:ea typeface="Meiryo UI" panose="020B0604030504040204" pitchFamily="50" charset="-128"/>
              </a:rPr>
              <a:t>9.3 MS Word</a:t>
            </a:r>
            <a:r>
              <a:rPr lang="ja-JP" altLang="en-US" sz="1000" dirty="0">
                <a:latin typeface="Meiryo UI" panose="020B0604030504040204" pitchFamily="50" charset="-128"/>
                <a:ea typeface="Meiryo UI" panose="020B0604030504040204" pitchFamily="50" charset="-128"/>
              </a:rPr>
              <a:t>用差込データ内容の設定</a:t>
            </a: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②当事例では以下の設定としています。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・システム種別：</a:t>
            </a:r>
            <a:r>
              <a:rPr lang="en-US" altLang="ja-JP" sz="1000" dirty="0">
                <a:latin typeface="Meiryo UI" panose="020B0604030504040204" pitchFamily="50" charset="-128"/>
                <a:ea typeface="Meiryo UI" panose="020B0604030504040204" pitchFamily="50" charset="-128"/>
              </a:rPr>
              <a:t>62</a:t>
            </a:r>
            <a:r>
              <a:rPr lang="ja-JP" altLang="en-US" sz="1000" dirty="0">
                <a:latin typeface="Meiryo UI" panose="020B0604030504040204" pitchFamily="50" charset="-128"/>
                <a:ea typeface="Meiryo UI" panose="020B0604030504040204" pitchFamily="50" charset="-128"/>
              </a:rPr>
              <a:t>（通達）</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・フォーム</a:t>
            </a:r>
            <a:r>
              <a:rPr lang="en-US" altLang="ja-JP" sz="1000" dirty="0">
                <a:latin typeface="Meiryo UI" panose="020B0604030504040204" pitchFamily="50" charset="-128"/>
                <a:ea typeface="Meiryo UI" panose="020B0604030504040204" pitchFamily="50" charset="-128"/>
              </a:rPr>
              <a:t>No</a:t>
            </a:r>
            <a:r>
              <a:rPr lang="ja-JP" altLang="en-US" sz="1000" dirty="0">
                <a:latin typeface="Meiryo UI" panose="020B0604030504040204" pitchFamily="50" charset="-128"/>
                <a:ea typeface="Meiryo UI" panose="020B0604030504040204" pitchFamily="50" charset="-128"/>
              </a:rPr>
              <a:t>／フォーム名称：任意指定（</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人事通達リスト出力</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画面の選択時に分かりやすい名称を推奨します。）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・ワードファイル名：前ページ０２</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（２）①でテンプレートファイルを格納したファイルパスを指定します。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・表示項目：</a:t>
            </a: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・予備データ</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SS</a:t>
            </a:r>
            <a:r>
              <a:rPr lang="ja-JP" altLang="en-US" sz="1000" dirty="0">
                <a:latin typeface="Meiryo UI" panose="020B0604030504040204" pitchFamily="50" charset="-128"/>
                <a:ea typeface="Meiryo UI" panose="020B0604030504040204" pitchFamily="50" charset="-128"/>
              </a:rPr>
              <a:t>商事株式会社</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・予備データ</a:t>
            </a:r>
            <a:r>
              <a:rPr lang="en-US" altLang="ja-JP" sz="1000" dirty="0">
                <a:latin typeface="Meiryo UI" panose="020B0604030504040204" pitchFamily="50" charset="-128"/>
                <a:ea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rPr>
              <a:t>：人事総務グループ長</a:t>
            </a:r>
            <a:endParaRPr lang="en-US" altLang="ja-JP" sz="1000" dirty="0">
              <a:latin typeface="Meiryo UI" panose="020B0604030504040204" pitchFamily="50" charset="-128"/>
              <a:ea typeface="Meiryo UI" panose="020B0604030504040204" pitchFamily="50" charset="-128"/>
            </a:endParaRPr>
          </a:p>
        </p:txBody>
      </p:sp>
      <p:sp>
        <p:nvSpPr>
          <p:cNvPr id="5" name="Freeform 393">
            <a:extLst>
              <a:ext uri="{FF2B5EF4-FFF2-40B4-BE49-F238E27FC236}">
                <a16:creationId xmlns:a16="http://schemas.microsoft.com/office/drawing/2014/main" id="{240B9622-E890-CD8B-7131-9627CA960003}"/>
              </a:ext>
            </a:extLst>
          </p:cNvPr>
          <p:cNvSpPr>
            <a:spLocks noEditPoints="1"/>
          </p:cNvSpPr>
          <p:nvPr/>
        </p:nvSpPr>
        <p:spPr bwMode="auto">
          <a:xfrm>
            <a:off x="609839" y="1088359"/>
            <a:ext cx="162258" cy="197684"/>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graphicFrame>
        <p:nvGraphicFramePr>
          <p:cNvPr id="9" name="表 8">
            <a:extLst>
              <a:ext uri="{FF2B5EF4-FFF2-40B4-BE49-F238E27FC236}">
                <a16:creationId xmlns:a16="http://schemas.microsoft.com/office/drawing/2014/main" id="{D0D7AF3E-02B4-47FF-1CCB-3057E5A37932}"/>
              </a:ext>
            </a:extLst>
          </p:cNvPr>
          <p:cNvGraphicFramePr>
            <a:graphicFrameLocks noGrp="1"/>
          </p:cNvGraphicFramePr>
          <p:nvPr>
            <p:extLst>
              <p:ext uri="{D42A27DB-BD31-4B8C-83A1-F6EECF244321}">
                <p14:modId xmlns:p14="http://schemas.microsoft.com/office/powerpoint/2010/main" val="751374817"/>
              </p:ext>
            </p:extLst>
          </p:nvPr>
        </p:nvGraphicFramePr>
        <p:xfrm>
          <a:off x="1257659" y="2180095"/>
          <a:ext cx="5618927" cy="731520"/>
        </p:xfrm>
        <a:graphic>
          <a:graphicData uri="http://schemas.openxmlformats.org/drawingml/2006/table">
            <a:tbl>
              <a:tblPr firstRow="1" bandRow="1">
                <a:tableStyleId>{69CF1AB2-1976-4502-BF36-3FF5EA218861}</a:tableStyleId>
              </a:tblPr>
              <a:tblGrid>
                <a:gridCol w="377854">
                  <a:extLst>
                    <a:ext uri="{9D8B030D-6E8A-4147-A177-3AD203B41FA5}">
                      <a16:colId xmlns:a16="http://schemas.microsoft.com/office/drawing/2014/main" val="4065590977"/>
                    </a:ext>
                  </a:extLst>
                </a:gridCol>
                <a:gridCol w="683941">
                  <a:extLst>
                    <a:ext uri="{9D8B030D-6E8A-4147-A177-3AD203B41FA5}">
                      <a16:colId xmlns:a16="http://schemas.microsoft.com/office/drawing/2014/main" val="3572378155"/>
                    </a:ext>
                  </a:extLst>
                </a:gridCol>
                <a:gridCol w="1986205">
                  <a:extLst>
                    <a:ext uri="{9D8B030D-6E8A-4147-A177-3AD203B41FA5}">
                      <a16:colId xmlns:a16="http://schemas.microsoft.com/office/drawing/2014/main" val="3332082385"/>
                    </a:ext>
                  </a:extLst>
                </a:gridCol>
                <a:gridCol w="883376">
                  <a:extLst>
                    <a:ext uri="{9D8B030D-6E8A-4147-A177-3AD203B41FA5}">
                      <a16:colId xmlns:a16="http://schemas.microsoft.com/office/drawing/2014/main" val="889986584"/>
                    </a:ext>
                  </a:extLst>
                </a:gridCol>
                <a:gridCol w="840058">
                  <a:extLst>
                    <a:ext uri="{9D8B030D-6E8A-4147-A177-3AD203B41FA5}">
                      <a16:colId xmlns:a16="http://schemas.microsoft.com/office/drawing/2014/main" val="3893509713"/>
                    </a:ext>
                  </a:extLst>
                </a:gridCol>
                <a:gridCol w="847493">
                  <a:extLst>
                    <a:ext uri="{9D8B030D-6E8A-4147-A177-3AD203B41FA5}">
                      <a16:colId xmlns:a16="http://schemas.microsoft.com/office/drawing/2014/main" val="2786426953"/>
                    </a:ext>
                  </a:extLst>
                </a:gridCol>
              </a:tblGrid>
              <a:tr h="0">
                <a:tc>
                  <a:txBody>
                    <a:bodyPr/>
                    <a:lstStyle/>
                    <a:p>
                      <a:r>
                        <a:rPr kumimoji="1" lang="en-US" altLang="ja-JP" sz="1000" dirty="0"/>
                        <a:t>No</a:t>
                      </a:r>
                      <a:endParaRPr kumimoji="1" lang="ja-JP" altLang="en-US" sz="1000" dirty="0"/>
                    </a:p>
                  </a:txBody>
                  <a:tcPr/>
                </a:tc>
                <a:tc>
                  <a:txBody>
                    <a:bodyPr/>
                    <a:lstStyle/>
                    <a:p>
                      <a:r>
                        <a:rPr kumimoji="1" lang="ja-JP" altLang="en-US" sz="1000" dirty="0"/>
                        <a:t>項目</a:t>
                      </a:r>
                      <a:r>
                        <a:rPr kumimoji="1" lang="en-US" altLang="ja-JP" sz="1000" dirty="0"/>
                        <a:t>CD</a:t>
                      </a:r>
                      <a:endParaRPr kumimoji="1" lang="ja-JP" altLang="en-US" sz="1000" dirty="0"/>
                    </a:p>
                  </a:txBody>
                  <a:tcPr/>
                </a:tc>
                <a:tc>
                  <a:txBody>
                    <a:bodyPr/>
                    <a:lstStyle/>
                    <a:p>
                      <a:r>
                        <a:rPr kumimoji="1" lang="ja-JP" altLang="en-US" sz="1000" dirty="0"/>
                        <a:t>可変画面項目タイトル</a:t>
                      </a:r>
                    </a:p>
                  </a:txBody>
                  <a:tcPr/>
                </a:tc>
                <a:tc>
                  <a:txBody>
                    <a:bodyPr/>
                    <a:lstStyle/>
                    <a:p>
                      <a:r>
                        <a:rPr kumimoji="1" lang="ja-JP" altLang="en-US" sz="1000" dirty="0"/>
                        <a:t>データ種別</a:t>
                      </a:r>
                    </a:p>
                  </a:txBody>
                  <a:tcPr/>
                </a:tc>
                <a:tc>
                  <a:txBody>
                    <a:bodyPr/>
                    <a:lstStyle/>
                    <a:p>
                      <a:r>
                        <a:rPr kumimoji="1" lang="ja-JP" altLang="en-US" sz="1000" dirty="0"/>
                        <a:t>参照フラグ</a:t>
                      </a:r>
                    </a:p>
                  </a:txBody>
                  <a:tcPr/>
                </a:tc>
                <a:tc>
                  <a:txBody>
                    <a:bodyPr/>
                    <a:lstStyle/>
                    <a:p>
                      <a:r>
                        <a:rPr kumimoji="1" lang="ja-JP" altLang="en-US" sz="1000" dirty="0"/>
                        <a:t>表示フラグ</a:t>
                      </a:r>
                    </a:p>
                  </a:txBody>
                  <a:tcPr/>
                </a:tc>
                <a:extLst>
                  <a:ext uri="{0D108BD9-81ED-4DB2-BD59-A6C34878D82A}">
                    <a16:rowId xmlns:a16="http://schemas.microsoft.com/office/drawing/2014/main" val="884272017"/>
                  </a:ext>
                </a:extLst>
              </a:tr>
              <a:tr h="0">
                <a:tc>
                  <a:txBody>
                    <a:bodyPr/>
                    <a:lstStyle/>
                    <a:p>
                      <a:r>
                        <a:rPr kumimoji="1" lang="en-US" altLang="ja-JP" sz="1000" dirty="0"/>
                        <a:t>1</a:t>
                      </a:r>
                      <a:endParaRPr kumimoji="1" lang="ja-JP" altLang="en-US" sz="1000" dirty="0"/>
                    </a:p>
                  </a:txBody>
                  <a:tcPr/>
                </a:tc>
                <a:tc>
                  <a:txBody>
                    <a:bodyPr/>
                    <a:lstStyle/>
                    <a:p>
                      <a:r>
                        <a:rPr kumimoji="1" lang="en-US" altLang="ja-JP" sz="1000" dirty="0"/>
                        <a:t>A1370</a:t>
                      </a:r>
                      <a:endParaRPr kumimoji="1" lang="ja-JP" altLang="en-US" sz="1000" dirty="0"/>
                    </a:p>
                  </a:txBody>
                  <a:tcPr/>
                </a:tc>
                <a:tc>
                  <a:txBody>
                    <a:bodyPr/>
                    <a:lstStyle/>
                    <a:p>
                      <a:r>
                        <a:rPr kumimoji="1" lang="ja-JP" altLang="en-US" sz="1000" dirty="0"/>
                        <a:t>所属部門コード</a:t>
                      </a:r>
                    </a:p>
                  </a:txBody>
                  <a:tcPr/>
                </a:tc>
                <a:tc>
                  <a:txBody>
                    <a:bodyPr/>
                    <a:lstStyle/>
                    <a:p>
                      <a:r>
                        <a:rPr kumimoji="1" lang="ja-JP" altLang="en-US" sz="1000" dirty="0"/>
                        <a:t>ｺｰﾄﾞ名称</a:t>
                      </a:r>
                    </a:p>
                  </a:txBody>
                  <a:tcPr/>
                </a:tc>
                <a:tc>
                  <a:txBody>
                    <a:bodyPr/>
                    <a:lstStyle/>
                    <a:p>
                      <a:r>
                        <a:rPr kumimoji="1" lang="ja-JP" altLang="en-US" sz="1000" dirty="0"/>
                        <a:t>新＋旧</a:t>
                      </a:r>
                    </a:p>
                  </a:txBody>
                  <a:tcPr/>
                </a:tc>
                <a:tc>
                  <a:txBody>
                    <a:bodyPr/>
                    <a:lstStyle/>
                    <a:p>
                      <a:r>
                        <a:rPr kumimoji="1" lang="ja-JP" altLang="en-US" sz="1000" dirty="0"/>
                        <a:t>異動時</a:t>
                      </a:r>
                    </a:p>
                  </a:txBody>
                  <a:tcPr/>
                </a:tc>
                <a:extLst>
                  <a:ext uri="{0D108BD9-81ED-4DB2-BD59-A6C34878D82A}">
                    <a16:rowId xmlns:a16="http://schemas.microsoft.com/office/drawing/2014/main" val="2617528405"/>
                  </a:ext>
                </a:extLst>
              </a:tr>
              <a:tr h="0">
                <a:tc>
                  <a:txBody>
                    <a:bodyPr/>
                    <a:lstStyle/>
                    <a:p>
                      <a:r>
                        <a:rPr kumimoji="1" lang="en-US" altLang="ja-JP" sz="1000" dirty="0"/>
                        <a:t>2</a:t>
                      </a:r>
                      <a:endParaRPr kumimoji="1" lang="ja-JP" altLang="en-US" sz="1000" dirty="0"/>
                    </a:p>
                  </a:txBody>
                  <a:tcPr/>
                </a:tc>
                <a:tc>
                  <a:txBody>
                    <a:bodyPr/>
                    <a:lstStyle/>
                    <a:p>
                      <a:r>
                        <a:rPr kumimoji="1" lang="en-US" altLang="ja-JP" sz="1000" dirty="0"/>
                        <a:t>A0730</a:t>
                      </a:r>
                      <a:endParaRPr kumimoji="1" lang="ja-JP" altLang="en-US" sz="1000" dirty="0"/>
                    </a:p>
                  </a:txBody>
                  <a:tcPr/>
                </a:tc>
                <a:tc>
                  <a:txBody>
                    <a:bodyPr/>
                    <a:lstStyle/>
                    <a:p>
                      <a:r>
                        <a:rPr kumimoji="1" lang="ja-JP" altLang="en-US" sz="1000" dirty="0"/>
                        <a:t>役職コード</a:t>
                      </a:r>
                    </a:p>
                  </a:txBody>
                  <a:tcPr/>
                </a:tc>
                <a:tc>
                  <a:txBody>
                    <a:bodyPr/>
                    <a:lstStyle/>
                    <a:p>
                      <a:r>
                        <a:rPr kumimoji="1" lang="ja-JP" altLang="en-US" sz="1000" dirty="0"/>
                        <a:t>ｺｰﾄﾞ名称</a:t>
                      </a:r>
                    </a:p>
                  </a:txBody>
                  <a:tcPr/>
                </a:tc>
                <a:tc>
                  <a:txBody>
                    <a:bodyPr/>
                    <a:lstStyle/>
                    <a:p>
                      <a:r>
                        <a:rPr kumimoji="1" lang="ja-JP" altLang="en-US" sz="1000" dirty="0"/>
                        <a:t>新＋旧</a:t>
                      </a:r>
                    </a:p>
                  </a:txBody>
                  <a:tcPr/>
                </a:tc>
                <a:tc>
                  <a:txBody>
                    <a:bodyPr/>
                    <a:lstStyle/>
                    <a:p>
                      <a:r>
                        <a:rPr kumimoji="1" lang="ja-JP" altLang="en-US" sz="1000" dirty="0"/>
                        <a:t>異動時</a:t>
                      </a:r>
                    </a:p>
                  </a:txBody>
                  <a:tcPr/>
                </a:tc>
                <a:extLst>
                  <a:ext uri="{0D108BD9-81ED-4DB2-BD59-A6C34878D82A}">
                    <a16:rowId xmlns:a16="http://schemas.microsoft.com/office/drawing/2014/main" val="831132309"/>
                  </a:ext>
                </a:extLst>
              </a:tr>
            </a:tbl>
          </a:graphicData>
        </a:graphic>
      </p:graphicFrame>
      <p:pic>
        <p:nvPicPr>
          <p:cNvPr id="11" name="図 10">
            <a:extLst>
              <a:ext uri="{FF2B5EF4-FFF2-40B4-BE49-F238E27FC236}">
                <a16:creationId xmlns:a16="http://schemas.microsoft.com/office/drawing/2014/main" id="{194F8905-750E-5C3C-2F3D-96848045D798}"/>
              </a:ext>
            </a:extLst>
          </p:cNvPr>
          <p:cNvPicPr>
            <a:picLocks noChangeAspect="1"/>
          </p:cNvPicPr>
          <p:nvPr/>
        </p:nvPicPr>
        <p:blipFill>
          <a:blip r:embed="rId3"/>
          <a:stretch>
            <a:fillRect/>
          </a:stretch>
        </p:blipFill>
        <p:spPr>
          <a:xfrm>
            <a:off x="2639994" y="2961691"/>
            <a:ext cx="5827561" cy="2105309"/>
          </a:xfrm>
          <a:prstGeom prst="rect">
            <a:avLst/>
          </a:prstGeom>
        </p:spPr>
      </p:pic>
      <p:sp>
        <p:nvSpPr>
          <p:cNvPr id="12" name="テキスト プレースホルダー 2">
            <a:extLst>
              <a:ext uri="{FF2B5EF4-FFF2-40B4-BE49-F238E27FC236}">
                <a16:creationId xmlns:a16="http://schemas.microsoft.com/office/drawing/2014/main" id="{4573F945-21B6-9CB0-6B5B-142044FE3D92}"/>
              </a:ext>
            </a:extLst>
          </p:cNvPr>
          <p:cNvSpPr txBox="1">
            <a:spLocks/>
          </p:cNvSpPr>
          <p:nvPr/>
        </p:nvSpPr>
        <p:spPr>
          <a:xfrm>
            <a:off x="4862606" y="3023872"/>
            <a:ext cx="1382335" cy="27255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rgbClr val="FF0000"/>
                </a:solidFill>
                <a:latin typeface="Meiryo UI" panose="020B0604030504040204" pitchFamily="50" charset="-128"/>
                <a:ea typeface="Meiryo UI" panose="020B0604030504040204" pitchFamily="50" charset="-128"/>
              </a:rPr>
              <a:t>※</a:t>
            </a:r>
            <a:r>
              <a:rPr lang="ja-JP" altLang="en-US" sz="1000" b="1" dirty="0">
                <a:solidFill>
                  <a:srgbClr val="FF0000"/>
                </a:solidFill>
                <a:latin typeface="Meiryo UI" panose="020B0604030504040204" pitchFamily="50" charset="-128"/>
                <a:ea typeface="Meiryo UI" panose="020B0604030504040204" pitchFamily="50" charset="-128"/>
              </a:rPr>
              <a:t>当事例の設定内容</a:t>
            </a:r>
            <a:endParaRPr lang="en-US" altLang="ja-JP" sz="10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52999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lang="ja-JP" altLang="en-US" sz="2000" dirty="0"/>
              <a:t>４</a:t>
            </a:r>
            <a:r>
              <a:rPr kumimoji="1" lang="ja-JP" altLang="en-US" sz="2000" dirty="0"/>
              <a:t>．</a:t>
            </a:r>
            <a:r>
              <a:rPr kumimoji="1" lang="en-US" altLang="ja-JP" sz="2000" dirty="0"/>
              <a:t>Word</a:t>
            </a:r>
            <a:r>
              <a:rPr lang="ja-JP" altLang="en-US" sz="2000" dirty="0"/>
              <a:t>差し込み文書の設定と調整</a:t>
            </a:r>
            <a:endParaRPr kumimoji="1" lang="ja-JP" altLang="en-US" sz="2000"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2">
            <a:extLst>
              <a:ext uri="{FF2B5EF4-FFF2-40B4-BE49-F238E27FC236}">
                <a16:creationId xmlns:a16="http://schemas.microsoft.com/office/drawing/2014/main" id="{4C72579C-91AF-D0D3-8F86-22F29875F3A0}"/>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（１）</a:t>
            </a:r>
            <a:r>
              <a:rPr lang="en-US" altLang="ja-JP" sz="1200" b="1" dirty="0" err="1">
                <a:latin typeface="Meiryo UI" panose="020B0604030504040204" pitchFamily="50" charset="-128"/>
                <a:ea typeface="Meiryo UI" panose="020B0604030504040204" pitchFamily="50" charset="-128"/>
              </a:rPr>
              <a:t>SuperStream</a:t>
            </a:r>
            <a:r>
              <a:rPr lang="en-US" altLang="ja-JP" sz="1200" b="1" dirty="0">
                <a:latin typeface="Meiryo UI" panose="020B0604030504040204" pitchFamily="50" charset="-128"/>
                <a:ea typeface="Meiryo UI" panose="020B0604030504040204" pitchFamily="50" charset="-128"/>
              </a:rPr>
              <a:t>-NX</a:t>
            </a:r>
            <a:r>
              <a:rPr lang="ja-JP" altLang="en-US" sz="1200" b="1" dirty="0">
                <a:latin typeface="Meiryo UI" panose="020B0604030504040204" pitchFamily="50" charset="-128"/>
                <a:ea typeface="Meiryo UI" panose="020B0604030504040204" pitchFamily="50" charset="-128"/>
              </a:rPr>
              <a:t>の</a:t>
            </a:r>
            <a:r>
              <a:rPr lang="en-US" altLang="ja-JP" sz="1200" b="1" dirty="0">
                <a:latin typeface="Meiryo UI" panose="020B0604030504040204" pitchFamily="50" charset="-128"/>
                <a:ea typeface="Meiryo UI" panose="020B0604030504040204" pitchFamily="50" charset="-128"/>
              </a:rPr>
              <a:t>Word</a:t>
            </a:r>
            <a:r>
              <a:rPr lang="ja-JP" altLang="en-US" sz="1200" b="1" dirty="0">
                <a:latin typeface="Meiryo UI" panose="020B0604030504040204" pitchFamily="50" charset="-128"/>
                <a:ea typeface="Meiryo UI" panose="020B0604030504040204" pitchFamily="50" charset="-128"/>
              </a:rPr>
              <a:t>差し込み印刷機能より差し込みデータを作成</a:t>
            </a:r>
            <a:endParaRPr lang="en-US" altLang="ja-JP" sz="1200" b="1" dirty="0">
              <a:latin typeface="Meiryo UI" panose="020B0604030504040204" pitchFamily="50" charset="-128"/>
              <a:ea typeface="Meiryo UI" panose="020B0604030504040204" pitchFamily="50" charset="-128"/>
            </a:endParaRPr>
          </a:p>
        </p:txBody>
      </p:sp>
      <p:sp>
        <p:nvSpPr>
          <p:cNvPr id="8" name="テキスト プレースホルダー 2">
            <a:extLst>
              <a:ext uri="{FF2B5EF4-FFF2-40B4-BE49-F238E27FC236}">
                <a16:creationId xmlns:a16="http://schemas.microsoft.com/office/drawing/2014/main" id="{C6E866C0-138C-8CEF-6796-9191BE1072C0}"/>
              </a:ext>
            </a:extLst>
          </p:cNvPr>
          <p:cNvSpPr txBox="1">
            <a:spLocks/>
          </p:cNvSpPr>
          <p:nvPr/>
        </p:nvSpPr>
        <p:spPr>
          <a:xfrm>
            <a:off x="287999" y="930875"/>
            <a:ext cx="8856001"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①このステップでは、</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人事通達リスト</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機能を使って差し込みデータを作成し、</a:t>
            </a:r>
            <a:r>
              <a:rPr lang="en-US" altLang="ja-JP" sz="1000" dirty="0">
                <a:latin typeface="Meiryo UI" panose="020B0604030504040204" pitchFamily="50" charset="-128"/>
                <a:ea typeface="Meiryo UI" panose="020B0604030504040204" pitchFamily="50" charset="-128"/>
              </a:rPr>
              <a:t>Word</a:t>
            </a:r>
            <a:r>
              <a:rPr lang="ja-JP" altLang="en-US" sz="1000" dirty="0">
                <a:latin typeface="Meiryo UI" panose="020B0604030504040204" pitchFamily="50" charset="-128"/>
                <a:ea typeface="Meiryo UI" panose="020B0604030504040204" pitchFamily="50" charset="-128"/>
              </a:rPr>
              <a:t>のテンプレートファイルに読み込ませる準備を行います。</a:t>
            </a: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②</a:t>
            </a:r>
            <a:r>
              <a:rPr lang="en-US" altLang="ja-JP" sz="1000" dirty="0" err="1">
                <a:latin typeface="Meiryo UI" panose="020B0604030504040204" pitchFamily="50" charset="-128"/>
                <a:ea typeface="Meiryo UI" panose="020B0604030504040204" pitchFamily="50" charset="-128"/>
              </a:rPr>
              <a:t>SuperStream</a:t>
            </a:r>
            <a:r>
              <a:rPr lang="en-US" altLang="ja-JP" sz="1000" dirty="0">
                <a:latin typeface="Meiryo UI" panose="020B0604030504040204" pitchFamily="50" charset="-128"/>
                <a:ea typeface="Meiryo UI" panose="020B0604030504040204" pitchFamily="50" charset="-128"/>
              </a:rPr>
              <a:t>-NX</a:t>
            </a:r>
            <a:r>
              <a:rPr lang="ja-JP" altLang="en-US" sz="1000" dirty="0">
                <a:latin typeface="Meiryo UI" panose="020B0604030504040204" pitchFamily="50" charset="-128"/>
                <a:ea typeface="Meiryo UI" panose="020B0604030504040204" pitchFamily="50" charset="-128"/>
              </a:rPr>
              <a:t>人事管理メニューより</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異動発令処理</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　→　</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人事通達リスト出力</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を実行し、登録済みの</a:t>
            </a:r>
            <a:r>
              <a:rPr lang="en-US" altLang="ja-JP" sz="1000" dirty="0">
                <a:latin typeface="Meiryo UI" panose="020B0604030504040204" pitchFamily="50" charset="-128"/>
                <a:ea typeface="Meiryo UI" panose="020B0604030504040204" pitchFamily="50" charset="-128"/>
              </a:rPr>
              <a:t>Word</a:t>
            </a:r>
            <a:r>
              <a:rPr lang="ja-JP" altLang="en-US" sz="1000" dirty="0">
                <a:latin typeface="Meiryo UI" panose="020B0604030504040204" pitchFamily="50" charset="-128"/>
                <a:ea typeface="Meiryo UI" panose="020B0604030504040204" pitchFamily="50" charset="-128"/>
              </a:rPr>
              <a:t>のテンプレートファイルを起動します。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・サンプルデータとして、過去に発令済みの従業員など、任意の従業員数名を指定して出力します。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・フォーム名称には、前ページ０３</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（１）①で</a:t>
            </a:r>
            <a:r>
              <a:rPr lang="en-US" altLang="ja-JP" sz="1000" dirty="0">
                <a:latin typeface="Meiryo UI" panose="020B0604030504040204" pitchFamily="50" charset="-128"/>
                <a:ea typeface="Meiryo UI" panose="020B0604030504040204" pitchFamily="50" charset="-128"/>
              </a:rPr>
              <a:t>[WORD</a:t>
            </a:r>
            <a:r>
              <a:rPr lang="ja-JP" altLang="en-US" sz="1000" dirty="0">
                <a:latin typeface="Meiryo UI" panose="020B0604030504040204" pitchFamily="50" charset="-128"/>
                <a:ea typeface="Meiryo UI" panose="020B0604030504040204" pitchFamily="50" charset="-128"/>
              </a:rPr>
              <a:t>差込データ定義マスタ登録</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にて登録した名称を指定してください。</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人事通達リスト出力</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の詳細な操作方法についてはシステム操作ガイドなどをご参照ください。　　　 「</a:t>
            </a:r>
            <a:r>
              <a:rPr lang="en-US" altLang="ja-JP" sz="1000" dirty="0">
                <a:latin typeface="Meiryo UI" panose="020B0604030504040204" pitchFamily="50" charset="-128"/>
                <a:ea typeface="Meiryo UI" panose="020B0604030504040204" pitchFamily="50" charset="-128"/>
              </a:rPr>
              <a:t>NXHR</a:t>
            </a:r>
            <a:r>
              <a:rPr lang="ja-JP" altLang="en-US" sz="1000" dirty="0">
                <a:latin typeface="Meiryo UI" panose="020B0604030504040204" pitchFamily="50" charset="-128"/>
                <a:ea typeface="Meiryo UI" panose="020B0604030504040204" pitchFamily="50" charset="-128"/>
              </a:rPr>
              <a:t>システム操作ガイド」：</a:t>
            </a:r>
            <a:r>
              <a:rPr lang="en-US" altLang="ja-JP" sz="1000" dirty="0">
                <a:latin typeface="Meiryo UI" panose="020B0604030504040204" pitchFamily="50" charset="-128"/>
                <a:ea typeface="Meiryo UI" panose="020B0604030504040204" pitchFamily="50" charset="-128"/>
              </a:rPr>
              <a:t>5.5.2 </a:t>
            </a:r>
            <a:r>
              <a:rPr lang="ja-JP" altLang="en-US" sz="1000" dirty="0">
                <a:latin typeface="Meiryo UI" panose="020B0604030504040204" pitchFamily="50" charset="-128"/>
                <a:ea typeface="Meiryo UI" panose="020B0604030504040204" pitchFamily="50" charset="-128"/>
              </a:rPr>
              <a:t>人事通達リスト</a:t>
            </a: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BC873668-3679-0244-09AD-40BF8672A285}"/>
              </a:ext>
            </a:extLst>
          </p:cNvPr>
          <p:cNvPicPr>
            <a:picLocks noChangeAspect="1"/>
          </p:cNvPicPr>
          <p:nvPr/>
        </p:nvPicPr>
        <p:blipFill>
          <a:blip r:embed="rId3"/>
          <a:stretch>
            <a:fillRect/>
          </a:stretch>
        </p:blipFill>
        <p:spPr>
          <a:xfrm>
            <a:off x="431179" y="2136407"/>
            <a:ext cx="5226203" cy="2406026"/>
          </a:xfrm>
          <a:prstGeom prst="rect">
            <a:avLst/>
          </a:prstGeom>
        </p:spPr>
      </p:pic>
      <p:sp>
        <p:nvSpPr>
          <p:cNvPr id="13" name="Freeform 393">
            <a:extLst>
              <a:ext uri="{FF2B5EF4-FFF2-40B4-BE49-F238E27FC236}">
                <a16:creationId xmlns:a16="http://schemas.microsoft.com/office/drawing/2014/main" id="{6CAEFEE7-40D3-504F-EADE-DD649228DF63}"/>
              </a:ext>
            </a:extLst>
          </p:cNvPr>
          <p:cNvSpPr>
            <a:spLocks noEditPoints="1"/>
          </p:cNvSpPr>
          <p:nvPr/>
        </p:nvSpPr>
        <p:spPr bwMode="auto">
          <a:xfrm>
            <a:off x="5343545" y="1867458"/>
            <a:ext cx="162258" cy="197684"/>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pic>
        <p:nvPicPr>
          <p:cNvPr id="21" name="図 20">
            <a:extLst>
              <a:ext uri="{FF2B5EF4-FFF2-40B4-BE49-F238E27FC236}">
                <a16:creationId xmlns:a16="http://schemas.microsoft.com/office/drawing/2014/main" id="{0AA07C3C-E394-9085-6B72-9ABFA69D0922}"/>
              </a:ext>
            </a:extLst>
          </p:cNvPr>
          <p:cNvPicPr>
            <a:picLocks noChangeAspect="1"/>
          </p:cNvPicPr>
          <p:nvPr/>
        </p:nvPicPr>
        <p:blipFill>
          <a:blip r:embed="rId4"/>
          <a:stretch>
            <a:fillRect/>
          </a:stretch>
        </p:blipFill>
        <p:spPr>
          <a:xfrm>
            <a:off x="4507332" y="3062407"/>
            <a:ext cx="4384668" cy="1685454"/>
          </a:xfrm>
          <a:prstGeom prst="rect">
            <a:avLst/>
          </a:prstGeom>
        </p:spPr>
      </p:pic>
      <p:sp>
        <p:nvSpPr>
          <p:cNvPr id="16" name="矢印: 下カーブ 15">
            <a:extLst>
              <a:ext uri="{FF2B5EF4-FFF2-40B4-BE49-F238E27FC236}">
                <a16:creationId xmlns:a16="http://schemas.microsoft.com/office/drawing/2014/main" id="{F062CE15-5D7B-9CD7-BD2E-C7600B7D0654}"/>
              </a:ext>
            </a:extLst>
          </p:cNvPr>
          <p:cNvSpPr/>
          <p:nvPr/>
        </p:nvSpPr>
        <p:spPr>
          <a:xfrm rot="2125791">
            <a:off x="5390166" y="2406272"/>
            <a:ext cx="1382063" cy="551017"/>
          </a:xfrm>
          <a:prstGeom prst="curvedDownArrow">
            <a:avLst>
              <a:gd name="adj1" fmla="val 25000"/>
              <a:gd name="adj2" fmla="val 76588"/>
              <a:gd name="adj3" fmla="val 41299"/>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
        <p:nvSpPr>
          <p:cNvPr id="17" name="テキスト プレースホルダー 2">
            <a:extLst>
              <a:ext uri="{FF2B5EF4-FFF2-40B4-BE49-F238E27FC236}">
                <a16:creationId xmlns:a16="http://schemas.microsoft.com/office/drawing/2014/main" id="{AFF4AF25-B4F0-82E3-68DD-B10D21B5FB53}"/>
              </a:ext>
            </a:extLst>
          </p:cNvPr>
          <p:cNvSpPr txBox="1">
            <a:spLocks/>
          </p:cNvSpPr>
          <p:nvPr/>
        </p:nvSpPr>
        <p:spPr>
          <a:xfrm>
            <a:off x="5731722" y="2400038"/>
            <a:ext cx="2274853" cy="4098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画面の</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登録</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ボタンを選択することで</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作成した</a:t>
            </a:r>
            <a:r>
              <a:rPr lang="en-US" altLang="ja-JP" sz="1000" dirty="0">
                <a:latin typeface="Meiryo UI" panose="020B0604030504040204" pitchFamily="50" charset="-128"/>
                <a:ea typeface="Meiryo UI" panose="020B0604030504040204" pitchFamily="50" charset="-128"/>
              </a:rPr>
              <a:t>Word</a:t>
            </a:r>
            <a:r>
              <a:rPr lang="ja-JP" altLang="en-US" sz="1000" dirty="0">
                <a:latin typeface="Meiryo UI" panose="020B0604030504040204" pitchFamily="50" charset="-128"/>
                <a:ea typeface="Meiryo UI" panose="020B0604030504040204" pitchFamily="50" charset="-128"/>
              </a:rPr>
              <a:t>のテンプレートファイルが</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起動します。</a:t>
            </a: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86865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lang="ja-JP" altLang="en-US" sz="2000" dirty="0"/>
              <a:t>４</a:t>
            </a:r>
            <a:r>
              <a:rPr kumimoji="1" lang="ja-JP" altLang="en-US" sz="2000" dirty="0"/>
              <a:t>．</a:t>
            </a:r>
            <a:r>
              <a:rPr kumimoji="1" lang="en-US" altLang="ja-JP" sz="2000" dirty="0"/>
              <a:t>Word</a:t>
            </a:r>
            <a:r>
              <a:rPr lang="ja-JP" altLang="en-US" sz="2000" dirty="0"/>
              <a:t>差し込み文書の設定と調整</a:t>
            </a:r>
            <a:endParaRPr kumimoji="1" lang="ja-JP" altLang="en-US" sz="2000"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2">
            <a:extLst>
              <a:ext uri="{FF2B5EF4-FFF2-40B4-BE49-F238E27FC236}">
                <a16:creationId xmlns:a16="http://schemas.microsoft.com/office/drawing/2014/main" id="{4C72579C-91AF-D0D3-8F86-22F29875F3A0}"/>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（２）起動した</a:t>
            </a:r>
            <a:r>
              <a:rPr lang="en-US" altLang="ja-JP" sz="1200" b="1" dirty="0">
                <a:latin typeface="Meiryo UI" panose="020B0604030504040204" pitchFamily="50" charset="-128"/>
                <a:ea typeface="Meiryo UI" panose="020B0604030504040204" pitchFamily="50" charset="-128"/>
              </a:rPr>
              <a:t>Word</a:t>
            </a:r>
            <a:r>
              <a:rPr lang="ja-JP" altLang="en-US" sz="1200" b="1" dirty="0">
                <a:latin typeface="Meiryo UI" panose="020B0604030504040204" pitchFamily="50" charset="-128"/>
                <a:ea typeface="Meiryo UI" panose="020B0604030504040204" pitchFamily="50" charset="-128"/>
              </a:rPr>
              <a:t>のテンプレートファイルで差し込み文書設定を準備する</a:t>
            </a:r>
            <a:endParaRPr lang="en-US" altLang="ja-JP" sz="1200" b="1" dirty="0">
              <a:latin typeface="Meiryo UI" panose="020B0604030504040204" pitchFamily="50" charset="-128"/>
              <a:ea typeface="Meiryo UI" panose="020B0604030504040204" pitchFamily="50" charset="-128"/>
            </a:endParaRPr>
          </a:p>
        </p:txBody>
      </p:sp>
      <p:sp>
        <p:nvSpPr>
          <p:cNvPr id="8" name="テキスト プレースホルダー 2">
            <a:extLst>
              <a:ext uri="{FF2B5EF4-FFF2-40B4-BE49-F238E27FC236}">
                <a16:creationId xmlns:a16="http://schemas.microsoft.com/office/drawing/2014/main" id="{C6E866C0-138C-8CEF-6796-9191BE1072C0}"/>
              </a:ext>
            </a:extLst>
          </p:cNvPr>
          <p:cNvSpPr txBox="1">
            <a:spLocks/>
          </p:cNvSpPr>
          <p:nvPr/>
        </p:nvSpPr>
        <p:spPr>
          <a:xfrm>
            <a:off x="288000" y="930875"/>
            <a:ext cx="8604000"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①メニューの「差し込み文書」より「差し込み印刷の開始」　→　「差し込み印刷ウィザード」を選択します。</a:t>
            </a: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②表示された「差し込み印刷ウィザード」の「文書の種類を選択」にて「レター」を指定し「次へ：ひな形の選択」を選択します。</a:t>
            </a: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1E0EDB6A-CE46-FBDD-C522-6997DD98EDAF}"/>
              </a:ext>
            </a:extLst>
          </p:cNvPr>
          <p:cNvPicPr>
            <a:picLocks noChangeAspect="1"/>
          </p:cNvPicPr>
          <p:nvPr/>
        </p:nvPicPr>
        <p:blipFill>
          <a:blip r:embed="rId3"/>
          <a:stretch>
            <a:fillRect/>
          </a:stretch>
        </p:blipFill>
        <p:spPr>
          <a:xfrm>
            <a:off x="648769" y="1139044"/>
            <a:ext cx="3387007" cy="1894101"/>
          </a:xfrm>
          <a:prstGeom prst="rect">
            <a:avLst/>
          </a:prstGeom>
        </p:spPr>
      </p:pic>
      <p:pic>
        <p:nvPicPr>
          <p:cNvPr id="19" name="図 18">
            <a:extLst>
              <a:ext uri="{FF2B5EF4-FFF2-40B4-BE49-F238E27FC236}">
                <a16:creationId xmlns:a16="http://schemas.microsoft.com/office/drawing/2014/main" id="{D264608F-283C-486C-49F2-3276B5265198}"/>
              </a:ext>
            </a:extLst>
          </p:cNvPr>
          <p:cNvPicPr>
            <a:picLocks noChangeAspect="1"/>
          </p:cNvPicPr>
          <p:nvPr/>
        </p:nvPicPr>
        <p:blipFill>
          <a:blip r:embed="rId4"/>
          <a:stretch>
            <a:fillRect/>
          </a:stretch>
        </p:blipFill>
        <p:spPr>
          <a:xfrm>
            <a:off x="2502608" y="3358528"/>
            <a:ext cx="2964226" cy="1631527"/>
          </a:xfrm>
          <a:prstGeom prst="rect">
            <a:avLst/>
          </a:prstGeom>
        </p:spPr>
      </p:pic>
      <p:sp>
        <p:nvSpPr>
          <p:cNvPr id="20" name="四角形: 角を丸くする 19">
            <a:extLst>
              <a:ext uri="{FF2B5EF4-FFF2-40B4-BE49-F238E27FC236}">
                <a16:creationId xmlns:a16="http://schemas.microsoft.com/office/drawing/2014/main" id="{32886283-5ADB-8B31-1EBB-9E93288F4683}"/>
              </a:ext>
            </a:extLst>
          </p:cNvPr>
          <p:cNvSpPr/>
          <p:nvPr/>
        </p:nvSpPr>
        <p:spPr>
          <a:xfrm>
            <a:off x="1429393" y="1233983"/>
            <a:ext cx="421709" cy="453568"/>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四角形: 角を丸くする 20">
            <a:extLst>
              <a:ext uri="{FF2B5EF4-FFF2-40B4-BE49-F238E27FC236}">
                <a16:creationId xmlns:a16="http://schemas.microsoft.com/office/drawing/2014/main" id="{18633E95-1EAF-484E-6027-F894C90199CB}"/>
              </a:ext>
            </a:extLst>
          </p:cNvPr>
          <p:cNvSpPr/>
          <p:nvPr/>
        </p:nvSpPr>
        <p:spPr>
          <a:xfrm>
            <a:off x="1408592" y="2469183"/>
            <a:ext cx="1089281" cy="184807"/>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プレースホルダー 2">
            <a:extLst>
              <a:ext uri="{FF2B5EF4-FFF2-40B4-BE49-F238E27FC236}">
                <a16:creationId xmlns:a16="http://schemas.microsoft.com/office/drawing/2014/main" id="{0B83D4AC-A7AC-7FA9-3DD8-59F39C8ECCA4}"/>
              </a:ext>
            </a:extLst>
          </p:cNvPr>
          <p:cNvSpPr txBox="1">
            <a:spLocks/>
          </p:cNvSpPr>
          <p:nvPr/>
        </p:nvSpPr>
        <p:spPr>
          <a:xfrm>
            <a:off x="1066904" y="1330959"/>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(a)</a:t>
            </a:r>
          </a:p>
        </p:txBody>
      </p:sp>
      <p:sp>
        <p:nvSpPr>
          <p:cNvPr id="23" name="テキスト プレースホルダー 2">
            <a:extLst>
              <a:ext uri="{FF2B5EF4-FFF2-40B4-BE49-F238E27FC236}">
                <a16:creationId xmlns:a16="http://schemas.microsoft.com/office/drawing/2014/main" id="{126C0DA4-F013-DC6F-05E5-B0118BB23F5A}"/>
              </a:ext>
            </a:extLst>
          </p:cNvPr>
          <p:cNvSpPr txBox="1">
            <a:spLocks/>
          </p:cNvSpPr>
          <p:nvPr/>
        </p:nvSpPr>
        <p:spPr>
          <a:xfrm>
            <a:off x="1066904" y="2270999"/>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(b)</a:t>
            </a:r>
          </a:p>
        </p:txBody>
      </p:sp>
      <p:sp>
        <p:nvSpPr>
          <p:cNvPr id="24" name="四角形: 角を丸くする 23">
            <a:extLst>
              <a:ext uri="{FF2B5EF4-FFF2-40B4-BE49-F238E27FC236}">
                <a16:creationId xmlns:a16="http://schemas.microsoft.com/office/drawing/2014/main" id="{28E0F1BD-746D-D43E-AE04-B97E5F8CEE3D}"/>
              </a:ext>
            </a:extLst>
          </p:cNvPr>
          <p:cNvSpPr/>
          <p:nvPr/>
        </p:nvSpPr>
        <p:spPr>
          <a:xfrm>
            <a:off x="4687282" y="3725633"/>
            <a:ext cx="457147" cy="132689"/>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四角形: 角を丸くする 24">
            <a:extLst>
              <a:ext uri="{FF2B5EF4-FFF2-40B4-BE49-F238E27FC236}">
                <a16:creationId xmlns:a16="http://schemas.microsoft.com/office/drawing/2014/main" id="{88AC0398-770D-CC5D-9BFA-932BCE29ACD2}"/>
              </a:ext>
            </a:extLst>
          </p:cNvPr>
          <p:cNvSpPr/>
          <p:nvPr/>
        </p:nvSpPr>
        <p:spPr>
          <a:xfrm>
            <a:off x="4590000" y="4857365"/>
            <a:ext cx="725415" cy="132689"/>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プレースホルダー 2">
            <a:extLst>
              <a:ext uri="{FF2B5EF4-FFF2-40B4-BE49-F238E27FC236}">
                <a16:creationId xmlns:a16="http://schemas.microsoft.com/office/drawing/2014/main" id="{A6C2A38C-4597-3237-E6C9-BFA3DCBEBB88}"/>
              </a:ext>
            </a:extLst>
          </p:cNvPr>
          <p:cNvSpPr txBox="1">
            <a:spLocks/>
          </p:cNvSpPr>
          <p:nvPr/>
        </p:nvSpPr>
        <p:spPr>
          <a:xfrm>
            <a:off x="4324793" y="3683139"/>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(a)</a:t>
            </a:r>
          </a:p>
        </p:txBody>
      </p:sp>
      <p:sp>
        <p:nvSpPr>
          <p:cNvPr id="27" name="テキスト プレースホルダー 2">
            <a:extLst>
              <a:ext uri="{FF2B5EF4-FFF2-40B4-BE49-F238E27FC236}">
                <a16:creationId xmlns:a16="http://schemas.microsoft.com/office/drawing/2014/main" id="{E9143578-1242-21F9-36EF-26130EFC7778}"/>
              </a:ext>
            </a:extLst>
          </p:cNvPr>
          <p:cNvSpPr txBox="1">
            <a:spLocks/>
          </p:cNvSpPr>
          <p:nvPr/>
        </p:nvSpPr>
        <p:spPr>
          <a:xfrm>
            <a:off x="4257336" y="4713195"/>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(b)</a:t>
            </a:r>
          </a:p>
        </p:txBody>
      </p:sp>
      <p:pic>
        <p:nvPicPr>
          <p:cNvPr id="11" name="図 10">
            <a:extLst>
              <a:ext uri="{FF2B5EF4-FFF2-40B4-BE49-F238E27FC236}">
                <a16:creationId xmlns:a16="http://schemas.microsoft.com/office/drawing/2014/main" id="{7207E11E-7DFA-FE53-1A55-0216EA3F5EC5}"/>
              </a:ext>
            </a:extLst>
          </p:cNvPr>
          <p:cNvPicPr>
            <a:picLocks noChangeAspect="1"/>
          </p:cNvPicPr>
          <p:nvPr/>
        </p:nvPicPr>
        <p:blipFill>
          <a:blip r:embed="rId5"/>
          <a:stretch>
            <a:fillRect/>
          </a:stretch>
        </p:blipFill>
        <p:spPr>
          <a:xfrm>
            <a:off x="4221854" y="1142813"/>
            <a:ext cx="4212029" cy="1898547"/>
          </a:xfrm>
          <a:prstGeom prst="rect">
            <a:avLst/>
          </a:prstGeom>
        </p:spPr>
      </p:pic>
      <p:sp>
        <p:nvSpPr>
          <p:cNvPr id="5" name="矢印: 右 4">
            <a:extLst>
              <a:ext uri="{FF2B5EF4-FFF2-40B4-BE49-F238E27FC236}">
                <a16:creationId xmlns:a16="http://schemas.microsoft.com/office/drawing/2014/main" id="{7FBD838A-33F2-25FD-FCF1-240C17546980}"/>
              </a:ext>
            </a:extLst>
          </p:cNvPr>
          <p:cNvSpPr/>
          <p:nvPr/>
        </p:nvSpPr>
        <p:spPr>
          <a:xfrm>
            <a:off x="3800145" y="1758162"/>
            <a:ext cx="914381" cy="534971"/>
          </a:xfrm>
          <a:prstGeom prst="rightArrow">
            <a:avLst>
              <a:gd name="adj1" fmla="val 50000"/>
              <a:gd name="adj2" fmla="val 60359"/>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9" name="テキスト プレースホルダー 2">
            <a:extLst>
              <a:ext uri="{FF2B5EF4-FFF2-40B4-BE49-F238E27FC236}">
                <a16:creationId xmlns:a16="http://schemas.microsoft.com/office/drawing/2014/main" id="{034BF56C-0536-91A3-47CF-F2CFD3D5E74B}"/>
              </a:ext>
            </a:extLst>
          </p:cNvPr>
          <p:cNvSpPr txBox="1">
            <a:spLocks/>
          </p:cNvSpPr>
          <p:nvPr/>
        </p:nvSpPr>
        <p:spPr>
          <a:xfrm>
            <a:off x="7530790" y="3041360"/>
            <a:ext cx="1285351" cy="61858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画面右に「差し込み印刷ウィザード」が</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表示されます。</a:t>
            </a:r>
            <a:endParaRPr lang="en-US" altLang="ja-JP" sz="1000" dirty="0">
              <a:latin typeface="Meiryo UI" panose="020B0604030504040204" pitchFamily="50" charset="-128"/>
              <a:ea typeface="Meiryo UI" panose="020B0604030504040204" pitchFamily="50" charset="-128"/>
            </a:endParaRPr>
          </a:p>
        </p:txBody>
      </p:sp>
      <p:sp>
        <p:nvSpPr>
          <p:cNvPr id="12" name="四角形: 角を丸くする 11">
            <a:extLst>
              <a:ext uri="{FF2B5EF4-FFF2-40B4-BE49-F238E27FC236}">
                <a16:creationId xmlns:a16="http://schemas.microsoft.com/office/drawing/2014/main" id="{B81EC1CF-0544-A6F6-53D6-F5D002663C29}"/>
              </a:ext>
            </a:extLst>
          </p:cNvPr>
          <p:cNvSpPr/>
          <p:nvPr/>
        </p:nvSpPr>
        <p:spPr>
          <a:xfrm>
            <a:off x="7643854" y="1632526"/>
            <a:ext cx="790029" cy="1408834"/>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プレースホルダー 2">
            <a:extLst>
              <a:ext uri="{FF2B5EF4-FFF2-40B4-BE49-F238E27FC236}">
                <a16:creationId xmlns:a16="http://schemas.microsoft.com/office/drawing/2014/main" id="{023E1638-836C-0B02-561C-41E99EF1F481}"/>
              </a:ext>
            </a:extLst>
          </p:cNvPr>
          <p:cNvSpPr txBox="1">
            <a:spLocks/>
          </p:cNvSpPr>
          <p:nvPr/>
        </p:nvSpPr>
        <p:spPr>
          <a:xfrm>
            <a:off x="7322073" y="1590909"/>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(c)</a:t>
            </a:r>
          </a:p>
        </p:txBody>
      </p:sp>
    </p:spTree>
    <p:extLst>
      <p:ext uri="{BB962C8B-B14F-4D97-AF65-F5344CB8AC3E}">
        <p14:creationId xmlns:p14="http://schemas.microsoft.com/office/powerpoint/2010/main" val="664176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lang="ja-JP" altLang="en-US" sz="2000" dirty="0"/>
              <a:t>４</a:t>
            </a:r>
            <a:r>
              <a:rPr kumimoji="1" lang="ja-JP" altLang="en-US" sz="2000" dirty="0"/>
              <a:t>．</a:t>
            </a:r>
            <a:r>
              <a:rPr kumimoji="1" lang="en-US" altLang="ja-JP" sz="2000" dirty="0"/>
              <a:t>Word</a:t>
            </a:r>
            <a:r>
              <a:rPr lang="ja-JP" altLang="en-US" sz="2000" dirty="0"/>
              <a:t>差し込み文書の設定と調整</a:t>
            </a:r>
            <a:endParaRPr kumimoji="1" lang="ja-JP" altLang="en-US" sz="2000"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2">
            <a:extLst>
              <a:ext uri="{FF2B5EF4-FFF2-40B4-BE49-F238E27FC236}">
                <a16:creationId xmlns:a16="http://schemas.microsoft.com/office/drawing/2014/main" id="{4C72579C-91AF-D0D3-8F86-22F29875F3A0}"/>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（２）起動した</a:t>
            </a:r>
            <a:r>
              <a:rPr lang="en-US" altLang="ja-JP" sz="1200" b="1" dirty="0">
                <a:latin typeface="Meiryo UI" panose="020B0604030504040204" pitchFamily="50" charset="-128"/>
                <a:ea typeface="Meiryo UI" panose="020B0604030504040204" pitchFamily="50" charset="-128"/>
              </a:rPr>
              <a:t>Word</a:t>
            </a:r>
            <a:r>
              <a:rPr lang="ja-JP" altLang="en-US" sz="1200" b="1" dirty="0">
                <a:latin typeface="Meiryo UI" panose="020B0604030504040204" pitchFamily="50" charset="-128"/>
                <a:ea typeface="Meiryo UI" panose="020B0604030504040204" pitchFamily="50" charset="-128"/>
              </a:rPr>
              <a:t>のテンプレートファイルで差し込み文書設定を準備する</a:t>
            </a:r>
            <a:endParaRPr lang="en-US" altLang="ja-JP" sz="1200" b="1" dirty="0">
              <a:latin typeface="Meiryo UI" panose="020B0604030504040204" pitchFamily="50" charset="-128"/>
              <a:ea typeface="Meiryo UI" panose="020B0604030504040204" pitchFamily="50" charset="-128"/>
            </a:endParaRPr>
          </a:p>
        </p:txBody>
      </p:sp>
      <p:sp>
        <p:nvSpPr>
          <p:cNvPr id="8" name="テキスト プレースホルダー 2">
            <a:extLst>
              <a:ext uri="{FF2B5EF4-FFF2-40B4-BE49-F238E27FC236}">
                <a16:creationId xmlns:a16="http://schemas.microsoft.com/office/drawing/2014/main" id="{C6E866C0-138C-8CEF-6796-9191BE1072C0}"/>
              </a:ext>
            </a:extLst>
          </p:cNvPr>
          <p:cNvSpPr txBox="1">
            <a:spLocks/>
          </p:cNvSpPr>
          <p:nvPr/>
        </p:nvSpPr>
        <p:spPr>
          <a:xfrm>
            <a:off x="288000" y="930875"/>
            <a:ext cx="4633405"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③「ひな形の選択」より「現在の文書を使用」を指定し「次へ：宛先の選択」を選択します。　</a:t>
            </a: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48E4D137-FEA2-D300-F9BC-8AF282520663}"/>
              </a:ext>
            </a:extLst>
          </p:cNvPr>
          <p:cNvPicPr>
            <a:picLocks noChangeAspect="1"/>
          </p:cNvPicPr>
          <p:nvPr/>
        </p:nvPicPr>
        <p:blipFill>
          <a:blip r:embed="rId3"/>
          <a:stretch>
            <a:fillRect/>
          </a:stretch>
        </p:blipFill>
        <p:spPr>
          <a:xfrm>
            <a:off x="2982371" y="1106429"/>
            <a:ext cx="3243897" cy="1848834"/>
          </a:xfrm>
          <a:prstGeom prst="rect">
            <a:avLst/>
          </a:prstGeom>
        </p:spPr>
      </p:pic>
      <p:sp>
        <p:nvSpPr>
          <p:cNvPr id="10" name="四角形: 角を丸くする 9">
            <a:extLst>
              <a:ext uri="{FF2B5EF4-FFF2-40B4-BE49-F238E27FC236}">
                <a16:creationId xmlns:a16="http://schemas.microsoft.com/office/drawing/2014/main" id="{28E0F1BD-746D-D43E-AE04-B97E5F8CEE3D}"/>
              </a:ext>
            </a:extLst>
          </p:cNvPr>
          <p:cNvSpPr/>
          <p:nvPr/>
        </p:nvSpPr>
        <p:spPr>
          <a:xfrm>
            <a:off x="5330505" y="1574855"/>
            <a:ext cx="635567" cy="113801"/>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プレースホルダー 2">
            <a:extLst>
              <a:ext uri="{FF2B5EF4-FFF2-40B4-BE49-F238E27FC236}">
                <a16:creationId xmlns:a16="http://schemas.microsoft.com/office/drawing/2014/main" id="{A6C2A38C-4597-3237-E6C9-BFA3DCBEBB88}"/>
              </a:ext>
            </a:extLst>
          </p:cNvPr>
          <p:cNvSpPr txBox="1">
            <a:spLocks/>
          </p:cNvSpPr>
          <p:nvPr/>
        </p:nvSpPr>
        <p:spPr>
          <a:xfrm>
            <a:off x="4968016" y="1487337"/>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(a)</a:t>
            </a:r>
          </a:p>
        </p:txBody>
      </p:sp>
      <p:sp>
        <p:nvSpPr>
          <p:cNvPr id="12" name="四角形: 角を丸くする 11">
            <a:extLst>
              <a:ext uri="{FF2B5EF4-FFF2-40B4-BE49-F238E27FC236}">
                <a16:creationId xmlns:a16="http://schemas.microsoft.com/office/drawing/2014/main" id="{88AC0398-770D-CC5D-9BFA-932BCE29ACD2}"/>
              </a:ext>
            </a:extLst>
          </p:cNvPr>
          <p:cNvSpPr/>
          <p:nvPr/>
        </p:nvSpPr>
        <p:spPr>
          <a:xfrm>
            <a:off x="5330505" y="2718380"/>
            <a:ext cx="725415" cy="132689"/>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プレースホルダー 2">
            <a:extLst>
              <a:ext uri="{FF2B5EF4-FFF2-40B4-BE49-F238E27FC236}">
                <a16:creationId xmlns:a16="http://schemas.microsoft.com/office/drawing/2014/main" id="{E9143578-1242-21F9-36EF-26130EFC7778}"/>
              </a:ext>
            </a:extLst>
          </p:cNvPr>
          <p:cNvSpPr txBox="1">
            <a:spLocks/>
          </p:cNvSpPr>
          <p:nvPr/>
        </p:nvSpPr>
        <p:spPr>
          <a:xfrm>
            <a:off x="4968016" y="2647769"/>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(b)</a:t>
            </a:r>
          </a:p>
        </p:txBody>
      </p:sp>
      <p:pic>
        <p:nvPicPr>
          <p:cNvPr id="15" name="図 14">
            <a:extLst>
              <a:ext uri="{FF2B5EF4-FFF2-40B4-BE49-F238E27FC236}">
                <a16:creationId xmlns:a16="http://schemas.microsoft.com/office/drawing/2014/main" id="{CCF6B60F-B7D7-1175-939F-D1752BF028C8}"/>
              </a:ext>
            </a:extLst>
          </p:cNvPr>
          <p:cNvPicPr>
            <a:picLocks noChangeAspect="1"/>
          </p:cNvPicPr>
          <p:nvPr/>
        </p:nvPicPr>
        <p:blipFill>
          <a:blip r:embed="rId4"/>
          <a:stretch>
            <a:fillRect/>
          </a:stretch>
        </p:blipFill>
        <p:spPr>
          <a:xfrm>
            <a:off x="2977331" y="3223947"/>
            <a:ext cx="3243897" cy="1845153"/>
          </a:xfrm>
          <a:prstGeom prst="rect">
            <a:avLst/>
          </a:prstGeom>
        </p:spPr>
      </p:pic>
      <p:sp>
        <p:nvSpPr>
          <p:cNvPr id="16" name="四角形: 角を丸くする 15">
            <a:extLst>
              <a:ext uri="{FF2B5EF4-FFF2-40B4-BE49-F238E27FC236}">
                <a16:creationId xmlns:a16="http://schemas.microsoft.com/office/drawing/2014/main" id="{25B84219-937A-9CB4-6836-84C6F06738F5}"/>
              </a:ext>
            </a:extLst>
          </p:cNvPr>
          <p:cNvSpPr/>
          <p:nvPr/>
        </p:nvSpPr>
        <p:spPr>
          <a:xfrm>
            <a:off x="5325466" y="3533225"/>
            <a:ext cx="635567" cy="113801"/>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四角形: 角を丸くする 16">
            <a:extLst>
              <a:ext uri="{FF2B5EF4-FFF2-40B4-BE49-F238E27FC236}">
                <a16:creationId xmlns:a16="http://schemas.microsoft.com/office/drawing/2014/main" id="{05FC8EB0-2503-B188-9608-975B5BBF0D19}"/>
              </a:ext>
            </a:extLst>
          </p:cNvPr>
          <p:cNvSpPr/>
          <p:nvPr/>
        </p:nvSpPr>
        <p:spPr>
          <a:xfrm>
            <a:off x="5385578" y="4211415"/>
            <a:ext cx="419339" cy="170949"/>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プレースホルダー 2">
            <a:extLst>
              <a:ext uri="{FF2B5EF4-FFF2-40B4-BE49-F238E27FC236}">
                <a16:creationId xmlns:a16="http://schemas.microsoft.com/office/drawing/2014/main" id="{F6221858-1F74-1C8F-D5A2-DFB9F960A3E4}"/>
              </a:ext>
            </a:extLst>
          </p:cNvPr>
          <p:cNvSpPr txBox="1">
            <a:spLocks/>
          </p:cNvSpPr>
          <p:nvPr/>
        </p:nvSpPr>
        <p:spPr>
          <a:xfrm>
            <a:off x="4962977" y="3493279"/>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(a)</a:t>
            </a:r>
          </a:p>
        </p:txBody>
      </p:sp>
      <p:sp>
        <p:nvSpPr>
          <p:cNvPr id="28" name="テキスト プレースホルダー 2">
            <a:extLst>
              <a:ext uri="{FF2B5EF4-FFF2-40B4-BE49-F238E27FC236}">
                <a16:creationId xmlns:a16="http://schemas.microsoft.com/office/drawing/2014/main" id="{2E45A77C-2715-0F8D-F201-707C4C6AEA8F}"/>
              </a:ext>
            </a:extLst>
          </p:cNvPr>
          <p:cNvSpPr txBox="1">
            <a:spLocks/>
          </p:cNvSpPr>
          <p:nvPr/>
        </p:nvSpPr>
        <p:spPr>
          <a:xfrm>
            <a:off x="5023089" y="4154624"/>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(b)</a:t>
            </a:r>
          </a:p>
        </p:txBody>
      </p:sp>
      <p:sp>
        <p:nvSpPr>
          <p:cNvPr id="30" name="テキスト プレースホルダー 2">
            <a:extLst>
              <a:ext uri="{FF2B5EF4-FFF2-40B4-BE49-F238E27FC236}">
                <a16:creationId xmlns:a16="http://schemas.microsoft.com/office/drawing/2014/main" id="{5769C6C9-E533-905D-4E91-8C44AA92C038}"/>
              </a:ext>
            </a:extLst>
          </p:cNvPr>
          <p:cNvSpPr txBox="1">
            <a:spLocks/>
          </p:cNvSpPr>
          <p:nvPr/>
        </p:nvSpPr>
        <p:spPr>
          <a:xfrm>
            <a:off x="288000" y="2975236"/>
            <a:ext cx="4140820"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④「宛先の選択」より「既存のリストを使用」を指定し「参照</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」を選択します。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「データファイルの選択」画面が表示されます。</a:t>
            </a:r>
            <a:endParaRPr lang="en-US" altLang="ja-JP" sz="1000" dirty="0">
              <a:latin typeface="Meiryo UI" panose="020B0604030504040204" pitchFamily="50" charset="-128"/>
              <a:ea typeface="Meiryo UI" panose="020B0604030504040204" pitchFamily="50" charset="-128"/>
            </a:endParaRPr>
          </a:p>
        </p:txBody>
      </p:sp>
      <p:pic>
        <p:nvPicPr>
          <p:cNvPr id="34" name="図 33">
            <a:extLst>
              <a:ext uri="{FF2B5EF4-FFF2-40B4-BE49-F238E27FC236}">
                <a16:creationId xmlns:a16="http://schemas.microsoft.com/office/drawing/2014/main" id="{2C664723-13C0-828C-BD48-E1EFFA559ED9}"/>
              </a:ext>
            </a:extLst>
          </p:cNvPr>
          <p:cNvPicPr>
            <a:picLocks noChangeAspect="1"/>
          </p:cNvPicPr>
          <p:nvPr/>
        </p:nvPicPr>
        <p:blipFill>
          <a:blip r:embed="rId5"/>
          <a:stretch>
            <a:fillRect/>
          </a:stretch>
        </p:blipFill>
        <p:spPr>
          <a:xfrm>
            <a:off x="6389256" y="3206622"/>
            <a:ext cx="2548641" cy="1720878"/>
          </a:xfrm>
          <a:prstGeom prst="rect">
            <a:avLst/>
          </a:prstGeom>
        </p:spPr>
      </p:pic>
      <p:sp>
        <p:nvSpPr>
          <p:cNvPr id="35" name="矢印: 右 34">
            <a:extLst>
              <a:ext uri="{FF2B5EF4-FFF2-40B4-BE49-F238E27FC236}">
                <a16:creationId xmlns:a16="http://schemas.microsoft.com/office/drawing/2014/main" id="{E31CBFB7-EC34-DD6D-B9F9-9F12ACB8868B}"/>
              </a:ext>
            </a:extLst>
          </p:cNvPr>
          <p:cNvSpPr/>
          <p:nvPr/>
        </p:nvSpPr>
        <p:spPr>
          <a:xfrm>
            <a:off x="6130304" y="3758305"/>
            <a:ext cx="598159" cy="534971"/>
          </a:xfrm>
          <a:prstGeom prst="rightArrow">
            <a:avLst>
              <a:gd name="adj1" fmla="val 50000"/>
              <a:gd name="adj2" fmla="val 60359"/>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914484766"/>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B53894D17DC7C47BE63F9D1750C23E3" ma:contentTypeVersion="16" ma:contentTypeDescription="新しいドキュメントを作成します。" ma:contentTypeScope="" ma:versionID="4c35edf87c02789b171ce810a721c917">
  <xsd:schema xmlns:xsd="http://www.w3.org/2001/XMLSchema" xmlns:xs="http://www.w3.org/2001/XMLSchema" xmlns:p="http://schemas.microsoft.com/office/2006/metadata/properties" xmlns:ns2="5390fd7e-3ae6-4c6f-b2b3-e212599418c7" xmlns:ns3="c77ec646-6dad-47dc-8a8f-7ccedac5bce3" targetNamespace="http://schemas.microsoft.com/office/2006/metadata/properties" ma:root="true" ma:fieldsID="41774c6db6d921d399a5151416662aa2" ns2:_="" ns3:_="">
    <xsd:import namespace="5390fd7e-3ae6-4c6f-b2b3-e212599418c7"/>
    <xsd:import namespace="c77ec646-6dad-47dc-8a8f-7ccedac5bc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MediaServiceLocation"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0fd7e-3ae6-4c6f-b2b3-e212599418c7"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5" nillable="true" ma:displayName="Taxonomy Catch All Column" ma:hidden="true" ma:list="{F04E044B-0321-47DF-93AC-5F65165BAE8E}" ma:internalName="TaxCatchAll" ma:showField="CatchAllData" ma:web="{e2b653b9-dda0-4875-ae0d-da43feb768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7ec646-6dad-47dc-8a8f-7ccedac5bce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139cf6af-007c-4f7d-a604-462adfc6233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77ec646-6dad-47dc-8a8f-7ccedac5bce3">
      <Terms xmlns="http://schemas.microsoft.com/office/infopath/2007/PartnerControls"/>
    </lcf76f155ced4ddcb4097134ff3c332f>
    <TaxCatchAll xmlns="5390fd7e-3ae6-4c6f-b2b3-e212599418c7" xsi:nil="true"/>
  </documentManagement>
</p:properties>
</file>

<file path=customXml/itemProps1.xml><?xml version="1.0" encoding="utf-8"?>
<ds:datastoreItem xmlns:ds="http://schemas.openxmlformats.org/officeDocument/2006/customXml" ds:itemID="{A3813229-5EC9-4507-AC0A-7DD36764D290}"/>
</file>

<file path=customXml/itemProps2.xml><?xml version="1.0" encoding="utf-8"?>
<ds:datastoreItem xmlns:ds="http://schemas.openxmlformats.org/officeDocument/2006/customXml" ds:itemID="{93D02182-B0E7-4E76-B886-16468CCA4B37}"/>
</file>

<file path=customXml/itemProps3.xml><?xml version="1.0" encoding="utf-8"?>
<ds:datastoreItem xmlns:ds="http://schemas.openxmlformats.org/officeDocument/2006/customXml" ds:itemID="{762651F8-E4D0-49C7-B015-EBAE71477636}"/>
</file>

<file path=docProps/app.xml><?xml version="1.0" encoding="utf-8"?>
<Properties xmlns="http://schemas.openxmlformats.org/officeDocument/2006/extended-properties" xmlns:vt="http://schemas.openxmlformats.org/officeDocument/2006/docPropsVTypes">
  <TotalTime>0</TotalTime>
  <Words>2873</Words>
  <Application>Microsoft Office PowerPoint</Application>
  <PresentationFormat>画面に合わせる (16:9)</PresentationFormat>
  <Paragraphs>299</Paragraphs>
  <Slides>19</Slides>
  <Notes>16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Meiryo UI</vt:lpstr>
      <vt:lpstr>メイリオ</vt:lpstr>
      <vt:lpstr>游ゴシック</vt:lpstr>
      <vt:lpstr>Arial</vt:lpstr>
      <vt:lpstr>Calibri</vt:lpstr>
      <vt:lpstr>Office ​​テーマ</vt:lpstr>
      <vt:lpstr>SuperStream-NX 人事給与 Word差し込み設定事例 </vt:lpstr>
      <vt:lpstr>PowerPoint プレゼンテーション</vt:lpstr>
      <vt:lpstr>0１．Word差し込み文書設定事例の概要</vt:lpstr>
      <vt:lpstr>0１．Word差し込み文書設定事例の概要</vt:lpstr>
      <vt:lpstr>0２．Word差し込みテンプレートの作成</vt:lpstr>
      <vt:lpstr>0３．SuperStream-NX差し込み定義の登録</vt:lpstr>
      <vt:lpstr>0４．Word差し込み文書の設定と調整</vt:lpstr>
      <vt:lpstr>0４．Word差し込み文書の設定と調整</vt:lpstr>
      <vt:lpstr>0４．Word差し込み文書の設定と調整</vt:lpstr>
      <vt:lpstr>0４．Word差し込み文書の設定と調整</vt:lpstr>
      <vt:lpstr>0４．Word差し込み文書の設定と調整</vt:lpstr>
      <vt:lpstr>0４．Word差し込み文書の設定と調整</vt:lpstr>
      <vt:lpstr>0４．Word差し込み文書の設定と調整</vt:lpstr>
      <vt:lpstr>0４．Word差し込み文書の設定と調整</vt:lpstr>
      <vt:lpstr>0４．Word差し込み文書の設定と調整</vt:lpstr>
      <vt:lpstr>0４．Word差し込み文書の設定と調整</vt:lpstr>
      <vt:lpstr>0５．参考資料（Wordテンプレートレイアウト事例）</vt:lpstr>
      <vt:lpstr>0５．参考資料（SuperStream-NXのフィールドコード）</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2025-11-19T02:00:23Z</dcterms:created>
  <dcterms:modified xsi:type="dcterms:W3CDTF">2025-11-19T02:00:40Z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0x0101000B53894D17DC7C47BE63F9D1750C23E3</vt:lpwstr>
  </property>
</Properties>
</file>