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92" r:id="rId5"/>
    <p:sldId id="2146847203" r:id="rId6"/>
    <p:sldId id="391" r:id="rId7"/>
    <p:sldId id="2146847199" r:id="rId8"/>
    <p:sldId id="2146847201" r:id="rId9"/>
    <p:sldId id="2146847198" r:id="rId10"/>
    <p:sldId id="1579" r:id="rId11"/>
    <p:sldId id="2146847192" r:id="rId12"/>
    <p:sldId id="2146847200" r:id="rId13"/>
    <p:sldId id="2146847194" r:id="rId14"/>
    <p:sldId id="2146847206" r:id="rId15"/>
    <p:sldId id="2146847204" r:id="rId16"/>
    <p:sldId id="285" r:id="rId17"/>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C15FF"/>
    <a:srgbClr val="98C1F9"/>
    <a:srgbClr val="FFFFFF"/>
    <a:srgbClr val="86D8FF"/>
    <a:srgbClr val="12A5E1"/>
    <a:srgbClr val="4B4B4B"/>
    <a:srgbClr val="0070C0"/>
    <a:srgbClr val="326A85"/>
    <a:srgbClr val="54C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933" autoAdjust="0"/>
  </p:normalViewPr>
  <p:slideViewPr>
    <p:cSldViewPr>
      <p:cViewPr varScale="1">
        <p:scale>
          <a:sx n="109" d="100"/>
          <a:sy n="109" d="100"/>
        </p:scale>
        <p:origin x="749" y="82"/>
      </p:cViewPr>
      <p:guideLst/>
    </p:cSldViewPr>
  </p:slideViewPr>
  <p:outlineViewPr>
    <p:cViewPr>
      <p:scale>
        <a:sx n="33" d="100"/>
        <a:sy n="33" d="100"/>
      </p:scale>
      <p:origin x="0" y="-43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2026/5/11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・タイトル</a:t>
            </a:r>
            <a:endParaRPr kumimoji="1" lang="en-US" altLang="ja-JP" dirty="0"/>
          </a:p>
          <a:p>
            <a:r>
              <a:rPr lang="ja-JP" altLang="en-US" dirty="0"/>
              <a:t>　</a:t>
            </a:r>
            <a:r>
              <a:rPr lang="en-US" altLang="ja-JP" dirty="0" err="1"/>
              <a:t>SuperStream</a:t>
            </a:r>
            <a:r>
              <a:rPr lang="ja-JP" altLang="en-US" dirty="0"/>
              <a:t>の</a:t>
            </a:r>
            <a:r>
              <a:rPr lang="en-US" altLang="ja-JP" dirty="0"/>
              <a:t>AI</a:t>
            </a:r>
          </a:p>
          <a:p>
            <a:r>
              <a:rPr kumimoji="1" lang="ja-JP" altLang="en-US" dirty="0"/>
              <a:t>　キャッチ</a:t>
            </a:r>
            <a:r>
              <a:rPr kumimoji="1" lang="en-US" altLang="ja-JP" dirty="0"/>
              <a:t>―</a:t>
            </a:r>
            <a:r>
              <a:rPr kumimoji="1" lang="ja-JP" altLang="en-US" dirty="0"/>
              <a:t>な感じで開きたくなるように！</a:t>
            </a:r>
            <a:endParaRPr kumimoji="1" lang="en-US" altLang="ja-JP" dirty="0"/>
          </a:p>
          <a:p>
            <a:r>
              <a:rPr lang="ja-JP" altLang="en-US" dirty="0"/>
              <a:t>・掲載場所</a:t>
            </a:r>
            <a:endParaRPr lang="en-US" altLang="ja-JP" dirty="0"/>
          </a:p>
          <a:p>
            <a:r>
              <a:rPr kumimoji="1" lang="ja-JP" altLang="en-US" dirty="0"/>
              <a:t>　→パートナー様用資料→コンセプトで作成</a:t>
            </a:r>
            <a:endParaRPr kumimoji="1" lang="en-US" altLang="ja-JP" dirty="0"/>
          </a:p>
          <a:p>
            <a:endParaRPr kumimoji="1" lang="en-US" altLang="ja-JP" dirty="0"/>
          </a:p>
          <a:p>
            <a:r>
              <a:rPr lang="en-US" altLang="ja-JP" sz="1200" dirty="0" err="1"/>
              <a:t>SuperStream</a:t>
            </a:r>
            <a:r>
              <a:rPr lang="ja-JP" altLang="en-US" sz="1200" dirty="0"/>
              <a:t>が</a:t>
            </a:r>
            <a:br>
              <a:rPr lang="en-US" altLang="ja-JP" sz="1200" dirty="0"/>
            </a:br>
            <a:r>
              <a:rPr lang="ja-JP" altLang="en-US" sz="1200" dirty="0"/>
              <a:t>バックオフィスの未来を変える</a:t>
            </a:r>
            <a:br>
              <a:rPr lang="en-US" altLang="ja-JP" sz="1050" dirty="0"/>
            </a:br>
            <a:r>
              <a:rPr lang="en-US" altLang="ja-JP" sz="1000" dirty="0"/>
              <a:t>― AI</a:t>
            </a:r>
            <a:r>
              <a:rPr lang="ja-JP" altLang="en-US" sz="1000" dirty="0"/>
              <a:t>と次世代製品の製品コンセプトについて </a:t>
            </a:r>
            <a:r>
              <a:rPr lang="en-US" altLang="ja-JP" sz="1000" dirty="0"/>
              <a:t>―</a:t>
            </a:r>
          </a:p>
          <a:p>
            <a:endParaRPr kumimoji="1" lang="en-US" altLang="ja-JP" sz="1000" dirty="0"/>
          </a:p>
          <a:p>
            <a:r>
              <a:rPr lang="en-US" altLang="ja-JP" dirty="0" err="1"/>
              <a:t>SuperStream</a:t>
            </a:r>
            <a:r>
              <a:rPr lang="ja-JP" altLang="en-US" dirty="0"/>
              <a:t>が変える、バックオフィスの未来</a:t>
            </a:r>
            <a:br>
              <a:rPr lang="ja-JP" altLang="en-US" dirty="0"/>
            </a:br>
            <a:r>
              <a:rPr lang="en-US" altLang="ja-JP" dirty="0"/>
              <a:t>― </a:t>
            </a:r>
            <a:r>
              <a:rPr lang="ja-JP" altLang="en-US" dirty="0"/>
              <a:t>もっとやさしく、もっと便利に、もっとクリエイティブに。</a:t>
            </a:r>
            <a:r>
              <a:rPr lang="en-US" altLang="ja-JP" dirty="0"/>
              <a:t>AI</a:t>
            </a:r>
            <a:r>
              <a:rPr lang="ja-JP" altLang="en-US" dirty="0"/>
              <a:t>で次のステージへ</a:t>
            </a:r>
            <a:endParaRPr kumimoji="1" lang="en-US" altLang="ja-JP" sz="1000" dirty="0"/>
          </a:p>
          <a:p>
            <a:endParaRPr kumimoji="1" lang="en-US" altLang="ja-JP" sz="1000" dirty="0"/>
          </a:p>
          <a:p>
            <a:r>
              <a:rPr lang="en-US" altLang="ja-JP" dirty="0" err="1"/>
              <a:t>SuperStream</a:t>
            </a:r>
            <a:r>
              <a:rPr lang="ja-JP" altLang="en-US" dirty="0"/>
              <a:t>で実現する、</a:t>
            </a:r>
            <a:r>
              <a:rPr lang="en-US" altLang="ja-JP" dirty="0"/>
              <a:t>AI</a:t>
            </a:r>
            <a:r>
              <a:rPr lang="ja-JP" altLang="en-US" dirty="0"/>
              <a:t>時代のバックオフィス</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3018933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趣旨</a:t>
            </a:r>
            <a:endParaRPr kumimoji="1" lang="en-US" altLang="ja-JP" dirty="0"/>
          </a:p>
          <a:p>
            <a:r>
              <a:rPr kumimoji="1" lang="en-US" altLang="ja-JP" dirty="0"/>
              <a:t>AI</a:t>
            </a:r>
            <a:r>
              <a:rPr kumimoji="1" lang="ja-JP" altLang="en-US" dirty="0"/>
              <a:t>について今後の展望をまとめた資料</a:t>
            </a:r>
            <a:endParaRPr kumimoji="1" lang="en-US" altLang="ja-JP" dirty="0"/>
          </a:p>
          <a:p>
            <a:r>
              <a:rPr lang="ja-JP" altLang="en-US" dirty="0"/>
              <a:t>実装予定機能</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378903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17716257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endParaRPr kumimoji="1" lang="ja-JP" altLang="en-US" dirty="0"/>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accent3"/>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283513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0168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69496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a:t>マスター タイトルの書式設定</a:t>
            </a:r>
            <a:endParaRPr kumimoji="1" lang="ja-JP" altLang="en-US" dirty="0"/>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8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a:t>マスター タイトルの書式設定</a:t>
            </a:r>
            <a:endParaRPr kumimoji="1" lang="ja-JP" altLang="en-US" dirty="0"/>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8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a:t>マスター タイトルの書式設定</a:t>
            </a:r>
            <a:endParaRPr kumimoji="1" lang="ja-JP" altLang="en-US" dirty="0"/>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endParaRPr kumimoji="1" lang="ja-JP" altLang="en-US" dirty="0"/>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11299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99504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accent3"/>
                </a:solidFill>
              </a:defRPr>
            </a:lvl1pPr>
          </a:lstStyle>
          <a:p>
            <a:r>
              <a:rPr kumimoji="1" lang="ja-JP" altLang="en-US"/>
              <a:t>マスター タイトルの書式設定</a:t>
            </a:r>
            <a:endParaRPr kumimoji="1" lang="ja-JP" altLang="en-US" dirty="0"/>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78194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6" r:id="rId7"/>
    <p:sldLayoutId id="2147483657" r:id="rId8"/>
    <p:sldLayoutId id="2147483658" r:id="rId9"/>
    <p:sldLayoutId id="2147483659" r:id="rId10"/>
    <p:sldLayoutId id="2147483660" r:id="rId11"/>
    <p:sldLayoutId id="2147483654" r:id="rId12"/>
    <p:sldLayoutId id="2147483661" r:id="rId13"/>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emf"/><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358775" y="1779662"/>
            <a:ext cx="6193445" cy="1476164"/>
          </a:xfrm>
        </p:spPr>
        <p:txBody>
          <a:bodyPr/>
          <a:lstStyle/>
          <a:p>
            <a:r>
              <a:rPr lang="en-US" altLang="ja-JP" sz="3200" dirty="0" err="1"/>
              <a:t>SuperStream</a:t>
            </a:r>
            <a:r>
              <a:rPr lang="ja-JP" altLang="en-US" sz="3200" dirty="0"/>
              <a:t>で実現</a:t>
            </a:r>
            <a:br>
              <a:rPr lang="en-US" altLang="ja-JP" sz="3200" dirty="0"/>
            </a:br>
            <a:r>
              <a:rPr lang="ja-JP" altLang="en-US" sz="3200" dirty="0"/>
              <a:t>次世代のバックオフィス</a:t>
            </a:r>
            <a:br>
              <a:rPr lang="en-US" altLang="ja-JP" sz="2400" dirty="0"/>
            </a:br>
            <a:r>
              <a:rPr lang="en-US" altLang="ja-JP" sz="2000" dirty="0"/>
              <a:t>― AI</a:t>
            </a:r>
            <a:r>
              <a:rPr lang="ja-JP" altLang="en-US" sz="2000" dirty="0"/>
              <a:t>と次世代製品の製品コンセプトについて </a:t>
            </a:r>
            <a:r>
              <a:rPr lang="en-US" altLang="ja-JP" sz="2000" dirty="0"/>
              <a:t>―</a:t>
            </a:r>
            <a:endParaRPr kumimoji="1"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AF6F9B19-9AF5-63AF-3E76-CAC88093148B}"/>
              </a:ext>
            </a:extLst>
          </p:cNvPr>
          <p:cNvSpPr txBox="1"/>
          <p:nvPr/>
        </p:nvSpPr>
        <p:spPr>
          <a:xfrm>
            <a:off x="358775" y="3975906"/>
            <a:ext cx="2308324" cy="338554"/>
          </a:xfrm>
          <a:prstGeom prst="rect">
            <a:avLst/>
          </a:prstGeom>
          <a:noFill/>
        </p:spPr>
        <p:txBody>
          <a:bodyPr wrap="none" lIns="0" tIns="0" rIns="0" bIns="0" rtlCol="0">
            <a:spAutoFit/>
          </a:bodyPr>
          <a:lstStyle/>
          <a:p>
            <a:pPr>
              <a:lnSpc>
                <a:spcPct val="110000"/>
              </a:lnSpc>
            </a:pPr>
            <a:r>
              <a:rPr lang="en-US" altLang="ja-JP" sz="1000" dirty="0">
                <a:solidFill>
                  <a:schemeClr val="bg2">
                    <a:lumMod val="50000"/>
                  </a:schemeClr>
                </a:solidFill>
              </a:rPr>
              <a:t>2026</a:t>
            </a:r>
            <a:r>
              <a:rPr lang="ja-JP" altLang="en-US" sz="1000" dirty="0">
                <a:solidFill>
                  <a:schemeClr val="bg2">
                    <a:lumMod val="50000"/>
                  </a:schemeClr>
                </a:solidFill>
              </a:rPr>
              <a:t>年</a:t>
            </a:r>
            <a:r>
              <a:rPr lang="en-US" altLang="ja-JP" sz="1000" dirty="0">
                <a:solidFill>
                  <a:schemeClr val="bg2">
                    <a:lumMod val="50000"/>
                  </a:schemeClr>
                </a:solidFill>
              </a:rPr>
              <a:t>5</a:t>
            </a:r>
            <a:r>
              <a:rPr lang="ja-JP" altLang="en-US" sz="1000" dirty="0">
                <a:solidFill>
                  <a:schemeClr val="bg2">
                    <a:lumMod val="50000"/>
                  </a:schemeClr>
                </a:solidFill>
              </a:rPr>
              <a:t>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C5A9E-7978-91B9-5786-7309B560AABF}"/>
              </a:ext>
            </a:extLst>
          </p:cNvPr>
          <p:cNvSpPr>
            <a:spLocks noGrp="1"/>
          </p:cNvSpPr>
          <p:nvPr>
            <p:ph type="title"/>
          </p:nvPr>
        </p:nvSpPr>
        <p:spPr/>
        <p:txBody>
          <a:bodyPr/>
          <a:lstStyle/>
          <a:p>
            <a:r>
              <a:rPr lang="en-US" altLang="ja-JP" dirty="0"/>
              <a:t>AI</a:t>
            </a:r>
            <a:r>
              <a:rPr lang="ja-JP" altLang="en-US" dirty="0"/>
              <a:t>関連実装予定機能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662AB5C9-5604-A9C6-862B-5D986997A352}"/>
              </a:ext>
            </a:extLst>
          </p:cNvPr>
          <p:cNvSpPr>
            <a:spLocks noGrp="1"/>
          </p:cNvSpPr>
          <p:nvPr>
            <p:ph type="body" sz="quarter" idx="16"/>
          </p:nvPr>
        </p:nvSpPr>
        <p:spPr/>
        <p:txBody>
          <a:bodyPr/>
          <a:lstStyle/>
          <a:p>
            <a:r>
              <a:rPr kumimoji="1" lang="ja-JP" altLang="en-US" dirty="0"/>
              <a:t>リース資産判定</a:t>
            </a:r>
          </a:p>
        </p:txBody>
      </p:sp>
      <p:sp>
        <p:nvSpPr>
          <p:cNvPr id="4" name="テキスト プレースホルダー 3">
            <a:extLst>
              <a:ext uri="{FF2B5EF4-FFF2-40B4-BE49-F238E27FC236}">
                <a16:creationId xmlns:a16="http://schemas.microsoft.com/office/drawing/2014/main" id="{4CED2815-A18C-D157-4EFB-8E3CAC008036}"/>
              </a:ext>
            </a:extLst>
          </p:cNvPr>
          <p:cNvSpPr>
            <a:spLocks noGrp="1"/>
          </p:cNvSpPr>
          <p:nvPr>
            <p:ph type="body" sz="quarter" idx="17"/>
          </p:nvPr>
        </p:nvSpPr>
        <p:spPr/>
        <p:txBody>
          <a:bodyPr/>
          <a:lstStyle/>
          <a:p>
            <a:r>
              <a:rPr kumimoji="1" lang="ja-JP" altLang="en-US" dirty="0"/>
              <a:t>新リース会計基準対応にあたり、移行フェーズでご利用いただけるリース資産の大量データの判別サービスと、運用フェーズでご利用いただける判別・連携サービスを実装予定です</a:t>
            </a:r>
          </a:p>
        </p:txBody>
      </p:sp>
      <p:sp>
        <p:nvSpPr>
          <p:cNvPr id="5" name="スライド番号プレースホルダー 4">
            <a:extLst>
              <a:ext uri="{FF2B5EF4-FFF2-40B4-BE49-F238E27FC236}">
                <a16:creationId xmlns:a16="http://schemas.microsoft.com/office/drawing/2014/main" id="{74A56E8D-FE88-32A7-3117-E98384BC8D2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62FF83B-6322-4834-0CCC-616A67DCEA8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1" name="四角形: 角を丸くする 10">
            <a:extLst>
              <a:ext uri="{FF2B5EF4-FFF2-40B4-BE49-F238E27FC236}">
                <a16:creationId xmlns:a16="http://schemas.microsoft.com/office/drawing/2014/main" id="{96952BBA-5FD5-9CAA-C5EA-9B3EADB2A11E}"/>
              </a:ext>
            </a:extLst>
          </p:cNvPr>
          <p:cNvSpPr/>
          <p:nvPr/>
        </p:nvSpPr>
        <p:spPr>
          <a:xfrm>
            <a:off x="330802" y="1419622"/>
            <a:ext cx="1675279" cy="322101"/>
          </a:xfrm>
          <a:prstGeom prst="roundRect">
            <a:avLst>
              <a:gd name="adj" fmla="val 50000"/>
            </a:avLst>
          </a:prstGeom>
          <a:noFill/>
          <a:ln w="25400" cap="flat" cmpd="sng" algn="ctr">
            <a:noFill/>
            <a:prstDash val="solid"/>
          </a:ln>
          <a:effectLst/>
        </p:spPr>
        <p:txBody>
          <a:bodyPr wrap="none" tIns="7200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a:ea typeface="メイリオ"/>
                <a:cs typeface="+mn-cs"/>
              </a:rPr>
              <a:t>移行フェーズ</a:t>
            </a:r>
          </a:p>
        </p:txBody>
      </p:sp>
      <p:sp>
        <p:nvSpPr>
          <p:cNvPr id="12" name="二等辺三角形 11">
            <a:extLst>
              <a:ext uri="{FF2B5EF4-FFF2-40B4-BE49-F238E27FC236}">
                <a16:creationId xmlns:a16="http://schemas.microsoft.com/office/drawing/2014/main" id="{4A0952D2-3CA6-A168-127A-3535A3D54935}"/>
              </a:ext>
            </a:extLst>
          </p:cNvPr>
          <p:cNvSpPr/>
          <p:nvPr/>
        </p:nvSpPr>
        <p:spPr>
          <a:xfrm rot="5400000">
            <a:off x="1602050" y="2086774"/>
            <a:ext cx="468000" cy="24239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56">
            <a:extLst>
              <a:ext uri="{FF2B5EF4-FFF2-40B4-BE49-F238E27FC236}">
                <a16:creationId xmlns:a16="http://schemas.microsoft.com/office/drawing/2014/main" id="{7BB5633C-F65E-A146-56F7-32D728D5ECA3}"/>
              </a:ext>
            </a:extLst>
          </p:cNvPr>
          <p:cNvSpPr/>
          <p:nvPr/>
        </p:nvSpPr>
        <p:spPr>
          <a:xfrm>
            <a:off x="2214494" y="1819075"/>
            <a:ext cx="4473636" cy="826794"/>
          </a:xfrm>
          <a:prstGeom prst="roundRect">
            <a:avLst>
              <a:gd name="adj" fmla="val 102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36000" rtlCol="0" anchor="t"/>
          <a:lstStyle/>
          <a:p>
            <a:r>
              <a:rPr kumimoji="1" lang="ja-JP" altLang="en-US" sz="1600" b="1" dirty="0">
                <a:latin typeface="+mn-ea"/>
              </a:rPr>
              <a:t>　　　　</a:t>
            </a:r>
            <a:r>
              <a:rPr kumimoji="1" lang="en-US" altLang="ja-JP" sz="1600" b="1" dirty="0">
                <a:latin typeface="+mn-ea"/>
              </a:rPr>
              <a:t>AI</a:t>
            </a:r>
            <a:r>
              <a:rPr lang="ja-JP" altLang="en-US" sz="1600" b="1" dirty="0">
                <a:latin typeface="+mn-ea"/>
              </a:rPr>
              <a:t>新サービス</a:t>
            </a:r>
            <a:endParaRPr kumimoji="1" lang="ja-JP" altLang="en-US" sz="1600" b="1" dirty="0">
              <a:latin typeface="+mn-ea"/>
            </a:endParaRPr>
          </a:p>
        </p:txBody>
      </p:sp>
      <p:sp>
        <p:nvSpPr>
          <p:cNvPr id="14" name="角丸四角形 56">
            <a:extLst>
              <a:ext uri="{FF2B5EF4-FFF2-40B4-BE49-F238E27FC236}">
                <a16:creationId xmlns:a16="http://schemas.microsoft.com/office/drawing/2014/main" id="{492FB16B-C31D-4E34-5B5C-DAA20B2656E4}"/>
              </a:ext>
            </a:extLst>
          </p:cNvPr>
          <p:cNvSpPr/>
          <p:nvPr/>
        </p:nvSpPr>
        <p:spPr>
          <a:xfrm>
            <a:off x="3275377" y="2131150"/>
            <a:ext cx="936000" cy="432000"/>
          </a:xfrm>
          <a:prstGeom prst="roundRect">
            <a:avLst>
              <a:gd name="adj" fmla="val 10254"/>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tIns="90000" rtlCol="0" anchor="ctr"/>
          <a:lstStyle/>
          <a:p>
            <a:pPr algn="ctr"/>
            <a:r>
              <a:rPr kumimoji="1" lang="en-US" altLang="ja-JP" sz="1200">
                <a:solidFill>
                  <a:schemeClr val="tx2">
                    <a:lumMod val="60000"/>
                    <a:lumOff val="40000"/>
                  </a:schemeClr>
                </a:solidFill>
                <a:latin typeface="+mn-ea"/>
              </a:rPr>
              <a:t>OCR</a:t>
            </a:r>
          </a:p>
          <a:p>
            <a:pPr algn="ctr"/>
            <a:r>
              <a:rPr lang="en-US" altLang="ja-JP" sz="1200">
                <a:solidFill>
                  <a:schemeClr val="tx2">
                    <a:lumMod val="60000"/>
                    <a:lumOff val="40000"/>
                  </a:schemeClr>
                </a:solidFill>
                <a:latin typeface="+mn-ea"/>
              </a:rPr>
              <a:t>AI</a:t>
            </a:r>
            <a:r>
              <a:rPr lang="ja-JP" altLang="en-US" sz="1200">
                <a:solidFill>
                  <a:schemeClr val="tx2">
                    <a:lumMod val="60000"/>
                    <a:lumOff val="40000"/>
                  </a:schemeClr>
                </a:solidFill>
                <a:latin typeface="+mn-ea"/>
              </a:rPr>
              <a:t>読取</a:t>
            </a:r>
            <a:endParaRPr kumimoji="1" lang="ja-JP" altLang="en-US" sz="1200">
              <a:solidFill>
                <a:schemeClr val="tx2">
                  <a:lumMod val="60000"/>
                  <a:lumOff val="40000"/>
                </a:schemeClr>
              </a:solidFill>
              <a:latin typeface="+mn-ea"/>
            </a:endParaRPr>
          </a:p>
        </p:txBody>
      </p:sp>
      <p:sp>
        <p:nvSpPr>
          <p:cNvPr id="15" name="角丸四角形 56">
            <a:extLst>
              <a:ext uri="{FF2B5EF4-FFF2-40B4-BE49-F238E27FC236}">
                <a16:creationId xmlns:a16="http://schemas.microsoft.com/office/drawing/2014/main" id="{91604A5D-9F98-383E-A8FA-CFD898716095}"/>
              </a:ext>
            </a:extLst>
          </p:cNvPr>
          <p:cNvSpPr/>
          <p:nvPr/>
        </p:nvSpPr>
        <p:spPr>
          <a:xfrm>
            <a:off x="4333890" y="2131150"/>
            <a:ext cx="936000" cy="432000"/>
          </a:xfrm>
          <a:prstGeom prst="roundRect">
            <a:avLst>
              <a:gd name="adj" fmla="val 10254"/>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tIns="90000" rtlCol="0" anchor="ctr"/>
          <a:lstStyle/>
          <a:p>
            <a:pPr algn="ctr"/>
            <a:r>
              <a:rPr kumimoji="1" lang="ja-JP" altLang="en-US" sz="1200">
                <a:solidFill>
                  <a:schemeClr val="tx2">
                    <a:lumMod val="60000"/>
                    <a:lumOff val="40000"/>
                  </a:schemeClr>
                </a:solidFill>
                <a:latin typeface="+mn-ea"/>
              </a:rPr>
              <a:t>新リース</a:t>
            </a:r>
            <a:br>
              <a:rPr kumimoji="1" lang="en-US" altLang="ja-JP" sz="1200">
                <a:solidFill>
                  <a:schemeClr val="tx2">
                    <a:lumMod val="60000"/>
                    <a:lumOff val="40000"/>
                  </a:schemeClr>
                </a:solidFill>
                <a:latin typeface="+mn-ea"/>
              </a:rPr>
            </a:br>
            <a:r>
              <a:rPr kumimoji="1" lang="en-US" altLang="ja-JP" sz="1200">
                <a:solidFill>
                  <a:schemeClr val="tx2">
                    <a:lumMod val="60000"/>
                    <a:lumOff val="40000"/>
                  </a:schemeClr>
                </a:solidFill>
                <a:latin typeface="+mn-ea"/>
              </a:rPr>
              <a:t>AI</a:t>
            </a:r>
            <a:r>
              <a:rPr lang="ja-JP" altLang="en-US" sz="1200">
                <a:solidFill>
                  <a:schemeClr val="tx2">
                    <a:lumMod val="60000"/>
                    <a:lumOff val="40000"/>
                  </a:schemeClr>
                </a:solidFill>
                <a:latin typeface="+mn-ea"/>
              </a:rPr>
              <a:t>判定</a:t>
            </a:r>
            <a:endParaRPr kumimoji="1" lang="ja-JP" altLang="en-US" sz="1200">
              <a:solidFill>
                <a:schemeClr val="tx2">
                  <a:lumMod val="60000"/>
                  <a:lumOff val="40000"/>
                </a:schemeClr>
              </a:solidFill>
              <a:latin typeface="+mn-ea"/>
            </a:endParaRPr>
          </a:p>
        </p:txBody>
      </p:sp>
      <p:sp>
        <p:nvSpPr>
          <p:cNvPr id="16" name="角丸四角形 56">
            <a:extLst>
              <a:ext uri="{FF2B5EF4-FFF2-40B4-BE49-F238E27FC236}">
                <a16:creationId xmlns:a16="http://schemas.microsoft.com/office/drawing/2014/main" id="{8156873C-37C5-4B21-6589-B6B87D69593A}"/>
              </a:ext>
            </a:extLst>
          </p:cNvPr>
          <p:cNvSpPr/>
          <p:nvPr/>
        </p:nvSpPr>
        <p:spPr>
          <a:xfrm>
            <a:off x="5392402" y="2131150"/>
            <a:ext cx="936000" cy="432000"/>
          </a:xfrm>
          <a:prstGeom prst="roundRect">
            <a:avLst>
              <a:gd name="adj" fmla="val 10254"/>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tIns="90000" rtlCol="0" anchor="ctr"/>
          <a:lstStyle/>
          <a:p>
            <a:pPr algn="ctr"/>
            <a:r>
              <a:rPr lang="zh-TW" altLang="en-US" sz="1200">
                <a:solidFill>
                  <a:schemeClr val="tx2">
                    <a:lumMod val="60000"/>
                    <a:lumOff val="40000"/>
                  </a:schemeClr>
                </a:solidFill>
                <a:latin typeface="+mn-ea"/>
              </a:rPr>
              <a:t>判定結果</a:t>
            </a:r>
            <a:br>
              <a:rPr lang="en-US" altLang="zh-TW" sz="1200">
                <a:solidFill>
                  <a:schemeClr val="tx2">
                    <a:lumMod val="60000"/>
                    <a:lumOff val="40000"/>
                  </a:schemeClr>
                </a:solidFill>
                <a:latin typeface="+mn-ea"/>
              </a:rPr>
            </a:br>
            <a:r>
              <a:rPr lang="en-US" altLang="zh-TW" sz="1200">
                <a:solidFill>
                  <a:schemeClr val="tx2">
                    <a:lumMod val="60000"/>
                    <a:lumOff val="40000"/>
                  </a:schemeClr>
                </a:solidFill>
                <a:latin typeface="+mn-ea"/>
              </a:rPr>
              <a:t>CSV</a:t>
            </a:r>
            <a:r>
              <a:rPr lang="zh-TW" altLang="en-US" sz="1200">
                <a:solidFill>
                  <a:schemeClr val="tx2">
                    <a:lumMod val="60000"/>
                    <a:lumOff val="40000"/>
                  </a:schemeClr>
                </a:solidFill>
                <a:latin typeface="+mn-ea"/>
              </a:rPr>
              <a:t>出力</a:t>
            </a:r>
            <a:endParaRPr kumimoji="1" lang="ja-JP" altLang="en-US" sz="1200">
              <a:solidFill>
                <a:schemeClr val="tx2">
                  <a:lumMod val="60000"/>
                  <a:lumOff val="40000"/>
                </a:schemeClr>
              </a:solidFill>
              <a:latin typeface="+mn-ea"/>
            </a:endParaRPr>
          </a:p>
        </p:txBody>
      </p:sp>
      <p:pic>
        <p:nvPicPr>
          <p:cNvPr id="19" name="図 18" descr="ロゴ&#10;&#10;AI によって生成されたコンテンツは間違っている可能性があります。">
            <a:extLst>
              <a:ext uri="{FF2B5EF4-FFF2-40B4-BE49-F238E27FC236}">
                <a16:creationId xmlns:a16="http://schemas.microsoft.com/office/drawing/2014/main" id="{6C13921C-F652-C5BB-DE2E-1E7809BA31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656" y="1914647"/>
            <a:ext cx="578549" cy="634616"/>
          </a:xfrm>
          <a:prstGeom prst="rect">
            <a:avLst/>
          </a:prstGeom>
        </p:spPr>
      </p:pic>
      <p:sp>
        <p:nvSpPr>
          <p:cNvPr id="20" name="テキスト プレースホルダー 2">
            <a:extLst>
              <a:ext uri="{FF2B5EF4-FFF2-40B4-BE49-F238E27FC236}">
                <a16:creationId xmlns:a16="http://schemas.microsoft.com/office/drawing/2014/main" id="{B3B4746C-87CA-C30C-29CD-F7FEE6D88D4E}"/>
              </a:ext>
            </a:extLst>
          </p:cNvPr>
          <p:cNvSpPr txBox="1">
            <a:spLocks/>
          </p:cNvSpPr>
          <p:nvPr/>
        </p:nvSpPr>
        <p:spPr>
          <a:xfrm>
            <a:off x="356563" y="1482514"/>
            <a:ext cx="5166479" cy="225062"/>
          </a:xfrm>
          <a:prstGeom prst="rect">
            <a:avLst/>
          </a:prstGeom>
        </p:spPr>
        <p:txBody>
          <a:bodyPr wrap="none" lIns="0" tIns="0" rIns="0" bIns="0" anchor="ctr">
            <a:spAutoFit/>
          </a:bodyPr>
          <a:lstStyle>
            <a:defPPr>
              <a:defRPr lang="ja-JP"/>
            </a:defPPr>
            <a:lvl1pPr marR="0" lvl="0" indent="0" fontAlgn="auto">
              <a:lnSpc>
                <a:spcPts val="1700"/>
              </a:lnSpc>
              <a:spcBef>
                <a:spcPts val="0"/>
              </a:spcBef>
              <a:spcAft>
                <a:spcPts val="0"/>
              </a:spcAft>
              <a:buClrTx/>
              <a:buSzTx/>
              <a:buFont typeface="Arial" panose="020B0604020202020204" pitchFamily="34" charset="0"/>
              <a:buNone/>
              <a:tabLst/>
              <a:defRPr sz="1600">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sz="1200">
                <a:latin typeface="+mn-ea"/>
              </a:defRPr>
            </a:lvl2pPr>
            <a:lvl3pPr marL="1143000" indent="-228600">
              <a:spcBef>
                <a:spcPct val="20000"/>
              </a:spcBef>
              <a:buFont typeface="Arial" panose="020B0604020202020204" pitchFamily="34" charset="0"/>
              <a:buChar char="•"/>
              <a:defRPr sz="1200">
                <a:latin typeface="+mn-ea"/>
              </a:defRPr>
            </a:lvl3pPr>
            <a:lvl4pPr marL="1600200" indent="-228600">
              <a:spcBef>
                <a:spcPct val="20000"/>
              </a:spcBef>
              <a:buFont typeface="Arial" panose="020B0604020202020204" pitchFamily="34" charset="0"/>
              <a:buChar char="–"/>
              <a:defRPr sz="1200">
                <a:latin typeface="+mn-ea"/>
              </a:defRPr>
            </a:lvl4pPr>
            <a:lvl5pPr marL="2057400" indent="-228600">
              <a:spcBef>
                <a:spcPct val="20000"/>
              </a:spcBef>
              <a:buFont typeface="Arial" panose="020B0604020202020204" pitchFamily="34" charset="0"/>
              <a:buChar char="»"/>
              <a:defRPr sz="1200">
                <a:latin typeface="+mn-ea"/>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defTabSz="914400" eaLnBrk="1" fontAlgn="auto" latinLnBrk="0" hangingPunct="1">
              <a:lnSpc>
                <a:spcPts val="1700"/>
              </a:lnSpc>
              <a:spcBef>
                <a:spcPts val="0"/>
              </a:spcBef>
              <a:spcAft>
                <a:spcPts val="0"/>
              </a:spcAft>
              <a:buClrTx/>
              <a:buSzTx/>
              <a:buFont typeface="Arial" panose="020B0604020202020204" pitchFamily="34" charset="0"/>
              <a:buNone/>
              <a:tabLst/>
              <a:defRPr/>
            </a:pPr>
            <a:r>
              <a:rPr kumimoji="0" lang="ja-JP" altLang="en-US" b="1" kern="0" dirty="0">
                <a:solidFill>
                  <a:schemeClr val="tx2">
                    <a:lumMod val="50000"/>
                  </a:schemeClr>
                </a:solidFill>
              </a:rPr>
              <a:t>■契約書</a:t>
            </a:r>
            <a:r>
              <a:rPr kumimoji="0" lang="en-US" altLang="ja-JP" b="1" kern="0" dirty="0">
                <a:solidFill>
                  <a:schemeClr val="tx2">
                    <a:lumMod val="50000"/>
                  </a:schemeClr>
                </a:solidFill>
              </a:rPr>
              <a:t>PDF</a:t>
            </a:r>
            <a:r>
              <a:rPr kumimoji="0" lang="ja-JP" altLang="en-US" b="1" kern="0" dirty="0">
                <a:solidFill>
                  <a:schemeClr val="tx2">
                    <a:lumMod val="50000"/>
                  </a:schemeClr>
                </a:solidFill>
              </a:rPr>
              <a:t>の新リース判定結果と判定根拠を</a:t>
            </a:r>
            <a:r>
              <a:rPr kumimoji="0" lang="en-US" altLang="ja-JP" b="1" kern="0" dirty="0">
                <a:solidFill>
                  <a:schemeClr val="tx2">
                    <a:lumMod val="50000"/>
                  </a:schemeClr>
                </a:solidFill>
              </a:rPr>
              <a:t>CSV</a:t>
            </a:r>
            <a:r>
              <a:rPr kumimoji="0" lang="ja-JP" altLang="en-US" b="1" kern="0" dirty="0">
                <a:solidFill>
                  <a:schemeClr val="tx2">
                    <a:lumMod val="50000"/>
                  </a:schemeClr>
                </a:solidFill>
              </a:rPr>
              <a:t>出力</a:t>
            </a:r>
            <a:endParaRPr kumimoji="0" lang="en-US" altLang="ja-JP" b="1" i="0" u="none" strike="noStrike" kern="0" cap="none" spc="0" normalizeH="0" baseline="0" noProof="0" dirty="0">
              <a:ln>
                <a:noFill/>
              </a:ln>
              <a:solidFill>
                <a:schemeClr val="tx2">
                  <a:lumMod val="50000"/>
                </a:schemeClr>
              </a:solidFill>
              <a:effectLst/>
              <a:uLnTx/>
              <a:uFillTx/>
              <a:latin typeface="メイリオ" panose="020B0604030504040204" pitchFamily="50" charset="-128"/>
              <a:ea typeface="メイリオ" panose="020B0604030504040204" pitchFamily="50" charset="-128"/>
            </a:endParaRPr>
          </a:p>
        </p:txBody>
      </p:sp>
      <p:sp>
        <p:nvSpPr>
          <p:cNvPr id="22" name="二等辺三角形 21">
            <a:extLst>
              <a:ext uri="{FF2B5EF4-FFF2-40B4-BE49-F238E27FC236}">
                <a16:creationId xmlns:a16="http://schemas.microsoft.com/office/drawing/2014/main" id="{61CC62B2-1C56-7984-573D-6ED1F064101E}"/>
              </a:ext>
            </a:extLst>
          </p:cNvPr>
          <p:cNvSpPr/>
          <p:nvPr/>
        </p:nvSpPr>
        <p:spPr>
          <a:xfrm rot="5400000">
            <a:off x="6832575" y="2073098"/>
            <a:ext cx="468000" cy="24239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プレースホルダー 2">
            <a:extLst>
              <a:ext uri="{FF2B5EF4-FFF2-40B4-BE49-F238E27FC236}">
                <a16:creationId xmlns:a16="http://schemas.microsoft.com/office/drawing/2014/main" id="{2592B12D-760C-55BF-E33E-5CE560D5B110}"/>
              </a:ext>
            </a:extLst>
          </p:cNvPr>
          <p:cNvSpPr txBox="1">
            <a:spLocks/>
          </p:cNvSpPr>
          <p:nvPr/>
        </p:nvSpPr>
        <p:spPr>
          <a:xfrm>
            <a:off x="7490902" y="2413376"/>
            <a:ext cx="1077218" cy="209673"/>
          </a:xfrm>
          <a:prstGeom prst="rect">
            <a:avLst/>
          </a:prstGeom>
        </p:spPr>
        <p:txBody>
          <a:bodyPr wrap="none" lIns="0" tIns="0" rIns="0" bIns="0" anchor="ctr">
            <a:spAutoFit/>
          </a:bodyPr>
          <a:lstStyle>
            <a:defPPr>
              <a:defRPr lang="ja-JP"/>
            </a:defPPr>
            <a:lvl1pPr marR="0" lvl="0" indent="0" fontAlgn="auto">
              <a:lnSpc>
                <a:spcPts val="1700"/>
              </a:lnSpc>
              <a:spcBef>
                <a:spcPts val="0"/>
              </a:spcBef>
              <a:spcAft>
                <a:spcPts val="0"/>
              </a:spcAft>
              <a:buClrTx/>
              <a:buSzTx/>
              <a:buFont typeface="Arial" panose="020B0604020202020204" pitchFamily="34" charset="0"/>
              <a:buNone/>
              <a:tabLst/>
              <a:defRPr sz="1600">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sz="1200">
                <a:latin typeface="+mn-ea"/>
              </a:defRPr>
            </a:lvl2pPr>
            <a:lvl3pPr marL="1143000" indent="-228600">
              <a:spcBef>
                <a:spcPct val="20000"/>
              </a:spcBef>
              <a:buFont typeface="Arial" panose="020B0604020202020204" pitchFamily="34" charset="0"/>
              <a:buChar char="•"/>
              <a:defRPr sz="1200">
                <a:latin typeface="+mn-ea"/>
              </a:defRPr>
            </a:lvl3pPr>
            <a:lvl4pPr marL="1600200" indent="-228600">
              <a:spcBef>
                <a:spcPct val="20000"/>
              </a:spcBef>
              <a:buFont typeface="Arial" panose="020B0604020202020204" pitchFamily="34" charset="0"/>
              <a:buChar char="–"/>
              <a:defRPr sz="1200">
                <a:latin typeface="+mn-ea"/>
              </a:defRPr>
            </a:lvl4pPr>
            <a:lvl5pPr marL="2057400" indent="-228600">
              <a:spcBef>
                <a:spcPct val="20000"/>
              </a:spcBef>
              <a:buFont typeface="Arial" panose="020B0604020202020204" pitchFamily="34" charset="0"/>
              <a:buChar char="»"/>
              <a:defRPr sz="1200">
                <a:latin typeface="+mn-ea"/>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eaLnBrk="1" fontAlgn="auto" latinLnBrk="0" hangingPunct="1">
              <a:lnSpc>
                <a:spcPts val="1700"/>
              </a:lnSpc>
              <a:spcBef>
                <a:spcPts val="0"/>
              </a:spcBef>
              <a:spcAft>
                <a:spcPts val="0"/>
              </a:spcAft>
              <a:buClrTx/>
              <a:buSzTx/>
              <a:buFont typeface="Arial" panose="020B0604020202020204" pitchFamily="34" charset="0"/>
              <a:buNone/>
              <a:tabLst/>
              <a:defRPr/>
            </a:pPr>
            <a:r>
              <a:rPr kumimoji="0" lang="ja-JP" altLang="en-US" sz="12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rPr>
              <a:t>判定結果</a:t>
            </a:r>
            <a:r>
              <a:rPr kumimoji="0" lang="ja-JP" altLang="en-US" sz="1200" b="1" kern="0" dirty="0"/>
              <a:t>・根拠</a:t>
            </a:r>
            <a:endParaRPr kumimoji="0" lang="en-US" altLang="ja-JP" sz="1200" b="1" i="0" u="none" strike="noStrike" kern="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sp>
        <p:nvSpPr>
          <p:cNvPr id="24" name="四角形: 角を丸くする 23">
            <a:extLst>
              <a:ext uri="{FF2B5EF4-FFF2-40B4-BE49-F238E27FC236}">
                <a16:creationId xmlns:a16="http://schemas.microsoft.com/office/drawing/2014/main" id="{C4BB99E9-7E08-9169-D1BE-E91A3BF50E8F}"/>
              </a:ext>
            </a:extLst>
          </p:cNvPr>
          <p:cNvSpPr/>
          <p:nvPr/>
        </p:nvSpPr>
        <p:spPr>
          <a:xfrm>
            <a:off x="369783" y="2697243"/>
            <a:ext cx="8312588" cy="252000"/>
          </a:xfrm>
          <a:prstGeom prst="roundRect">
            <a:avLst>
              <a:gd name="adj" fmla="val 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90000" rtlCol="0" anchor="ctr"/>
          <a:lstStyle/>
          <a:p>
            <a:pPr algn="ctr"/>
            <a:r>
              <a:rPr kumimoji="0" lang="ja-JP" altLang="en-US" sz="1300" kern="0">
                <a:solidFill>
                  <a:schemeClr val="tx1"/>
                </a:solidFill>
                <a:latin typeface="メイリオ" panose="020B0604030504040204" pitchFamily="50" charset="-128"/>
                <a:ea typeface="メイリオ" panose="020B0604030504040204" pitchFamily="50" charset="-128"/>
              </a:rPr>
              <a:t>新基準の</a:t>
            </a:r>
            <a:r>
              <a:rPr kumimoji="0" lang="ja-JP" altLang="en-US" sz="1300" b="0" i="0" u="none" strike="noStrike" kern="0" cap="none" spc="0" normalizeH="0" baseline="0" noProof="0">
                <a:ln>
                  <a:noFill/>
                </a:ln>
                <a:solidFill>
                  <a:schemeClr val="tx1"/>
                </a:solidFill>
                <a:effectLst/>
                <a:uLnTx/>
                <a:uFillTx/>
                <a:latin typeface="メイリオ" panose="020B0604030504040204" pitchFamily="50" charset="-128"/>
                <a:ea typeface="メイリオ" panose="020B0604030504040204" pitchFamily="50" charset="-128"/>
              </a:rPr>
              <a:t>強制適用に向けて大量の契約書を確認するニーズにお応えする期間限定サービス</a:t>
            </a:r>
            <a:endParaRPr kumimoji="1" lang="ja-JP" altLang="en-US" sz="1300">
              <a:solidFill>
                <a:schemeClr val="tx1"/>
              </a:solidFill>
              <a:latin typeface="メイリオ" panose="020B0604030504040204" pitchFamily="50" charset="-128"/>
              <a:ea typeface="メイリオ" panose="020B0604030504040204" pitchFamily="50" charset="-128"/>
            </a:endParaRPr>
          </a:p>
        </p:txBody>
      </p:sp>
      <p:sp>
        <p:nvSpPr>
          <p:cNvPr id="25" name="テキスト プレースホルダー 2">
            <a:extLst>
              <a:ext uri="{FF2B5EF4-FFF2-40B4-BE49-F238E27FC236}">
                <a16:creationId xmlns:a16="http://schemas.microsoft.com/office/drawing/2014/main" id="{886D95CF-B793-1C5F-D36C-5DDE65D3375A}"/>
              </a:ext>
            </a:extLst>
          </p:cNvPr>
          <p:cNvSpPr txBox="1">
            <a:spLocks/>
          </p:cNvSpPr>
          <p:nvPr/>
        </p:nvSpPr>
        <p:spPr>
          <a:xfrm>
            <a:off x="330802" y="3147814"/>
            <a:ext cx="4924425" cy="225062"/>
          </a:xfrm>
          <a:prstGeom prst="rect">
            <a:avLst/>
          </a:prstGeom>
        </p:spPr>
        <p:txBody>
          <a:bodyPr wrap="none" lIns="0" tIns="0" rIns="0" bIns="0" anchor="ctr">
            <a:spAutoFit/>
          </a:bodyPr>
          <a:lstStyle>
            <a:defPPr>
              <a:defRPr lang="ja-JP"/>
            </a:defPPr>
            <a:lvl1pPr marR="0" lvl="0" indent="0" fontAlgn="auto">
              <a:lnSpc>
                <a:spcPts val="1700"/>
              </a:lnSpc>
              <a:spcBef>
                <a:spcPts val="0"/>
              </a:spcBef>
              <a:spcAft>
                <a:spcPts val="0"/>
              </a:spcAft>
              <a:buClrTx/>
              <a:buSzTx/>
              <a:buFont typeface="Arial" panose="020B0604020202020204" pitchFamily="34" charset="0"/>
              <a:buNone/>
              <a:tabLst/>
              <a:defRPr sz="1600">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sz="1200">
                <a:latin typeface="+mn-ea"/>
              </a:defRPr>
            </a:lvl2pPr>
            <a:lvl3pPr marL="1143000" indent="-228600">
              <a:spcBef>
                <a:spcPct val="20000"/>
              </a:spcBef>
              <a:buFont typeface="Arial" panose="020B0604020202020204" pitchFamily="34" charset="0"/>
              <a:buChar char="•"/>
              <a:defRPr sz="1200">
                <a:latin typeface="+mn-ea"/>
              </a:defRPr>
            </a:lvl3pPr>
            <a:lvl4pPr marL="1600200" indent="-228600">
              <a:spcBef>
                <a:spcPct val="20000"/>
              </a:spcBef>
              <a:buFont typeface="Arial" panose="020B0604020202020204" pitchFamily="34" charset="0"/>
              <a:buChar char="–"/>
              <a:defRPr sz="1200">
                <a:latin typeface="+mn-ea"/>
              </a:defRPr>
            </a:lvl4pPr>
            <a:lvl5pPr marL="2057400" indent="-228600">
              <a:spcBef>
                <a:spcPct val="20000"/>
              </a:spcBef>
              <a:buFont typeface="Arial" panose="020B0604020202020204" pitchFamily="34" charset="0"/>
              <a:buChar char="»"/>
              <a:defRPr sz="1200">
                <a:latin typeface="+mn-ea"/>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defTabSz="914400" eaLnBrk="1" fontAlgn="auto" latinLnBrk="0" hangingPunct="1">
              <a:lnSpc>
                <a:spcPts val="1700"/>
              </a:lnSpc>
              <a:spcBef>
                <a:spcPts val="0"/>
              </a:spcBef>
              <a:spcAft>
                <a:spcPts val="0"/>
              </a:spcAft>
              <a:buClrTx/>
              <a:buSzTx/>
              <a:buFont typeface="Arial" panose="020B0604020202020204" pitchFamily="34" charset="0"/>
              <a:buNone/>
              <a:tabLst/>
              <a:defRPr/>
            </a:pPr>
            <a:r>
              <a:rPr kumimoji="0" lang="ja-JP" altLang="en-US" b="1" kern="0" dirty="0">
                <a:solidFill>
                  <a:schemeClr val="tx2">
                    <a:lumMod val="50000"/>
                  </a:schemeClr>
                </a:solidFill>
              </a:rPr>
              <a:t>■契約書からリース資産登録までをシームレスに連携</a:t>
            </a:r>
            <a:endParaRPr kumimoji="0" lang="en-US" altLang="ja-JP" b="1" i="0" u="none" strike="noStrike" kern="0" cap="none" spc="0" normalizeH="0" baseline="0" noProof="0" dirty="0">
              <a:ln>
                <a:noFill/>
              </a:ln>
              <a:solidFill>
                <a:schemeClr val="tx2">
                  <a:lumMod val="50000"/>
                </a:schemeClr>
              </a:solidFill>
              <a:effectLst/>
              <a:uLnTx/>
              <a:uFillTx/>
              <a:latin typeface="メイリオ" panose="020B0604030504040204" pitchFamily="50" charset="-128"/>
              <a:ea typeface="メイリオ" panose="020B0604030504040204" pitchFamily="50" charset="-128"/>
            </a:endParaRPr>
          </a:p>
        </p:txBody>
      </p:sp>
      <p:sp>
        <p:nvSpPr>
          <p:cNvPr id="27" name="二等辺三角形 26">
            <a:extLst>
              <a:ext uri="{FF2B5EF4-FFF2-40B4-BE49-F238E27FC236}">
                <a16:creationId xmlns:a16="http://schemas.microsoft.com/office/drawing/2014/main" id="{CBF9B4C1-DD49-21F2-AD84-1B151A665C8A}"/>
              </a:ext>
            </a:extLst>
          </p:cNvPr>
          <p:cNvSpPr/>
          <p:nvPr/>
        </p:nvSpPr>
        <p:spPr>
          <a:xfrm rot="5400000">
            <a:off x="1602050" y="3708425"/>
            <a:ext cx="468000" cy="24239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56">
            <a:extLst>
              <a:ext uri="{FF2B5EF4-FFF2-40B4-BE49-F238E27FC236}">
                <a16:creationId xmlns:a16="http://schemas.microsoft.com/office/drawing/2014/main" id="{7444FE86-E1DE-5929-4A3C-2011861CA17C}"/>
              </a:ext>
            </a:extLst>
          </p:cNvPr>
          <p:cNvSpPr/>
          <p:nvPr/>
        </p:nvSpPr>
        <p:spPr>
          <a:xfrm>
            <a:off x="2214494" y="3592381"/>
            <a:ext cx="4473636" cy="1171377"/>
          </a:xfrm>
          <a:prstGeom prst="roundRect">
            <a:avLst>
              <a:gd name="adj" fmla="val 1025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36000" rtlCol="0" anchor="t"/>
          <a:lstStyle/>
          <a:p>
            <a:r>
              <a:rPr kumimoji="1" lang="ja-JP" altLang="en-US" sz="1600" b="1" dirty="0">
                <a:latin typeface="+mn-ea"/>
              </a:rPr>
              <a:t>　　　　</a:t>
            </a:r>
          </a:p>
        </p:txBody>
      </p:sp>
      <p:pic>
        <p:nvPicPr>
          <p:cNvPr id="31" name="図 30" descr="ロゴ&#10;&#10;AI によって生成されたコンテンツは間違っている可能性があります。">
            <a:extLst>
              <a:ext uri="{FF2B5EF4-FFF2-40B4-BE49-F238E27FC236}">
                <a16:creationId xmlns:a16="http://schemas.microsoft.com/office/drawing/2014/main" id="{00B4FEB1-AF42-EB1F-4FDF-58C67E1A68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255" y="3824297"/>
            <a:ext cx="645033" cy="707543"/>
          </a:xfrm>
          <a:prstGeom prst="rect">
            <a:avLst/>
          </a:prstGeom>
        </p:spPr>
      </p:pic>
      <p:sp>
        <p:nvSpPr>
          <p:cNvPr id="32" name="二等辺三角形 31">
            <a:extLst>
              <a:ext uri="{FF2B5EF4-FFF2-40B4-BE49-F238E27FC236}">
                <a16:creationId xmlns:a16="http://schemas.microsoft.com/office/drawing/2014/main" id="{C57749DA-5B24-4644-3A43-ACA091243AC8}"/>
              </a:ext>
            </a:extLst>
          </p:cNvPr>
          <p:cNvSpPr/>
          <p:nvPr/>
        </p:nvSpPr>
        <p:spPr>
          <a:xfrm rot="5400000">
            <a:off x="6832575" y="3990211"/>
            <a:ext cx="468000" cy="24239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プレースホルダー 2">
            <a:extLst>
              <a:ext uri="{FF2B5EF4-FFF2-40B4-BE49-F238E27FC236}">
                <a16:creationId xmlns:a16="http://schemas.microsoft.com/office/drawing/2014/main" id="{4C623179-E34B-9084-33F3-DC6291DFD7BF}"/>
              </a:ext>
            </a:extLst>
          </p:cNvPr>
          <p:cNvSpPr txBox="1">
            <a:spLocks/>
          </p:cNvSpPr>
          <p:nvPr/>
        </p:nvSpPr>
        <p:spPr>
          <a:xfrm>
            <a:off x="704129" y="4636571"/>
            <a:ext cx="615553" cy="209673"/>
          </a:xfrm>
          <a:prstGeom prst="rect">
            <a:avLst/>
          </a:prstGeom>
        </p:spPr>
        <p:txBody>
          <a:bodyPr wrap="none" lIns="0" tIns="0" rIns="0" bIns="0" anchor="ctr">
            <a:spAutoFit/>
          </a:bodyPr>
          <a:lstStyle>
            <a:defPPr>
              <a:defRPr lang="ja-JP"/>
            </a:defPPr>
            <a:lvl1pPr marR="0" lvl="0" indent="0" fontAlgn="auto">
              <a:lnSpc>
                <a:spcPts val="1700"/>
              </a:lnSpc>
              <a:spcBef>
                <a:spcPts val="0"/>
              </a:spcBef>
              <a:spcAft>
                <a:spcPts val="0"/>
              </a:spcAft>
              <a:buClrTx/>
              <a:buSzTx/>
              <a:buFont typeface="Arial" panose="020B0604020202020204" pitchFamily="34" charset="0"/>
              <a:buNone/>
              <a:tabLst/>
              <a:defRPr sz="1600">
                <a:latin typeface="メイリオ" panose="020B0604030504040204" pitchFamily="50" charset="-128"/>
                <a:ea typeface="メイリオ" panose="020B0604030504040204" pitchFamily="50" charset="-128"/>
              </a:defRPr>
            </a:lvl1pPr>
            <a:lvl2pPr marL="742950" indent="-285750">
              <a:spcBef>
                <a:spcPct val="20000"/>
              </a:spcBef>
              <a:buFont typeface="Arial" panose="020B0604020202020204" pitchFamily="34" charset="0"/>
              <a:buChar char="–"/>
              <a:defRPr sz="1200">
                <a:latin typeface="+mn-ea"/>
              </a:defRPr>
            </a:lvl2pPr>
            <a:lvl3pPr marL="1143000" indent="-228600">
              <a:spcBef>
                <a:spcPct val="20000"/>
              </a:spcBef>
              <a:buFont typeface="Arial" panose="020B0604020202020204" pitchFamily="34" charset="0"/>
              <a:buChar char="•"/>
              <a:defRPr sz="1200">
                <a:latin typeface="+mn-ea"/>
              </a:defRPr>
            </a:lvl3pPr>
            <a:lvl4pPr marL="1600200" indent="-228600">
              <a:spcBef>
                <a:spcPct val="20000"/>
              </a:spcBef>
              <a:buFont typeface="Arial" panose="020B0604020202020204" pitchFamily="34" charset="0"/>
              <a:buChar char="–"/>
              <a:defRPr sz="1200">
                <a:latin typeface="+mn-ea"/>
              </a:defRPr>
            </a:lvl4pPr>
            <a:lvl5pPr marL="2057400" indent="-228600">
              <a:spcBef>
                <a:spcPct val="20000"/>
              </a:spcBef>
              <a:buFont typeface="Arial" panose="020B0604020202020204" pitchFamily="34" charset="0"/>
              <a:buChar char="»"/>
              <a:defRPr sz="1200">
                <a:latin typeface="+mn-ea"/>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eaLnBrk="1" fontAlgn="auto" latinLnBrk="0" hangingPunct="1">
              <a:lnSpc>
                <a:spcPts val="1700"/>
              </a:lnSpc>
              <a:spcBef>
                <a:spcPts val="0"/>
              </a:spcBef>
              <a:spcAft>
                <a:spcPts val="0"/>
              </a:spcAft>
              <a:buClrTx/>
              <a:buSzTx/>
              <a:buFont typeface="Arial" panose="020B0604020202020204" pitchFamily="34" charset="0"/>
              <a:buNone/>
              <a:tabLst/>
              <a:defRPr/>
            </a:pPr>
            <a:r>
              <a:rPr kumimoji="0" lang="ja-JP" altLang="en-US" sz="1200" b="1" kern="0" dirty="0">
                <a:solidFill>
                  <a:srgbClr val="4B4B4B"/>
                </a:solidFill>
              </a:rPr>
              <a:t>契約管理</a:t>
            </a:r>
            <a:endParaRPr kumimoji="0" lang="en-US" altLang="ja-JP" sz="1200" b="1" i="0" u="none" strike="noStrike" kern="0" cap="none" spc="0" normalizeH="0" baseline="0" noProof="0" dirty="0">
              <a:ln>
                <a:noFill/>
              </a:ln>
              <a:solidFill>
                <a:srgbClr val="4B4B4B"/>
              </a:solidFill>
              <a:effectLst/>
              <a:uLnTx/>
              <a:uFillTx/>
              <a:latin typeface="メイリオ" panose="020B0604030504040204" pitchFamily="50" charset="-128"/>
              <a:ea typeface="メイリオ" panose="020B0604030504040204" pitchFamily="50" charset="-128"/>
            </a:endParaRPr>
          </a:p>
        </p:txBody>
      </p:sp>
      <p:sp>
        <p:nvSpPr>
          <p:cNvPr id="38" name="二等辺三角形 37">
            <a:extLst>
              <a:ext uri="{FF2B5EF4-FFF2-40B4-BE49-F238E27FC236}">
                <a16:creationId xmlns:a16="http://schemas.microsoft.com/office/drawing/2014/main" id="{A530C3F9-9769-4E88-341D-412936DE501F}"/>
              </a:ext>
            </a:extLst>
          </p:cNvPr>
          <p:cNvSpPr/>
          <p:nvPr/>
        </p:nvSpPr>
        <p:spPr>
          <a:xfrm rot="5400000">
            <a:off x="1602050" y="4408561"/>
            <a:ext cx="468000" cy="24239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56">
            <a:extLst>
              <a:ext uri="{FF2B5EF4-FFF2-40B4-BE49-F238E27FC236}">
                <a16:creationId xmlns:a16="http://schemas.microsoft.com/office/drawing/2014/main" id="{AE709F4F-0554-F33B-46A1-CB0D727B5E6E}"/>
              </a:ext>
            </a:extLst>
          </p:cNvPr>
          <p:cNvSpPr/>
          <p:nvPr/>
        </p:nvSpPr>
        <p:spPr>
          <a:xfrm>
            <a:off x="3275377" y="4122280"/>
            <a:ext cx="936000" cy="432000"/>
          </a:xfrm>
          <a:prstGeom prst="roundRect">
            <a:avLst>
              <a:gd name="adj" fmla="val 10254"/>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tIns="90000" rtlCol="0" anchor="ctr"/>
          <a:lstStyle/>
          <a:p>
            <a:pPr algn="ctr"/>
            <a:r>
              <a:rPr kumimoji="1" lang="en-US" altLang="ja-JP" sz="1200">
                <a:solidFill>
                  <a:schemeClr val="tx2">
                    <a:lumMod val="60000"/>
                    <a:lumOff val="40000"/>
                  </a:schemeClr>
                </a:solidFill>
                <a:latin typeface="+mn-ea"/>
              </a:rPr>
              <a:t>OCR</a:t>
            </a:r>
          </a:p>
          <a:p>
            <a:pPr algn="ctr"/>
            <a:r>
              <a:rPr lang="en-US" altLang="ja-JP" sz="1200">
                <a:solidFill>
                  <a:schemeClr val="tx2">
                    <a:lumMod val="60000"/>
                    <a:lumOff val="40000"/>
                  </a:schemeClr>
                </a:solidFill>
                <a:latin typeface="+mn-ea"/>
              </a:rPr>
              <a:t>AI</a:t>
            </a:r>
            <a:r>
              <a:rPr lang="ja-JP" altLang="en-US" sz="1200">
                <a:solidFill>
                  <a:schemeClr val="tx2">
                    <a:lumMod val="60000"/>
                    <a:lumOff val="40000"/>
                  </a:schemeClr>
                </a:solidFill>
                <a:latin typeface="+mn-ea"/>
              </a:rPr>
              <a:t>読取</a:t>
            </a:r>
            <a:endParaRPr kumimoji="1" lang="ja-JP" altLang="en-US" sz="1200">
              <a:solidFill>
                <a:schemeClr val="tx2">
                  <a:lumMod val="60000"/>
                  <a:lumOff val="40000"/>
                </a:schemeClr>
              </a:solidFill>
              <a:latin typeface="+mn-ea"/>
            </a:endParaRPr>
          </a:p>
        </p:txBody>
      </p:sp>
      <p:sp>
        <p:nvSpPr>
          <p:cNvPr id="40" name="角丸四角形 56">
            <a:extLst>
              <a:ext uri="{FF2B5EF4-FFF2-40B4-BE49-F238E27FC236}">
                <a16:creationId xmlns:a16="http://schemas.microsoft.com/office/drawing/2014/main" id="{33A37896-DCA6-16C3-A480-9B56E34E1E05}"/>
              </a:ext>
            </a:extLst>
          </p:cNvPr>
          <p:cNvSpPr/>
          <p:nvPr/>
        </p:nvSpPr>
        <p:spPr>
          <a:xfrm>
            <a:off x="4333890" y="4122280"/>
            <a:ext cx="936000" cy="432000"/>
          </a:xfrm>
          <a:prstGeom prst="roundRect">
            <a:avLst>
              <a:gd name="adj" fmla="val 10254"/>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tIns="90000" rtlCol="0" anchor="ctr"/>
          <a:lstStyle/>
          <a:p>
            <a:pPr algn="ctr"/>
            <a:r>
              <a:rPr kumimoji="1" lang="ja-JP" altLang="en-US" sz="1200">
                <a:solidFill>
                  <a:schemeClr val="tx2">
                    <a:lumMod val="60000"/>
                    <a:lumOff val="40000"/>
                  </a:schemeClr>
                </a:solidFill>
                <a:latin typeface="+mn-ea"/>
              </a:rPr>
              <a:t>新リース</a:t>
            </a:r>
            <a:br>
              <a:rPr kumimoji="1" lang="en-US" altLang="ja-JP" sz="1200">
                <a:solidFill>
                  <a:schemeClr val="tx2">
                    <a:lumMod val="60000"/>
                    <a:lumOff val="40000"/>
                  </a:schemeClr>
                </a:solidFill>
                <a:latin typeface="+mn-ea"/>
              </a:rPr>
            </a:br>
            <a:r>
              <a:rPr kumimoji="1" lang="en-US" altLang="ja-JP" sz="1200">
                <a:solidFill>
                  <a:schemeClr val="tx2">
                    <a:lumMod val="60000"/>
                    <a:lumOff val="40000"/>
                  </a:schemeClr>
                </a:solidFill>
                <a:latin typeface="+mn-ea"/>
              </a:rPr>
              <a:t>AI</a:t>
            </a:r>
            <a:r>
              <a:rPr lang="ja-JP" altLang="en-US" sz="1200">
                <a:solidFill>
                  <a:schemeClr val="tx2">
                    <a:lumMod val="60000"/>
                    <a:lumOff val="40000"/>
                  </a:schemeClr>
                </a:solidFill>
                <a:latin typeface="+mn-ea"/>
              </a:rPr>
              <a:t>判定</a:t>
            </a:r>
            <a:endParaRPr kumimoji="1" lang="ja-JP" altLang="en-US" sz="1200">
              <a:solidFill>
                <a:schemeClr val="tx2">
                  <a:lumMod val="60000"/>
                  <a:lumOff val="40000"/>
                </a:schemeClr>
              </a:solidFill>
              <a:latin typeface="+mn-ea"/>
            </a:endParaRPr>
          </a:p>
        </p:txBody>
      </p:sp>
      <p:sp>
        <p:nvSpPr>
          <p:cNvPr id="41" name="角丸四角形 56">
            <a:extLst>
              <a:ext uri="{FF2B5EF4-FFF2-40B4-BE49-F238E27FC236}">
                <a16:creationId xmlns:a16="http://schemas.microsoft.com/office/drawing/2014/main" id="{D3485BC7-56EF-05A5-A1E3-BD8B094AA858}"/>
              </a:ext>
            </a:extLst>
          </p:cNvPr>
          <p:cNvSpPr/>
          <p:nvPr/>
        </p:nvSpPr>
        <p:spPr>
          <a:xfrm>
            <a:off x="5392402" y="4122280"/>
            <a:ext cx="936000" cy="432000"/>
          </a:xfrm>
          <a:prstGeom prst="roundRect">
            <a:avLst>
              <a:gd name="adj" fmla="val 10254"/>
            </a:avLst>
          </a:prstGeom>
          <a:solidFill>
            <a:schemeClr val="bg1"/>
          </a:solidFill>
          <a:ln>
            <a:solidFill>
              <a:srgbClr val="EE7800"/>
            </a:solidFill>
          </a:ln>
        </p:spPr>
        <p:style>
          <a:lnRef idx="2">
            <a:schemeClr val="accent1">
              <a:shade val="50000"/>
            </a:schemeClr>
          </a:lnRef>
          <a:fillRef idx="1">
            <a:schemeClr val="accent1"/>
          </a:fillRef>
          <a:effectRef idx="0">
            <a:schemeClr val="accent1"/>
          </a:effectRef>
          <a:fontRef idx="minor">
            <a:schemeClr val="lt1"/>
          </a:fontRef>
        </p:style>
        <p:txBody>
          <a:bodyPr wrap="none" tIns="90000" rtlCol="0" anchor="ctr"/>
          <a:lstStyle/>
          <a:p>
            <a:pPr algn="ctr"/>
            <a:r>
              <a:rPr kumimoji="1" lang="ja-JP" altLang="en-US" sz="1200">
                <a:solidFill>
                  <a:schemeClr val="accent3"/>
                </a:solidFill>
                <a:latin typeface="+mn-ea"/>
              </a:rPr>
              <a:t>リース資産</a:t>
            </a:r>
            <a:endParaRPr kumimoji="1" lang="en-US" altLang="ja-JP" sz="1200">
              <a:solidFill>
                <a:schemeClr val="accent3"/>
              </a:solidFill>
              <a:latin typeface="+mn-ea"/>
            </a:endParaRPr>
          </a:p>
          <a:p>
            <a:pPr algn="ctr"/>
            <a:r>
              <a:rPr lang="ja-JP" altLang="en-US" sz="1200">
                <a:solidFill>
                  <a:schemeClr val="accent3"/>
                </a:solidFill>
                <a:latin typeface="+mn-ea"/>
              </a:rPr>
              <a:t>連携</a:t>
            </a:r>
            <a:endParaRPr kumimoji="1" lang="ja-JP" altLang="en-US" sz="1200">
              <a:solidFill>
                <a:schemeClr val="accent3"/>
              </a:solidFill>
              <a:latin typeface="+mn-ea"/>
            </a:endParaRPr>
          </a:p>
        </p:txBody>
      </p:sp>
      <p:grpSp>
        <p:nvGrpSpPr>
          <p:cNvPr id="42" name="グループ化 41">
            <a:extLst>
              <a:ext uri="{FF2B5EF4-FFF2-40B4-BE49-F238E27FC236}">
                <a16:creationId xmlns:a16="http://schemas.microsoft.com/office/drawing/2014/main" id="{A2DF5D59-4AE5-3442-FD9F-8A4B6A5E7E7C}"/>
              </a:ext>
            </a:extLst>
          </p:cNvPr>
          <p:cNvGrpSpPr/>
          <p:nvPr/>
        </p:nvGrpSpPr>
        <p:grpSpPr>
          <a:xfrm>
            <a:off x="836948" y="1839904"/>
            <a:ext cx="405217" cy="742051"/>
            <a:chOff x="4827777" y="1401841"/>
            <a:chExt cx="773845" cy="1417098"/>
          </a:xfrm>
        </p:grpSpPr>
        <p:sp>
          <p:nvSpPr>
            <p:cNvPr id="43" name="Freeform 14">
              <a:extLst>
                <a:ext uri="{FF2B5EF4-FFF2-40B4-BE49-F238E27FC236}">
                  <a16:creationId xmlns:a16="http://schemas.microsoft.com/office/drawing/2014/main" id="{AB9F15A4-D2E9-C195-5157-3275ED58865E}"/>
                </a:ext>
              </a:extLst>
            </p:cNvPr>
            <p:cNvSpPr>
              <a:spLocks noEditPoints="1"/>
            </p:cNvSpPr>
            <p:nvPr/>
          </p:nvSpPr>
          <p:spPr bwMode="auto">
            <a:xfrm>
              <a:off x="4827777" y="1806989"/>
              <a:ext cx="773845" cy="1011950"/>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rgbClr val="4B4B4B"/>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テキスト ボックス 43">
              <a:extLst>
                <a:ext uri="{FF2B5EF4-FFF2-40B4-BE49-F238E27FC236}">
                  <a16:creationId xmlns:a16="http://schemas.microsoft.com/office/drawing/2014/main" id="{CCDFB0F7-D0D3-0BFD-1823-7C527D84B10C}"/>
                </a:ext>
              </a:extLst>
            </p:cNvPr>
            <p:cNvSpPr txBox="1"/>
            <p:nvPr/>
          </p:nvSpPr>
          <p:spPr>
            <a:xfrm>
              <a:off x="4894135" y="1401841"/>
              <a:ext cx="646330" cy="276999"/>
            </a:xfrm>
            <a:prstGeom prst="rect">
              <a:avLst/>
            </a:prstGeom>
            <a:noFill/>
          </p:spPr>
          <p:txBody>
            <a:bodyPr wrap="none" rtlCol="0">
              <a:spAutoFit/>
            </a:bodyPr>
            <a:lstStyle/>
            <a:p>
              <a:pPr algn="ctr"/>
              <a:r>
                <a:rPr kumimoji="1" lang="ja-JP" altLang="en-US" sz="1200" b="1" dirty="0">
                  <a:solidFill>
                    <a:srgbClr val="4B4B4B"/>
                  </a:solidFill>
                </a:rPr>
                <a:t>契約書</a:t>
              </a:r>
            </a:p>
          </p:txBody>
        </p:sp>
      </p:grpSp>
      <p:grpSp>
        <p:nvGrpSpPr>
          <p:cNvPr id="46" name="グループ化 45">
            <a:extLst>
              <a:ext uri="{FF2B5EF4-FFF2-40B4-BE49-F238E27FC236}">
                <a16:creationId xmlns:a16="http://schemas.microsoft.com/office/drawing/2014/main" id="{621C2905-7249-B866-DE8E-3D7C046D38AC}"/>
              </a:ext>
            </a:extLst>
          </p:cNvPr>
          <p:cNvGrpSpPr/>
          <p:nvPr/>
        </p:nvGrpSpPr>
        <p:grpSpPr>
          <a:xfrm>
            <a:off x="836948" y="3380229"/>
            <a:ext cx="405217" cy="742051"/>
            <a:chOff x="4827777" y="1401841"/>
            <a:chExt cx="773845" cy="1417098"/>
          </a:xfrm>
        </p:grpSpPr>
        <p:sp>
          <p:nvSpPr>
            <p:cNvPr id="47" name="Freeform 14">
              <a:extLst>
                <a:ext uri="{FF2B5EF4-FFF2-40B4-BE49-F238E27FC236}">
                  <a16:creationId xmlns:a16="http://schemas.microsoft.com/office/drawing/2014/main" id="{D397A00E-3E90-C5DD-A7BE-16EF03D71808}"/>
                </a:ext>
              </a:extLst>
            </p:cNvPr>
            <p:cNvSpPr>
              <a:spLocks noEditPoints="1"/>
            </p:cNvSpPr>
            <p:nvPr/>
          </p:nvSpPr>
          <p:spPr bwMode="auto">
            <a:xfrm>
              <a:off x="4827777" y="1806989"/>
              <a:ext cx="773845" cy="1011950"/>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rgbClr val="4B4B4B"/>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 name="テキスト ボックス 47">
              <a:extLst>
                <a:ext uri="{FF2B5EF4-FFF2-40B4-BE49-F238E27FC236}">
                  <a16:creationId xmlns:a16="http://schemas.microsoft.com/office/drawing/2014/main" id="{6AE420BD-7D7A-CA84-F7AB-E722F37E0BFD}"/>
                </a:ext>
              </a:extLst>
            </p:cNvPr>
            <p:cNvSpPr txBox="1"/>
            <p:nvPr/>
          </p:nvSpPr>
          <p:spPr>
            <a:xfrm>
              <a:off x="4894135" y="1401841"/>
              <a:ext cx="646330" cy="276999"/>
            </a:xfrm>
            <a:prstGeom prst="rect">
              <a:avLst/>
            </a:prstGeom>
            <a:noFill/>
          </p:spPr>
          <p:txBody>
            <a:bodyPr wrap="none" rtlCol="0">
              <a:spAutoFit/>
            </a:bodyPr>
            <a:lstStyle/>
            <a:p>
              <a:pPr algn="ctr"/>
              <a:r>
                <a:rPr kumimoji="1" lang="ja-JP" altLang="en-US" sz="1200" b="1" dirty="0">
                  <a:solidFill>
                    <a:srgbClr val="4B4B4B"/>
                  </a:solidFill>
                </a:rPr>
                <a:t>契約書</a:t>
              </a:r>
            </a:p>
          </p:txBody>
        </p:sp>
      </p:grpSp>
      <p:sp>
        <p:nvSpPr>
          <p:cNvPr id="51" name="Freeform 7">
            <a:extLst>
              <a:ext uri="{FF2B5EF4-FFF2-40B4-BE49-F238E27FC236}">
                <a16:creationId xmlns:a16="http://schemas.microsoft.com/office/drawing/2014/main" id="{E4486119-EE33-2F2E-E6FC-8EB5652158A7}"/>
              </a:ext>
            </a:extLst>
          </p:cNvPr>
          <p:cNvSpPr>
            <a:spLocks/>
          </p:cNvSpPr>
          <p:nvPr/>
        </p:nvSpPr>
        <p:spPr bwMode="auto">
          <a:xfrm>
            <a:off x="739287" y="4236734"/>
            <a:ext cx="539750" cy="341313"/>
          </a:xfrm>
          <a:custGeom>
            <a:avLst/>
            <a:gdLst>
              <a:gd name="T0" fmla="*/ 461 w 567"/>
              <a:gd name="T1" fmla="*/ 147 h 359"/>
              <a:gd name="T2" fmla="*/ 438 w 567"/>
              <a:gd name="T3" fmla="*/ 150 h 359"/>
              <a:gd name="T4" fmla="*/ 439 w 567"/>
              <a:gd name="T5" fmla="*/ 130 h 359"/>
              <a:gd name="T6" fmla="*/ 309 w 567"/>
              <a:gd name="T7" fmla="*/ 0 h 359"/>
              <a:gd name="T8" fmla="*/ 181 w 567"/>
              <a:gd name="T9" fmla="*/ 103 h 359"/>
              <a:gd name="T10" fmla="*/ 147 w 567"/>
              <a:gd name="T11" fmla="*/ 94 h 359"/>
              <a:gd name="T12" fmla="*/ 78 w 567"/>
              <a:gd name="T13" fmla="*/ 162 h 359"/>
              <a:gd name="T14" fmla="*/ 82 w 567"/>
              <a:gd name="T15" fmla="*/ 185 h 359"/>
              <a:gd name="T16" fmla="*/ 0 w 567"/>
              <a:gd name="T17" fmla="*/ 272 h 359"/>
              <a:gd name="T18" fmla="*/ 87 w 567"/>
              <a:gd name="T19" fmla="*/ 359 h 359"/>
              <a:gd name="T20" fmla="*/ 461 w 567"/>
              <a:gd name="T21" fmla="*/ 359 h 359"/>
              <a:gd name="T22" fmla="*/ 567 w 567"/>
              <a:gd name="T23" fmla="*/ 253 h 359"/>
              <a:gd name="T24" fmla="*/ 461 w 567"/>
              <a:gd name="T25"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359">
                <a:moveTo>
                  <a:pt x="461" y="147"/>
                </a:moveTo>
                <a:cubicBezTo>
                  <a:pt x="453" y="147"/>
                  <a:pt x="445" y="148"/>
                  <a:pt x="438" y="150"/>
                </a:cubicBezTo>
                <a:cubicBezTo>
                  <a:pt x="438" y="143"/>
                  <a:pt x="439" y="137"/>
                  <a:pt x="439" y="130"/>
                </a:cubicBezTo>
                <a:cubicBezTo>
                  <a:pt x="439" y="58"/>
                  <a:pt x="381" y="0"/>
                  <a:pt x="309" y="0"/>
                </a:cubicBezTo>
                <a:cubicBezTo>
                  <a:pt x="246" y="0"/>
                  <a:pt x="194" y="44"/>
                  <a:pt x="181" y="103"/>
                </a:cubicBezTo>
                <a:cubicBezTo>
                  <a:pt x="171" y="97"/>
                  <a:pt x="159" y="94"/>
                  <a:pt x="147" y="94"/>
                </a:cubicBezTo>
                <a:cubicBezTo>
                  <a:pt x="109" y="94"/>
                  <a:pt x="78" y="124"/>
                  <a:pt x="78" y="162"/>
                </a:cubicBezTo>
                <a:cubicBezTo>
                  <a:pt x="78" y="170"/>
                  <a:pt x="79" y="178"/>
                  <a:pt x="82" y="185"/>
                </a:cubicBezTo>
                <a:cubicBezTo>
                  <a:pt x="36" y="188"/>
                  <a:pt x="0" y="225"/>
                  <a:pt x="0" y="272"/>
                </a:cubicBezTo>
                <a:cubicBezTo>
                  <a:pt x="0" y="320"/>
                  <a:pt x="39" y="359"/>
                  <a:pt x="87" y="359"/>
                </a:cubicBezTo>
                <a:cubicBezTo>
                  <a:pt x="461" y="359"/>
                  <a:pt x="461" y="359"/>
                  <a:pt x="461" y="359"/>
                </a:cubicBezTo>
                <a:cubicBezTo>
                  <a:pt x="519" y="359"/>
                  <a:pt x="567" y="312"/>
                  <a:pt x="567" y="253"/>
                </a:cubicBezTo>
                <a:cubicBezTo>
                  <a:pt x="567" y="195"/>
                  <a:pt x="519" y="147"/>
                  <a:pt x="461" y="147"/>
                </a:cubicBezTo>
                <a:close/>
              </a:path>
            </a:pathLst>
          </a:custGeom>
          <a:solidFill>
            <a:srgbClr val="4B4B4B"/>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テキスト ボックス 51">
            <a:extLst>
              <a:ext uri="{FF2B5EF4-FFF2-40B4-BE49-F238E27FC236}">
                <a16:creationId xmlns:a16="http://schemas.microsoft.com/office/drawing/2014/main" id="{FF68E7A1-2858-08C3-549D-006CAF1B65A7}"/>
              </a:ext>
            </a:extLst>
          </p:cNvPr>
          <p:cNvSpPr txBox="1"/>
          <p:nvPr/>
        </p:nvSpPr>
        <p:spPr>
          <a:xfrm>
            <a:off x="3203848" y="3705978"/>
            <a:ext cx="2978697" cy="338554"/>
          </a:xfrm>
          <a:prstGeom prst="rect">
            <a:avLst/>
          </a:prstGeom>
          <a:noFill/>
        </p:spPr>
        <p:txBody>
          <a:bodyPr wrap="square" rtlCol="0">
            <a:spAutoFit/>
          </a:bodyPr>
          <a:lstStyle/>
          <a:p>
            <a:r>
              <a:rPr kumimoji="1" lang="en-US" altLang="ja-JP" sz="1600" b="1" dirty="0">
                <a:solidFill>
                  <a:schemeClr val="bg1"/>
                </a:solidFill>
                <a:latin typeface="+mn-ea"/>
              </a:rPr>
              <a:t>AI</a:t>
            </a:r>
            <a:r>
              <a:rPr lang="ja-JP" altLang="en-US" sz="1600" b="1" dirty="0">
                <a:solidFill>
                  <a:schemeClr val="bg1"/>
                </a:solidFill>
                <a:latin typeface="+mn-ea"/>
              </a:rPr>
              <a:t>新サービス</a:t>
            </a:r>
            <a:endParaRPr kumimoji="1" lang="ja-JP" altLang="en-US" sz="1600" dirty="0">
              <a:solidFill>
                <a:schemeClr val="bg1"/>
              </a:solidFill>
            </a:endParaRPr>
          </a:p>
        </p:txBody>
      </p:sp>
      <p:sp>
        <p:nvSpPr>
          <p:cNvPr id="55" name="Freeform 20">
            <a:extLst>
              <a:ext uri="{FF2B5EF4-FFF2-40B4-BE49-F238E27FC236}">
                <a16:creationId xmlns:a16="http://schemas.microsoft.com/office/drawing/2014/main" id="{51931C6B-1FC4-A1C4-2589-65300A292DF8}"/>
              </a:ext>
            </a:extLst>
          </p:cNvPr>
          <p:cNvSpPr>
            <a:spLocks noEditPoints="1"/>
          </p:cNvSpPr>
          <p:nvPr/>
        </p:nvSpPr>
        <p:spPr bwMode="auto">
          <a:xfrm>
            <a:off x="7817033" y="1820455"/>
            <a:ext cx="380696" cy="500583"/>
          </a:xfrm>
          <a:custGeom>
            <a:avLst/>
            <a:gdLst>
              <a:gd name="T0" fmla="*/ 302 w 302"/>
              <a:gd name="T1" fmla="*/ 76 h 397"/>
              <a:gd name="T2" fmla="*/ 0 w 302"/>
              <a:gd name="T3" fmla="*/ 397 h 397"/>
              <a:gd name="T4" fmla="*/ 226 w 302"/>
              <a:gd name="T5" fmla="*/ 0 h 397"/>
              <a:gd name="T6" fmla="*/ 234 w 302"/>
              <a:gd name="T7" fmla="*/ 0 h 397"/>
              <a:gd name="T8" fmla="*/ 302 w 302"/>
              <a:gd name="T9" fmla="*/ 68 h 397"/>
              <a:gd name="T10" fmla="*/ 270 w 302"/>
              <a:gd name="T11" fmla="*/ 244 h 397"/>
              <a:gd name="T12" fmla="*/ 258 w 302"/>
              <a:gd name="T13" fmla="*/ 142 h 397"/>
              <a:gd name="T14" fmla="*/ 32 w 302"/>
              <a:gd name="T15" fmla="*/ 153 h 397"/>
              <a:gd name="T16" fmla="*/ 43 w 302"/>
              <a:gd name="T17" fmla="*/ 256 h 397"/>
              <a:gd name="T18" fmla="*/ 270 w 302"/>
              <a:gd name="T19" fmla="*/ 244 h 397"/>
              <a:gd name="T20" fmla="*/ 86 w 302"/>
              <a:gd name="T21" fmla="*/ 184 h 397"/>
              <a:gd name="T22" fmla="*/ 98 w 302"/>
              <a:gd name="T23" fmla="*/ 219 h 397"/>
              <a:gd name="T24" fmla="*/ 116 w 302"/>
              <a:gd name="T25" fmla="*/ 215 h 397"/>
              <a:gd name="T26" fmla="*/ 96 w 302"/>
              <a:gd name="T27" fmla="*/ 235 h 397"/>
              <a:gd name="T28" fmla="*/ 62 w 302"/>
              <a:gd name="T29" fmla="*/ 199 h 397"/>
              <a:gd name="T30" fmla="*/ 78 w 302"/>
              <a:gd name="T31" fmla="*/ 167 h 397"/>
              <a:gd name="T32" fmla="*/ 119 w 302"/>
              <a:gd name="T33" fmla="*/ 167 h 397"/>
              <a:gd name="T34" fmla="*/ 105 w 302"/>
              <a:gd name="T35" fmla="*/ 179 h 397"/>
              <a:gd name="T36" fmla="*/ 174 w 302"/>
              <a:gd name="T37" fmla="*/ 213 h 397"/>
              <a:gd name="T38" fmla="*/ 161 w 302"/>
              <a:gd name="T39" fmla="*/ 232 h 397"/>
              <a:gd name="T40" fmla="*/ 134 w 302"/>
              <a:gd name="T41" fmla="*/ 234 h 397"/>
              <a:gd name="T42" fmla="*/ 124 w 302"/>
              <a:gd name="T43" fmla="*/ 214 h 397"/>
              <a:gd name="T44" fmla="*/ 146 w 302"/>
              <a:gd name="T45" fmla="*/ 219 h 397"/>
              <a:gd name="T46" fmla="*/ 155 w 302"/>
              <a:gd name="T47" fmla="*/ 214 h 397"/>
              <a:gd name="T48" fmla="*/ 151 w 302"/>
              <a:gd name="T49" fmla="*/ 209 h 397"/>
              <a:gd name="T50" fmla="*/ 132 w 302"/>
              <a:gd name="T51" fmla="*/ 199 h 397"/>
              <a:gd name="T52" fmla="*/ 125 w 302"/>
              <a:gd name="T53" fmla="*/ 183 h 397"/>
              <a:gd name="T54" fmla="*/ 151 w 302"/>
              <a:gd name="T55" fmla="*/ 162 h 397"/>
              <a:gd name="T56" fmla="*/ 168 w 302"/>
              <a:gd name="T57" fmla="*/ 182 h 397"/>
              <a:gd name="T58" fmla="*/ 145 w 302"/>
              <a:gd name="T59" fmla="*/ 179 h 397"/>
              <a:gd name="T60" fmla="*/ 146 w 302"/>
              <a:gd name="T61" fmla="*/ 186 h 397"/>
              <a:gd name="T62" fmla="*/ 170 w 302"/>
              <a:gd name="T63" fmla="*/ 201 h 397"/>
              <a:gd name="T64" fmla="*/ 223 w 302"/>
              <a:gd name="T65" fmla="*/ 163 h 397"/>
              <a:gd name="T66" fmla="*/ 221 w 302"/>
              <a:gd name="T67" fmla="*/ 234 h 397"/>
              <a:gd name="T68" fmla="*/ 175 w 302"/>
              <a:gd name="T69" fmla="*/ 163 h 397"/>
              <a:gd name="T70" fmla="*/ 206 w 302"/>
              <a:gd name="T71" fmla="*/ 199 h 397"/>
              <a:gd name="T72" fmla="*/ 211 w 302"/>
              <a:gd name="T73" fmla="*/ 207 h 397"/>
              <a:gd name="T74" fmla="*/ 223 w 302"/>
              <a:gd name="T75" fmla="*/ 163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2" h="397">
                <a:moveTo>
                  <a:pt x="226" y="76"/>
                </a:moveTo>
                <a:cubicBezTo>
                  <a:pt x="302" y="76"/>
                  <a:pt x="302" y="76"/>
                  <a:pt x="302" y="76"/>
                </a:cubicBezTo>
                <a:cubicBezTo>
                  <a:pt x="302" y="397"/>
                  <a:pt x="302" y="397"/>
                  <a:pt x="302" y="397"/>
                </a:cubicBezTo>
                <a:cubicBezTo>
                  <a:pt x="0" y="397"/>
                  <a:pt x="0" y="397"/>
                  <a:pt x="0" y="397"/>
                </a:cubicBezTo>
                <a:cubicBezTo>
                  <a:pt x="0" y="0"/>
                  <a:pt x="0" y="0"/>
                  <a:pt x="0" y="0"/>
                </a:cubicBezTo>
                <a:cubicBezTo>
                  <a:pt x="226" y="0"/>
                  <a:pt x="226" y="0"/>
                  <a:pt x="226" y="0"/>
                </a:cubicBezTo>
                <a:lnTo>
                  <a:pt x="226"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8"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8" y="256"/>
                  <a:pt x="258" y="256"/>
                  <a:pt x="258" y="256"/>
                </a:cubicBezTo>
                <a:cubicBezTo>
                  <a:pt x="265" y="256"/>
                  <a:pt x="270" y="250"/>
                  <a:pt x="270" y="244"/>
                </a:cubicBezTo>
                <a:close/>
                <a:moveTo>
                  <a:pt x="97" y="178"/>
                </a:moveTo>
                <a:cubicBezTo>
                  <a:pt x="92" y="178"/>
                  <a:pt x="88" y="180"/>
                  <a:pt x="86" y="184"/>
                </a:cubicBezTo>
                <a:cubicBezTo>
                  <a:pt x="83" y="187"/>
                  <a:pt x="82" y="192"/>
                  <a:pt x="82" y="199"/>
                </a:cubicBezTo>
                <a:cubicBezTo>
                  <a:pt x="82" y="213"/>
                  <a:pt x="87" y="219"/>
                  <a:pt x="98" y="219"/>
                </a:cubicBezTo>
                <a:cubicBezTo>
                  <a:pt x="101" y="219"/>
                  <a:pt x="104" y="219"/>
                  <a:pt x="107" y="218"/>
                </a:cubicBezTo>
                <a:cubicBezTo>
                  <a:pt x="110" y="217"/>
                  <a:pt x="113" y="216"/>
                  <a:pt x="116" y="215"/>
                </a:cubicBezTo>
                <a:cubicBezTo>
                  <a:pt x="116" y="231"/>
                  <a:pt x="116" y="231"/>
                  <a:pt x="116" y="231"/>
                </a:cubicBezTo>
                <a:cubicBezTo>
                  <a:pt x="110" y="234"/>
                  <a:pt x="103" y="235"/>
                  <a:pt x="96" y="235"/>
                </a:cubicBezTo>
                <a:cubicBezTo>
                  <a:pt x="85" y="235"/>
                  <a:pt x="77" y="232"/>
                  <a:pt x="71" y="226"/>
                </a:cubicBezTo>
                <a:cubicBezTo>
                  <a:pt x="65" y="220"/>
                  <a:pt x="62" y="211"/>
                  <a:pt x="62" y="199"/>
                </a:cubicBezTo>
                <a:cubicBezTo>
                  <a:pt x="62" y="192"/>
                  <a:pt x="64" y="185"/>
                  <a:pt x="67" y="180"/>
                </a:cubicBezTo>
                <a:cubicBezTo>
                  <a:pt x="69" y="174"/>
                  <a:pt x="73" y="170"/>
                  <a:pt x="78" y="167"/>
                </a:cubicBezTo>
                <a:cubicBezTo>
                  <a:pt x="84" y="164"/>
                  <a:pt x="90" y="162"/>
                  <a:pt x="97" y="162"/>
                </a:cubicBezTo>
                <a:cubicBezTo>
                  <a:pt x="104" y="162"/>
                  <a:pt x="112" y="164"/>
                  <a:pt x="119" y="167"/>
                </a:cubicBezTo>
                <a:cubicBezTo>
                  <a:pt x="113" y="182"/>
                  <a:pt x="113" y="182"/>
                  <a:pt x="113" y="182"/>
                </a:cubicBezTo>
                <a:cubicBezTo>
                  <a:pt x="110" y="181"/>
                  <a:pt x="108" y="180"/>
                  <a:pt x="105" y="179"/>
                </a:cubicBezTo>
                <a:cubicBezTo>
                  <a:pt x="102" y="178"/>
                  <a:pt x="100" y="178"/>
                  <a:pt x="97" y="178"/>
                </a:cubicBezTo>
                <a:close/>
                <a:moveTo>
                  <a:pt x="174" y="213"/>
                </a:moveTo>
                <a:cubicBezTo>
                  <a:pt x="174" y="217"/>
                  <a:pt x="173" y="221"/>
                  <a:pt x="171" y="224"/>
                </a:cubicBezTo>
                <a:cubicBezTo>
                  <a:pt x="168" y="228"/>
                  <a:pt x="165" y="230"/>
                  <a:pt x="161" y="232"/>
                </a:cubicBezTo>
                <a:cubicBezTo>
                  <a:pt x="157" y="234"/>
                  <a:pt x="152" y="235"/>
                  <a:pt x="146" y="235"/>
                </a:cubicBezTo>
                <a:cubicBezTo>
                  <a:pt x="141" y="235"/>
                  <a:pt x="137" y="235"/>
                  <a:pt x="134" y="234"/>
                </a:cubicBezTo>
                <a:cubicBezTo>
                  <a:pt x="131" y="233"/>
                  <a:pt x="128" y="232"/>
                  <a:pt x="124" y="231"/>
                </a:cubicBezTo>
                <a:cubicBezTo>
                  <a:pt x="124" y="214"/>
                  <a:pt x="124" y="214"/>
                  <a:pt x="124" y="214"/>
                </a:cubicBezTo>
                <a:cubicBezTo>
                  <a:pt x="128" y="215"/>
                  <a:pt x="132" y="217"/>
                  <a:pt x="136" y="218"/>
                </a:cubicBezTo>
                <a:cubicBezTo>
                  <a:pt x="140" y="219"/>
                  <a:pt x="143" y="219"/>
                  <a:pt x="146" y="219"/>
                </a:cubicBezTo>
                <a:cubicBezTo>
                  <a:pt x="149" y="219"/>
                  <a:pt x="151" y="219"/>
                  <a:pt x="153" y="218"/>
                </a:cubicBezTo>
                <a:cubicBezTo>
                  <a:pt x="154" y="217"/>
                  <a:pt x="155" y="216"/>
                  <a:pt x="155" y="214"/>
                </a:cubicBezTo>
                <a:cubicBezTo>
                  <a:pt x="155" y="213"/>
                  <a:pt x="154" y="212"/>
                  <a:pt x="154" y="212"/>
                </a:cubicBezTo>
                <a:cubicBezTo>
                  <a:pt x="153" y="211"/>
                  <a:pt x="153" y="210"/>
                  <a:pt x="151" y="209"/>
                </a:cubicBezTo>
                <a:cubicBezTo>
                  <a:pt x="150" y="209"/>
                  <a:pt x="147" y="207"/>
                  <a:pt x="142" y="205"/>
                </a:cubicBezTo>
                <a:cubicBezTo>
                  <a:pt x="137" y="203"/>
                  <a:pt x="134" y="201"/>
                  <a:pt x="132" y="199"/>
                </a:cubicBezTo>
                <a:cubicBezTo>
                  <a:pt x="129" y="197"/>
                  <a:pt x="128" y="195"/>
                  <a:pt x="126" y="192"/>
                </a:cubicBezTo>
                <a:cubicBezTo>
                  <a:pt x="125" y="189"/>
                  <a:pt x="125" y="186"/>
                  <a:pt x="125" y="183"/>
                </a:cubicBezTo>
                <a:cubicBezTo>
                  <a:pt x="125" y="176"/>
                  <a:pt x="127" y="171"/>
                  <a:pt x="132" y="168"/>
                </a:cubicBezTo>
                <a:cubicBezTo>
                  <a:pt x="137" y="164"/>
                  <a:pt x="143" y="162"/>
                  <a:pt x="151" y="162"/>
                </a:cubicBezTo>
                <a:cubicBezTo>
                  <a:pt x="159" y="162"/>
                  <a:pt x="166" y="164"/>
                  <a:pt x="174" y="167"/>
                </a:cubicBezTo>
                <a:cubicBezTo>
                  <a:pt x="168" y="182"/>
                  <a:pt x="168" y="182"/>
                  <a:pt x="168" y="182"/>
                </a:cubicBezTo>
                <a:cubicBezTo>
                  <a:pt x="161" y="179"/>
                  <a:pt x="156" y="178"/>
                  <a:pt x="151" y="178"/>
                </a:cubicBezTo>
                <a:cubicBezTo>
                  <a:pt x="148" y="178"/>
                  <a:pt x="147" y="178"/>
                  <a:pt x="145" y="179"/>
                </a:cubicBezTo>
                <a:cubicBezTo>
                  <a:pt x="144" y="180"/>
                  <a:pt x="144" y="181"/>
                  <a:pt x="144" y="182"/>
                </a:cubicBezTo>
                <a:cubicBezTo>
                  <a:pt x="144" y="183"/>
                  <a:pt x="144" y="185"/>
                  <a:pt x="146" y="186"/>
                </a:cubicBezTo>
                <a:cubicBezTo>
                  <a:pt x="147" y="187"/>
                  <a:pt x="151" y="189"/>
                  <a:pt x="158" y="192"/>
                </a:cubicBezTo>
                <a:cubicBezTo>
                  <a:pt x="164" y="195"/>
                  <a:pt x="168" y="198"/>
                  <a:pt x="170" y="201"/>
                </a:cubicBezTo>
                <a:cubicBezTo>
                  <a:pt x="173" y="204"/>
                  <a:pt x="174" y="208"/>
                  <a:pt x="174" y="213"/>
                </a:cubicBezTo>
                <a:close/>
                <a:moveTo>
                  <a:pt x="223" y="163"/>
                </a:moveTo>
                <a:cubicBezTo>
                  <a:pt x="244" y="163"/>
                  <a:pt x="244" y="163"/>
                  <a:pt x="244" y="163"/>
                </a:cubicBezTo>
                <a:cubicBezTo>
                  <a:pt x="221" y="234"/>
                  <a:pt x="221" y="234"/>
                  <a:pt x="221" y="234"/>
                </a:cubicBezTo>
                <a:cubicBezTo>
                  <a:pt x="198" y="234"/>
                  <a:pt x="198" y="234"/>
                  <a:pt x="198" y="234"/>
                </a:cubicBezTo>
                <a:cubicBezTo>
                  <a:pt x="175" y="163"/>
                  <a:pt x="175" y="163"/>
                  <a:pt x="175" y="163"/>
                </a:cubicBezTo>
                <a:cubicBezTo>
                  <a:pt x="197" y="163"/>
                  <a:pt x="197" y="163"/>
                  <a:pt x="197" y="163"/>
                </a:cubicBezTo>
                <a:cubicBezTo>
                  <a:pt x="206" y="199"/>
                  <a:pt x="206" y="199"/>
                  <a:pt x="206" y="199"/>
                </a:cubicBezTo>
                <a:cubicBezTo>
                  <a:pt x="208" y="207"/>
                  <a:pt x="210" y="213"/>
                  <a:pt x="210" y="216"/>
                </a:cubicBezTo>
                <a:cubicBezTo>
                  <a:pt x="210" y="214"/>
                  <a:pt x="210" y="211"/>
                  <a:pt x="211" y="207"/>
                </a:cubicBezTo>
                <a:cubicBezTo>
                  <a:pt x="212" y="204"/>
                  <a:pt x="212" y="201"/>
                  <a:pt x="213" y="199"/>
                </a:cubicBezTo>
                <a:lnTo>
                  <a:pt x="223" y="163"/>
                </a:lnTo>
                <a:close/>
              </a:path>
            </a:pathLst>
          </a:custGeom>
          <a:solidFill>
            <a:srgbClr val="4B4B4B"/>
          </a:solidFill>
          <a:ln>
            <a:noFill/>
          </a:ln>
        </p:spPr>
        <p:txBody>
          <a:bodyPr vert="horz" wrap="square" lIns="91440" tIns="45720" rIns="91440" bIns="45720" numCol="1" anchor="t" anchorCtr="0" compatLnSpc="1">
            <a:prstTxWarp prst="textNoShape">
              <a:avLst/>
            </a:prstTxWarp>
          </a:bodyPr>
          <a:lstStyle/>
          <a:p>
            <a:endParaRPr lang="ja-JP" altLang="en-US" dirty="0"/>
          </a:p>
        </p:txBody>
      </p:sp>
      <p:grpSp>
        <p:nvGrpSpPr>
          <p:cNvPr id="56" name="グループ化 55">
            <a:extLst>
              <a:ext uri="{FF2B5EF4-FFF2-40B4-BE49-F238E27FC236}">
                <a16:creationId xmlns:a16="http://schemas.microsoft.com/office/drawing/2014/main" id="{A3A84B7E-C386-15F6-909C-0124BDB6C6D7}"/>
              </a:ext>
            </a:extLst>
          </p:cNvPr>
          <p:cNvGrpSpPr/>
          <p:nvPr/>
        </p:nvGrpSpPr>
        <p:grpSpPr>
          <a:xfrm>
            <a:off x="7475513" y="3705978"/>
            <a:ext cx="1107996" cy="944181"/>
            <a:chOff x="7879057" y="1923678"/>
            <a:chExt cx="1107996" cy="944181"/>
          </a:xfrm>
        </p:grpSpPr>
        <p:pic>
          <p:nvPicPr>
            <p:cNvPr id="57" name="図 56" descr="ロゴ&#10;&#10;AI によって生成されたコンテンツは間違っている可能性があります。">
              <a:extLst>
                <a:ext uri="{FF2B5EF4-FFF2-40B4-BE49-F238E27FC236}">
                  <a16:creationId xmlns:a16="http://schemas.microsoft.com/office/drawing/2014/main" id="{33A889C2-73E5-BEAB-C6D5-33F448393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5241" y="1923678"/>
              <a:ext cx="855629" cy="648072"/>
            </a:xfrm>
            <a:prstGeom prst="rect">
              <a:avLst/>
            </a:prstGeom>
          </p:spPr>
        </p:pic>
        <p:sp>
          <p:nvSpPr>
            <p:cNvPr id="58" name="テキスト ボックス 57">
              <a:extLst>
                <a:ext uri="{FF2B5EF4-FFF2-40B4-BE49-F238E27FC236}">
                  <a16:creationId xmlns:a16="http://schemas.microsoft.com/office/drawing/2014/main" id="{DD0953A9-1865-B2FB-D76F-44E9A387CA1E}"/>
                </a:ext>
              </a:extLst>
            </p:cNvPr>
            <p:cNvSpPr txBox="1"/>
            <p:nvPr/>
          </p:nvSpPr>
          <p:spPr>
            <a:xfrm>
              <a:off x="7879057" y="2590860"/>
              <a:ext cx="1107996" cy="276999"/>
            </a:xfrm>
            <a:prstGeom prst="rect">
              <a:avLst/>
            </a:prstGeom>
            <a:noFill/>
          </p:spPr>
          <p:txBody>
            <a:bodyPr wrap="none" rtlCol="0">
              <a:spAutoFit/>
            </a:bodyPr>
            <a:lstStyle/>
            <a:p>
              <a:pPr algn="ctr"/>
              <a:r>
                <a:rPr kumimoji="1" lang="ja-JP" altLang="en-US" sz="1200" b="1" dirty="0">
                  <a:solidFill>
                    <a:srgbClr val="2E7DC2"/>
                  </a:solidFill>
                </a:rPr>
                <a:t>固定資産管理</a:t>
              </a:r>
            </a:p>
          </p:txBody>
        </p:sp>
      </p:grpSp>
      <p:sp>
        <p:nvSpPr>
          <p:cNvPr id="59" name="テキスト ボックス 58">
            <a:extLst>
              <a:ext uri="{FF2B5EF4-FFF2-40B4-BE49-F238E27FC236}">
                <a16:creationId xmlns:a16="http://schemas.microsoft.com/office/drawing/2014/main" id="{81068416-4B08-88EA-C04B-F0CB2CDFF4A1}"/>
              </a:ext>
            </a:extLst>
          </p:cNvPr>
          <p:cNvSpPr txBox="1"/>
          <p:nvPr/>
        </p:nvSpPr>
        <p:spPr>
          <a:xfrm>
            <a:off x="4283968" y="4768182"/>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
        <p:nvSpPr>
          <p:cNvPr id="7" name="正方形/長方形 6">
            <a:extLst>
              <a:ext uri="{FF2B5EF4-FFF2-40B4-BE49-F238E27FC236}">
                <a16:creationId xmlns:a16="http://schemas.microsoft.com/office/drawing/2014/main" id="{9602CA80-3AFC-DF11-056D-753D704B6526}"/>
              </a:ext>
            </a:extLst>
          </p:cNvPr>
          <p:cNvSpPr/>
          <p:nvPr/>
        </p:nvSpPr>
        <p:spPr>
          <a:xfrm>
            <a:off x="6983109" y="574964"/>
            <a:ext cx="1908891" cy="25610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2026</a:t>
            </a:r>
            <a:r>
              <a:rPr kumimoji="1" lang="ja-JP" altLang="en-US" sz="1200" dirty="0"/>
              <a:t>年秋頃実装予定</a:t>
            </a:r>
          </a:p>
        </p:txBody>
      </p:sp>
    </p:spTree>
    <p:extLst>
      <p:ext uri="{BB962C8B-B14F-4D97-AF65-F5344CB8AC3E}">
        <p14:creationId xmlns:p14="http://schemas.microsoft.com/office/powerpoint/2010/main" val="246659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C2DFF-9058-3ACD-FC9B-88A41F5EB0F0}"/>
              </a:ext>
            </a:extLst>
          </p:cNvPr>
          <p:cNvSpPr>
            <a:spLocks noGrp="1"/>
          </p:cNvSpPr>
          <p:nvPr>
            <p:ph type="title"/>
          </p:nvPr>
        </p:nvSpPr>
        <p:spPr/>
        <p:txBody>
          <a:bodyPr/>
          <a:lstStyle/>
          <a:p>
            <a:r>
              <a:rPr lang="en-US" altLang="ja-JP" dirty="0"/>
              <a:t>AI</a:t>
            </a:r>
            <a:r>
              <a:rPr lang="ja-JP" altLang="en-US" dirty="0"/>
              <a:t>関連実装予定機能</a:t>
            </a:r>
            <a:endParaRPr kumimoji="1" lang="ja-JP" altLang="en-US" dirty="0"/>
          </a:p>
        </p:txBody>
      </p:sp>
      <p:sp>
        <p:nvSpPr>
          <p:cNvPr id="3" name="テキスト プレースホルダー 2">
            <a:extLst>
              <a:ext uri="{FF2B5EF4-FFF2-40B4-BE49-F238E27FC236}">
                <a16:creationId xmlns:a16="http://schemas.microsoft.com/office/drawing/2014/main" id="{B73755E5-20C0-2341-B99B-8F99E2620FF0}"/>
              </a:ext>
            </a:extLst>
          </p:cNvPr>
          <p:cNvSpPr>
            <a:spLocks noGrp="1"/>
          </p:cNvSpPr>
          <p:nvPr>
            <p:ph type="body" sz="quarter" idx="16"/>
          </p:nvPr>
        </p:nvSpPr>
        <p:spPr/>
        <p:txBody>
          <a:bodyPr/>
          <a:lstStyle/>
          <a:p>
            <a:r>
              <a:rPr kumimoji="1" lang="en-US" altLang="ja-JP" dirty="0"/>
              <a:t>AI</a:t>
            </a:r>
            <a:r>
              <a:rPr kumimoji="1" lang="ja-JP" altLang="en-US" dirty="0"/>
              <a:t>アシスタント</a:t>
            </a:r>
          </a:p>
        </p:txBody>
      </p:sp>
      <p:sp>
        <p:nvSpPr>
          <p:cNvPr id="4" name="テキスト プレースホルダー 3">
            <a:extLst>
              <a:ext uri="{FF2B5EF4-FFF2-40B4-BE49-F238E27FC236}">
                <a16:creationId xmlns:a16="http://schemas.microsoft.com/office/drawing/2014/main" id="{7B4EA637-12C7-56A0-9777-EF8C4B5C8D05}"/>
              </a:ext>
            </a:extLst>
          </p:cNvPr>
          <p:cNvSpPr>
            <a:spLocks noGrp="1"/>
          </p:cNvSpPr>
          <p:nvPr>
            <p:ph type="body" sz="quarter" idx="17"/>
          </p:nvPr>
        </p:nvSpPr>
        <p:spPr/>
        <p:txBody>
          <a:bodyPr/>
          <a:lstStyle/>
          <a:p>
            <a:r>
              <a:rPr kumimoji="1" lang="ja-JP" altLang="en-US" dirty="0"/>
              <a:t>要望検討会や顧客ロイヤリティ調査のご意見を反映し、生成</a:t>
            </a:r>
            <a:r>
              <a:rPr kumimoji="1" lang="en-US" altLang="ja-JP" dirty="0"/>
              <a:t>AI</a:t>
            </a:r>
            <a:r>
              <a:rPr kumimoji="1" lang="ja-JP" altLang="en-US" dirty="0"/>
              <a:t>を用いた自然言語による</a:t>
            </a:r>
            <a:endParaRPr kumimoji="1" lang="en-US" altLang="ja-JP" dirty="0"/>
          </a:p>
          <a:p>
            <a:r>
              <a:rPr kumimoji="1" lang="ja-JP" altLang="en-US" dirty="0"/>
              <a:t>対話形式の</a:t>
            </a:r>
            <a:r>
              <a:rPr kumimoji="1" lang="en-US" altLang="ja-JP" dirty="0"/>
              <a:t>QA</a:t>
            </a:r>
            <a:r>
              <a:rPr kumimoji="1" lang="ja-JP" altLang="en-US" dirty="0"/>
              <a:t>検索機能を実装予定です</a:t>
            </a:r>
          </a:p>
        </p:txBody>
      </p:sp>
      <p:sp>
        <p:nvSpPr>
          <p:cNvPr id="5" name="スライド番号プレースホルダー 4">
            <a:extLst>
              <a:ext uri="{FF2B5EF4-FFF2-40B4-BE49-F238E27FC236}">
                <a16:creationId xmlns:a16="http://schemas.microsoft.com/office/drawing/2014/main" id="{B1E99460-DECA-7151-2BEF-4B0BFE6CD1D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3AEE7A76-B2D1-4562-4A4A-01EABCC269A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6" name="テキスト ボックス 15">
            <a:extLst>
              <a:ext uri="{FF2B5EF4-FFF2-40B4-BE49-F238E27FC236}">
                <a16:creationId xmlns:a16="http://schemas.microsoft.com/office/drawing/2014/main" id="{CA335937-DA2F-A0D5-A7BB-85120BD98C77}"/>
              </a:ext>
            </a:extLst>
          </p:cNvPr>
          <p:cNvSpPr txBox="1"/>
          <p:nvPr/>
        </p:nvSpPr>
        <p:spPr>
          <a:xfrm>
            <a:off x="4191861" y="4842124"/>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
        <p:nvSpPr>
          <p:cNvPr id="19" name="正方形/長方形 18">
            <a:extLst>
              <a:ext uri="{FF2B5EF4-FFF2-40B4-BE49-F238E27FC236}">
                <a16:creationId xmlns:a16="http://schemas.microsoft.com/office/drawing/2014/main" id="{ADFAE5C0-044C-00D4-8E82-B7D1FF056F32}"/>
              </a:ext>
            </a:extLst>
          </p:cNvPr>
          <p:cNvSpPr/>
          <p:nvPr/>
        </p:nvSpPr>
        <p:spPr>
          <a:xfrm>
            <a:off x="6983109" y="574964"/>
            <a:ext cx="1908891" cy="25610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t>2026</a:t>
            </a:r>
            <a:r>
              <a:rPr kumimoji="1" lang="ja-JP" altLang="en-US" sz="1200" dirty="0"/>
              <a:t>年内実装予定</a:t>
            </a:r>
          </a:p>
        </p:txBody>
      </p:sp>
      <p:grpSp>
        <p:nvGrpSpPr>
          <p:cNvPr id="25" name="グループ化 24">
            <a:extLst>
              <a:ext uri="{FF2B5EF4-FFF2-40B4-BE49-F238E27FC236}">
                <a16:creationId xmlns:a16="http://schemas.microsoft.com/office/drawing/2014/main" id="{895A4E74-3320-AA97-DCF0-C0D23A9D3B46}"/>
              </a:ext>
            </a:extLst>
          </p:cNvPr>
          <p:cNvGrpSpPr/>
          <p:nvPr/>
        </p:nvGrpSpPr>
        <p:grpSpPr>
          <a:xfrm>
            <a:off x="279772" y="1461132"/>
            <a:ext cx="2833896" cy="2258377"/>
            <a:chOff x="467543" y="1493851"/>
            <a:chExt cx="2521839" cy="2009694"/>
          </a:xfrm>
        </p:grpSpPr>
        <p:pic>
          <p:nvPicPr>
            <p:cNvPr id="7" name="図 6">
              <a:extLst>
                <a:ext uri="{FF2B5EF4-FFF2-40B4-BE49-F238E27FC236}">
                  <a16:creationId xmlns:a16="http://schemas.microsoft.com/office/drawing/2014/main" id="{4078D8EC-1E68-3CEF-9F4A-AAC4AD5F20B4}"/>
                </a:ext>
              </a:extLst>
            </p:cNvPr>
            <p:cNvPicPr>
              <a:picLocks noChangeAspect="1"/>
            </p:cNvPicPr>
            <p:nvPr/>
          </p:nvPicPr>
          <p:blipFill>
            <a:blip r:embed="rId2"/>
            <a:srcRect l="29444"/>
            <a:stretch/>
          </p:blipFill>
          <p:spPr>
            <a:xfrm>
              <a:off x="467543" y="1493851"/>
              <a:ext cx="2521839" cy="2009694"/>
            </a:xfrm>
            <a:prstGeom prst="rect">
              <a:avLst/>
            </a:prstGeom>
            <a:ln>
              <a:solidFill>
                <a:schemeClr val="bg1">
                  <a:lumMod val="75000"/>
                </a:schemeClr>
              </a:solidFill>
            </a:ln>
          </p:spPr>
        </p:pic>
        <p:sp>
          <p:nvSpPr>
            <p:cNvPr id="18" name="正方形/長方形 17">
              <a:extLst>
                <a:ext uri="{FF2B5EF4-FFF2-40B4-BE49-F238E27FC236}">
                  <a16:creationId xmlns:a16="http://schemas.microsoft.com/office/drawing/2014/main" id="{AEEFC9D0-2818-FBE1-C3D3-F73DA7374634}"/>
                </a:ext>
              </a:extLst>
            </p:cNvPr>
            <p:cNvSpPr/>
            <p:nvPr/>
          </p:nvSpPr>
          <p:spPr>
            <a:xfrm>
              <a:off x="2278504" y="2051879"/>
              <a:ext cx="651409" cy="33046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A18C4377-14C1-F575-6E85-641BB0AEC4A0}"/>
                </a:ext>
              </a:extLst>
            </p:cNvPr>
            <p:cNvPicPr>
              <a:picLocks noChangeAspect="1"/>
            </p:cNvPicPr>
            <p:nvPr/>
          </p:nvPicPr>
          <p:blipFill>
            <a:blip r:embed="rId3"/>
            <a:stretch>
              <a:fillRect/>
            </a:stretch>
          </p:blipFill>
          <p:spPr>
            <a:xfrm>
              <a:off x="611560" y="1493851"/>
              <a:ext cx="993143" cy="135178"/>
            </a:xfrm>
            <a:prstGeom prst="rect">
              <a:avLst/>
            </a:prstGeom>
            <a:ln>
              <a:solidFill>
                <a:srgbClr val="FF0000"/>
              </a:solidFill>
            </a:ln>
          </p:spPr>
        </p:pic>
      </p:grpSp>
      <p:cxnSp>
        <p:nvCxnSpPr>
          <p:cNvPr id="27" name="直線コネクタ 26">
            <a:extLst>
              <a:ext uri="{FF2B5EF4-FFF2-40B4-BE49-F238E27FC236}">
                <a16:creationId xmlns:a16="http://schemas.microsoft.com/office/drawing/2014/main" id="{09B863C4-14E9-8778-756F-19AC9FC840EF}"/>
              </a:ext>
            </a:extLst>
          </p:cNvPr>
          <p:cNvCxnSpPr>
            <a:cxnSpLocks/>
          </p:cNvCxnSpPr>
          <p:nvPr/>
        </p:nvCxnSpPr>
        <p:spPr>
          <a:xfrm flipH="1" flipV="1">
            <a:off x="1557646" y="1461132"/>
            <a:ext cx="1349248" cy="127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B5D5FE1C-51A9-00AA-42F3-1BBC94347EA8}"/>
              </a:ext>
            </a:extLst>
          </p:cNvPr>
          <p:cNvCxnSpPr>
            <a:cxnSpLocks/>
          </p:cNvCxnSpPr>
          <p:nvPr/>
        </p:nvCxnSpPr>
        <p:spPr>
          <a:xfrm>
            <a:off x="1557646" y="1617929"/>
            <a:ext cx="1304116" cy="3245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3" name="グループ化 52">
            <a:extLst>
              <a:ext uri="{FF2B5EF4-FFF2-40B4-BE49-F238E27FC236}">
                <a16:creationId xmlns:a16="http://schemas.microsoft.com/office/drawing/2014/main" id="{C19D04F0-0A4A-CA13-9951-0B4F4FD11346}"/>
              </a:ext>
            </a:extLst>
          </p:cNvPr>
          <p:cNvGrpSpPr/>
          <p:nvPr/>
        </p:nvGrpSpPr>
        <p:grpSpPr>
          <a:xfrm>
            <a:off x="2861762" y="1473855"/>
            <a:ext cx="4397994" cy="3376807"/>
            <a:chOff x="2281626" y="1466024"/>
            <a:chExt cx="4397994" cy="3376807"/>
          </a:xfrm>
        </p:grpSpPr>
        <p:pic>
          <p:nvPicPr>
            <p:cNvPr id="24" name="図 23">
              <a:extLst>
                <a:ext uri="{FF2B5EF4-FFF2-40B4-BE49-F238E27FC236}">
                  <a16:creationId xmlns:a16="http://schemas.microsoft.com/office/drawing/2014/main" id="{DE4078E8-AE82-5078-ECB7-2E4BDF65715C}"/>
                </a:ext>
              </a:extLst>
            </p:cNvPr>
            <p:cNvPicPr>
              <a:picLocks noChangeAspect="1"/>
            </p:cNvPicPr>
            <p:nvPr/>
          </p:nvPicPr>
          <p:blipFill>
            <a:blip r:embed="rId4"/>
            <a:stretch>
              <a:fillRect/>
            </a:stretch>
          </p:blipFill>
          <p:spPr>
            <a:xfrm>
              <a:off x="2281626" y="1466024"/>
              <a:ext cx="4397994" cy="3376807"/>
            </a:xfrm>
            <a:prstGeom prst="rect">
              <a:avLst/>
            </a:prstGeom>
            <a:ln>
              <a:solidFill>
                <a:srgbClr val="FF0000"/>
              </a:solidFill>
            </a:ln>
          </p:spPr>
        </p:pic>
        <p:sp>
          <p:nvSpPr>
            <p:cNvPr id="39" name="正方形/長方形 38">
              <a:extLst>
                <a:ext uri="{FF2B5EF4-FFF2-40B4-BE49-F238E27FC236}">
                  <a16:creationId xmlns:a16="http://schemas.microsoft.com/office/drawing/2014/main" id="{20866C1A-D987-2555-4CA0-2D2747DC903F}"/>
                </a:ext>
              </a:extLst>
            </p:cNvPr>
            <p:cNvSpPr/>
            <p:nvPr/>
          </p:nvSpPr>
          <p:spPr>
            <a:xfrm>
              <a:off x="2389827" y="1976948"/>
              <a:ext cx="4104457" cy="7997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BC1CE8B5-7B63-9D70-E1C5-729141D95341}"/>
                </a:ext>
              </a:extLst>
            </p:cNvPr>
            <p:cNvSpPr/>
            <p:nvPr/>
          </p:nvSpPr>
          <p:spPr>
            <a:xfrm>
              <a:off x="2352664" y="1613037"/>
              <a:ext cx="4285636" cy="914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157108B3-37BC-C7EE-6134-1DC4B2F2481C}"/>
                </a:ext>
              </a:extLst>
            </p:cNvPr>
            <p:cNvPicPr>
              <a:picLocks noChangeAspect="1"/>
            </p:cNvPicPr>
            <p:nvPr/>
          </p:nvPicPr>
          <p:blipFill>
            <a:blip r:embed="rId5"/>
            <a:stretch>
              <a:fillRect/>
            </a:stretch>
          </p:blipFill>
          <p:spPr>
            <a:xfrm>
              <a:off x="2326758" y="1613036"/>
              <a:ext cx="2525338" cy="216900"/>
            </a:xfrm>
            <a:prstGeom prst="rect">
              <a:avLst/>
            </a:prstGeom>
          </p:spPr>
        </p:pic>
        <p:cxnSp>
          <p:nvCxnSpPr>
            <p:cNvPr id="44" name="直線コネクタ 43">
              <a:extLst>
                <a:ext uri="{FF2B5EF4-FFF2-40B4-BE49-F238E27FC236}">
                  <a16:creationId xmlns:a16="http://schemas.microsoft.com/office/drawing/2014/main" id="{E0A041DD-1054-1683-BBAA-4633EEA2049C}"/>
                </a:ext>
              </a:extLst>
            </p:cNvPr>
            <p:cNvCxnSpPr>
              <a:cxnSpLocks/>
            </p:cNvCxnSpPr>
            <p:nvPr/>
          </p:nvCxnSpPr>
          <p:spPr>
            <a:xfrm>
              <a:off x="4852096" y="1650213"/>
              <a:ext cx="0" cy="179723"/>
            </a:xfrm>
            <a:prstGeom prst="line">
              <a:avLst/>
            </a:prstGeom>
            <a:ln>
              <a:solidFill>
                <a:srgbClr val="98C1F9"/>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a:extLst>
                <a:ext uri="{FF2B5EF4-FFF2-40B4-BE49-F238E27FC236}">
                  <a16:creationId xmlns:a16="http://schemas.microsoft.com/office/drawing/2014/main" id="{8409E50C-7914-BF64-D42B-27DC9EBC2E6F}"/>
                </a:ext>
              </a:extLst>
            </p:cNvPr>
            <p:cNvSpPr txBox="1"/>
            <p:nvPr/>
          </p:nvSpPr>
          <p:spPr>
            <a:xfrm>
              <a:off x="2327199" y="1999033"/>
              <a:ext cx="4167085" cy="707886"/>
            </a:xfrm>
            <a:prstGeom prst="rect">
              <a:avLst/>
            </a:prstGeom>
            <a:noFill/>
          </p:spPr>
          <p:txBody>
            <a:bodyPr wrap="square" rtlCol="0">
              <a:spAutoFit/>
            </a:bodyPr>
            <a:lstStyle/>
            <a:p>
              <a:r>
                <a:rPr kumimoji="1" lang="ja-JP" altLang="en-US" sz="800" b="1" dirty="0">
                  <a:solidFill>
                    <a:srgbClr val="0C15FF"/>
                  </a:solidFill>
                  <a:latin typeface="BIZ UDゴシック" panose="020B0400000000000000" pitchFamily="49" charset="-128"/>
                  <a:ea typeface="BIZ UDゴシック" panose="020B0400000000000000" pitchFamily="49" charset="-128"/>
                </a:rPr>
                <a:t>■</a:t>
              </a:r>
              <a:r>
                <a:rPr kumimoji="1" lang="en-US" altLang="ja-JP" sz="800" b="1" dirty="0">
                  <a:solidFill>
                    <a:srgbClr val="0C15FF"/>
                  </a:solidFill>
                  <a:latin typeface="BIZ UDゴシック" panose="020B0400000000000000" pitchFamily="49" charset="-128"/>
                  <a:ea typeface="BIZ UDゴシック" panose="020B0400000000000000" pitchFamily="49" charset="-128"/>
                </a:rPr>
                <a:t>AI</a:t>
              </a:r>
              <a:r>
                <a:rPr kumimoji="1" lang="ja-JP" altLang="en-US" sz="800" b="1" dirty="0">
                  <a:solidFill>
                    <a:srgbClr val="0C15FF"/>
                  </a:solidFill>
                  <a:latin typeface="BIZ UDゴシック" panose="020B0400000000000000" pitchFamily="49" charset="-128"/>
                  <a:ea typeface="BIZ UDゴシック" panose="020B0400000000000000" pitchFamily="49" charset="-128"/>
                </a:rPr>
                <a:t>による回答</a:t>
              </a:r>
              <a:endParaRPr kumimoji="1" lang="en-US" altLang="ja-JP" sz="800" b="1" dirty="0">
                <a:solidFill>
                  <a:srgbClr val="0C15FF"/>
                </a:solidFill>
                <a:latin typeface="BIZ UDゴシック" panose="020B0400000000000000" pitchFamily="49" charset="-128"/>
                <a:ea typeface="BIZ UDゴシック" panose="020B0400000000000000" pitchFamily="49" charset="-128"/>
              </a:endParaRPr>
            </a:p>
            <a:p>
              <a:r>
                <a:rPr lang="ja-JP" altLang="en-US" sz="800" dirty="0">
                  <a:solidFill>
                    <a:schemeClr val="accent6"/>
                  </a:solidFill>
                  <a:latin typeface="BIZ UDゴシック" panose="020B0400000000000000" pitchFamily="49" charset="-128"/>
                  <a:ea typeface="BIZ UDゴシック" panose="020B0400000000000000" pitchFamily="49" charset="-128"/>
                </a:rPr>
                <a:t>　</a:t>
              </a:r>
              <a:endParaRPr lang="en-US" altLang="ja-JP" sz="800" dirty="0">
                <a:solidFill>
                  <a:schemeClr val="accent6"/>
                </a:solidFill>
                <a:latin typeface="BIZ UDゴシック" panose="020B0400000000000000" pitchFamily="49" charset="-128"/>
                <a:ea typeface="BIZ UDゴシック" panose="020B0400000000000000" pitchFamily="49" charset="-128"/>
              </a:endParaRPr>
            </a:p>
            <a:p>
              <a:r>
                <a:rPr kumimoji="1" lang="ja-JP" altLang="en-US" sz="800" dirty="0">
                  <a:solidFill>
                    <a:schemeClr val="accent6"/>
                  </a:solidFill>
                  <a:latin typeface="BIZ UDゴシック" panose="020B0400000000000000" pitchFamily="49" charset="-128"/>
                  <a:ea typeface="BIZ UDゴシック" panose="020B0400000000000000" pitchFamily="49" charset="-128"/>
                </a:rPr>
                <a:t>　</a:t>
              </a:r>
              <a:r>
                <a:rPr lang="ja-JP" altLang="en-US" sz="800" dirty="0">
                  <a:solidFill>
                    <a:srgbClr val="000000"/>
                  </a:solidFill>
                  <a:latin typeface="BIZ UDゴシック" panose="020B0400000000000000" pitchFamily="49" charset="-128"/>
                  <a:ea typeface="BIZ UDゴシック" panose="020B0400000000000000" pitchFamily="49" charset="-128"/>
                </a:rPr>
                <a:t>デジタルインボイスの発行、送受信が可能な機能です。</a:t>
              </a:r>
              <a:r>
                <a:rPr lang="en-US" altLang="ja-JP" sz="800" dirty="0" err="1">
                  <a:solidFill>
                    <a:srgbClr val="000000"/>
                  </a:solidFill>
                  <a:latin typeface="BIZ UDゴシック" panose="020B0400000000000000" pitchFamily="49" charset="-128"/>
                  <a:ea typeface="BIZ UDゴシック" panose="020B0400000000000000" pitchFamily="49" charset="-128"/>
                </a:rPr>
                <a:t>Peppol</a:t>
              </a:r>
              <a:r>
                <a:rPr lang="ja-JP" altLang="en-US" sz="800" dirty="0">
                  <a:solidFill>
                    <a:srgbClr val="000000"/>
                  </a:solidFill>
                  <a:latin typeface="BIZ UDゴシック" panose="020B0400000000000000" pitchFamily="49" charset="-128"/>
                  <a:ea typeface="BIZ UDゴシック" panose="020B0400000000000000" pitchFamily="49" charset="-128"/>
                </a:rPr>
                <a:t>ネットワークを経由したデータの送受信が可能です。日本版デジタルインボイス標準仕様 </a:t>
              </a:r>
              <a:r>
                <a:rPr lang="en-US" altLang="ja-JP" sz="800" dirty="0">
                  <a:solidFill>
                    <a:srgbClr val="000000"/>
                  </a:solidFill>
                  <a:latin typeface="BIZ UDゴシック" panose="020B0400000000000000" pitchFamily="49" charset="-128"/>
                  <a:ea typeface="BIZ UDゴシック" panose="020B0400000000000000" pitchFamily="49" charset="-128"/>
                </a:rPr>
                <a:t>JP PINT</a:t>
              </a:r>
              <a:r>
                <a:rPr lang="ja-JP" altLang="en-US" sz="800" dirty="0">
                  <a:solidFill>
                    <a:srgbClr val="000000"/>
                  </a:solidFill>
                  <a:latin typeface="BIZ UDゴシック" panose="020B0400000000000000" pitchFamily="49" charset="-128"/>
                  <a:ea typeface="BIZ UDゴシック" panose="020B0400000000000000" pitchFamily="49" charset="-128"/>
                </a:rPr>
                <a:t>（適格請求書）「</a:t>
              </a:r>
              <a:r>
                <a:rPr lang="en-US" altLang="ja-JP" sz="800" dirty="0" err="1">
                  <a:solidFill>
                    <a:srgbClr val="000000"/>
                  </a:solidFill>
                  <a:latin typeface="BIZ UDゴシック" panose="020B0400000000000000" pitchFamily="49" charset="-128"/>
                  <a:ea typeface="BIZ UDゴシック" panose="020B0400000000000000" pitchFamily="49" charset="-128"/>
                </a:rPr>
                <a:t>Peppol</a:t>
              </a:r>
              <a:r>
                <a:rPr lang="en-US" altLang="ja-JP" sz="800" dirty="0">
                  <a:solidFill>
                    <a:srgbClr val="000000"/>
                  </a:solidFill>
                  <a:latin typeface="BIZ UDゴシック" panose="020B0400000000000000" pitchFamily="49" charset="-128"/>
                  <a:ea typeface="BIZ UDゴシック" panose="020B0400000000000000" pitchFamily="49" charset="-128"/>
                </a:rPr>
                <a:t> BIS Standard Invoice JP PINT</a:t>
              </a:r>
              <a:r>
                <a:rPr lang="ja-JP" altLang="en-US" sz="800" dirty="0">
                  <a:solidFill>
                    <a:srgbClr val="000000"/>
                  </a:solidFill>
                  <a:latin typeface="BIZ UDゴシック" panose="020B0400000000000000" pitchFamily="49" charset="-128"/>
                  <a:ea typeface="BIZ UDゴシック" panose="020B0400000000000000" pitchFamily="49" charset="-128"/>
                </a:rPr>
                <a:t>」に対応しています。</a:t>
              </a:r>
              <a:endParaRPr kumimoji="1" lang="ja-JP" altLang="en-US" sz="800" dirty="0">
                <a:solidFill>
                  <a:srgbClr val="000000"/>
                </a:solidFill>
                <a:latin typeface="BIZ UDゴシック" panose="020B0400000000000000" pitchFamily="49" charset="-128"/>
                <a:ea typeface="BIZ UDゴシック" panose="020B0400000000000000" pitchFamily="49" charset="-128"/>
              </a:endParaRPr>
            </a:p>
          </p:txBody>
        </p:sp>
      </p:grpSp>
      <p:sp>
        <p:nvSpPr>
          <p:cNvPr id="49" name="角丸四角形 56">
            <a:extLst>
              <a:ext uri="{FF2B5EF4-FFF2-40B4-BE49-F238E27FC236}">
                <a16:creationId xmlns:a16="http://schemas.microsoft.com/office/drawing/2014/main" id="{55DE8D10-F7F5-C583-2A35-01B2B9DEB14E}"/>
              </a:ext>
            </a:extLst>
          </p:cNvPr>
          <p:cNvSpPr/>
          <p:nvPr/>
        </p:nvSpPr>
        <p:spPr>
          <a:xfrm>
            <a:off x="6116766" y="2982854"/>
            <a:ext cx="2742466" cy="607940"/>
          </a:xfrm>
          <a:prstGeom prst="roundRect">
            <a:avLst>
              <a:gd name="adj" fmla="val 10254"/>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tIns="90000" rtlCol="0" anchor="ctr"/>
          <a:lstStyle/>
          <a:p>
            <a:pPr algn="ctr"/>
            <a:r>
              <a:rPr kumimoji="1" lang="ja-JP" altLang="en-US" sz="1600" dirty="0">
                <a:solidFill>
                  <a:schemeClr val="accent6"/>
                </a:solidFill>
                <a:latin typeface="+mn-ea"/>
              </a:rPr>
              <a:t>自然言語による</a:t>
            </a:r>
            <a:endParaRPr kumimoji="1" lang="en-US" altLang="ja-JP" sz="1600" dirty="0">
              <a:solidFill>
                <a:schemeClr val="accent6"/>
              </a:solidFill>
              <a:latin typeface="+mn-ea"/>
            </a:endParaRPr>
          </a:p>
          <a:p>
            <a:pPr algn="ctr"/>
            <a:r>
              <a:rPr kumimoji="1" lang="ja-JP" altLang="en-US" sz="1600" dirty="0">
                <a:solidFill>
                  <a:schemeClr val="accent6"/>
                </a:solidFill>
                <a:latin typeface="+mn-ea"/>
              </a:rPr>
              <a:t>対話形式の</a:t>
            </a:r>
            <a:r>
              <a:rPr kumimoji="1" lang="en-US" altLang="ja-JP" sz="1600" dirty="0">
                <a:solidFill>
                  <a:schemeClr val="accent6"/>
                </a:solidFill>
                <a:latin typeface="+mn-ea"/>
              </a:rPr>
              <a:t>QA</a:t>
            </a:r>
            <a:endParaRPr kumimoji="1" lang="ja-JP" altLang="en-US" sz="1600" dirty="0">
              <a:solidFill>
                <a:schemeClr val="accent6"/>
              </a:solidFill>
              <a:latin typeface="+mn-ea"/>
            </a:endParaRPr>
          </a:p>
        </p:txBody>
      </p:sp>
    </p:spTree>
    <p:extLst>
      <p:ext uri="{BB962C8B-B14F-4D97-AF65-F5344CB8AC3E}">
        <p14:creationId xmlns:p14="http://schemas.microsoft.com/office/powerpoint/2010/main" val="367384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ED4E570-EF44-E93C-5980-7C0DD000B48A}"/>
              </a:ext>
            </a:extLst>
          </p:cNvPr>
          <p:cNvPicPr>
            <a:picLocks noChangeAspect="1"/>
          </p:cNvPicPr>
          <p:nvPr/>
        </p:nvPicPr>
        <p:blipFill>
          <a:blip r:embed="rId2" cstate="print">
            <a:clrChange>
              <a:clrFrom>
                <a:srgbClr val="00B0EC"/>
              </a:clrFrom>
              <a:clrTo>
                <a:srgbClr val="00B0EC">
                  <a:alpha val="0"/>
                </a:srgbClr>
              </a:clrTo>
            </a:clrChange>
            <a:extLst>
              <a:ext uri="{28A0092B-C50C-407E-A947-70E740481C1C}">
                <a14:useLocalDpi xmlns:a14="http://schemas.microsoft.com/office/drawing/2010/main" val="0"/>
              </a:ext>
            </a:extLst>
          </a:blip>
          <a:srcRect l="36475" t="3969" r="1" b="5201"/>
          <a:stretch/>
        </p:blipFill>
        <p:spPr>
          <a:xfrm>
            <a:off x="4499992" y="621912"/>
            <a:ext cx="4391554" cy="4439735"/>
          </a:xfrm>
          <a:prstGeom prst="rect">
            <a:avLst/>
          </a:prstGeom>
        </p:spPr>
      </p:pic>
      <p:sp>
        <p:nvSpPr>
          <p:cNvPr id="2" name="スライド番号プレースホルダー 1">
            <a:extLst>
              <a:ext uri="{FF2B5EF4-FFF2-40B4-BE49-F238E27FC236}">
                <a16:creationId xmlns:a16="http://schemas.microsoft.com/office/drawing/2014/main" id="{F325E717-D108-66DC-F02E-4BE9FF670833}"/>
              </a:ext>
            </a:extLst>
          </p:cNvPr>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テキスト プレースホルダー 2">
            <a:extLst>
              <a:ext uri="{FF2B5EF4-FFF2-40B4-BE49-F238E27FC236}">
                <a16:creationId xmlns:a16="http://schemas.microsoft.com/office/drawing/2014/main" id="{810E24E2-E972-ABB4-BEAE-46C21058A91E}"/>
              </a:ext>
            </a:extLst>
          </p:cNvPr>
          <p:cNvSpPr>
            <a:spLocks noGrp="1"/>
          </p:cNvSpPr>
          <p:nvPr>
            <p:ph type="body" sz="quarter" idx="14"/>
          </p:nvPr>
        </p:nvSpPr>
        <p:spPr>
          <a:xfrm>
            <a:off x="322014" y="951570"/>
            <a:ext cx="8426450" cy="3780420"/>
          </a:xfrm>
        </p:spPr>
        <p:txBody>
          <a:bodyPr/>
          <a:lstStyle/>
          <a:p>
            <a:pPr>
              <a:lnSpc>
                <a:spcPct val="200000"/>
              </a:lnSpc>
            </a:pPr>
            <a:r>
              <a:rPr lang="en-US" altLang="ja-JP" dirty="0" err="1"/>
              <a:t>SuperStream</a:t>
            </a:r>
            <a:r>
              <a:rPr lang="ja-JP" altLang="en-US" dirty="0"/>
              <a:t>は</a:t>
            </a:r>
            <a:r>
              <a:rPr lang="en-US" altLang="ja-JP" dirty="0"/>
              <a:t>BX</a:t>
            </a:r>
            <a:r>
              <a:rPr lang="ja-JP" altLang="en-US" dirty="0"/>
              <a:t>（バックオフィス</a:t>
            </a:r>
            <a:r>
              <a:rPr lang="en-US" altLang="ja-JP" dirty="0"/>
              <a:t>DX</a:t>
            </a:r>
            <a:r>
              <a:rPr lang="ja-JP" altLang="en-US" dirty="0"/>
              <a:t>）</a:t>
            </a:r>
            <a:endParaRPr lang="en-US" altLang="ja-JP" dirty="0"/>
          </a:p>
          <a:p>
            <a:pPr>
              <a:lnSpc>
                <a:spcPct val="200000"/>
              </a:lnSpc>
            </a:pPr>
            <a:r>
              <a:rPr lang="ja-JP" altLang="en-US" dirty="0"/>
              <a:t>を推進するため、「</a:t>
            </a:r>
            <a:r>
              <a:rPr lang="en-US" altLang="ja-JP" dirty="0"/>
              <a:t>AI</a:t>
            </a:r>
            <a:r>
              <a:rPr lang="ja-JP" altLang="en-US" dirty="0"/>
              <a:t>」を軸に進化し</a:t>
            </a:r>
            <a:endParaRPr lang="en-US" altLang="ja-JP" dirty="0"/>
          </a:p>
          <a:p>
            <a:pPr>
              <a:lnSpc>
                <a:spcPct val="200000"/>
              </a:lnSpc>
            </a:pPr>
            <a:r>
              <a:rPr lang="ja-JP" altLang="en-US" dirty="0"/>
              <a:t>お客さまの業務課題解決と価値創出を支えます。</a:t>
            </a:r>
            <a:br>
              <a:rPr lang="ja-JP" altLang="en-US" dirty="0"/>
            </a:br>
            <a:r>
              <a:rPr lang="ja-JP" altLang="en-US" dirty="0"/>
              <a:t>今後のさらなる発展にご期待ください。</a:t>
            </a:r>
            <a:endParaRPr kumimoji="1" lang="ja-JP" altLang="en-US" dirty="0"/>
          </a:p>
        </p:txBody>
      </p:sp>
      <p:sp>
        <p:nvSpPr>
          <p:cNvPr id="4" name="タイトル 3">
            <a:extLst>
              <a:ext uri="{FF2B5EF4-FFF2-40B4-BE49-F238E27FC236}">
                <a16:creationId xmlns:a16="http://schemas.microsoft.com/office/drawing/2014/main" id="{D78EE1D8-E110-693A-428A-BFB8EF86FCC1}"/>
              </a:ext>
            </a:extLst>
          </p:cNvPr>
          <p:cNvSpPr>
            <a:spLocks noGrp="1"/>
          </p:cNvSpPr>
          <p:nvPr>
            <p:ph type="title"/>
          </p:nvPr>
        </p:nvSpPr>
        <p:spPr/>
        <p:txBody>
          <a:bodyPr/>
          <a:lstStyle/>
          <a:p>
            <a:r>
              <a:rPr kumimoji="1" lang="ja-JP" altLang="en-US" dirty="0"/>
              <a:t>さいごに</a:t>
            </a:r>
          </a:p>
        </p:txBody>
      </p:sp>
      <p:sp>
        <p:nvSpPr>
          <p:cNvPr id="5" name="フッター プレースホルダー 4">
            <a:extLst>
              <a:ext uri="{FF2B5EF4-FFF2-40B4-BE49-F238E27FC236}">
                <a16:creationId xmlns:a16="http://schemas.microsoft.com/office/drawing/2014/main" id="{02B01894-E1AE-A548-CE12-F237A4A6BF59}"/>
              </a:ext>
            </a:extLst>
          </p:cNvPr>
          <p:cNvSpPr>
            <a:spLocks noGrp="1"/>
          </p:cNvSpPr>
          <p:nvPr>
            <p:ph type="ftr" sz="quarter" idx="3"/>
          </p:nvPr>
        </p:nvSpPr>
        <p:spPr/>
        <p:txBody>
          <a:body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299323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13</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50FEDF2-DF97-3FF2-80BB-07A0763675B2}"/>
              </a:ext>
            </a:extLst>
          </p:cNvPr>
          <p:cNvPicPr>
            <a:picLocks noChangeAspect="1"/>
          </p:cNvPicPr>
          <p:nvPr/>
        </p:nvPicPr>
        <p:blipFill>
          <a:blip r:embed="rId3" cstate="print">
            <a:clrChange>
              <a:clrFrom>
                <a:srgbClr val="00B0EC"/>
              </a:clrFrom>
              <a:clrTo>
                <a:srgbClr val="00B0EC">
                  <a:alpha val="0"/>
                </a:srgbClr>
              </a:clrTo>
            </a:clrChange>
            <a:extLst>
              <a:ext uri="{28A0092B-C50C-407E-A947-70E740481C1C}">
                <a14:useLocalDpi xmlns:a14="http://schemas.microsoft.com/office/drawing/2010/main" val="0"/>
              </a:ext>
            </a:extLst>
          </a:blip>
          <a:srcRect l="36475" t="3969" r="1" b="5201"/>
          <a:stretch/>
        </p:blipFill>
        <p:spPr>
          <a:xfrm>
            <a:off x="4499992" y="621912"/>
            <a:ext cx="4391554" cy="4439735"/>
          </a:xfrm>
          <a:prstGeom prst="rect">
            <a:avLst/>
          </a:prstGeom>
        </p:spPr>
      </p:pic>
      <p:sp>
        <p:nvSpPr>
          <p:cNvPr id="2" name="スライド番号プレースホルダー 1">
            <a:extLst>
              <a:ext uri="{FF2B5EF4-FFF2-40B4-BE49-F238E27FC236}">
                <a16:creationId xmlns:a16="http://schemas.microsoft.com/office/drawing/2014/main" id="{3046F527-670B-DE52-B7D4-4B46B4841595}"/>
              </a:ext>
            </a:extLst>
          </p:cNvPr>
          <p:cNvSpPr>
            <a:spLocks noGrp="1"/>
          </p:cNvSpPr>
          <p:nvPr>
            <p:ph type="sldNum" sz="quarter" idx="12"/>
          </p:nvPr>
        </p:nvSpPr>
        <p:spPr/>
        <p:txBody>
          <a:bodyPr/>
          <a:lstStyle/>
          <a:p>
            <a:fld id="{78AE49ED-73EF-499C-8307-28EB0E7CF529}" type="slidenum">
              <a:rPr kumimoji="1" lang="ja-JP" altLang="en-US" smtClean="0"/>
              <a:t>2</a:t>
            </a:fld>
            <a:endParaRPr kumimoji="1" lang="ja-JP" altLang="en-US" dirty="0"/>
          </a:p>
        </p:txBody>
      </p:sp>
      <p:sp>
        <p:nvSpPr>
          <p:cNvPr id="3" name="テキスト プレースホルダー 2">
            <a:extLst>
              <a:ext uri="{FF2B5EF4-FFF2-40B4-BE49-F238E27FC236}">
                <a16:creationId xmlns:a16="http://schemas.microsoft.com/office/drawing/2014/main" id="{48A253EF-AB96-CA48-A2C3-5D73B81E5AA9}"/>
              </a:ext>
            </a:extLst>
          </p:cNvPr>
          <p:cNvSpPr>
            <a:spLocks noGrp="1"/>
          </p:cNvSpPr>
          <p:nvPr>
            <p:ph type="body" sz="quarter" idx="14"/>
          </p:nvPr>
        </p:nvSpPr>
        <p:spPr>
          <a:xfrm>
            <a:off x="322014" y="951570"/>
            <a:ext cx="8426450" cy="3780420"/>
          </a:xfrm>
        </p:spPr>
        <p:txBody>
          <a:bodyPr/>
          <a:lstStyle/>
          <a:p>
            <a:pPr>
              <a:lnSpc>
                <a:spcPct val="200000"/>
              </a:lnSpc>
            </a:pPr>
            <a:r>
              <a:rPr lang="ja-JP" altLang="en-US" dirty="0"/>
              <a:t>本資料では、</a:t>
            </a:r>
            <a:r>
              <a:rPr lang="en-US" altLang="ja-JP" dirty="0" err="1"/>
              <a:t>SuperStream</a:t>
            </a:r>
            <a:r>
              <a:rPr lang="ja-JP" altLang="en-US" dirty="0"/>
              <a:t>の将来像と、</a:t>
            </a:r>
            <a:endParaRPr lang="en-US" altLang="ja-JP" dirty="0"/>
          </a:p>
          <a:p>
            <a:pPr>
              <a:lnSpc>
                <a:spcPct val="200000"/>
              </a:lnSpc>
            </a:pPr>
            <a:r>
              <a:rPr lang="en-US" altLang="ja-JP" dirty="0"/>
              <a:t>AI</a:t>
            </a:r>
            <a:r>
              <a:rPr lang="ja-JP" altLang="en-US" dirty="0"/>
              <a:t>を軸とした次期製品・機能強化の</a:t>
            </a:r>
            <a:endParaRPr lang="en-US" altLang="ja-JP" dirty="0"/>
          </a:p>
          <a:p>
            <a:pPr>
              <a:lnSpc>
                <a:spcPct val="200000"/>
              </a:lnSpc>
            </a:pPr>
            <a:r>
              <a:rPr lang="ja-JP" altLang="en-US" dirty="0"/>
              <a:t>方向性についてご紹介します。</a:t>
            </a:r>
            <a:br>
              <a:rPr lang="ja-JP" altLang="en-US" dirty="0"/>
            </a:br>
            <a:r>
              <a:rPr lang="ja-JP" altLang="en-US" dirty="0"/>
              <a:t>お客さまの業務課題に対し、</a:t>
            </a:r>
            <a:endParaRPr lang="en-US" altLang="ja-JP" dirty="0"/>
          </a:p>
          <a:p>
            <a:pPr>
              <a:lnSpc>
                <a:spcPct val="200000"/>
              </a:lnSpc>
            </a:pPr>
            <a:r>
              <a:rPr lang="ja-JP" altLang="en-US" dirty="0"/>
              <a:t>どのように価値提供を進化させていくかを</a:t>
            </a:r>
            <a:endParaRPr lang="en-US" altLang="ja-JP" dirty="0"/>
          </a:p>
          <a:p>
            <a:pPr>
              <a:lnSpc>
                <a:spcPct val="200000"/>
              </a:lnSpc>
            </a:pPr>
            <a:r>
              <a:rPr lang="ja-JP" altLang="en-US" dirty="0"/>
              <a:t>ご理解いただくことを目的としています。</a:t>
            </a:r>
            <a:endParaRPr kumimoji="1" lang="ja-JP" altLang="en-US" dirty="0"/>
          </a:p>
        </p:txBody>
      </p:sp>
      <p:sp>
        <p:nvSpPr>
          <p:cNvPr id="4" name="タイトル 3">
            <a:extLst>
              <a:ext uri="{FF2B5EF4-FFF2-40B4-BE49-F238E27FC236}">
                <a16:creationId xmlns:a16="http://schemas.microsoft.com/office/drawing/2014/main" id="{9EC07F96-B8ED-C10A-D387-711D5E2D1FC2}"/>
              </a:ext>
            </a:extLst>
          </p:cNvPr>
          <p:cNvSpPr>
            <a:spLocks noGrp="1"/>
          </p:cNvSpPr>
          <p:nvPr>
            <p:ph type="title"/>
          </p:nvPr>
        </p:nvSpPr>
        <p:spPr/>
        <p:txBody>
          <a:bodyPr/>
          <a:lstStyle/>
          <a:p>
            <a:r>
              <a:rPr kumimoji="1" lang="ja-JP" altLang="en-US" dirty="0"/>
              <a:t>はじめに</a:t>
            </a:r>
          </a:p>
        </p:txBody>
      </p:sp>
      <p:sp>
        <p:nvSpPr>
          <p:cNvPr id="5" name="フッター プレースホルダー 4">
            <a:extLst>
              <a:ext uri="{FF2B5EF4-FFF2-40B4-BE49-F238E27FC236}">
                <a16:creationId xmlns:a16="http://schemas.microsoft.com/office/drawing/2014/main" id="{ABED4D0D-2C6E-4A88-B809-679F123506DE}"/>
              </a:ext>
            </a:extLst>
          </p:cNvPr>
          <p:cNvSpPr>
            <a:spLocks noGrp="1"/>
          </p:cNvSpPr>
          <p:nvPr>
            <p:ph type="ftr" sz="quarter" idx="3"/>
          </p:nvPr>
        </p:nvSpPr>
        <p:spPr/>
        <p:txBody>
          <a:body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322412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a:xfrm>
            <a:off x="3275856" y="707931"/>
            <a:ext cx="5631095" cy="3727637"/>
          </a:xfrm>
        </p:spPr>
        <p:txBody>
          <a:bodyPr/>
          <a:lstStyle/>
          <a:p>
            <a:pPr>
              <a:spcBef>
                <a:spcPts val="600"/>
              </a:spcBef>
            </a:pPr>
            <a:r>
              <a:rPr lang="en-US" altLang="ja-JP" sz="2400" b="0" dirty="0">
                <a:solidFill>
                  <a:schemeClr val="accent1"/>
                </a:solidFill>
              </a:rPr>
              <a:t>01</a:t>
            </a:r>
          </a:p>
          <a:p>
            <a:pPr lvl="0"/>
            <a:r>
              <a:rPr lang="ja-JP" altLang="en-US" sz="2000" dirty="0">
                <a:solidFill>
                  <a:srgbClr val="008CCF"/>
                </a:solidFill>
              </a:rPr>
              <a:t>今後の展望と</a:t>
            </a:r>
            <a:r>
              <a:rPr lang="en-US" altLang="ja-JP" sz="2000" dirty="0">
                <a:solidFill>
                  <a:srgbClr val="008CCF"/>
                </a:solidFill>
              </a:rPr>
              <a:t>AI</a:t>
            </a:r>
          </a:p>
          <a:p>
            <a:pPr>
              <a:spcBef>
                <a:spcPts val="600"/>
              </a:spcBef>
            </a:pPr>
            <a:r>
              <a:rPr lang="en-US" altLang="ja-JP" sz="2400" b="0" dirty="0">
                <a:solidFill>
                  <a:schemeClr val="accent1"/>
                </a:solidFill>
              </a:rPr>
              <a:t>02</a:t>
            </a:r>
          </a:p>
          <a:p>
            <a:pPr lvl="0"/>
            <a:r>
              <a:rPr lang="en-US" altLang="ja-JP" sz="2000" dirty="0"/>
              <a:t>AI</a:t>
            </a:r>
            <a:r>
              <a:rPr lang="ja-JP" altLang="en-US" sz="2000" dirty="0"/>
              <a:t>関連実装予定機能</a:t>
            </a:r>
          </a:p>
          <a:p>
            <a:pPr lvl="0"/>
            <a:endParaRPr lang="ja-JP" altLang="en-US" sz="2000"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3</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582" y="707931"/>
            <a:ext cx="1980219" cy="322682"/>
          </a:xfrm>
          <a:prstGeom prst="rect">
            <a:avLst/>
          </a:prstGeom>
        </p:spPr>
      </p:pic>
    </p:spTree>
    <p:extLst>
      <p:ext uri="{BB962C8B-B14F-4D97-AF65-F5344CB8AC3E}">
        <p14:creationId xmlns:p14="http://schemas.microsoft.com/office/powerpoint/2010/main" val="66552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36A29D1-322B-965A-866B-6105D451CBE9}"/>
              </a:ext>
            </a:extLst>
          </p:cNvPr>
          <p:cNvSpPr>
            <a:spLocks noGrp="1"/>
          </p:cNvSpPr>
          <p:nvPr>
            <p:ph type="sldNum" sz="quarter" idx="10"/>
          </p:nvPr>
        </p:nvSpPr>
        <p:spPr/>
        <p:txBody>
          <a:bodyPr/>
          <a:lstStyle/>
          <a:p>
            <a:fld id="{78AE49ED-73EF-499C-8307-28EB0E7CF529}" type="slidenum">
              <a:rPr lang="ja-JP" altLang="en-US" smtClean="0"/>
              <a:pPr/>
              <a:t>4</a:t>
            </a:fld>
            <a:endParaRPr lang="ja-JP" altLang="en-US" dirty="0"/>
          </a:p>
        </p:txBody>
      </p:sp>
      <p:sp>
        <p:nvSpPr>
          <p:cNvPr id="3" name="タイトル 2">
            <a:extLst>
              <a:ext uri="{FF2B5EF4-FFF2-40B4-BE49-F238E27FC236}">
                <a16:creationId xmlns:a16="http://schemas.microsoft.com/office/drawing/2014/main" id="{4DC924A5-3B7C-57F8-5318-FA5FE0BB01E0}"/>
              </a:ext>
            </a:extLst>
          </p:cNvPr>
          <p:cNvSpPr>
            <a:spLocks noGrp="1"/>
          </p:cNvSpPr>
          <p:nvPr>
            <p:ph type="title"/>
          </p:nvPr>
        </p:nvSpPr>
        <p:spPr/>
        <p:txBody>
          <a:bodyPr/>
          <a:lstStyle/>
          <a:p>
            <a:pPr>
              <a:spcBef>
                <a:spcPts val="600"/>
              </a:spcBef>
            </a:pPr>
            <a:r>
              <a:rPr lang="en-US" altLang="ja-JP" sz="2800" b="0" dirty="0">
                <a:solidFill>
                  <a:schemeClr val="accent1"/>
                </a:solidFill>
              </a:rPr>
              <a:t>01</a:t>
            </a:r>
            <a:br>
              <a:rPr lang="en-US" altLang="ja-JP" sz="2800" b="0" dirty="0">
                <a:solidFill>
                  <a:schemeClr val="accent1"/>
                </a:solidFill>
              </a:rPr>
            </a:br>
            <a:r>
              <a:rPr lang="ja-JP" altLang="en-US" sz="2400" dirty="0">
                <a:solidFill>
                  <a:srgbClr val="008CCF"/>
                </a:solidFill>
              </a:rPr>
              <a:t>今後の展望と</a:t>
            </a:r>
            <a:r>
              <a:rPr lang="en-US" altLang="ja-JP" sz="2400" dirty="0">
                <a:solidFill>
                  <a:srgbClr val="008CCF"/>
                </a:solidFill>
              </a:rPr>
              <a:t>AI</a:t>
            </a:r>
            <a:endParaRPr kumimoji="1" lang="ja-JP" altLang="en-US" dirty="0"/>
          </a:p>
        </p:txBody>
      </p:sp>
      <p:sp>
        <p:nvSpPr>
          <p:cNvPr id="4" name="フッター プレースホルダー 3">
            <a:extLst>
              <a:ext uri="{FF2B5EF4-FFF2-40B4-BE49-F238E27FC236}">
                <a16:creationId xmlns:a16="http://schemas.microsoft.com/office/drawing/2014/main" id="{2D2AC10A-F8BA-4ECF-B23A-FD12D98AF161}"/>
              </a:ext>
            </a:extLst>
          </p:cNvPr>
          <p:cNvSpPr>
            <a:spLocks noGrp="1"/>
          </p:cNvSpPr>
          <p:nvPr>
            <p:ph type="ftr" sz="quarter" idx="3"/>
          </p:nvPr>
        </p:nvSpPr>
        <p:spPr/>
        <p:txBody>
          <a:body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348193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792F1B-D4AC-6E80-7FC2-5EF7039936D6}"/>
              </a:ext>
            </a:extLst>
          </p:cNvPr>
          <p:cNvSpPr>
            <a:spLocks noGrp="1"/>
          </p:cNvSpPr>
          <p:nvPr>
            <p:ph type="title"/>
          </p:nvPr>
        </p:nvSpPr>
        <p:spPr/>
        <p:txBody>
          <a:bodyPr/>
          <a:lstStyle/>
          <a:p>
            <a:r>
              <a:rPr kumimoji="1" lang="ja-JP" altLang="en-US" dirty="0"/>
              <a:t>今後の展望と</a:t>
            </a:r>
            <a:r>
              <a:rPr kumimoji="1" lang="en-US" altLang="ja-JP" dirty="0"/>
              <a:t>AI</a:t>
            </a:r>
            <a:endParaRPr kumimoji="1" lang="ja-JP" altLang="en-US" dirty="0"/>
          </a:p>
        </p:txBody>
      </p:sp>
      <p:sp>
        <p:nvSpPr>
          <p:cNvPr id="3" name="テキスト プレースホルダー 2">
            <a:extLst>
              <a:ext uri="{FF2B5EF4-FFF2-40B4-BE49-F238E27FC236}">
                <a16:creationId xmlns:a16="http://schemas.microsoft.com/office/drawing/2014/main" id="{50783908-96B8-A6AA-DF69-6FB49839C4C1}"/>
              </a:ext>
            </a:extLst>
          </p:cNvPr>
          <p:cNvSpPr>
            <a:spLocks noGrp="1"/>
          </p:cNvSpPr>
          <p:nvPr>
            <p:ph type="body" sz="quarter" idx="16"/>
          </p:nvPr>
        </p:nvSpPr>
        <p:spPr/>
        <p:txBody>
          <a:bodyPr/>
          <a:lstStyle/>
          <a:p>
            <a:r>
              <a:rPr kumimoji="1" lang="en-US" altLang="ja-JP" dirty="0"/>
              <a:t>BX</a:t>
            </a:r>
            <a:r>
              <a:rPr kumimoji="1" lang="ja-JP" altLang="en-US" dirty="0"/>
              <a:t>（バックオフィス</a:t>
            </a:r>
            <a:r>
              <a:rPr kumimoji="1" lang="en-US" altLang="ja-JP" dirty="0"/>
              <a:t>DX</a:t>
            </a:r>
            <a:r>
              <a:rPr kumimoji="1" lang="ja-JP" altLang="en-US" dirty="0"/>
              <a:t>）に貢献する製品コンセプト</a:t>
            </a:r>
          </a:p>
        </p:txBody>
      </p:sp>
      <p:sp>
        <p:nvSpPr>
          <p:cNvPr id="5" name="スライド番号プレースホルダー 4">
            <a:extLst>
              <a:ext uri="{FF2B5EF4-FFF2-40B4-BE49-F238E27FC236}">
                <a16:creationId xmlns:a16="http://schemas.microsoft.com/office/drawing/2014/main" id="{86A08CF1-1119-18D2-4354-3115DB9EED0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89E6334E-3937-2BA9-CE4B-C4A95C8B32C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正方形/長方形 6">
            <a:extLst>
              <a:ext uri="{FF2B5EF4-FFF2-40B4-BE49-F238E27FC236}">
                <a16:creationId xmlns:a16="http://schemas.microsoft.com/office/drawing/2014/main" id="{BB52373B-1D58-CDE9-A6A0-4D0A22CDF1F2}"/>
              </a:ext>
            </a:extLst>
          </p:cNvPr>
          <p:cNvSpPr/>
          <p:nvPr/>
        </p:nvSpPr>
        <p:spPr>
          <a:xfrm>
            <a:off x="6623004" y="712906"/>
            <a:ext cx="2429755" cy="6234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BB9C55AC-7EF4-0E58-FC59-B84B0FD9C755}"/>
              </a:ext>
            </a:extLst>
          </p:cNvPr>
          <p:cNvSpPr txBox="1"/>
          <p:nvPr/>
        </p:nvSpPr>
        <p:spPr>
          <a:xfrm>
            <a:off x="347617" y="4303936"/>
            <a:ext cx="178210" cy="259348"/>
          </a:xfrm>
          <a:prstGeom prst="rect">
            <a:avLst/>
          </a:prstGeom>
          <a:noFill/>
        </p:spPr>
        <p:txBody>
          <a:bodyPr wrap="square" lIns="24000" tIns="62400" rIns="24000" bIns="24000">
            <a:noAutofit/>
          </a:bodyPr>
          <a:lstStyle/>
          <a:p>
            <a:pPr algn="just" fontAlgn="base">
              <a:spcBef>
                <a:spcPct val="0"/>
              </a:spcBef>
              <a:spcAft>
                <a:spcPct val="0"/>
              </a:spcAft>
            </a:pPr>
            <a:r>
              <a:rPr lang="ja-JP" altLang="en-US" sz="1400" b="1" kern="10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低</a:t>
            </a:r>
            <a:endParaRPr lang="en-US" altLang="ja-JP" sz="1400" b="1" kern="10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259C0D64-4E77-8C56-7DF1-B44F65302C7B}"/>
              </a:ext>
            </a:extLst>
          </p:cNvPr>
          <p:cNvSpPr txBox="1"/>
          <p:nvPr/>
        </p:nvSpPr>
        <p:spPr>
          <a:xfrm>
            <a:off x="5225834" y="2394348"/>
            <a:ext cx="1682633" cy="259348"/>
          </a:xfrm>
          <a:prstGeom prst="rect">
            <a:avLst/>
          </a:prstGeom>
          <a:noFill/>
        </p:spPr>
        <p:txBody>
          <a:bodyPr wrap="square" lIns="24000" tIns="62400" rIns="24000" bIns="24000">
            <a:noAutofit/>
          </a:bodyPr>
          <a:lstStyle/>
          <a:p>
            <a:pPr algn="ctr" fontAlgn="base">
              <a:spcBef>
                <a:spcPct val="0"/>
              </a:spcBef>
              <a:spcAft>
                <a:spcPct val="0"/>
              </a:spcAft>
            </a:pPr>
            <a:r>
              <a:rPr lang="ja-JP" altLang="en-US" sz="12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高付加価値化</a:t>
            </a:r>
            <a:endParaRPr lang="en-US" altLang="ja-JP" sz="12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矢印: ストライプ 9">
            <a:extLst>
              <a:ext uri="{FF2B5EF4-FFF2-40B4-BE49-F238E27FC236}">
                <a16:creationId xmlns:a16="http://schemas.microsoft.com/office/drawing/2014/main" id="{D50FCD49-2020-0CEB-CA04-0E1004CE79BD}"/>
              </a:ext>
            </a:extLst>
          </p:cNvPr>
          <p:cNvSpPr/>
          <p:nvPr/>
        </p:nvSpPr>
        <p:spPr>
          <a:xfrm>
            <a:off x="5754411" y="2067694"/>
            <a:ext cx="625478" cy="400512"/>
          </a:xfrm>
          <a:prstGeom prst="stripedRightArrow">
            <a:avLst/>
          </a:prstGeom>
          <a:solidFill>
            <a:schemeClr val="accent4"/>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1" name="矢印: ストライプ 10">
            <a:extLst>
              <a:ext uri="{FF2B5EF4-FFF2-40B4-BE49-F238E27FC236}">
                <a16:creationId xmlns:a16="http://schemas.microsoft.com/office/drawing/2014/main" id="{781958C6-2C80-FA00-25EE-0370F9BA8D7A}"/>
              </a:ext>
            </a:extLst>
          </p:cNvPr>
          <p:cNvSpPr/>
          <p:nvPr/>
        </p:nvSpPr>
        <p:spPr>
          <a:xfrm>
            <a:off x="5754411" y="2886483"/>
            <a:ext cx="625478" cy="400512"/>
          </a:xfrm>
          <a:prstGeom prst="stripedRightArrow">
            <a:avLst/>
          </a:prstGeom>
          <a:solidFill>
            <a:schemeClr val="accent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2" name="矢印: ストライプ 11">
            <a:extLst>
              <a:ext uri="{FF2B5EF4-FFF2-40B4-BE49-F238E27FC236}">
                <a16:creationId xmlns:a16="http://schemas.microsoft.com/office/drawing/2014/main" id="{25289A92-3DC1-30B1-67F6-C046D1F41F3C}"/>
              </a:ext>
            </a:extLst>
          </p:cNvPr>
          <p:cNvSpPr/>
          <p:nvPr/>
        </p:nvSpPr>
        <p:spPr>
          <a:xfrm>
            <a:off x="5754411" y="3969276"/>
            <a:ext cx="625478" cy="400512"/>
          </a:xfrm>
          <a:prstGeom prst="stripedRightArrow">
            <a:avLst/>
          </a:prstGeom>
          <a:solidFill>
            <a:schemeClr val="accent5"/>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88E2A29-FA28-3DAD-0935-2EDB9688E631}"/>
              </a:ext>
            </a:extLst>
          </p:cNvPr>
          <p:cNvSpPr txBox="1"/>
          <p:nvPr/>
        </p:nvSpPr>
        <p:spPr>
          <a:xfrm>
            <a:off x="5448522" y="4319868"/>
            <a:ext cx="1237257" cy="503506"/>
          </a:xfrm>
          <a:prstGeom prst="rect">
            <a:avLst/>
          </a:prstGeom>
          <a:noFill/>
        </p:spPr>
        <p:txBody>
          <a:bodyPr wrap="square" lIns="24000" tIns="62400" rIns="24000" bIns="24000">
            <a:noAutofit/>
          </a:bodyPr>
          <a:lstStyle/>
          <a:p>
            <a:pPr algn="ctr" fontAlgn="base">
              <a:spcBef>
                <a:spcPct val="0"/>
              </a:spcBef>
              <a:spcAft>
                <a:spcPct val="0"/>
              </a:spcAft>
            </a:pPr>
            <a:r>
              <a:rPr lang="ja-JP" altLang="en-US" sz="12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効率化</a:t>
            </a:r>
            <a:endParaRPr lang="en-US" altLang="ja-JP" sz="12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12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自動化</a:t>
            </a:r>
            <a:endParaRPr lang="en-US" altLang="ja-JP" sz="12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F37309ED-0ECC-5264-7323-F40A957A86C4}"/>
              </a:ext>
            </a:extLst>
          </p:cNvPr>
          <p:cNvSpPr txBox="1"/>
          <p:nvPr/>
        </p:nvSpPr>
        <p:spPr>
          <a:xfrm>
            <a:off x="5220072" y="3223075"/>
            <a:ext cx="1694156" cy="503507"/>
          </a:xfrm>
          <a:prstGeom prst="rect">
            <a:avLst/>
          </a:prstGeom>
          <a:noFill/>
        </p:spPr>
        <p:txBody>
          <a:bodyPr wrap="square" lIns="24000" tIns="62400" rIns="24000" bIns="24000">
            <a:noAutofit/>
          </a:bodyPr>
          <a:lstStyle/>
          <a:p>
            <a:pPr algn="ctr" fontAlgn="base">
              <a:spcBef>
                <a:spcPct val="0"/>
              </a:spcBef>
              <a:spcAft>
                <a:spcPct val="0"/>
              </a:spcAft>
            </a:pPr>
            <a:r>
              <a:rPr lang="ja-JP" altLang="en-US" sz="12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可視化・標準化</a:t>
            </a:r>
            <a:endParaRPr lang="en-US" altLang="ja-JP" sz="12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12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ガバナンス強化</a:t>
            </a:r>
            <a:endParaRPr lang="en-US" altLang="ja-JP" sz="12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フリーフォーム: 図形 15">
            <a:extLst>
              <a:ext uri="{FF2B5EF4-FFF2-40B4-BE49-F238E27FC236}">
                <a16:creationId xmlns:a16="http://schemas.microsoft.com/office/drawing/2014/main" id="{B22AFFB9-3389-1214-F1C9-34942A31E885}"/>
              </a:ext>
            </a:extLst>
          </p:cNvPr>
          <p:cNvSpPr/>
          <p:nvPr/>
        </p:nvSpPr>
        <p:spPr>
          <a:xfrm rot="10800000">
            <a:off x="7234324" y="3783224"/>
            <a:ext cx="742869" cy="1092781"/>
          </a:xfrm>
          <a:custGeom>
            <a:avLst/>
            <a:gdLst>
              <a:gd name="connsiteX0" fmla="*/ 207114 w 414227"/>
              <a:gd name="connsiteY0" fmla="*/ 0 h 1005133"/>
              <a:gd name="connsiteX1" fmla="*/ 0 w 414227"/>
              <a:gd name="connsiteY1" fmla="*/ 1005133 h 1005133"/>
              <a:gd name="connsiteX2" fmla="*/ 414227 w 414227"/>
              <a:gd name="connsiteY2" fmla="*/ 1005133 h 1005133"/>
              <a:gd name="connsiteX3" fmla="*/ 207114 w 414227"/>
              <a:gd name="connsiteY3" fmla="*/ 0 h 1005133"/>
            </a:gdLst>
            <a:ahLst/>
            <a:cxnLst>
              <a:cxn ang="0">
                <a:pos x="connsiteX0" y="connsiteY0"/>
              </a:cxn>
              <a:cxn ang="0">
                <a:pos x="connsiteX1" y="connsiteY1"/>
              </a:cxn>
              <a:cxn ang="0">
                <a:pos x="connsiteX2" y="connsiteY2"/>
              </a:cxn>
              <a:cxn ang="0">
                <a:pos x="connsiteX3" y="connsiteY3"/>
              </a:cxn>
            </a:cxnLst>
            <a:rect l="l" t="t" r="r" b="b"/>
            <a:pathLst>
              <a:path w="414227" h="1005133">
                <a:moveTo>
                  <a:pt x="207114" y="0"/>
                </a:moveTo>
                <a:lnTo>
                  <a:pt x="0" y="1005133"/>
                </a:lnTo>
                <a:lnTo>
                  <a:pt x="414227" y="1005133"/>
                </a:lnTo>
                <a:lnTo>
                  <a:pt x="207114" y="0"/>
                </a:lnTo>
                <a:close/>
              </a:path>
            </a:pathLst>
          </a:custGeom>
          <a:solidFill>
            <a:schemeClr val="accent5">
              <a:lumMod val="20000"/>
              <a:lumOff val="80000"/>
            </a:schemeClr>
          </a:solidFill>
          <a:ln w="12892" cap="flat">
            <a:noFill/>
            <a:prstDash val="solid"/>
            <a:miter/>
          </a:ln>
        </p:spPr>
        <p:txBody>
          <a:bodyPr rtlCol="0" anchor="ctr"/>
          <a:lstStyle/>
          <a:p>
            <a:endParaRPr lang="ja-JP" altLang="en-US" sz="2000"/>
          </a:p>
        </p:txBody>
      </p:sp>
      <p:sp>
        <p:nvSpPr>
          <p:cNvPr id="17" name="フリーフォーム: 図形 16">
            <a:extLst>
              <a:ext uri="{FF2B5EF4-FFF2-40B4-BE49-F238E27FC236}">
                <a16:creationId xmlns:a16="http://schemas.microsoft.com/office/drawing/2014/main" id="{9939ECCE-0969-7DB3-579A-F50A6CF503B0}"/>
              </a:ext>
            </a:extLst>
          </p:cNvPr>
          <p:cNvSpPr/>
          <p:nvPr/>
        </p:nvSpPr>
        <p:spPr>
          <a:xfrm rot="10800000">
            <a:off x="6848779" y="2648382"/>
            <a:ext cx="1513957" cy="1092781"/>
          </a:xfrm>
          <a:custGeom>
            <a:avLst/>
            <a:gdLst>
              <a:gd name="connsiteX0" fmla="*/ 0 w 844188"/>
              <a:gd name="connsiteY0" fmla="*/ 1005133 h 1005133"/>
              <a:gd name="connsiteX1" fmla="*/ 844188 w 844188"/>
              <a:gd name="connsiteY1" fmla="*/ 1005133 h 1005133"/>
              <a:gd name="connsiteX2" fmla="*/ 637203 w 844188"/>
              <a:gd name="connsiteY2" fmla="*/ 0 h 1005133"/>
              <a:gd name="connsiteX3" fmla="*/ 206985 w 844188"/>
              <a:gd name="connsiteY3" fmla="*/ 0 h 1005133"/>
              <a:gd name="connsiteX4" fmla="*/ 0 w 844188"/>
              <a:gd name="connsiteY4" fmla="*/ 1005133 h 10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188" h="1005133">
                <a:moveTo>
                  <a:pt x="0" y="1005133"/>
                </a:moveTo>
                <a:lnTo>
                  <a:pt x="844188" y="1005133"/>
                </a:lnTo>
                <a:lnTo>
                  <a:pt x="637203" y="0"/>
                </a:lnTo>
                <a:lnTo>
                  <a:pt x="206985" y="0"/>
                </a:lnTo>
                <a:lnTo>
                  <a:pt x="0" y="1005133"/>
                </a:lnTo>
                <a:close/>
              </a:path>
            </a:pathLst>
          </a:custGeom>
          <a:solidFill>
            <a:schemeClr val="accent2">
              <a:lumMod val="20000"/>
              <a:lumOff val="80000"/>
            </a:schemeClr>
          </a:solidFill>
          <a:ln w="12892" cap="flat">
            <a:noFill/>
            <a:prstDash val="solid"/>
            <a:miter/>
          </a:ln>
        </p:spPr>
        <p:txBody>
          <a:bodyPr rtlCol="0" anchor="ctr"/>
          <a:lstStyle/>
          <a:p>
            <a:endParaRPr lang="ja-JP" altLang="en-US" sz="2000"/>
          </a:p>
        </p:txBody>
      </p:sp>
      <p:sp>
        <p:nvSpPr>
          <p:cNvPr id="18" name="フリーフォーム: 図形 17">
            <a:extLst>
              <a:ext uri="{FF2B5EF4-FFF2-40B4-BE49-F238E27FC236}">
                <a16:creationId xmlns:a16="http://schemas.microsoft.com/office/drawing/2014/main" id="{B3671340-E7CC-A4BB-C4DD-AE4FF78DABC9}"/>
              </a:ext>
            </a:extLst>
          </p:cNvPr>
          <p:cNvSpPr/>
          <p:nvPr/>
        </p:nvSpPr>
        <p:spPr>
          <a:xfrm rot="10800000">
            <a:off x="6463006" y="1513537"/>
            <a:ext cx="2285504" cy="1092781"/>
          </a:xfrm>
          <a:custGeom>
            <a:avLst/>
            <a:gdLst>
              <a:gd name="connsiteX0" fmla="*/ 0 w 1274406"/>
              <a:gd name="connsiteY0" fmla="*/ 1005133 h 1005133"/>
              <a:gd name="connsiteX1" fmla="*/ 1274407 w 1274406"/>
              <a:gd name="connsiteY1" fmla="*/ 1005133 h 1005133"/>
              <a:gd name="connsiteX2" fmla="*/ 1067293 w 1274406"/>
              <a:gd name="connsiteY2" fmla="*/ 0 h 1005133"/>
              <a:gd name="connsiteX3" fmla="*/ 207114 w 1274406"/>
              <a:gd name="connsiteY3" fmla="*/ 0 h 1005133"/>
              <a:gd name="connsiteX4" fmla="*/ 0 w 1274406"/>
              <a:gd name="connsiteY4" fmla="*/ 1005133 h 10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406" h="1005133">
                <a:moveTo>
                  <a:pt x="0" y="1005133"/>
                </a:moveTo>
                <a:lnTo>
                  <a:pt x="1274407" y="1005133"/>
                </a:lnTo>
                <a:lnTo>
                  <a:pt x="1067293" y="0"/>
                </a:lnTo>
                <a:lnTo>
                  <a:pt x="207114" y="0"/>
                </a:lnTo>
                <a:lnTo>
                  <a:pt x="0" y="1005133"/>
                </a:lnTo>
                <a:close/>
              </a:path>
            </a:pathLst>
          </a:custGeom>
          <a:solidFill>
            <a:schemeClr val="accent4">
              <a:lumMod val="20000"/>
              <a:lumOff val="80000"/>
            </a:schemeClr>
          </a:solidFill>
          <a:ln w="12892" cap="flat">
            <a:noFill/>
            <a:prstDash val="solid"/>
            <a:miter/>
          </a:ln>
        </p:spPr>
        <p:txBody>
          <a:bodyPr rtlCol="0" anchor="ctr"/>
          <a:lstStyle/>
          <a:p>
            <a:endParaRPr lang="ja-JP" altLang="en-US" sz="2000"/>
          </a:p>
        </p:txBody>
      </p:sp>
      <p:sp>
        <p:nvSpPr>
          <p:cNvPr id="19" name="テキスト ボックス 18">
            <a:extLst>
              <a:ext uri="{FF2B5EF4-FFF2-40B4-BE49-F238E27FC236}">
                <a16:creationId xmlns:a16="http://schemas.microsoft.com/office/drawing/2014/main" id="{41CE8E5A-49B4-3B13-CB82-310438E28517}"/>
              </a:ext>
            </a:extLst>
          </p:cNvPr>
          <p:cNvSpPr txBox="1"/>
          <p:nvPr/>
        </p:nvSpPr>
        <p:spPr>
          <a:xfrm>
            <a:off x="6810232" y="3935649"/>
            <a:ext cx="1601406" cy="639105"/>
          </a:xfrm>
          <a:prstGeom prst="rect">
            <a:avLst/>
          </a:prstGeom>
          <a:noFill/>
        </p:spPr>
        <p:txBody>
          <a:bodyPr wrap="square" lIns="24000" tIns="62400" rIns="24000" bIns="24000">
            <a:noAutofit/>
          </a:bodyPr>
          <a:lstStyle/>
          <a:p>
            <a:pPr algn="ctr" fontAlgn="base">
              <a:spcBef>
                <a:spcPct val="0"/>
              </a:spcBef>
              <a:spcAft>
                <a:spcPct val="0"/>
              </a:spcAft>
            </a:pP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効率的な</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基盤確立</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1D8901F7-83D3-A4A3-F114-D7231C0FFCD8}"/>
              </a:ext>
            </a:extLst>
          </p:cNvPr>
          <p:cNvSpPr txBox="1"/>
          <p:nvPr/>
        </p:nvSpPr>
        <p:spPr>
          <a:xfrm>
            <a:off x="6463006" y="2897765"/>
            <a:ext cx="2283292" cy="639105"/>
          </a:xfrm>
          <a:prstGeom prst="rect">
            <a:avLst/>
          </a:prstGeom>
          <a:noFill/>
        </p:spPr>
        <p:txBody>
          <a:bodyPr wrap="square" lIns="24000" tIns="62400" rIns="24000" bIns="24000">
            <a:noAutofit/>
          </a:bodyPr>
          <a:lstStyle/>
          <a:p>
            <a:pPr algn="ctr" fontAlgn="base">
              <a:spcBef>
                <a:spcPct val="0"/>
              </a:spcBef>
              <a:spcAft>
                <a:spcPct val="0"/>
              </a:spcAft>
            </a:pPr>
            <a:r>
              <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ITGC</a:t>
            </a: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ITAC</a:t>
            </a: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強化</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プロセス改革</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6DC60635-A5C1-0BDF-1386-D3606F2B7712}"/>
              </a:ext>
            </a:extLst>
          </p:cNvPr>
          <p:cNvSpPr txBox="1"/>
          <p:nvPr/>
        </p:nvSpPr>
        <p:spPr>
          <a:xfrm>
            <a:off x="6657807" y="1967323"/>
            <a:ext cx="1900075" cy="489166"/>
          </a:xfrm>
          <a:prstGeom prst="rect">
            <a:avLst/>
          </a:prstGeom>
          <a:noFill/>
        </p:spPr>
        <p:txBody>
          <a:bodyPr wrap="square" lIns="24000" tIns="62400" rIns="24000" bIns="24000">
            <a:noAutofit/>
          </a:bodyPr>
          <a:lstStyle/>
          <a:p>
            <a:pPr algn="ctr" fontAlgn="base">
              <a:lnSpc>
                <a:spcPts val="1800"/>
              </a:lnSpc>
              <a:spcBef>
                <a:spcPct val="0"/>
              </a:spcBef>
              <a:spcAft>
                <a:spcPct val="0"/>
              </a:spcAft>
            </a:pPr>
            <a:r>
              <a:rPr lang="ja-JP" altLang="en-US" sz="1400" b="1" kern="10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新たな</a:t>
            </a:r>
            <a:endParaRPr lang="en-US" altLang="ja-JP" sz="1400" b="1" kern="10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lnSpc>
                <a:spcPts val="1800"/>
              </a:lnSpc>
              <a:spcBef>
                <a:spcPct val="0"/>
              </a:spcBef>
              <a:spcAft>
                <a:spcPct val="0"/>
              </a:spcAft>
            </a:pPr>
            <a:r>
              <a:rPr lang="ja-JP" altLang="en-US" sz="1400" b="1" kern="10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rPr>
              <a:t>付加価値サービス</a:t>
            </a:r>
            <a:endParaRPr lang="en-US" altLang="ja-JP" sz="1400" b="1" kern="10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2F2E07E5-EA64-B9CC-0362-DE722B27C73D}"/>
              </a:ext>
            </a:extLst>
          </p:cNvPr>
          <p:cNvSpPr txBox="1"/>
          <p:nvPr/>
        </p:nvSpPr>
        <p:spPr>
          <a:xfrm>
            <a:off x="6690863" y="1654594"/>
            <a:ext cx="1867020" cy="297962"/>
          </a:xfrm>
          <a:prstGeom prst="rect">
            <a:avLst/>
          </a:prstGeom>
          <a:solidFill>
            <a:srgbClr val="C00000"/>
          </a:solidFill>
        </p:spPr>
        <p:txBody>
          <a:bodyPr wrap="square" tIns="36000">
            <a:spAutoFit/>
          </a:bodyPr>
          <a:lstStyle/>
          <a:p>
            <a:pPr algn="ctr" fontAlgn="base">
              <a:spcBef>
                <a:spcPct val="0"/>
              </a:spcBef>
              <a:spcAft>
                <a:spcPct val="0"/>
              </a:spcAft>
            </a:pPr>
            <a:r>
              <a:rPr lang="ja-JP" altLang="en-US" sz="1400" b="1" kern="10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rPr>
              <a:t>普遍の価値</a:t>
            </a:r>
            <a:endParaRPr lang="en-US" altLang="ja-JP" sz="1400" b="1" kern="100">
              <a:solidFill>
                <a:schemeClr val="bg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4" name="フリーフォーム: 図形 23">
            <a:extLst>
              <a:ext uri="{FF2B5EF4-FFF2-40B4-BE49-F238E27FC236}">
                <a16:creationId xmlns:a16="http://schemas.microsoft.com/office/drawing/2014/main" id="{C2C5811D-E7BD-23CA-131E-EBC1717C99C4}"/>
              </a:ext>
            </a:extLst>
          </p:cNvPr>
          <p:cNvSpPr/>
          <p:nvPr/>
        </p:nvSpPr>
        <p:spPr>
          <a:xfrm>
            <a:off x="3198534" y="3674424"/>
            <a:ext cx="2285504" cy="1092781"/>
          </a:xfrm>
          <a:custGeom>
            <a:avLst/>
            <a:gdLst>
              <a:gd name="connsiteX0" fmla="*/ 0 w 1274406"/>
              <a:gd name="connsiteY0" fmla="*/ 1005133 h 1005133"/>
              <a:gd name="connsiteX1" fmla="*/ 1274407 w 1274406"/>
              <a:gd name="connsiteY1" fmla="*/ 1005133 h 1005133"/>
              <a:gd name="connsiteX2" fmla="*/ 1067293 w 1274406"/>
              <a:gd name="connsiteY2" fmla="*/ 0 h 1005133"/>
              <a:gd name="connsiteX3" fmla="*/ 207114 w 1274406"/>
              <a:gd name="connsiteY3" fmla="*/ 0 h 1005133"/>
              <a:gd name="connsiteX4" fmla="*/ 0 w 1274406"/>
              <a:gd name="connsiteY4" fmla="*/ 1005133 h 10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406" h="1005133">
                <a:moveTo>
                  <a:pt x="0" y="1005133"/>
                </a:moveTo>
                <a:lnTo>
                  <a:pt x="1274407" y="1005133"/>
                </a:lnTo>
                <a:lnTo>
                  <a:pt x="1067293" y="0"/>
                </a:lnTo>
                <a:lnTo>
                  <a:pt x="207114" y="0"/>
                </a:lnTo>
                <a:lnTo>
                  <a:pt x="0" y="1005133"/>
                </a:lnTo>
                <a:close/>
              </a:path>
            </a:pathLst>
          </a:custGeom>
          <a:solidFill>
            <a:schemeClr val="accent5">
              <a:lumMod val="20000"/>
              <a:lumOff val="80000"/>
            </a:schemeClr>
          </a:solidFill>
          <a:ln w="12892" cap="flat">
            <a:noFill/>
            <a:prstDash val="solid"/>
            <a:miter/>
          </a:ln>
        </p:spPr>
        <p:txBody>
          <a:bodyPr rtlCol="0" anchor="ctr"/>
          <a:lstStyle/>
          <a:p>
            <a:endParaRPr lang="ja-JP" altLang="en-US" sz="2000"/>
          </a:p>
        </p:txBody>
      </p:sp>
      <p:sp>
        <p:nvSpPr>
          <p:cNvPr id="26" name="テキスト ボックス 25">
            <a:extLst>
              <a:ext uri="{FF2B5EF4-FFF2-40B4-BE49-F238E27FC236}">
                <a16:creationId xmlns:a16="http://schemas.microsoft.com/office/drawing/2014/main" id="{C8B03B8C-9F02-E63E-8400-B99B21E86C65}"/>
              </a:ext>
            </a:extLst>
          </p:cNvPr>
          <p:cNvSpPr txBox="1"/>
          <p:nvPr/>
        </p:nvSpPr>
        <p:spPr>
          <a:xfrm>
            <a:off x="3049972" y="3806104"/>
            <a:ext cx="2572228" cy="325161"/>
          </a:xfrm>
          <a:prstGeom prst="rect">
            <a:avLst/>
          </a:prstGeom>
          <a:noFill/>
        </p:spPr>
        <p:txBody>
          <a:bodyPr wrap="square" lIns="24000" tIns="62400" rIns="24000" bIns="24000">
            <a:noAutofit/>
          </a:bodyPr>
          <a:lstStyle/>
          <a:p>
            <a:pPr algn="ctr" fontAlgn="base">
              <a:spcBef>
                <a:spcPct val="0"/>
              </a:spcBef>
              <a:spcAft>
                <a:spcPct val="0"/>
              </a:spcAft>
            </a:pP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労務管理</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勤怠管理、給与計算</a:t>
            </a:r>
            <a:endParaRPr lang="en-US" altLang="ja-JP"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社会保険事務</a:t>
            </a:r>
            <a:endParaRPr lang="en-US" altLang="ja-JP"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採用活動、福利厚生</a:t>
            </a:r>
            <a:endParaRPr lang="en-US" altLang="ja-JP"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フリーフォーム: 図形 26">
            <a:extLst>
              <a:ext uri="{FF2B5EF4-FFF2-40B4-BE49-F238E27FC236}">
                <a16:creationId xmlns:a16="http://schemas.microsoft.com/office/drawing/2014/main" id="{9C38E822-B2E4-C985-DD9A-4B9B1A1ACDD2}"/>
              </a:ext>
            </a:extLst>
          </p:cNvPr>
          <p:cNvSpPr/>
          <p:nvPr/>
        </p:nvSpPr>
        <p:spPr>
          <a:xfrm>
            <a:off x="3969852" y="1404738"/>
            <a:ext cx="742869" cy="1092781"/>
          </a:xfrm>
          <a:custGeom>
            <a:avLst/>
            <a:gdLst>
              <a:gd name="connsiteX0" fmla="*/ 207114 w 414227"/>
              <a:gd name="connsiteY0" fmla="*/ 0 h 1005133"/>
              <a:gd name="connsiteX1" fmla="*/ 0 w 414227"/>
              <a:gd name="connsiteY1" fmla="*/ 1005133 h 1005133"/>
              <a:gd name="connsiteX2" fmla="*/ 414227 w 414227"/>
              <a:gd name="connsiteY2" fmla="*/ 1005133 h 1005133"/>
              <a:gd name="connsiteX3" fmla="*/ 207114 w 414227"/>
              <a:gd name="connsiteY3" fmla="*/ 0 h 1005133"/>
            </a:gdLst>
            <a:ahLst/>
            <a:cxnLst>
              <a:cxn ang="0">
                <a:pos x="connsiteX0" y="connsiteY0"/>
              </a:cxn>
              <a:cxn ang="0">
                <a:pos x="connsiteX1" y="connsiteY1"/>
              </a:cxn>
              <a:cxn ang="0">
                <a:pos x="connsiteX2" y="connsiteY2"/>
              </a:cxn>
              <a:cxn ang="0">
                <a:pos x="connsiteX3" y="connsiteY3"/>
              </a:cxn>
            </a:cxnLst>
            <a:rect l="l" t="t" r="r" b="b"/>
            <a:pathLst>
              <a:path w="414227" h="1005133">
                <a:moveTo>
                  <a:pt x="207114" y="0"/>
                </a:moveTo>
                <a:lnTo>
                  <a:pt x="0" y="1005133"/>
                </a:lnTo>
                <a:lnTo>
                  <a:pt x="414227" y="1005133"/>
                </a:lnTo>
                <a:lnTo>
                  <a:pt x="207114" y="0"/>
                </a:lnTo>
                <a:close/>
              </a:path>
            </a:pathLst>
          </a:custGeom>
          <a:solidFill>
            <a:schemeClr val="accent4">
              <a:lumMod val="20000"/>
              <a:lumOff val="80000"/>
            </a:schemeClr>
          </a:solidFill>
          <a:ln w="12892" cap="flat">
            <a:noFill/>
            <a:prstDash val="solid"/>
            <a:miter/>
          </a:ln>
        </p:spPr>
        <p:txBody>
          <a:bodyPr rtlCol="0" anchor="ctr"/>
          <a:lstStyle/>
          <a:p>
            <a:endParaRPr lang="ja-JP" altLang="en-US" sz="2000"/>
          </a:p>
        </p:txBody>
      </p:sp>
      <p:sp>
        <p:nvSpPr>
          <p:cNvPr id="28" name="フリーフォーム: 図形 27">
            <a:extLst>
              <a:ext uri="{FF2B5EF4-FFF2-40B4-BE49-F238E27FC236}">
                <a16:creationId xmlns:a16="http://schemas.microsoft.com/office/drawing/2014/main" id="{0F698E2E-4E7F-5DD8-A1F0-DC618B5A44BA}"/>
              </a:ext>
            </a:extLst>
          </p:cNvPr>
          <p:cNvSpPr/>
          <p:nvPr/>
        </p:nvSpPr>
        <p:spPr>
          <a:xfrm>
            <a:off x="3584308" y="2539580"/>
            <a:ext cx="1513957" cy="1092781"/>
          </a:xfrm>
          <a:custGeom>
            <a:avLst/>
            <a:gdLst>
              <a:gd name="connsiteX0" fmla="*/ 0 w 844188"/>
              <a:gd name="connsiteY0" fmla="*/ 1005133 h 1005133"/>
              <a:gd name="connsiteX1" fmla="*/ 844188 w 844188"/>
              <a:gd name="connsiteY1" fmla="*/ 1005133 h 1005133"/>
              <a:gd name="connsiteX2" fmla="*/ 637203 w 844188"/>
              <a:gd name="connsiteY2" fmla="*/ 0 h 1005133"/>
              <a:gd name="connsiteX3" fmla="*/ 206985 w 844188"/>
              <a:gd name="connsiteY3" fmla="*/ 0 h 1005133"/>
              <a:gd name="connsiteX4" fmla="*/ 0 w 844188"/>
              <a:gd name="connsiteY4" fmla="*/ 1005133 h 10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188" h="1005133">
                <a:moveTo>
                  <a:pt x="0" y="1005133"/>
                </a:moveTo>
                <a:lnTo>
                  <a:pt x="844188" y="1005133"/>
                </a:lnTo>
                <a:lnTo>
                  <a:pt x="637203" y="0"/>
                </a:lnTo>
                <a:lnTo>
                  <a:pt x="206985" y="0"/>
                </a:lnTo>
                <a:lnTo>
                  <a:pt x="0" y="1005133"/>
                </a:lnTo>
                <a:close/>
              </a:path>
            </a:pathLst>
          </a:custGeom>
          <a:solidFill>
            <a:schemeClr val="accent2">
              <a:lumMod val="20000"/>
              <a:lumOff val="80000"/>
            </a:schemeClr>
          </a:solidFill>
          <a:ln w="12892" cap="flat">
            <a:noFill/>
            <a:prstDash val="solid"/>
            <a:miter/>
          </a:ln>
        </p:spPr>
        <p:txBody>
          <a:bodyPr rtlCol="0" anchor="ctr"/>
          <a:lstStyle/>
          <a:p>
            <a:endParaRPr lang="ja-JP" altLang="en-US" sz="2000"/>
          </a:p>
        </p:txBody>
      </p:sp>
      <p:sp>
        <p:nvSpPr>
          <p:cNvPr id="29" name="テキスト ボックス 28">
            <a:extLst>
              <a:ext uri="{FF2B5EF4-FFF2-40B4-BE49-F238E27FC236}">
                <a16:creationId xmlns:a16="http://schemas.microsoft.com/office/drawing/2014/main" id="{21244EB4-DC36-CD81-AD82-1D9614E9EFC0}"/>
              </a:ext>
            </a:extLst>
          </p:cNvPr>
          <p:cNvSpPr txBox="1"/>
          <p:nvPr/>
        </p:nvSpPr>
        <p:spPr>
          <a:xfrm>
            <a:off x="3335156" y="1664441"/>
            <a:ext cx="2001858" cy="713799"/>
          </a:xfrm>
          <a:prstGeom prst="rect">
            <a:avLst/>
          </a:prstGeom>
          <a:noFill/>
        </p:spPr>
        <p:txBody>
          <a:bodyPr wrap="square" lIns="24000" tIns="62400" rIns="24000" bIns="24000">
            <a:noAutofit/>
          </a:bodyPr>
          <a:lstStyle/>
          <a:p>
            <a:pPr algn="ctr" fontAlgn="base">
              <a:spcBef>
                <a:spcPct val="0"/>
              </a:spcBef>
              <a:spcAft>
                <a:spcPct val="0"/>
              </a:spcAft>
            </a:pPr>
            <a:r>
              <a:rPr lang="ja-JP" altLang="en-US" sz="1400" b="1">
                <a:solidFill>
                  <a:prstClr val="black"/>
                </a:solidFill>
                <a:latin typeface="BIZ UDPゴシック" panose="020B0400000000000000" pitchFamily="50" charset="-128"/>
                <a:ea typeface="BIZ UDPゴシック" panose="020B0400000000000000" pitchFamily="50" charset="-128"/>
              </a:rPr>
              <a:t>経営サポート</a:t>
            </a:r>
            <a:endParaRPr lang="en-US" altLang="ja-JP" sz="1400" b="1">
              <a:solidFill>
                <a:prstClr val="black"/>
              </a:solidFill>
              <a:latin typeface="BIZ UDPゴシック" panose="020B0400000000000000" pitchFamily="50" charset="-128"/>
              <a:ea typeface="BIZ UDPゴシック" panose="020B0400000000000000" pitchFamily="50" charset="-128"/>
            </a:endParaRPr>
          </a:p>
          <a:p>
            <a:pPr algn="ctr" fontAlgn="base">
              <a:spcBef>
                <a:spcPct val="0"/>
              </a:spcBef>
              <a:spcAft>
                <a:spcPct val="0"/>
              </a:spcAft>
            </a:pPr>
            <a:r>
              <a:rPr lang="ja-JP" altLang="en-US"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人財育成</a:t>
            </a:r>
            <a:endParaRPr lang="en-US" altLang="ja-JP"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en-US" altLang="ja-JP"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分析</a:t>
            </a:r>
            <a:endParaRPr lang="en-US" altLang="ja-JP"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61736DED-D064-660C-2547-03487617247E}"/>
              </a:ext>
            </a:extLst>
          </p:cNvPr>
          <p:cNvSpPr txBox="1"/>
          <p:nvPr/>
        </p:nvSpPr>
        <p:spPr>
          <a:xfrm>
            <a:off x="3177445" y="2853882"/>
            <a:ext cx="2200988" cy="848811"/>
          </a:xfrm>
          <a:prstGeom prst="rect">
            <a:avLst/>
          </a:prstGeom>
          <a:noFill/>
        </p:spPr>
        <p:txBody>
          <a:bodyPr wrap="square" lIns="24000" tIns="62400" rIns="24000" bIns="24000">
            <a:noAutofit/>
          </a:bodyPr>
          <a:lstStyle/>
          <a:p>
            <a:pPr algn="ctr" fontAlgn="base">
              <a:spcBef>
                <a:spcPct val="0"/>
              </a:spcBef>
              <a:spcAft>
                <a:spcPct val="0"/>
              </a:spcAft>
            </a:pP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人事評価制度構築</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配置管理</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pSp>
        <p:nvGrpSpPr>
          <p:cNvPr id="31" name="グループ化 30">
            <a:extLst>
              <a:ext uri="{FF2B5EF4-FFF2-40B4-BE49-F238E27FC236}">
                <a16:creationId xmlns:a16="http://schemas.microsoft.com/office/drawing/2014/main" id="{53AFDA35-34CB-41B0-01C5-042413F55539}"/>
              </a:ext>
            </a:extLst>
          </p:cNvPr>
          <p:cNvGrpSpPr/>
          <p:nvPr/>
        </p:nvGrpSpPr>
        <p:grpSpPr>
          <a:xfrm>
            <a:off x="3750979" y="4579310"/>
            <a:ext cx="1136941" cy="383587"/>
            <a:chOff x="2198990" y="4119910"/>
            <a:chExt cx="1136941" cy="383587"/>
          </a:xfrm>
        </p:grpSpPr>
        <p:sp>
          <p:nvSpPr>
            <p:cNvPr id="32" name="四角形: 角を丸くする 31">
              <a:extLst>
                <a:ext uri="{FF2B5EF4-FFF2-40B4-BE49-F238E27FC236}">
                  <a16:creationId xmlns:a16="http://schemas.microsoft.com/office/drawing/2014/main" id="{B7B1AD6E-FD4E-7766-AB28-8B12E4AFBF88}"/>
                </a:ext>
              </a:extLst>
            </p:cNvPr>
            <p:cNvSpPr/>
            <p:nvPr/>
          </p:nvSpPr>
          <p:spPr>
            <a:xfrm>
              <a:off x="2198990" y="4119910"/>
              <a:ext cx="1136941" cy="325161"/>
            </a:xfrm>
            <a:prstGeom prst="roundRect">
              <a:avLst/>
            </a:prstGeom>
            <a:solidFill>
              <a:srgbClr val="EE7800"/>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b="1">
                <a:solidFill>
                  <a:schemeClr val="bg1"/>
                </a:solidFill>
              </a:endParaRPr>
            </a:p>
          </p:txBody>
        </p:sp>
        <p:sp>
          <p:nvSpPr>
            <p:cNvPr id="33" name="テキスト ボックス 32">
              <a:extLst>
                <a:ext uri="{FF2B5EF4-FFF2-40B4-BE49-F238E27FC236}">
                  <a16:creationId xmlns:a16="http://schemas.microsoft.com/office/drawing/2014/main" id="{9FF9CDAD-A83B-D205-D6C3-AF356DAA4988}"/>
                </a:ext>
              </a:extLst>
            </p:cNvPr>
            <p:cNvSpPr txBox="1"/>
            <p:nvPr/>
          </p:nvSpPr>
          <p:spPr>
            <a:xfrm>
              <a:off x="2312303" y="4134165"/>
              <a:ext cx="951864" cy="369332"/>
            </a:xfrm>
            <a:prstGeom prst="rect">
              <a:avLst/>
            </a:prstGeom>
            <a:noFill/>
          </p:spPr>
          <p:txBody>
            <a:bodyPr wrap="square" rtlCol="0">
              <a:spAutoFit/>
            </a:bodyPr>
            <a:lstStyle/>
            <a:p>
              <a:r>
                <a:rPr kumimoji="1" lang="ja-JP" altLang="en-US" b="1" dirty="0">
                  <a:solidFill>
                    <a:schemeClr val="bg1"/>
                  </a:solidFill>
                </a:rPr>
                <a:t>人事部</a:t>
              </a:r>
            </a:p>
          </p:txBody>
        </p:sp>
      </p:grpSp>
      <p:sp>
        <p:nvSpPr>
          <p:cNvPr id="35" name="フリーフォーム: 図形 34">
            <a:extLst>
              <a:ext uri="{FF2B5EF4-FFF2-40B4-BE49-F238E27FC236}">
                <a16:creationId xmlns:a16="http://schemas.microsoft.com/office/drawing/2014/main" id="{5686959D-9435-849A-3A15-8B524547BAF2}"/>
              </a:ext>
            </a:extLst>
          </p:cNvPr>
          <p:cNvSpPr/>
          <p:nvPr/>
        </p:nvSpPr>
        <p:spPr>
          <a:xfrm>
            <a:off x="1684510" y="1404738"/>
            <a:ext cx="742869" cy="1092781"/>
          </a:xfrm>
          <a:custGeom>
            <a:avLst/>
            <a:gdLst>
              <a:gd name="connsiteX0" fmla="*/ 207114 w 414227"/>
              <a:gd name="connsiteY0" fmla="*/ 0 h 1005133"/>
              <a:gd name="connsiteX1" fmla="*/ 0 w 414227"/>
              <a:gd name="connsiteY1" fmla="*/ 1005133 h 1005133"/>
              <a:gd name="connsiteX2" fmla="*/ 414227 w 414227"/>
              <a:gd name="connsiteY2" fmla="*/ 1005133 h 1005133"/>
              <a:gd name="connsiteX3" fmla="*/ 207114 w 414227"/>
              <a:gd name="connsiteY3" fmla="*/ 0 h 1005133"/>
            </a:gdLst>
            <a:ahLst/>
            <a:cxnLst>
              <a:cxn ang="0">
                <a:pos x="connsiteX0" y="connsiteY0"/>
              </a:cxn>
              <a:cxn ang="0">
                <a:pos x="connsiteX1" y="connsiteY1"/>
              </a:cxn>
              <a:cxn ang="0">
                <a:pos x="connsiteX2" y="connsiteY2"/>
              </a:cxn>
              <a:cxn ang="0">
                <a:pos x="connsiteX3" y="connsiteY3"/>
              </a:cxn>
            </a:cxnLst>
            <a:rect l="l" t="t" r="r" b="b"/>
            <a:pathLst>
              <a:path w="414227" h="1005133">
                <a:moveTo>
                  <a:pt x="207114" y="0"/>
                </a:moveTo>
                <a:lnTo>
                  <a:pt x="0" y="1005133"/>
                </a:lnTo>
                <a:lnTo>
                  <a:pt x="414227" y="1005133"/>
                </a:lnTo>
                <a:lnTo>
                  <a:pt x="207114" y="0"/>
                </a:lnTo>
                <a:close/>
              </a:path>
            </a:pathLst>
          </a:custGeom>
          <a:solidFill>
            <a:schemeClr val="accent4">
              <a:lumMod val="20000"/>
              <a:lumOff val="80000"/>
            </a:schemeClr>
          </a:solidFill>
          <a:ln w="12892" cap="flat">
            <a:noFill/>
            <a:prstDash val="solid"/>
            <a:miter/>
          </a:ln>
        </p:spPr>
        <p:txBody>
          <a:bodyPr rtlCol="0" anchor="ctr"/>
          <a:lstStyle/>
          <a:p>
            <a:endParaRPr lang="ja-JP" altLang="en-US" sz="2000" dirty="0"/>
          </a:p>
        </p:txBody>
      </p:sp>
      <p:sp>
        <p:nvSpPr>
          <p:cNvPr id="36" name="フリーフォーム: 図形 35">
            <a:extLst>
              <a:ext uri="{FF2B5EF4-FFF2-40B4-BE49-F238E27FC236}">
                <a16:creationId xmlns:a16="http://schemas.microsoft.com/office/drawing/2014/main" id="{F8AF1C09-D85A-5E12-3A41-5259BDC0DA43}"/>
              </a:ext>
            </a:extLst>
          </p:cNvPr>
          <p:cNvSpPr/>
          <p:nvPr/>
        </p:nvSpPr>
        <p:spPr>
          <a:xfrm>
            <a:off x="1298967" y="2539580"/>
            <a:ext cx="1513957" cy="1092781"/>
          </a:xfrm>
          <a:custGeom>
            <a:avLst/>
            <a:gdLst>
              <a:gd name="connsiteX0" fmla="*/ 0 w 844188"/>
              <a:gd name="connsiteY0" fmla="*/ 1005133 h 1005133"/>
              <a:gd name="connsiteX1" fmla="*/ 844188 w 844188"/>
              <a:gd name="connsiteY1" fmla="*/ 1005133 h 1005133"/>
              <a:gd name="connsiteX2" fmla="*/ 637203 w 844188"/>
              <a:gd name="connsiteY2" fmla="*/ 0 h 1005133"/>
              <a:gd name="connsiteX3" fmla="*/ 206985 w 844188"/>
              <a:gd name="connsiteY3" fmla="*/ 0 h 1005133"/>
              <a:gd name="connsiteX4" fmla="*/ 0 w 844188"/>
              <a:gd name="connsiteY4" fmla="*/ 1005133 h 10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188" h="1005133">
                <a:moveTo>
                  <a:pt x="0" y="1005133"/>
                </a:moveTo>
                <a:lnTo>
                  <a:pt x="844188" y="1005133"/>
                </a:lnTo>
                <a:lnTo>
                  <a:pt x="637203" y="0"/>
                </a:lnTo>
                <a:lnTo>
                  <a:pt x="206985" y="0"/>
                </a:lnTo>
                <a:lnTo>
                  <a:pt x="0" y="1005133"/>
                </a:lnTo>
                <a:close/>
              </a:path>
            </a:pathLst>
          </a:custGeom>
          <a:solidFill>
            <a:schemeClr val="accent2">
              <a:lumMod val="20000"/>
              <a:lumOff val="80000"/>
            </a:schemeClr>
          </a:solidFill>
          <a:ln w="12892" cap="flat">
            <a:noFill/>
            <a:prstDash val="solid"/>
            <a:miter/>
          </a:ln>
        </p:spPr>
        <p:txBody>
          <a:bodyPr rtlCol="0" anchor="ctr"/>
          <a:lstStyle/>
          <a:p>
            <a:endParaRPr lang="ja-JP" altLang="en-US" sz="2000"/>
          </a:p>
        </p:txBody>
      </p:sp>
      <p:sp>
        <p:nvSpPr>
          <p:cNvPr id="37" name="フリーフォーム: 図形 36">
            <a:extLst>
              <a:ext uri="{FF2B5EF4-FFF2-40B4-BE49-F238E27FC236}">
                <a16:creationId xmlns:a16="http://schemas.microsoft.com/office/drawing/2014/main" id="{04D534A5-EB3E-6994-B068-D6E0FC63066A}"/>
              </a:ext>
            </a:extLst>
          </p:cNvPr>
          <p:cNvSpPr/>
          <p:nvPr/>
        </p:nvSpPr>
        <p:spPr>
          <a:xfrm>
            <a:off x="913193" y="3674424"/>
            <a:ext cx="2285504" cy="1092781"/>
          </a:xfrm>
          <a:custGeom>
            <a:avLst/>
            <a:gdLst>
              <a:gd name="connsiteX0" fmla="*/ 0 w 1274406"/>
              <a:gd name="connsiteY0" fmla="*/ 1005133 h 1005133"/>
              <a:gd name="connsiteX1" fmla="*/ 1274407 w 1274406"/>
              <a:gd name="connsiteY1" fmla="*/ 1005133 h 1005133"/>
              <a:gd name="connsiteX2" fmla="*/ 1067293 w 1274406"/>
              <a:gd name="connsiteY2" fmla="*/ 0 h 1005133"/>
              <a:gd name="connsiteX3" fmla="*/ 207114 w 1274406"/>
              <a:gd name="connsiteY3" fmla="*/ 0 h 1005133"/>
              <a:gd name="connsiteX4" fmla="*/ 0 w 1274406"/>
              <a:gd name="connsiteY4" fmla="*/ 1005133 h 1005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4406" h="1005133">
                <a:moveTo>
                  <a:pt x="0" y="1005133"/>
                </a:moveTo>
                <a:lnTo>
                  <a:pt x="1274407" y="1005133"/>
                </a:lnTo>
                <a:lnTo>
                  <a:pt x="1067293" y="0"/>
                </a:lnTo>
                <a:lnTo>
                  <a:pt x="207114" y="0"/>
                </a:lnTo>
                <a:lnTo>
                  <a:pt x="0" y="1005133"/>
                </a:lnTo>
                <a:close/>
              </a:path>
            </a:pathLst>
          </a:custGeom>
          <a:solidFill>
            <a:schemeClr val="accent5">
              <a:lumMod val="20000"/>
              <a:lumOff val="80000"/>
            </a:schemeClr>
          </a:solidFill>
          <a:ln w="12892" cap="flat">
            <a:noFill/>
            <a:prstDash val="solid"/>
            <a:miter/>
          </a:ln>
        </p:spPr>
        <p:txBody>
          <a:bodyPr rtlCol="0" anchor="ctr"/>
          <a:lstStyle/>
          <a:p>
            <a:endParaRPr lang="ja-JP" altLang="en-US" sz="2000"/>
          </a:p>
        </p:txBody>
      </p:sp>
      <p:sp>
        <p:nvSpPr>
          <p:cNvPr id="38" name="テキスト ボックス 37">
            <a:extLst>
              <a:ext uri="{FF2B5EF4-FFF2-40B4-BE49-F238E27FC236}">
                <a16:creationId xmlns:a16="http://schemas.microsoft.com/office/drawing/2014/main" id="{32C4D798-C3F2-6885-5027-D9296FF98B02}"/>
              </a:ext>
            </a:extLst>
          </p:cNvPr>
          <p:cNvSpPr txBox="1"/>
          <p:nvPr/>
        </p:nvSpPr>
        <p:spPr>
          <a:xfrm>
            <a:off x="1058580" y="1664440"/>
            <a:ext cx="2001857" cy="713799"/>
          </a:xfrm>
          <a:prstGeom prst="rect">
            <a:avLst/>
          </a:prstGeom>
          <a:noFill/>
        </p:spPr>
        <p:txBody>
          <a:bodyPr wrap="square" lIns="24000" tIns="62400" rIns="24000" bIns="24000">
            <a:noAutofit/>
          </a:bodyPr>
          <a:lstStyle/>
          <a:p>
            <a:pPr algn="ctr" fontAlgn="base">
              <a:spcBef>
                <a:spcPct val="0"/>
              </a:spcBef>
              <a:spcAft>
                <a:spcPct val="0"/>
              </a:spcAft>
            </a:pPr>
            <a:r>
              <a:rPr lang="ja-JP" altLang="en-US" sz="1400" b="1">
                <a:solidFill>
                  <a:prstClr val="black"/>
                </a:solidFill>
                <a:latin typeface="BIZ UDPゴシック" panose="020B0400000000000000" pitchFamily="50" charset="-128"/>
                <a:ea typeface="BIZ UDPゴシック" panose="020B0400000000000000" pitchFamily="50" charset="-128"/>
              </a:rPr>
              <a:t>経営サポート</a:t>
            </a:r>
            <a:endParaRPr lang="en-US" altLang="ja-JP" sz="1400" b="1">
              <a:solidFill>
                <a:prstClr val="black"/>
              </a:solidFill>
              <a:latin typeface="BIZ UDPゴシック" panose="020B0400000000000000" pitchFamily="50" charset="-128"/>
              <a:ea typeface="BIZ UDPゴシック" panose="020B0400000000000000" pitchFamily="50" charset="-128"/>
            </a:endParaRPr>
          </a:p>
          <a:p>
            <a:pPr algn="ctr" fontAlgn="base">
              <a:spcBef>
                <a:spcPct val="0"/>
              </a:spcBef>
              <a:spcAft>
                <a:spcPct val="0"/>
              </a:spcAft>
            </a:pPr>
            <a:r>
              <a:rPr lang="ja-JP" altLang="en-US" sz="1100">
                <a:solidFill>
                  <a:prstClr val="black"/>
                </a:solidFill>
                <a:latin typeface="BIZ UDPゴシック" panose="020B0400000000000000" pitchFamily="50" charset="-128"/>
                <a:ea typeface="BIZ UDPゴシック" panose="020B0400000000000000" pitchFamily="50" charset="-128"/>
              </a:rPr>
              <a:t>詳細</a:t>
            </a:r>
            <a:r>
              <a:rPr lang="ja-JP" altLang="en-US"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業績報告</a:t>
            </a:r>
            <a:endParaRPr lang="en-US" altLang="ja-JP"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en-US" altLang="ja-JP"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分析</a:t>
            </a:r>
            <a:r>
              <a:rPr lang="en-US" altLang="ja-JP"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予測</a:t>
            </a:r>
            <a:endParaRPr lang="en-US" altLang="ja-JP" sz="11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D42C4F08-0490-867D-8172-0A4086746F8A}"/>
              </a:ext>
            </a:extLst>
          </p:cNvPr>
          <p:cNvSpPr txBox="1"/>
          <p:nvPr/>
        </p:nvSpPr>
        <p:spPr>
          <a:xfrm>
            <a:off x="755801" y="3842108"/>
            <a:ext cx="2572228" cy="325161"/>
          </a:xfrm>
          <a:prstGeom prst="rect">
            <a:avLst/>
          </a:prstGeom>
          <a:noFill/>
        </p:spPr>
        <p:txBody>
          <a:bodyPr wrap="square" lIns="24000" tIns="62400" rIns="24000" bIns="24000">
            <a:noAutofit/>
          </a:bodyPr>
          <a:lstStyle/>
          <a:p>
            <a:pPr algn="ctr" fontAlgn="base">
              <a:spcBef>
                <a:spcPct val="0"/>
              </a:spcBef>
              <a:spcAft>
                <a:spcPct val="0"/>
              </a:spcAft>
            </a:pP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決算対応</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帳簿管理　固定資産管理</a:t>
            </a:r>
            <a:endParaRPr lang="en-US" altLang="ja-JP"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出納業務、税務申告</a:t>
            </a:r>
            <a:endParaRPr lang="en-US" altLang="ja-JP"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経費精算</a:t>
            </a:r>
            <a:endParaRPr lang="en-US" altLang="ja-JP"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CCC79BEE-B8B1-B13A-6E5B-2BD456AE9268}"/>
              </a:ext>
            </a:extLst>
          </p:cNvPr>
          <p:cNvSpPr txBox="1"/>
          <p:nvPr/>
        </p:nvSpPr>
        <p:spPr>
          <a:xfrm>
            <a:off x="964185" y="2719428"/>
            <a:ext cx="2200988" cy="848811"/>
          </a:xfrm>
          <a:prstGeom prst="rect">
            <a:avLst/>
          </a:prstGeom>
          <a:noFill/>
        </p:spPr>
        <p:txBody>
          <a:bodyPr wrap="square" lIns="24000" tIns="62400" rIns="24000" bIns="24000">
            <a:noAutofit/>
          </a:bodyPr>
          <a:lstStyle/>
          <a:p>
            <a:pPr algn="ctr" fontAlgn="base">
              <a:spcBef>
                <a:spcPct val="0"/>
              </a:spcBef>
              <a:spcAft>
                <a:spcPct val="0"/>
              </a:spcAft>
            </a:pP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財務管理</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内部統制</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base">
              <a:spcBef>
                <a:spcPct val="0"/>
              </a:spcBef>
              <a:spcAft>
                <a:spcPct val="0"/>
              </a:spcAft>
            </a:pPr>
            <a:r>
              <a:rPr lang="ja-JP" altLang="en-US"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監査対応</a:t>
            </a:r>
            <a:endParaRPr lang="en-US" altLang="ja-JP" sz="1400" b="1"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1" name="四角形: 角を丸くする 40">
            <a:extLst>
              <a:ext uri="{FF2B5EF4-FFF2-40B4-BE49-F238E27FC236}">
                <a16:creationId xmlns:a16="http://schemas.microsoft.com/office/drawing/2014/main" id="{0A1CBB6A-9FAC-8F15-E5A3-85E4D23712D7}"/>
              </a:ext>
            </a:extLst>
          </p:cNvPr>
          <p:cNvSpPr/>
          <p:nvPr/>
        </p:nvSpPr>
        <p:spPr>
          <a:xfrm>
            <a:off x="1492656" y="4578197"/>
            <a:ext cx="1126578" cy="325161"/>
          </a:xfrm>
          <a:prstGeom prst="roundRect">
            <a:avLst/>
          </a:prstGeom>
          <a:solidFill>
            <a:srgbClr val="007BC7"/>
          </a:solidFill>
          <a:ln>
            <a:noFill/>
          </a:ln>
        </p:spPr>
        <p:style>
          <a:lnRef idx="2">
            <a:schemeClr val="accent1">
              <a:shade val="15000"/>
            </a:schemeClr>
          </a:lnRef>
          <a:fillRef idx="1">
            <a:schemeClr val="accent1"/>
          </a:fillRef>
          <a:effectRef idx="0">
            <a:schemeClr val="accent1"/>
          </a:effectRef>
          <a:fontRef idx="minor">
            <a:schemeClr val="lt1"/>
          </a:fontRef>
        </p:style>
        <p:txBody>
          <a:bodyPr tIns="72000" rtlCol="0" anchor="ctr"/>
          <a:lstStyle/>
          <a:p>
            <a:pPr algn="ctr"/>
            <a:endParaRPr kumimoji="1" lang="ja-JP" altLang="en-US" b="1">
              <a:solidFill>
                <a:schemeClr val="bg1"/>
              </a:solidFill>
            </a:endParaRPr>
          </a:p>
        </p:txBody>
      </p:sp>
      <p:sp>
        <p:nvSpPr>
          <p:cNvPr id="42" name="テキスト ボックス 41">
            <a:extLst>
              <a:ext uri="{FF2B5EF4-FFF2-40B4-BE49-F238E27FC236}">
                <a16:creationId xmlns:a16="http://schemas.microsoft.com/office/drawing/2014/main" id="{437D7AE4-58F9-D5B8-B037-7B97291E46A0}"/>
              </a:ext>
            </a:extLst>
          </p:cNvPr>
          <p:cNvSpPr txBox="1"/>
          <p:nvPr/>
        </p:nvSpPr>
        <p:spPr>
          <a:xfrm>
            <a:off x="1609183" y="4587867"/>
            <a:ext cx="951864" cy="369332"/>
          </a:xfrm>
          <a:prstGeom prst="rect">
            <a:avLst/>
          </a:prstGeom>
          <a:noFill/>
        </p:spPr>
        <p:txBody>
          <a:bodyPr wrap="square" rtlCol="0">
            <a:spAutoFit/>
          </a:bodyPr>
          <a:lstStyle/>
          <a:p>
            <a:r>
              <a:rPr kumimoji="1" lang="ja-JP" altLang="en-US" b="1" dirty="0">
                <a:solidFill>
                  <a:schemeClr val="bg1"/>
                </a:solidFill>
              </a:rPr>
              <a:t>経理部</a:t>
            </a:r>
          </a:p>
        </p:txBody>
      </p:sp>
      <p:sp>
        <p:nvSpPr>
          <p:cNvPr id="70" name="矢印: 上下 69">
            <a:extLst>
              <a:ext uri="{FF2B5EF4-FFF2-40B4-BE49-F238E27FC236}">
                <a16:creationId xmlns:a16="http://schemas.microsoft.com/office/drawing/2014/main" id="{D499BD5F-87C1-77C1-A9B5-B0338DFE2BD5}"/>
              </a:ext>
            </a:extLst>
          </p:cNvPr>
          <p:cNvSpPr/>
          <p:nvPr/>
        </p:nvSpPr>
        <p:spPr>
          <a:xfrm>
            <a:off x="324007" y="1394761"/>
            <a:ext cx="578514" cy="3481245"/>
          </a:xfrm>
          <a:prstGeom prst="upDownArrow">
            <a:avLst>
              <a:gd name="adj1" fmla="val 57903"/>
              <a:gd name="adj2" fmla="val 93709"/>
            </a:avLst>
          </a:prstGeom>
          <a:gradFill flip="none" rotWithShape="1">
            <a:gsLst>
              <a:gs pos="0">
                <a:srgbClr val="C00000"/>
              </a:gs>
              <a:gs pos="100000">
                <a:schemeClr val="tx2">
                  <a:lumMod val="7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737712D0-EB90-1D4B-41D3-FB24A8B7A2F5}"/>
              </a:ext>
            </a:extLst>
          </p:cNvPr>
          <p:cNvSpPr txBox="1"/>
          <p:nvPr/>
        </p:nvSpPr>
        <p:spPr>
          <a:xfrm rot="16200000">
            <a:off x="53158" y="3061351"/>
            <a:ext cx="1075050" cy="262526"/>
          </a:xfrm>
          <a:prstGeom prst="rect">
            <a:avLst/>
          </a:prstGeom>
          <a:noFill/>
        </p:spPr>
        <p:txBody>
          <a:bodyPr vert="eaVert" wrap="square" lIns="24000" tIns="62400" rIns="24000" bIns="24000" anchor="ctr">
            <a:noAutofit/>
          </a:bodyPr>
          <a:lstStyle/>
          <a:p>
            <a:pPr algn="ctr" fontAlgn="base">
              <a:spcBef>
                <a:spcPct val="0"/>
              </a:spcBef>
              <a:spcAft>
                <a:spcPct val="0"/>
              </a:spcAft>
            </a:pPr>
            <a:r>
              <a:rPr lang="ja-JP" altLang="en-US" sz="1600" b="1" kern="100" dirty="0">
                <a:solidFill>
                  <a:schemeClr val="bg1"/>
                </a:solidFill>
                <a:latin typeface="+mn-ea"/>
                <a:cs typeface="Times New Roman" panose="02020603050405020304" pitchFamily="18" charset="0"/>
              </a:rPr>
              <a:t>付加価値</a:t>
            </a:r>
            <a:endParaRPr lang="en-US" altLang="ja-JP" sz="1600" b="1" kern="100" dirty="0">
              <a:solidFill>
                <a:schemeClr val="bg1"/>
              </a:solidFill>
              <a:latin typeface="+mn-ea"/>
              <a:cs typeface="Times New Roman" panose="02020603050405020304" pitchFamily="18" charset="0"/>
            </a:endParaRPr>
          </a:p>
        </p:txBody>
      </p:sp>
      <p:sp>
        <p:nvSpPr>
          <p:cNvPr id="72" name="テキスト ボックス 71">
            <a:extLst>
              <a:ext uri="{FF2B5EF4-FFF2-40B4-BE49-F238E27FC236}">
                <a16:creationId xmlns:a16="http://schemas.microsoft.com/office/drawing/2014/main" id="{CB7A7FE2-1384-1DBF-0BF0-23EDBC40406F}"/>
              </a:ext>
            </a:extLst>
          </p:cNvPr>
          <p:cNvSpPr txBox="1"/>
          <p:nvPr/>
        </p:nvSpPr>
        <p:spPr>
          <a:xfrm>
            <a:off x="519063" y="1732533"/>
            <a:ext cx="178210" cy="277882"/>
          </a:xfrm>
          <a:prstGeom prst="rect">
            <a:avLst/>
          </a:prstGeom>
          <a:noFill/>
        </p:spPr>
        <p:txBody>
          <a:bodyPr wrap="square" lIns="24000" tIns="62400" rIns="24000" bIns="24000">
            <a:noAutofit/>
          </a:bodyPr>
          <a:lstStyle/>
          <a:p>
            <a:pPr algn="ctr" fontAlgn="base">
              <a:spcBef>
                <a:spcPct val="0"/>
              </a:spcBef>
              <a:spcAft>
                <a:spcPct val="0"/>
              </a:spcAft>
            </a:pPr>
            <a:r>
              <a:rPr lang="ja-JP" altLang="en-US" sz="1600" b="1" kern="100" dirty="0">
                <a:solidFill>
                  <a:schemeClr val="bg1"/>
                </a:solidFill>
                <a:latin typeface="+mn-ea"/>
                <a:cs typeface="Times New Roman" panose="02020603050405020304" pitchFamily="18" charset="0"/>
              </a:rPr>
              <a:t>高</a:t>
            </a:r>
            <a:endParaRPr lang="en-US" altLang="ja-JP" sz="1600" b="1" kern="100" dirty="0">
              <a:solidFill>
                <a:schemeClr val="bg1"/>
              </a:solidFill>
              <a:latin typeface="+mn-ea"/>
              <a:cs typeface="Times New Roman" panose="02020603050405020304" pitchFamily="18" charset="0"/>
            </a:endParaRPr>
          </a:p>
        </p:txBody>
      </p:sp>
      <p:sp>
        <p:nvSpPr>
          <p:cNvPr id="73" name="テキスト ボックス 72">
            <a:extLst>
              <a:ext uri="{FF2B5EF4-FFF2-40B4-BE49-F238E27FC236}">
                <a16:creationId xmlns:a16="http://schemas.microsoft.com/office/drawing/2014/main" id="{06EAA04C-99CC-CBF5-6917-71F7D078BC59}"/>
              </a:ext>
            </a:extLst>
          </p:cNvPr>
          <p:cNvSpPr txBox="1"/>
          <p:nvPr/>
        </p:nvSpPr>
        <p:spPr>
          <a:xfrm>
            <a:off x="519063" y="4413484"/>
            <a:ext cx="178210" cy="277882"/>
          </a:xfrm>
          <a:prstGeom prst="rect">
            <a:avLst/>
          </a:prstGeom>
          <a:noFill/>
        </p:spPr>
        <p:txBody>
          <a:bodyPr wrap="square" lIns="24000" tIns="62400" rIns="24000" bIns="24000">
            <a:noAutofit/>
          </a:bodyPr>
          <a:lstStyle/>
          <a:p>
            <a:pPr algn="ctr" fontAlgn="base">
              <a:spcBef>
                <a:spcPct val="0"/>
              </a:spcBef>
              <a:spcAft>
                <a:spcPct val="0"/>
              </a:spcAft>
            </a:pPr>
            <a:r>
              <a:rPr lang="ja-JP" altLang="en-US" sz="1600" b="1" kern="100" dirty="0">
                <a:solidFill>
                  <a:schemeClr val="bg1"/>
                </a:solidFill>
                <a:latin typeface="+mn-ea"/>
                <a:cs typeface="Times New Roman" panose="02020603050405020304" pitchFamily="18" charset="0"/>
              </a:rPr>
              <a:t>低</a:t>
            </a:r>
            <a:endParaRPr lang="en-US" altLang="ja-JP" sz="1600" b="1" kern="100" dirty="0">
              <a:solidFill>
                <a:schemeClr val="bg1"/>
              </a:solidFill>
              <a:latin typeface="+mn-ea"/>
              <a:cs typeface="Times New Roman" panose="02020603050405020304" pitchFamily="18" charset="0"/>
            </a:endParaRPr>
          </a:p>
        </p:txBody>
      </p:sp>
      <p:sp>
        <p:nvSpPr>
          <p:cNvPr id="4" name="テキスト プレースホルダー 3">
            <a:extLst>
              <a:ext uri="{FF2B5EF4-FFF2-40B4-BE49-F238E27FC236}">
                <a16:creationId xmlns:a16="http://schemas.microsoft.com/office/drawing/2014/main" id="{D5E0BAA6-5631-C439-2FAE-13B3D0106F76}"/>
              </a:ext>
            </a:extLst>
          </p:cNvPr>
          <p:cNvSpPr>
            <a:spLocks noGrp="1"/>
          </p:cNvSpPr>
          <p:nvPr>
            <p:ph type="body" sz="quarter" idx="17"/>
          </p:nvPr>
        </p:nvSpPr>
        <p:spPr>
          <a:xfrm>
            <a:off x="360000" y="864000"/>
            <a:ext cx="8640763" cy="551378"/>
          </a:xfrm>
        </p:spPr>
        <p:txBody>
          <a:bodyPr/>
          <a:lstStyle/>
          <a:p>
            <a:r>
              <a:rPr kumimoji="1" lang="en-US" altLang="ja-JP" dirty="0" err="1"/>
              <a:t>SuperStream</a:t>
            </a:r>
            <a:r>
              <a:rPr kumimoji="1" lang="ja-JP" altLang="en-US" dirty="0"/>
              <a:t>は</a:t>
            </a:r>
            <a:r>
              <a:rPr kumimoji="1" lang="en-US" altLang="ja-JP" dirty="0"/>
              <a:t>BX</a:t>
            </a:r>
            <a:r>
              <a:rPr kumimoji="1" lang="ja-JP" altLang="en-US" dirty="0"/>
              <a:t>に貢献するため、</a:t>
            </a:r>
            <a:r>
              <a:rPr kumimoji="1" lang="en-US" altLang="ja-JP" dirty="0"/>
              <a:t>AI</a:t>
            </a:r>
            <a:r>
              <a:rPr kumimoji="1" lang="ja-JP" altLang="en-US" dirty="0"/>
              <a:t>・</a:t>
            </a:r>
            <a:r>
              <a:rPr kumimoji="1" lang="en-US" altLang="ja-JP" dirty="0"/>
              <a:t>SaaS</a:t>
            </a:r>
            <a:r>
              <a:rPr kumimoji="1" lang="ja-JP" altLang="en-US" dirty="0"/>
              <a:t>・</a:t>
            </a:r>
            <a:r>
              <a:rPr kumimoji="1" lang="en-US" altLang="ja-JP" dirty="0"/>
              <a:t>Alliance</a:t>
            </a:r>
            <a:r>
              <a:rPr kumimoji="1" lang="ja-JP" altLang="en-US" dirty="0"/>
              <a:t>を基盤としたエコシステムの拡大で効率化・高度化し、新たな付加価値を創出します</a:t>
            </a:r>
            <a:endParaRPr kumimoji="1" lang="en-US" altLang="ja-JP" dirty="0"/>
          </a:p>
        </p:txBody>
      </p:sp>
    </p:spTree>
    <p:extLst>
      <p:ext uri="{BB962C8B-B14F-4D97-AF65-F5344CB8AC3E}">
        <p14:creationId xmlns:p14="http://schemas.microsoft.com/office/powerpoint/2010/main" val="69701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1C744FEF-44F4-25ED-9032-29BC21533AF9}"/>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b="39233"/>
          <a:stretch/>
        </p:blipFill>
        <p:spPr>
          <a:xfrm rot="21059816" flipH="1">
            <a:off x="2617449" y="3525352"/>
            <a:ext cx="5920512" cy="2481453"/>
          </a:xfrm>
          <a:prstGeom prst="rect">
            <a:avLst/>
          </a:prstGeom>
        </p:spPr>
      </p:pic>
      <p:sp>
        <p:nvSpPr>
          <p:cNvPr id="2" name="タイトル 1">
            <a:extLst>
              <a:ext uri="{FF2B5EF4-FFF2-40B4-BE49-F238E27FC236}">
                <a16:creationId xmlns:a16="http://schemas.microsoft.com/office/drawing/2014/main" id="{651FAAFD-A197-87D3-9F49-105F962D4056}"/>
              </a:ext>
            </a:extLst>
          </p:cNvPr>
          <p:cNvSpPr>
            <a:spLocks noGrp="1"/>
          </p:cNvSpPr>
          <p:nvPr>
            <p:ph type="title"/>
          </p:nvPr>
        </p:nvSpPr>
        <p:spPr/>
        <p:txBody>
          <a:bodyPr/>
          <a:lstStyle/>
          <a:p>
            <a:r>
              <a:rPr kumimoji="1" lang="ja-JP" altLang="en-US" dirty="0"/>
              <a:t>今後の展望と</a:t>
            </a:r>
            <a:r>
              <a:rPr kumimoji="1" lang="en-US" altLang="ja-JP" dirty="0"/>
              <a:t>AI</a:t>
            </a:r>
            <a:endParaRPr kumimoji="1" lang="ja-JP" altLang="en-US" dirty="0"/>
          </a:p>
        </p:txBody>
      </p:sp>
      <p:sp>
        <p:nvSpPr>
          <p:cNvPr id="3" name="テキスト プレースホルダー 2">
            <a:extLst>
              <a:ext uri="{FF2B5EF4-FFF2-40B4-BE49-F238E27FC236}">
                <a16:creationId xmlns:a16="http://schemas.microsoft.com/office/drawing/2014/main" id="{5D05DD8B-FFF9-6153-43EB-2B9C4A2E55FF}"/>
              </a:ext>
            </a:extLst>
          </p:cNvPr>
          <p:cNvSpPr>
            <a:spLocks noGrp="1"/>
          </p:cNvSpPr>
          <p:nvPr>
            <p:ph type="body" sz="quarter" idx="16"/>
          </p:nvPr>
        </p:nvSpPr>
        <p:spPr/>
        <p:txBody>
          <a:bodyPr/>
          <a:lstStyle/>
          <a:p>
            <a:r>
              <a:rPr lang="en-US" altLang="ja-JP" dirty="0" err="1"/>
              <a:t>SuperStream</a:t>
            </a:r>
            <a:r>
              <a:rPr lang="ja-JP" altLang="en-US" dirty="0"/>
              <a:t>製品の今後</a:t>
            </a:r>
            <a:endParaRPr kumimoji="1" lang="ja-JP" altLang="en-US" dirty="0"/>
          </a:p>
        </p:txBody>
      </p:sp>
      <p:sp>
        <p:nvSpPr>
          <p:cNvPr id="5" name="スライド番号プレースホルダー 4">
            <a:extLst>
              <a:ext uri="{FF2B5EF4-FFF2-40B4-BE49-F238E27FC236}">
                <a16:creationId xmlns:a16="http://schemas.microsoft.com/office/drawing/2014/main" id="{61F82AA7-091B-EE3B-9A91-69236262739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B38EE7DC-E8C0-40F6-E0D2-C72C81043FB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pSp>
        <p:nvGrpSpPr>
          <p:cNvPr id="7" name="グループ化 6">
            <a:extLst>
              <a:ext uri="{FF2B5EF4-FFF2-40B4-BE49-F238E27FC236}">
                <a16:creationId xmlns:a16="http://schemas.microsoft.com/office/drawing/2014/main" id="{09B60F3C-3613-1C57-DC70-6EEFCD59C885}"/>
              </a:ext>
            </a:extLst>
          </p:cNvPr>
          <p:cNvGrpSpPr/>
          <p:nvPr/>
        </p:nvGrpSpPr>
        <p:grpSpPr>
          <a:xfrm>
            <a:off x="139143" y="2863032"/>
            <a:ext cx="8788614" cy="1505267"/>
            <a:chOff x="984472" y="4371889"/>
            <a:chExt cx="9996847" cy="1712205"/>
          </a:xfrm>
        </p:grpSpPr>
        <p:sp>
          <p:nvSpPr>
            <p:cNvPr id="8" name="平行四辺形 7">
              <a:extLst>
                <a:ext uri="{FF2B5EF4-FFF2-40B4-BE49-F238E27FC236}">
                  <a16:creationId xmlns:a16="http://schemas.microsoft.com/office/drawing/2014/main" id="{A8D532CC-99DE-887A-20C5-62236F75F397}"/>
                </a:ext>
              </a:extLst>
            </p:cNvPr>
            <p:cNvSpPr/>
            <p:nvPr/>
          </p:nvSpPr>
          <p:spPr>
            <a:xfrm flipH="1">
              <a:off x="984472" y="5451560"/>
              <a:ext cx="1536606" cy="632135"/>
            </a:xfrm>
            <a:prstGeom prst="parallelogram">
              <a:avLst>
                <a:gd name="adj" fmla="val 98980"/>
              </a:avLst>
            </a:prstGeom>
            <a:gradFill flip="none" rotWithShape="1">
              <a:gsLst>
                <a:gs pos="0">
                  <a:schemeClr val="bg1"/>
                </a:gs>
                <a:gs pos="100000">
                  <a:schemeClr val="tx2">
                    <a:lumMod val="20000"/>
                    <a:lumOff val="80000"/>
                  </a:schemeClr>
                </a:gs>
              </a:gsLst>
              <a:lin ang="10800000" scaled="1"/>
              <a:tileRect/>
            </a:gra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lnSpc>
                  <a:spcPct val="120000"/>
                </a:lnSpc>
                <a:spcAft>
                  <a:spcPts val="225"/>
                </a:spcAft>
              </a:pPr>
              <a:endParaRPr lang="ja-JP" altLang="en-US" sz="1350" dirty="0">
                <a:solidFill>
                  <a:srgbClr val="383838"/>
                </a:solidFill>
                <a:latin typeface="FOT-筑紫A丸ゴシック Std B"/>
              </a:endParaRPr>
            </a:p>
          </p:txBody>
        </p:sp>
        <p:sp>
          <p:nvSpPr>
            <p:cNvPr id="9" name="フリーフォーム: 図形 8">
              <a:extLst>
                <a:ext uri="{FF2B5EF4-FFF2-40B4-BE49-F238E27FC236}">
                  <a16:creationId xmlns:a16="http://schemas.microsoft.com/office/drawing/2014/main" id="{8B9E58D9-2E4C-ED51-2DC3-B951EE278B81}"/>
                </a:ext>
              </a:extLst>
            </p:cNvPr>
            <p:cNvSpPr/>
            <p:nvPr/>
          </p:nvSpPr>
          <p:spPr>
            <a:xfrm>
              <a:off x="1899572" y="5088731"/>
              <a:ext cx="621506" cy="995363"/>
            </a:xfrm>
            <a:custGeom>
              <a:avLst/>
              <a:gdLst>
                <a:gd name="connsiteX0" fmla="*/ 0 w 621506"/>
                <a:gd name="connsiteY0" fmla="*/ 361950 h 995363"/>
                <a:gd name="connsiteX1" fmla="*/ 0 w 621506"/>
                <a:gd name="connsiteY1" fmla="*/ 0 h 995363"/>
                <a:gd name="connsiteX2" fmla="*/ 621506 w 621506"/>
                <a:gd name="connsiteY2" fmla="*/ 621506 h 995363"/>
                <a:gd name="connsiteX3" fmla="*/ 621506 w 621506"/>
                <a:gd name="connsiteY3" fmla="*/ 995363 h 995363"/>
                <a:gd name="connsiteX4" fmla="*/ 0 w 621506"/>
                <a:gd name="connsiteY4" fmla="*/ 361950 h 99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506" h="995363">
                  <a:moveTo>
                    <a:pt x="0" y="361950"/>
                  </a:moveTo>
                  <a:lnTo>
                    <a:pt x="0" y="0"/>
                  </a:lnTo>
                  <a:lnTo>
                    <a:pt x="621506" y="621506"/>
                  </a:lnTo>
                  <a:lnTo>
                    <a:pt x="621506" y="995363"/>
                  </a:lnTo>
                  <a:lnTo>
                    <a:pt x="0" y="361950"/>
                  </a:lnTo>
                  <a:close/>
                </a:path>
              </a:pathLst>
            </a:custGeom>
            <a:solidFill>
              <a:schemeClr val="tx2">
                <a:lumMod val="60000"/>
                <a:lumOff val="40000"/>
              </a:schemeClr>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lnSpc>
                  <a:spcPct val="120000"/>
                </a:lnSpc>
                <a:spcAft>
                  <a:spcPts val="225"/>
                </a:spcAft>
              </a:pPr>
              <a:endParaRPr lang="ja-JP" altLang="en-US" sz="1350" dirty="0">
                <a:solidFill>
                  <a:srgbClr val="383838"/>
                </a:solidFill>
                <a:latin typeface="FOT-筑紫A丸ゴシック Std B"/>
              </a:endParaRPr>
            </a:p>
          </p:txBody>
        </p:sp>
        <p:sp>
          <p:nvSpPr>
            <p:cNvPr id="10" name="平行四辺形 9">
              <a:extLst>
                <a:ext uri="{FF2B5EF4-FFF2-40B4-BE49-F238E27FC236}">
                  <a16:creationId xmlns:a16="http://schemas.microsoft.com/office/drawing/2014/main" id="{9C1893CF-3304-D845-98EE-714CD5F307AC}"/>
                </a:ext>
              </a:extLst>
            </p:cNvPr>
            <p:cNvSpPr/>
            <p:nvPr/>
          </p:nvSpPr>
          <p:spPr>
            <a:xfrm flipH="1">
              <a:off x="1894908" y="5088731"/>
              <a:ext cx="2234541" cy="632135"/>
            </a:xfrm>
            <a:prstGeom prst="parallelogram">
              <a:avLst>
                <a:gd name="adj" fmla="val 98980"/>
              </a:avLst>
            </a:prstGeom>
            <a:gradFill flip="none" rotWithShape="1">
              <a:gsLst>
                <a:gs pos="0">
                  <a:schemeClr val="tx2">
                    <a:lumMod val="40000"/>
                    <a:lumOff val="60000"/>
                  </a:schemeClr>
                </a:gs>
                <a:gs pos="100000">
                  <a:schemeClr val="tx2">
                    <a:lumMod val="60000"/>
                    <a:lumOff val="40000"/>
                  </a:schemeClr>
                </a:gs>
              </a:gsLst>
              <a:lin ang="10800000" scaled="1"/>
              <a:tileRect/>
            </a:gra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lnSpc>
                  <a:spcPct val="120000"/>
                </a:lnSpc>
                <a:spcAft>
                  <a:spcPts val="225"/>
                </a:spcAft>
              </a:pPr>
              <a:endParaRPr lang="ja-JP" altLang="en-US" sz="1350" dirty="0">
                <a:solidFill>
                  <a:srgbClr val="383838"/>
                </a:solidFill>
                <a:latin typeface="FOT-筑紫A丸ゴシック Std B"/>
              </a:endParaRPr>
            </a:p>
          </p:txBody>
        </p:sp>
        <p:sp>
          <p:nvSpPr>
            <p:cNvPr id="11" name="フリーフォーム: 図形 10">
              <a:extLst>
                <a:ext uri="{FF2B5EF4-FFF2-40B4-BE49-F238E27FC236}">
                  <a16:creationId xmlns:a16="http://schemas.microsoft.com/office/drawing/2014/main" id="{9C174932-93E5-8CC9-61D1-9BEB7C3E0873}"/>
                </a:ext>
              </a:extLst>
            </p:cNvPr>
            <p:cNvSpPr/>
            <p:nvPr/>
          </p:nvSpPr>
          <p:spPr>
            <a:xfrm>
              <a:off x="3507943" y="4731853"/>
              <a:ext cx="621506" cy="995363"/>
            </a:xfrm>
            <a:custGeom>
              <a:avLst/>
              <a:gdLst>
                <a:gd name="connsiteX0" fmla="*/ 0 w 621506"/>
                <a:gd name="connsiteY0" fmla="*/ 361950 h 995363"/>
                <a:gd name="connsiteX1" fmla="*/ 0 w 621506"/>
                <a:gd name="connsiteY1" fmla="*/ 0 h 995363"/>
                <a:gd name="connsiteX2" fmla="*/ 621506 w 621506"/>
                <a:gd name="connsiteY2" fmla="*/ 621506 h 995363"/>
                <a:gd name="connsiteX3" fmla="*/ 621506 w 621506"/>
                <a:gd name="connsiteY3" fmla="*/ 995363 h 995363"/>
                <a:gd name="connsiteX4" fmla="*/ 0 w 621506"/>
                <a:gd name="connsiteY4" fmla="*/ 361950 h 99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506" h="995363">
                  <a:moveTo>
                    <a:pt x="0" y="361950"/>
                  </a:moveTo>
                  <a:lnTo>
                    <a:pt x="0" y="0"/>
                  </a:lnTo>
                  <a:lnTo>
                    <a:pt x="621506" y="621506"/>
                  </a:lnTo>
                  <a:lnTo>
                    <a:pt x="621506" y="995363"/>
                  </a:lnTo>
                  <a:lnTo>
                    <a:pt x="0" y="361950"/>
                  </a:lnTo>
                  <a:close/>
                </a:path>
              </a:pathLst>
            </a:custGeom>
            <a:solidFill>
              <a:schemeClr val="tx2"/>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lnSpc>
                  <a:spcPct val="120000"/>
                </a:lnSpc>
                <a:spcAft>
                  <a:spcPts val="225"/>
                </a:spcAft>
              </a:pPr>
              <a:endParaRPr lang="ja-JP" altLang="en-US" sz="1350" dirty="0">
                <a:solidFill>
                  <a:srgbClr val="383838"/>
                </a:solidFill>
                <a:latin typeface="FOT-筑紫A丸ゴシック Std B"/>
              </a:endParaRPr>
            </a:p>
          </p:txBody>
        </p:sp>
        <p:sp>
          <p:nvSpPr>
            <p:cNvPr id="12" name="平行四辺形 11">
              <a:extLst>
                <a:ext uri="{FF2B5EF4-FFF2-40B4-BE49-F238E27FC236}">
                  <a16:creationId xmlns:a16="http://schemas.microsoft.com/office/drawing/2014/main" id="{8AA5F5BD-0FB9-D530-1BAD-A49C8D877D06}"/>
                </a:ext>
              </a:extLst>
            </p:cNvPr>
            <p:cNvSpPr/>
            <p:nvPr/>
          </p:nvSpPr>
          <p:spPr>
            <a:xfrm flipH="1">
              <a:off x="3503968" y="4731665"/>
              <a:ext cx="3845538" cy="632135"/>
            </a:xfrm>
            <a:prstGeom prst="parallelogram">
              <a:avLst>
                <a:gd name="adj" fmla="val 98980"/>
              </a:avLst>
            </a:prstGeom>
            <a:gradFill flip="none" rotWithShape="1">
              <a:gsLst>
                <a:gs pos="0">
                  <a:schemeClr val="tx2">
                    <a:lumMod val="60000"/>
                    <a:lumOff val="40000"/>
                  </a:schemeClr>
                </a:gs>
                <a:gs pos="100000">
                  <a:schemeClr val="tx2">
                    <a:lumMod val="75000"/>
                  </a:schemeClr>
                </a:gs>
              </a:gsLst>
              <a:lin ang="10800000" scaled="1"/>
              <a:tileRect/>
            </a:gra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lnSpc>
                  <a:spcPct val="120000"/>
                </a:lnSpc>
                <a:spcAft>
                  <a:spcPts val="225"/>
                </a:spcAft>
              </a:pPr>
              <a:endParaRPr lang="ja-JP" altLang="en-US" sz="1350" dirty="0">
                <a:solidFill>
                  <a:srgbClr val="383838"/>
                </a:solidFill>
                <a:latin typeface="FOT-筑紫A丸ゴシック Std B"/>
              </a:endParaRPr>
            </a:p>
          </p:txBody>
        </p:sp>
        <p:sp>
          <p:nvSpPr>
            <p:cNvPr id="13" name="フリーフォーム: 図形 12">
              <a:extLst>
                <a:ext uri="{FF2B5EF4-FFF2-40B4-BE49-F238E27FC236}">
                  <a16:creationId xmlns:a16="http://schemas.microsoft.com/office/drawing/2014/main" id="{13C5D0F3-7C42-3BC6-6F65-FC785688B028}"/>
                </a:ext>
              </a:extLst>
            </p:cNvPr>
            <p:cNvSpPr/>
            <p:nvPr/>
          </p:nvSpPr>
          <p:spPr>
            <a:xfrm>
              <a:off x="6728001" y="4374787"/>
              <a:ext cx="621506" cy="995363"/>
            </a:xfrm>
            <a:custGeom>
              <a:avLst/>
              <a:gdLst>
                <a:gd name="connsiteX0" fmla="*/ 0 w 621506"/>
                <a:gd name="connsiteY0" fmla="*/ 361950 h 995363"/>
                <a:gd name="connsiteX1" fmla="*/ 0 w 621506"/>
                <a:gd name="connsiteY1" fmla="*/ 0 h 995363"/>
                <a:gd name="connsiteX2" fmla="*/ 621506 w 621506"/>
                <a:gd name="connsiteY2" fmla="*/ 621506 h 995363"/>
                <a:gd name="connsiteX3" fmla="*/ 621506 w 621506"/>
                <a:gd name="connsiteY3" fmla="*/ 995363 h 995363"/>
                <a:gd name="connsiteX4" fmla="*/ 0 w 621506"/>
                <a:gd name="connsiteY4" fmla="*/ 361950 h 99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506" h="995363">
                  <a:moveTo>
                    <a:pt x="0" y="361950"/>
                  </a:moveTo>
                  <a:lnTo>
                    <a:pt x="0" y="0"/>
                  </a:lnTo>
                  <a:lnTo>
                    <a:pt x="621506" y="621506"/>
                  </a:lnTo>
                  <a:lnTo>
                    <a:pt x="621506" y="995363"/>
                  </a:lnTo>
                  <a:lnTo>
                    <a:pt x="0" y="361950"/>
                  </a:lnTo>
                  <a:close/>
                </a:path>
              </a:pathLst>
            </a:custGeom>
            <a:solidFill>
              <a:schemeClr val="tx2">
                <a:lumMod val="50000"/>
              </a:schemeClr>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lnSpc>
                  <a:spcPct val="120000"/>
                </a:lnSpc>
                <a:spcAft>
                  <a:spcPts val="225"/>
                </a:spcAft>
              </a:pPr>
              <a:endParaRPr lang="ja-JP" altLang="en-US" sz="1350" dirty="0">
                <a:solidFill>
                  <a:srgbClr val="383838"/>
                </a:solidFill>
                <a:latin typeface="FOT-筑紫A丸ゴシック Std B"/>
              </a:endParaRPr>
            </a:p>
          </p:txBody>
        </p:sp>
        <p:sp>
          <p:nvSpPr>
            <p:cNvPr id="14" name="平行四辺形 13">
              <a:extLst>
                <a:ext uri="{FF2B5EF4-FFF2-40B4-BE49-F238E27FC236}">
                  <a16:creationId xmlns:a16="http://schemas.microsoft.com/office/drawing/2014/main" id="{C1539D85-F855-5B15-09D9-1CE0FF311D0E}"/>
                </a:ext>
              </a:extLst>
            </p:cNvPr>
            <p:cNvSpPr/>
            <p:nvPr/>
          </p:nvSpPr>
          <p:spPr>
            <a:xfrm flipH="1">
              <a:off x="6719630" y="4371889"/>
              <a:ext cx="4261689" cy="632135"/>
            </a:xfrm>
            <a:prstGeom prst="parallelogram">
              <a:avLst>
                <a:gd name="adj" fmla="val 98980"/>
              </a:avLst>
            </a:prstGeom>
            <a:gradFill flip="none" rotWithShape="1">
              <a:gsLst>
                <a:gs pos="0">
                  <a:schemeClr val="tx2">
                    <a:lumMod val="75000"/>
                  </a:schemeClr>
                </a:gs>
                <a:gs pos="100000">
                  <a:schemeClr val="tx2">
                    <a:lumMod val="50000"/>
                  </a:schemeClr>
                </a:gs>
              </a:gsLst>
              <a:lin ang="10800000" scaled="1"/>
              <a:tileRect/>
            </a:gra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lnSpc>
                  <a:spcPct val="120000"/>
                </a:lnSpc>
                <a:spcAft>
                  <a:spcPts val="225"/>
                </a:spcAft>
              </a:pPr>
              <a:endParaRPr lang="ja-JP" altLang="en-US" sz="1350" dirty="0">
                <a:solidFill>
                  <a:srgbClr val="383838"/>
                </a:solidFill>
                <a:latin typeface="FOT-筑紫A丸ゴシック Std B"/>
              </a:endParaRPr>
            </a:p>
          </p:txBody>
        </p:sp>
      </p:grpSp>
      <p:sp>
        <p:nvSpPr>
          <p:cNvPr id="15" name="四角形: 角を丸くする 14">
            <a:extLst>
              <a:ext uri="{FF2B5EF4-FFF2-40B4-BE49-F238E27FC236}">
                <a16:creationId xmlns:a16="http://schemas.microsoft.com/office/drawing/2014/main" id="{C65151E4-9EAE-0F3A-2634-4D9CBCF1E1CD}"/>
              </a:ext>
            </a:extLst>
          </p:cNvPr>
          <p:cNvSpPr/>
          <p:nvPr/>
        </p:nvSpPr>
        <p:spPr>
          <a:xfrm>
            <a:off x="859069" y="4401461"/>
            <a:ext cx="630963" cy="264359"/>
          </a:xfrm>
          <a:prstGeom prst="roundRect">
            <a:avLst>
              <a:gd name="adj" fmla="val 50000"/>
            </a:avLst>
          </a:prstGeom>
          <a:solidFill>
            <a:srgbClr val="86D8FF"/>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20000"/>
              </a:lnSpc>
              <a:spcAft>
                <a:spcPts val="225"/>
              </a:spcAft>
            </a:pPr>
            <a:r>
              <a:rPr lang="en-US" altLang="ja-JP" sz="1050" dirty="0">
                <a:solidFill>
                  <a:schemeClr val="bg1"/>
                </a:solidFill>
                <a:latin typeface="+mn-ea"/>
              </a:rPr>
              <a:t>1995</a:t>
            </a:r>
            <a:endParaRPr lang="ja-JP" altLang="en-US" sz="1050" dirty="0">
              <a:solidFill>
                <a:schemeClr val="bg1"/>
              </a:solidFill>
              <a:latin typeface="+mn-ea"/>
            </a:endParaRPr>
          </a:p>
        </p:txBody>
      </p:sp>
      <p:sp>
        <p:nvSpPr>
          <p:cNvPr id="16" name="テキスト ボックス 15">
            <a:extLst>
              <a:ext uri="{FF2B5EF4-FFF2-40B4-BE49-F238E27FC236}">
                <a16:creationId xmlns:a16="http://schemas.microsoft.com/office/drawing/2014/main" id="{999E1296-FBFA-0592-DBDC-AD2EAFE9A8FA}"/>
              </a:ext>
            </a:extLst>
          </p:cNvPr>
          <p:cNvSpPr txBox="1"/>
          <p:nvPr/>
        </p:nvSpPr>
        <p:spPr>
          <a:xfrm>
            <a:off x="376696" y="4401461"/>
            <a:ext cx="423514" cy="300082"/>
          </a:xfrm>
          <a:prstGeom prst="rect">
            <a:avLst/>
          </a:prstGeom>
          <a:noFill/>
        </p:spPr>
        <p:txBody>
          <a:bodyPr wrap="none" anchor="ctr">
            <a:spAutoFit/>
          </a:bodyPr>
          <a:lstStyle/>
          <a:p>
            <a:pPr defTabSz="342900"/>
            <a:r>
              <a:rPr kumimoji="0" lang="en-US" altLang="ja-JP" sz="1350" b="1" dirty="0">
                <a:solidFill>
                  <a:srgbClr val="383838"/>
                </a:solidFill>
                <a:latin typeface="+mn-ea"/>
              </a:rPr>
              <a:t>GL</a:t>
            </a:r>
            <a:endParaRPr kumimoji="0" lang="ja-JP" altLang="en-US" sz="1350" dirty="0">
              <a:solidFill>
                <a:srgbClr val="383838"/>
              </a:solidFill>
              <a:latin typeface="+mn-ea"/>
            </a:endParaRPr>
          </a:p>
        </p:txBody>
      </p:sp>
      <p:pic>
        <p:nvPicPr>
          <p:cNvPr id="17" name="Picture 60">
            <a:extLst>
              <a:ext uri="{FF2B5EF4-FFF2-40B4-BE49-F238E27FC236}">
                <a16:creationId xmlns:a16="http://schemas.microsoft.com/office/drawing/2014/main" id="{A82F5DE3-2D97-F972-9118-3F0DE3B845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01" y="3714813"/>
            <a:ext cx="885927" cy="4817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グループ化 17">
            <a:extLst>
              <a:ext uri="{FF2B5EF4-FFF2-40B4-BE49-F238E27FC236}">
                <a16:creationId xmlns:a16="http://schemas.microsoft.com/office/drawing/2014/main" id="{0C8AEF8B-C7E3-430F-F452-9AB7E4FC9B80}"/>
              </a:ext>
            </a:extLst>
          </p:cNvPr>
          <p:cNvGrpSpPr/>
          <p:nvPr/>
        </p:nvGrpSpPr>
        <p:grpSpPr>
          <a:xfrm>
            <a:off x="1490033" y="4089995"/>
            <a:ext cx="1413980" cy="300166"/>
            <a:chOff x="-237222" y="5664067"/>
            <a:chExt cx="1885306" cy="400221"/>
          </a:xfrm>
        </p:grpSpPr>
        <p:sp>
          <p:nvSpPr>
            <p:cNvPr id="19" name="四角形: 角を丸くする 18">
              <a:extLst>
                <a:ext uri="{FF2B5EF4-FFF2-40B4-BE49-F238E27FC236}">
                  <a16:creationId xmlns:a16="http://schemas.microsoft.com/office/drawing/2014/main" id="{0B2FBDDA-38BE-0F40-69A9-F1980BB2C4DB}"/>
                </a:ext>
              </a:extLst>
            </p:cNvPr>
            <p:cNvSpPr/>
            <p:nvPr/>
          </p:nvSpPr>
          <p:spPr>
            <a:xfrm>
              <a:off x="636406" y="5664067"/>
              <a:ext cx="1011678" cy="305233"/>
            </a:xfrm>
            <a:prstGeom prst="roundRect">
              <a:avLst>
                <a:gd name="adj" fmla="val 50000"/>
              </a:avLst>
            </a:prstGeom>
            <a:solidFill>
              <a:schemeClr val="tx2">
                <a:lumMod val="40000"/>
                <a:lumOff val="60000"/>
              </a:schemeClr>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20000"/>
                </a:lnSpc>
                <a:spcAft>
                  <a:spcPts val="225"/>
                </a:spcAft>
              </a:pPr>
              <a:r>
                <a:rPr lang="en-US" altLang="ja-JP" sz="1050" dirty="0">
                  <a:solidFill>
                    <a:srgbClr val="FFFFFF"/>
                  </a:solidFill>
                  <a:latin typeface="+mn-ea"/>
                </a:rPr>
                <a:t>1999</a:t>
              </a:r>
              <a:endParaRPr lang="ja-JP" altLang="en-US" sz="1050" dirty="0">
                <a:solidFill>
                  <a:srgbClr val="FFFFFF"/>
                </a:solidFill>
                <a:latin typeface="+mn-ea"/>
              </a:endParaRPr>
            </a:p>
          </p:txBody>
        </p:sp>
        <p:sp>
          <p:nvSpPr>
            <p:cNvPr id="20" name="テキスト ボックス 19">
              <a:extLst>
                <a:ext uri="{FF2B5EF4-FFF2-40B4-BE49-F238E27FC236}">
                  <a16:creationId xmlns:a16="http://schemas.microsoft.com/office/drawing/2014/main" id="{D2613B29-3061-70C1-046F-0146BEDD2E24}"/>
                </a:ext>
              </a:extLst>
            </p:cNvPr>
            <p:cNvSpPr txBox="1"/>
            <p:nvPr/>
          </p:nvSpPr>
          <p:spPr>
            <a:xfrm>
              <a:off x="-237222" y="5664179"/>
              <a:ext cx="915208" cy="400109"/>
            </a:xfrm>
            <a:prstGeom prst="rect">
              <a:avLst/>
            </a:prstGeom>
            <a:noFill/>
          </p:spPr>
          <p:txBody>
            <a:bodyPr wrap="none" anchor="ctr">
              <a:spAutoFit/>
            </a:bodyPr>
            <a:lstStyle/>
            <a:p>
              <a:pPr defTabSz="342900"/>
              <a:r>
                <a:rPr kumimoji="0" lang="en-US" altLang="ja-JP" sz="1350" b="1" dirty="0">
                  <a:solidFill>
                    <a:srgbClr val="383838"/>
                  </a:solidFill>
                  <a:latin typeface="+mn-ea"/>
                </a:rPr>
                <a:t>CORE</a:t>
              </a:r>
            </a:p>
          </p:txBody>
        </p:sp>
      </p:grpSp>
      <p:grpSp>
        <p:nvGrpSpPr>
          <p:cNvPr id="22" name="グループ化 21">
            <a:extLst>
              <a:ext uri="{FF2B5EF4-FFF2-40B4-BE49-F238E27FC236}">
                <a16:creationId xmlns:a16="http://schemas.microsoft.com/office/drawing/2014/main" id="{B67E28D3-94BC-6AEB-2ED8-A79CA7272E28}"/>
              </a:ext>
            </a:extLst>
          </p:cNvPr>
          <p:cNvGrpSpPr/>
          <p:nvPr/>
        </p:nvGrpSpPr>
        <p:grpSpPr>
          <a:xfrm>
            <a:off x="1256494" y="3088109"/>
            <a:ext cx="848717" cy="635759"/>
            <a:chOff x="2729735" y="2667089"/>
            <a:chExt cx="1296988" cy="971550"/>
          </a:xfrm>
          <a:effectLst>
            <a:outerShdw blurRad="50800" dist="38100" dir="2700000" algn="tl" rotWithShape="0">
              <a:prstClr val="black">
                <a:alpha val="40000"/>
              </a:prstClr>
            </a:outerShdw>
          </a:effectLst>
        </p:grpSpPr>
        <p:pic>
          <p:nvPicPr>
            <p:cNvPr id="23" name="Picture 45">
              <a:extLst>
                <a:ext uri="{FF2B5EF4-FFF2-40B4-BE49-F238E27FC236}">
                  <a16:creationId xmlns:a16="http://schemas.microsoft.com/office/drawing/2014/main" id="{A48C0F7D-82E5-89E1-9070-343C6E1CD1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9735" y="2667089"/>
              <a:ext cx="1296988"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図 23">
              <a:extLst>
                <a:ext uri="{FF2B5EF4-FFF2-40B4-BE49-F238E27FC236}">
                  <a16:creationId xmlns:a16="http://schemas.microsoft.com/office/drawing/2014/main" id="{1662F252-30E1-2D73-BBF1-B3F3CF893A07}"/>
                </a:ext>
              </a:extLst>
            </p:cNvPr>
            <p:cNvPicPr>
              <a:picLocks noChangeAspect="1"/>
            </p:cNvPicPr>
            <p:nvPr/>
          </p:nvPicPr>
          <p:blipFill>
            <a:blip r:embed="rId5"/>
            <a:stretch>
              <a:fillRect/>
            </a:stretch>
          </p:blipFill>
          <p:spPr>
            <a:xfrm>
              <a:off x="3000459" y="2727758"/>
              <a:ext cx="140171" cy="176019"/>
            </a:xfrm>
            <a:prstGeom prst="rect">
              <a:avLst/>
            </a:prstGeom>
          </p:spPr>
        </p:pic>
      </p:grpSp>
      <p:pic>
        <p:nvPicPr>
          <p:cNvPr id="26" name="Picture 61">
            <a:extLst>
              <a:ext uri="{FF2B5EF4-FFF2-40B4-BE49-F238E27FC236}">
                <a16:creationId xmlns:a16="http://schemas.microsoft.com/office/drawing/2014/main" id="{172D5C2A-6033-C288-6E58-63E7728446B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9597" y="3213250"/>
            <a:ext cx="924453" cy="664846"/>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grpSp>
        <p:nvGrpSpPr>
          <p:cNvPr id="27" name="グループ化 26">
            <a:extLst>
              <a:ext uri="{FF2B5EF4-FFF2-40B4-BE49-F238E27FC236}">
                <a16:creationId xmlns:a16="http://schemas.microsoft.com/office/drawing/2014/main" id="{05BA91B0-9F59-E126-2976-7EA0F1C35BF0}"/>
              </a:ext>
            </a:extLst>
          </p:cNvPr>
          <p:cNvGrpSpPr/>
          <p:nvPr/>
        </p:nvGrpSpPr>
        <p:grpSpPr>
          <a:xfrm>
            <a:off x="3612461" y="3789829"/>
            <a:ext cx="1413980" cy="300166"/>
            <a:chOff x="-237222" y="5664067"/>
            <a:chExt cx="1885306" cy="400221"/>
          </a:xfrm>
        </p:grpSpPr>
        <p:sp>
          <p:nvSpPr>
            <p:cNvPr id="28" name="四角形: 角を丸くする 27">
              <a:extLst>
                <a:ext uri="{FF2B5EF4-FFF2-40B4-BE49-F238E27FC236}">
                  <a16:creationId xmlns:a16="http://schemas.microsoft.com/office/drawing/2014/main" id="{E52DC84B-E1FD-4114-BD09-1BF220054040}"/>
                </a:ext>
              </a:extLst>
            </p:cNvPr>
            <p:cNvSpPr/>
            <p:nvPr/>
          </p:nvSpPr>
          <p:spPr>
            <a:xfrm>
              <a:off x="636406" y="5664067"/>
              <a:ext cx="1011678" cy="305233"/>
            </a:xfrm>
            <a:prstGeom prst="roundRect">
              <a:avLst>
                <a:gd name="adj" fmla="val 50000"/>
              </a:avLst>
            </a:prstGeom>
            <a:solidFill>
              <a:schemeClr val="tx2">
                <a:lumMod val="40000"/>
                <a:lumOff val="60000"/>
              </a:schemeClr>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20000"/>
                </a:lnSpc>
                <a:spcAft>
                  <a:spcPts val="225"/>
                </a:spcAft>
              </a:pPr>
              <a:r>
                <a:rPr lang="en-US" altLang="ja-JP" sz="1050" dirty="0">
                  <a:solidFill>
                    <a:srgbClr val="FFFFFF"/>
                  </a:solidFill>
                  <a:latin typeface="+mj-lt"/>
                </a:rPr>
                <a:t>2009</a:t>
              </a:r>
              <a:endParaRPr lang="ja-JP" altLang="en-US" sz="1050" dirty="0">
                <a:solidFill>
                  <a:srgbClr val="FFFFFF"/>
                </a:solidFill>
                <a:latin typeface="+mj-lt"/>
              </a:endParaRPr>
            </a:p>
          </p:txBody>
        </p:sp>
        <p:sp>
          <p:nvSpPr>
            <p:cNvPr id="29" name="テキスト ボックス 28">
              <a:extLst>
                <a:ext uri="{FF2B5EF4-FFF2-40B4-BE49-F238E27FC236}">
                  <a16:creationId xmlns:a16="http://schemas.microsoft.com/office/drawing/2014/main" id="{575C60E1-E283-B145-186E-64C8577B4584}"/>
                </a:ext>
              </a:extLst>
            </p:cNvPr>
            <p:cNvSpPr txBox="1"/>
            <p:nvPr/>
          </p:nvSpPr>
          <p:spPr>
            <a:xfrm>
              <a:off x="-237222" y="5664179"/>
              <a:ext cx="601018" cy="400109"/>
            </a:xfrm>
            <a:prstGeom prst="rect">
              <a:avLst/>
            </a:prstGeom>
            <a:noFill/>
          </p:spPr>
          <p:txBody>
            <a:bodyPr wrap="none" anchor="ctr">
              <a:spAutoFit/>
            </a:bodyPr>
            <a:lstStyle/>
            <a:p>
              <a:pPr defTabSz="342900"/>
              <a:r>
                <a:rPr kumimoji="0" lang="en-US" altLang="ja-JP" sz="1350" b="1" dirty="0">
                  <a:solidFill>
                    <a:srgbClr val="383838"/>
                  </a:solidFill>
                  <a:latin typeface="+mn-ea"/>
                </a:rPr>
                <a:t>NX</a:t>
              </a:r>
            </a:p>
          </p:txBody>
        </p:sp>
      </p:grpSp>
      <p:pic>
        <p:nvPicPr>
          <p:cNvPr id="31" name="図 30">
            <a:extLst>
              <a:ext uri="{FF2B5EF4-FFF2-40B4-BE49-F238E27FC236}">
                <a16:creationId xmlns:a16="http://schemas.microsoft.com/office/drawing/2014/main" id="{4F14FA9B-A473-61D4-C4C2-06AA983A02CC}"/>
              </a:ext>
            </a:extLst>
          </p:cNvPr>
          <p:cNvPicPr>
            <a:picLocks noChangeAspect="1"/>
          </p:cNvPicPr>
          <p:nvPr/>
        </p:nvPicPr>
        <p:blipFill>
          <a:blip r:embed="rId7"/>
          <a:srcRect l="334" t="2707" r="873" b="-760"/>
          <a:stretch/>
        </p:blipFill>
        <p:spPr>
          <a:xfrm>
            <a:off x="3988217" y="2863032"/>
            <a:ext cx="1087839" cy="684872"/>
          </a:xfrm>
          <a:prstGeom prst="rect">
            <a:avLst/>
          </a:prstGeom>
          <a:effectLst>
            <a:outerShdw blurRad="50800" dist="38100" dir="2700000" algn="tl" rotWithShape="0">
              <a:prstClr val="black">
                <a:alpha val="40000"/>
              </a:prstClr>
            </a:outerShdw>
          </a:effectLst>
        </p:spPr>
      </p:pic>
      <p:pic>
        <p:nvPicPr>
          <p:cNvPr id="30" name="図 29">
            <a:extLst>
              <a:ext uri="{FF2B5EF4-FFF2-40B4-BE49-F238E27FC236}">
                <a16:creationId xmlns:a16="http://schemas.microsoft.com/office/drawing/2014/main" id="{5C0F5FB7-6044-B36C-23B5-A1EAD8FD8F31}"/>
              </a:ext>
            </a:extLst>
          </p:cNvPr>
          <p:cNvPicPr>
            <a:picLocks noChangeAspect="1"/>
          </p:cNvPicPr>
          <p:nvPr/>
        </p:nvPicPr>
        <p:blipFill>
          <a:blip r:embed="rId8"/>
          <a:srcRect l="1348" t="1416"/>
          <a:stretch/>
        </p:blipFill>
        <p:spPr>
          <a:xfrm>
            <a:off x="2712967" y="2707299"/>
            <a:ext cx="1229705" cy="691468"/>
          </a:xfrm>
          <a:prstGeom prst="rect">
            <a:avLst/>
          </a:prstGeom>
          <a:effectLst>
            <a:outerShdw blurRad="50800" dist="38100" dir="2700000" algn="tl" rotWithShape="0">
              <a:prstClr val="black">
                <a:alpha val="40000"/>
              </a:prstClr>
            </a:outerShdw>
          </a:effectLst>
        </p:spPr>
      </p:pic>
      <p:pic>
        <p:nvPicPr>
          <p:cNvPr id="32" name="図 31">
            <a:extLst>
              <a:ext uri="{FF2B5EF4-FFF2-40B4-BE49-F238E27FC236}">
                <a16:creationId xmlns:a16="http://schemas.microsoft.com/office/drawing/2014/main" id="{F0527BF2-BB3F-0041-9086-141F1A9EF55D}"/>
              </a:ext>
            </a:extLst>
          </p:cNvPr>
          <p:cNvPicPr>
            <a:picLocks noChangeAspect="1"/>
          </p:cNvPicPr>
          <p:nvPr/>
        </p:nvPicPr>
        <p:blipFill>
          <a:blip r:embed="rId9"/>
          <a:srcRect t="4536" b="-1"/>
          <a:stretch/>
        </p:blipFill>
        <p:spPr>
          <a:xfrm>
            <a:off x="2957231" y="2915255"/>
            <a:ext cx="939194" cy="630417"/>
          </a:xfrm>
          <a:prstGeom prst="rect">
            <a:avLst/>
          </a:prstGeom>
          <a:ln>
            <a:noFill/>
          </a:ln>
          <a:effectLst>
            <a:outerShdw blurRad="50800" dist="38100" dir="2700000" algn="tl" rotWithShape="0">
              <a:prstClr val="black">
                <a:alpha val="40000"/>
              </a:prstClr>
            </a:outerShdw>
          </a:effectLst>
        </p:spPr>
      </p:pic>
      <p:cxnSp>
        <p:nvCxnSpPr>
          <p:cNvPr id="37" name="直線コネクタ 36">
            <a:extLst>
              <a:ext uri="{FF2B5EF4-FFF2-40B4-BE49-F238E27FC236}">
                <a16:creationId xmlns:a16="http://schemas.microsoft.com/office/drawing/2014/main" id="{96B1C0F8-934F-3382-52EF-C5A872A888BD}"/>
              </a:ext>
            </a:extLst>
          </p:cNvPr>
          <p:cNvCxnSpPr>
            <a:cxnSpLocks/>
          </p:cNvCxnSpPr>
          <p:nvPr/>
        </p:nvCxnSpPr>
        <p:spPr>
          <a:xfrm>
            <a:off x="5598232" y="1647303"/>
            <a:ext cx="0" cy="1326612"/>
          </a:xfrm>
          <a:prstGeom prst="line">
            <a:avLst/>
          </a:prstGeom>
          <a:ln w="28575" cap="rnd">
            <a:solidFill>
              <a:schemeClr val="tx2">
                <a:lumMod val="50000"/>
              </a:schemeClr>
            </a:solidFill>
            <a:round/>
            <a:tailEnd type="oval" w="lg" len="lg"/>
          </a:ln>
        </p:spPr>
        <p:style>
          <a:lnRef idx="1">
            <a:schemeClr val="accent1"/>
          </a:lnRef>
          <a:fillRef idx="0">
            <a:schemeClr val="accent1"/>
          </a:fillRef>
          <a:effectRef idx="0">
            <a:schemeClr val="accent1"/>
          </a:effectRef>
          <a:fontRef idx="minor">
            <a:schemeClr val="tx1"/>
          </a:fontRef>
        </p:style>
      </p:cxnSp>
      <p:sp>
        <p:nvSpPr>
          <p:cNvPr id="38" name="直角三角形 37">
            <a:extLst>
              <a:ext uri="{FF2B5EF4-FFF2-40B4-BE49-F238E27FC236}">
                <a16:creationId xmlns:a16="http://schemas.microsoft.com/office/drawing/2014/main" id="{027AAE5C-2C51-84C6-4CF6-5AEC2A93E719}"/>
              </a:ext>
            </a:extLst>
          </p:cNvPr>
          <p:cNvSpPr/>
          <p:nvPr/>
        </p:nvSpPr>
        <p:spPr>
          <a:xfrm flipH="1" flipV="1">
            <a:off x="5042498" y="1419622"/>
            <a:ext cx="555734" cy="555734"/>
          </a:xfrm>
          <a:prstGeom prst="rtTriangle">
            <a:avLst/>
          </a:prstGeom>
          <a:solidFill>
            <a:schemeClr val="tx2">
              <a:lumMod val="50000"/>
            </a:schemeClr>
          </a:solidFill>
          <a:ln w="28575" cap="rnd">
            <a:solidFill>
              <a:schemeClr val="tx2">
                <a:lumMod val="50000"/>
              </a:schemeClr>
            </a:solidFill>
            <a:round/>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42900">
              <a:lnSpc>
                <a:spcPct val="110000"/>
              </a:lnSpc>
              <a:spcAft>
                <a:spcPts val="150"/>
              </a:spcAft>
            </a:pPr>
            <a:endParaRPr lang="ja-JP" altLang="en-US" sz="1350" dirty="0">
              <a:solidFill>
                <a:srgbClr val="FFFFFF"/>
              </a:solidFill>
              <a:latin typeface="FOT-筑紫A丸ゴシック Std B"/>
            </a:endParaRPr>
          </a:p>
        </p:txBody>
      </p:sp>
      <p:sp>
        <p:nvSpPr>
          <p:cNvPr id="44" name="フリーフォーム: 図形 43">
            <a:extLst>
              <a:ext uri="{FF2B5EF4-FFF2-40B4-BE49-F238E27FC236}">
                <a16:creationId xmlns:a16="http://schemas.microsoft.com/office/drawing/2014/main" id="{6DBD8D8D-59F7-164B-381D-2B84851BD752}"/>
              </a:ext>
            </a:extLst>
          </p:cNvPr>
          <p:cNvSpPr/>
          <p:nvPr/>
        </p:nvSpPr>
        <p:spPr>
          <a:xfrm>
            <a:off x="5553055" y="1552302"/>
            <a:ext cx="4059505" cy="1302172"/>
          </a:xfrm>
          <a:custGeom>
            <a:avLst/>
            <a:gdLst>
              <a:gd name="connsiteX0" fmla="*/ 0 w 4059505"/>
              <a:gd name="connsiteY0" fmla="*/ 0 h 2193053"/>
              <a:gd name="connsiteX1" fmla="*/ 4059505 w 4059505"/>
              <a:gd name="connsiteY1" fmla="*/ 0 h 2193053"/>
              <a:gd name="connsiteX2" fmla="*/ 4059505 w 4059505"/>
              <a:gd name="connsiteY2" fmla="*/ 2193053 h 2193053"/>
              <a:gd name="connsiteX3" fmla="*/ 0 w 4059505"/>
              <a:gd name="connsiteY3" fmla="*/ 2193053 h 2193053"/>
              <a:gd name="connsiteX4" fmla="*/ 0 w 4059505"/>
              <a:gd name="connsiteY4" fmla="*/ 0 h 219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505" h="2193053">
                <a:moveTo>
                  <a:pt x="0" y="0"/>
                </a:moveTo>
                <a:lnTo>
                  <a:pt x="4059505" y="0"/>
                </a:lnTo>
                <a:lnTo>
                  <a:pt x="4059505" y="2193053"/>
                </a:lnTo>
                <a:lnTo>
                  <a:pt x="0" y="21930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729" tIns="0" rIns="0" bIns="0" numCol="1" spcCol="1270" anchor="t" anchorCtr="0">
            <a:noAutofit/>
          </a:bodyPr>
          <a:lstStyle/>
          <a:p>
            <a:pPr marL="0" lvl="0" indent="0" algn="l" defTabSz="1066800">
              <a:spcBef>
                <a:spcPct val="0"/>
              </a:spcBef>
              <a:spcAft>
                <a:spcPts val="600"/>
              </a:spcAft>
              <a:buNone/>
            </a:pPr>
            <a:r>
              <a:rPr lang="ja-JP" altLang="en-US" sz="1600" b="1" kern="1200" dirty="0">
                <a:solidFill>
                  <a:schemeClr val="tx1"/>
                </a:solidFill>
                <a:effectLst/>
              </a:rPr>
              <a:t>今後の</a:t>
            </a:r>
            <a:r>
              <a:rPr lang="en-US" altLang="ja-JP" b="1" kern="1200" dirty="0" err="1">
                <a:solidFill>
                  <a:schemeClr val="tx1"/>
                </a:solidFill>
              </a:rPr>
              <a:t>SuperStream</a:t>
            </a:r>
            <a:endParaRPr lang="en-US" altLang="ja-JP" sz="1050" b="1" kern="1200" dirty="0">
              <a:solidFill>
                <a:schemeClr val="tx1"/>
              </a:solidFill>
            </a:endParaRPr>
          </a:p>
          <a:p>
            <a:pPr marL="0" lvl="0" indent="0" algn="l" defTabSz="1066800">
              <a:lnSpc>
                <a:spcPct val="130000"/>
              </a:lnSpc>
              <a:spcBef>
                <a:spcPct val="0"/>
              </a:spcBef>
              <a:spcAft>
                <a:spcPts val="0"/>
              </a:spcAft>
              <a:buNone/>
            </a:pPr>
            <a:r>
              <a:rPr lang="ja-JP" altLang="en-US" sz="1050" b="1" kern="1200" dirty="0">
                <a:solidFill>
                  <a:schemeClr val="tx1"/>
                </a:solidFill>
              </a:rPr>
              <a:t>・</a:t>
            </a:r>
            <a:r>
              <a:rPr lang="en-US" altLang="ja-JP" sz="1050" b="1" kern="1200" dirty="0">
                <a:solidFill>
                  <a:schemeClr val="tx1"/>
                </a:solidFill>
              </a:rPr>
              <a:t>Cloud / SaaS</a:t>
            </a:r>
            <a:r>
              <a:rPr lang="ja-JP" altLang="en-US" sz="1050" b="1" kern="1200" dirty="0">
                <a:solidFill>
                  <a:schemeClr val="tx1"/>
                </a:solidFill>
              </a:rPr>
              <a:t>との標準的な連携が容易に</a:t>
            </a:r>
            <a:endParaRPr lang="en-US" altLang="ja-JP" sz="1050" b="1" kern="1200" dirty="0">
              <a:solidFill>
                <a:schemeClr val="tx1"/>
              </a:solidFill>
            </a:endParaRPr>
          </a:p>
          <a:p>
            <a:pPr marL="0" lvl="0" indent="0" algn="l" defTabSz="1066800">
              <a:lnSpc>
                <a:spcPct val="130000"/>
              </a:lnSpc>
              <a:spcBef>
                <a:spcPct val="0"/>
              </a:spcBef>
              <a:spcAft>
                <a:spcPts val="0"/>
              </a:spcAft>
              <a:buNone/>
            </a:pPr>
            <a:r>
              <a:rPr lang="ja-JP" altLang="en-US" sz="1050" b="1" kern="1200" dirty="0">
                <a:solidFill>
                  <a:schemeClr val="tx1"/>
                </a:solidFill>
              </a:rPr>
              <a:t>・外部サービス</a:t>
            </a:r>
            <a:r>
              <a:rPr lang="en-US" altLang="ja-JP" sz="1050" b="1" kern="1200" dirty="0">
                <a:solidFill>
                  <a:schemeClr val="tx1"/>
                </a:solidFill>
              </a:rPr>
              <a:t>/iPaaS</a:t>
            </a:r>
            <a:r>
              <a:rPr lang="ja-JP" altLang="en-US" sz="1050" b="1" kern="1200" dirty="0">
                <a:solidFill>
                  <a:schemeClr val="tx1"/>
                </a:solidFill>
              </a:rPr>
              <a:t>との接続性向上</a:t>
            </a:r>
            <a:endParaRPr lang="en-US" altLang="ja-JP" sz="1050" b="1" kern="1200" dirty="0">
              <a:solidFill>
                <a:schemeClr val="tx1"/>
              </a:solidFill>
            </a:endParaRPr>
          </a:p>
          <a:p>
            <a:pPr marL="0" lvl="0" indent="0" algn="l" defTabSz="1066800">
              <a:lnSpc>
                <a:spcPct val="130000"/>
              </a:lnSpc>
              <a:spcBef>
                <a:spcPct val="0"/>
              </a:spcBef>
              <a:spcAft>
                <a:spcPts val="0"/>
              </a:spcAft>
              <a:buNone/>
            </a:pPr>
            <a:r>
              <a:rPr lang="ja-JP" altLang="en-US" sz="1050" b="1" kern="1200" dirty="0">
                <a:solidFill>
                  <a:schemeClr val="tx1"/>
                </a:solidFill>
              </a:rPr>
              <a:t>・将来の</a:t>
            </a:r>
            <a:r>
              <a:rPr lang="en-US" altLang="ja-JP" sz="1050" b="1" kern="1200" dirty="0">
                <a:solidFill>
                  <a:schemeClr val="tx1"/>
                </a:solidFill>
              </a:rPr>
              <a:t>AI</a:t>
            </a:r>
            <a:r>
              <a:rPr lang="ja-JP" altLang="en-US" sz="1050" b="1" kern="1200" dirty="0">
                <a:solidFill>
                  <a:schemeClr val="tx1"/>
                </a:solidFill>
              </a:rPr>
              <a:t>エージェントが扱える</a:t>
            </a:r>
            <a:r>
              <a:rPr lang="en-US" altLang="ja-JP" sz="1050" b="1" dirty="0">
                <a:solidFill>
                  <a:schemeClr val="tx1"/>
                </a:solidFill>
              </a:rPr>
              <a:t>MCP</a:t>
            </a:r>
            <a:r>
              <a:rPr lang="ja-JP" altLang="en-US" sz="1050" b="1" dirty="0">
                <a:solidFill>
                  <a:schemeClr val="tx1"/>
                </a:solidFill>
              </a:rPr>
              <a:t>対応</a:t>
            </a:r>
            <a:endParaRPr lang="en-US" altLang="ja-JP" sz="1050" b="1" kern="1200" dirty="0">
              <a:solidFill>
                <a:schemeClr val="tx1"/>
              </a:solidFill>
            </a:endParaRPr>
          </a:p>
          <a:p>
            <a:pPr marL="0" lvl="0" indent="0" algn="l" defTabSz="1066800">
              <a:lnSpc>
                <a:spcPct val="130000"/>
              </a:lnSpc>
              <a:spcBef>
                <a:spcPct val="0"/>
              </a:spcBef>
              <a:spcAft>
                <a:spcPts val="0"/>
              </a:spcAft>
              <a:buNone/>
            </a:pPr>
            <a:r>
              <a:rPr lang="ja-JP" altLang="en-US" sz="1050" b="1" kern="1200" dirty="0">
                <a:solidFill>
                  <a:schemeClr val="tx1"/>
                </a:solidFill>
              </a:rPr>
              <a:t>・パートナーによる拡張</a:t>
            </a:r>
            <a:r>
              <a:rPr lang="en-US" altLang="ja-JP" sz="1050" b="1" kern="1200" dirty="0">
                <a:solidFill>
                  <a:schemeClr val="tx1"/>
                </a:solidFill>
              </a:rPr>
              <a:t>/</a:t>
            </a:r>
            <a:r>
              <a:rPr lang="ja-JP" altLang="en-US" sz="1050" b="1" kern="1200" dirty="0">
                <a:solidFill>
                  <a:schemeClr val="tx1"/>
                </a:solidFill>
              </a:rPr>
              <a:t>価値創出の領域拡大</a:t>
            </a:r>
            <a:endParaRPr kumimoji="1" lang="ja-JP" altLang="en-US" sz="900" b="1" kern="1200" dirty="0">
              <a:solidFill>
                <a:schemeClr val="tx1"/>
              </a:solidFill>
            </a:endParaRPr>
          </a:p>
        </p:txBody>
      </p:sp>
      <p:grpSp>
        <p:nvGrpSpPr>
          <p:cNvPr id="45" name="グループ化 44">
            <a:extLst>
              <a:ext uri="{FF2B5EF4-FFF2-40B4-BE49-F238E27FC236}">
                <a16:creationId xmlns:a16="http://schemas.microsoft.com/office/drawing/2014/main" id="{86928391-82AB-0599-25EC-60D1573B2BF1}"/>
              </a:ext>
            </a:extLst>
          </p:cNvPr>
          <p:cNvGrpSpPr/>
          <p:nvPr/>
        </p:nvGrpSpPr>
        <p:grpSpPr>
          <a:xfrm>
            <a:off x="6309304" y="3475914"/>
            <a:ext cx="1978154" cy="313915"/>
            <a:chOff x="-237222" y="5645735"/>
            <a:chExt cx="2637538" cy="418553"/>
          </a:xfrm>
        </p:grpSpPr>
        <p:sp>
          <p:nvSpPr>
            <p:cNvPr id="46" name="四角形: 角を丸くする 45">
              <a:extLst>
                <a:ext uri="{FF2B5EF4-FFF2-40B4-BE49-F238E27FC236}">
                  <a16:creationId xmlns:a16="http://schemas.microsoft.com/office/drawing/2014/main" id="{8118E153-D41C-A149-6FC7-4EB521BAED5F}"/>
                </a:ext>
              </a:extLst>
            </p:cNvPr>
            <p:cNvSpPr/>
            <p:nvPr/>
          </p:nvSpPr>
          <p:spPr>
            <a:xfrm>
              <a:off x="1388637" y="5645735"/>
              <a:ext cx="1011679" cy="305233"/>
            </a:xfrm>
            <a:prstGeom prst="roundRect">
              <a:avLst>
                <a:gd name="adj" fmla="val 50000"/>
              </a:avLst>
            </a:prstGeom>
            <a:solidFill>
              <a:schemeClr val="tx2">
                <a:lumMod val="40000"/>
                <a:lumOff val="60000"/>
              </a:schemeClr>
            </a:solidFill>
            <a:ln cap="rnd">
              <a:no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lnSpc>
                  <a:spcPct val="120000"/>
                </a:lnSpc>
                <a:spcAft>
                  <a:spcPts val="225"/>
                </a:spcAft>
              </a:pPr>
              <a:r>
                <a:rPr lang="en-US" altLang="ja-JP" sz="1050" dirty="0">
                  <a:solidFill>
                    <a:srgbClr val="FFFFFF"/>
                  </a:solidFill>
                  <a:latin typeface="+mn-ea"/>
                </a:rPr>
                <a:t>2026</a:t>
              </a:r>
              <a:r>
                <a:rPr lang="ja-JP" altLang="en-US" sz="1050" dirty="0">
                  <a:solidFill>
                    <a:srgbClr val="FFFFFF"/>
                  </a:solidFill>
                  <a:latin typeface="+mn-ea"/>
                </a:rPr>
                <a:t>～</a:t>
              </a:r>
            </a:p>
          </p:txBody>
        </p:sp>
        <p:sp>
          <p:nvSpPr>
            <p:cNvPr id="47" name="テキスト ボックス 46">
              <a:extLst>
                <a:ext uri="{FF2B5EF4-FFF2-40B4-BE49-F238E27FC236}">
                  <a16:creationId xmlns:a16="http://schemas.microsoft.com/office/drawing/2014/main" id="{1B809F00-B443-73B1-FFBA-FCD56BD463A8}"/>
                </a:ext>
              </a:extLst>
            </p:cNvPr>
            <p:cNvSpPr txBox="1"/>
            <p:nvPr/>
          </p:nvSpPr>
          <p:spPr>
            <a:xfrm>
              <a:off x="-237222" y="5664179"/>
              <a:ext cx="1631216" cy="400109"/>
            </a:xfrm>
            <a:prstGeom prst="rect">
              <a:avLst/>
            </a:prstGeom>
            <a:noFill/>
          </p:spPr>
          <p:txBody>
            <a:bodyPr wrap="none" anchor="ctr">
              <a:spAutoFit/>
            </a:bodyPr>
            <a:lstStyle/>
            <a:p>
              <a:pPr defTabSz="342900"/>
              <a:r>
                <a:rPr kumimoji="0" lang="ja-JP" altLang="en-US" sz="1350" b="1" dirty="0">
                  <a:solidFill>
                    <a:srgbClr val="383838"/>
                  </a:solidFill>
                  <a:latin typeface="+mn-ea"/>
                </a:rPr>
                <a:t>次世代製品へ</a:t>
              </a:r>
              <a:endParaRPr kumimoji="0" lang="en-US" altLang="ja-JP" sz="1350" b="1" dirty="0">
                <a:solidFill>
                  <a:srgbClr val="383838"/>
                </a:solidFill>
                <a:latin typeface="+mn-ea"/>
              </a:endParaRPr>
            </a:p>
          </p:txBody>
        </p:sp>
      </p:grpSp>
      <p:sp>
        <p:nvSpPr>
          <p:cNvPr id="25" name="四角形: 角を丸くする 24">
            <a:extLst>
              <a:ext uri="{FF2B5EF4-FFF2-40B4-BE49-F238E27FC236}">
                <a16:creationId xmlns:a16="http://schemas.microsoft.com/office/drawing/2014/main" id="{EE999F4A-5AF1-72BF-AC60-D2151E371659}"/>
              </a:ext>
            </a:extLst>
          </p:cNvPr>
          <p:cNvSpPr/>
          <p:nvPr/>
        </p:nvSpPr>
        <p:spPr>
          <a:xfrm>
            <a:off x="306869" y="1417897"/>
            <a:ext cx="1427486" cy="1007806"/>
          </a:xfrm>
          <a:prstGeom prst="roundRect">
            <a:avLst/>
          </a:prstGeom>
          <a:solidFill>
            <a:schemeClr val="accent6">
              <a:lumMod val="20000"/>
              <a:lumOff val="8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549C186B-5A4A-452C-1F79-59F52ED3EBCC}"/>
              </a:ext>
            </a:extLst>
          </p:cNvPr>
          <p:cNvSpPr/>
          <p:nvPr/>
        </p:nvSpPr>
        <p:spPr>
          <a:xfrm>
            <a:off x="1872177" y="1399699"/>
            <a:ext cx="1427486" cy="1007806"/>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E157F22B-A046-6990-AE8F-BC827BADFBDF}"/>
              </a:ext>
            </a:extLst>
          </p:cNvPr>
          <p:cNvSpPr/>
          <p:nvPr/>
        </p:nvSpPr>
        <p:spPr>
          <a:xfrm>
            <a:off x="3465710" y="1419928"/>
            <a:ext cx="1427486" cy="1007806"/>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383265F7-66E1-F5A1-7708-A0B2C7B646FF}"/>
              </a:ext>
            </a:extLst>
          </p:cNvPr>
          <p:cNvSpPr txBox="1"/>
          <p:nvPr/>
        </p:nvSpPr>
        <p:spPr>
          <a:xfrm>
            <a:off x="139143" y="1083682"/>
            <a:ext cx="4754053" cy="307777"/>
          </a:xfrm>
          <a:prstGeom prst="rect">
            <a:avLst/>
          </a:prstGeom>
          <a:noFill/>
        </p:spPr>
        <p:txBody>
          <a:bodyPr wrap="square" rtlCol="0">
            <a:spAutoFit/>
          </a:bodyPr>
          <a:lstStyle/>
          <a:p>
            <a:r>
              <a:rPr kumimoji="1" lang="en-US" altLang="ja-JP" sz="1400" b="1" dirty="0">
                <a:solidFill>
                  <a:schemeClr val="accent6"/>
                </a:solidFill>
              </a:rPr>
              <a:t>【</a:t>
            </a:r>
            <a:r>
              <a:rPr lang="ja-JP" altLang="en-US" sz="1400" b="1" dirty="0">
                <a:solidFill>
                  <a:schemeClr val="accent6"/>
                </a:solidFill>
              </a:rPr>
              <a:t>次世代製品キーワード</a:t>
            </a:r>
            <a:r>
              <a:rPr kumimoji="1" lang="en-US" altLang="ja-JP" sz="1400" b="1" dirty="0">
                <a:solidFill>
                  <a:schemeClr val="accent6"/>
                </a:solidFill>
              </a:rPr>
              <a:t>】</a:t>
            </a:r>
            <a:endParaRPr kumimoji="1" lang="ja-JP" altLang="en-US" sz="1400" b="1" dirty="0">
              <a:solidFill>
                <a:schemeClr val="accent6"/>
              </a:solidFill>
            </a:endParaRPr>
          </a:p>
        </p:txBody>
      </p:sp>
      <p:sp>
        <p:nvSpPr>
          <p:cNvPr id="49" name="テキスト ボックス 48">
            <a:extLst>
              <a:ext uri="{FF2B5EF4-FFF2-40B4-BE49-F238E27FC236}">
                <a16:creationId xmlns:a16="http://schemas.microsoft.com/office/drawing/2014/main" id="{457066D8-4FF4-3473-1D0E-4E44EF51E764}"/>
              </a:ext>
            </a:extLst>
          </p:cNvPr>
          <p:cNvSpPr txBox="1"/>
          <p:nvPr/>
        </p:nvSpPr>
        <p:spPr>
          <a:xfrm>
            <a:off x="697447" y="1443885"/>
            <a:ext cx="646331" cy="369332"/>
          </a:xfrm>
          <a:prstGeom prst="rect">
            <a:avLst/>
          </a:prstGeom>
          <a:noFill/>
        </p:spPr>
        <p:txBody>
          <a:bodyPr wrap="none" rtlCol="0">
            <a:spAutoFit/>
          </a:bodyPr>
          <a:lstStyle/>
          <a:p>
            <a:pPr algn="ctr"/>
            <a:r>
              <a:rPr kumimoji="1" lang="ja-JP" altLang="en-US" b="1" dirty="0">
                <a:solidFill>
                  <a:schemeClr val="accent6"/>
                </a:solidFill>
              </a:rPr>
              <a:t>ＡＩ</a:t>
            </a:r>
          </a:p>
        </p:txBody>
      </p:sp>
      <p:sp>
        <p:nvSpPr>
          <p:cNvPr id="50" name="テキスト ボックス 49">
            <a:extLst>
              <a:ext uri="{FF2B5EF4-FFF2-40B4-BE49-F238E27FC236}">
                <a16:creationId xmlns:a16="http://schemas.microsoft.com/office/drawing/2014/main" id="{8D848A04-ED96-C77C-2CF2-9D6BDC8CDE05}"/>
              </a:ext>
            </a:extLst>
          </p:cNvPr>
          <p:cNvSpPr txBox="1"/>
          <p:nvPr/>
        </p:nvSpPr>
        <p:spPr>
          <a:xfrm>
            <a:off x="2186898" y="1443885"/>
            <a:ext cx="787396" cy="369332"/>
          </a:xfrm>
          <a:prstGeom prst="rect">
            <a:avLst/>
          </a:prstGeom>
          <a:noFill/>
        </p:spPr>
        <p:txBody>
          <a:bodyPr wrap="none" rtlCol="0">
            <a:spAutoFit/>
          </a:bodyPr>
          <a:lstStyle/>
          <a:p>
            <a:pPr algn="ctr"/>
            <a:r>
              <a:rPr kumimoji="1" lang="en-US" altLang="ja-JP" b="1" dirty="0">
                <a:solidFill>
                  <a:schemeClr val="accent6"/>
                </a:solidFill>
              </a:rPr>
              <a:t>SaaS</a:t>
            </a:r>
            <a:endParaRPr kumimoji="1" lang="ja-JP" altLang="en-US" b="1" dirty="0">
              <a:solidFill>
                <a:schemeClr val="accent6"/>
              </a:solidFill>
            </a:endParaRPr>
          </a:p>
        </p:txBody>
      </p:sp>
      <p:sp>
        <p:nvSpPr>
          <p:cNvPr id="51" name="テキスト ボックス 50">
            <a:extLst>
              <a:ext uri="{FF2B5EF4-FFF2-40B4-BE49-F238E27FC236}">
                <a16:creationId xmlns:a16="http://schemas.microsoft.com/office/drawing/2014/main" id="{45023937-AA33-DE51-99CB-500FC6CC2E47}"/>
              </a:ext>
            </a:extLst>
          </p:cNvPr>
          <p:cNvSpPr txBox="1"/>
          <p:nvPr/>
        </p:nvSpPr>
        <p:spPr>
          <a:xfrm>
            <a:off x="3610451" y="1443885"/>
            <a:ext cx="1138004" cy="369332"/>
          </a:xfrm>
          <a:prstGeom prst="rect">
            <a:avLst/>
          </a:prstGeom>
          <a:noFill/>
        </p:spPr>
        <p:txBody>
          <a:bodyPr wrap="none" rtlCol="0">
            <a:spAutoFit/>
          </a:bodyPr>
          <a:lstStyle/>
          <a:p>
            <a:pPr algn="ctr" defTabSz="914378"/>
            <a:r>
              <a:rPr lang="en-US" altLang="ja-JP" sz="1800" b="1" dirty="0">
                <a:solidFill>
                  <a:schemeClr val="accent6"/>
                </a:solidFill>
                <a:latin typeface="メイリオ"/>
                <a:ea typeface="メイリオ"/>
              </a:rPr>
              <a:t>Alliance</a:t>
            </a:r>
            <a:endParaRPr lang="ja-JP" altLang="en-US" sz="1800" b="1" dirty="0">
              <a:solidFill>
                <a:schemeClr val="accent6"/>
              </a:solidFill>
              <a:latin typeface="メイリオ"/>
              <a:ea typeface="メイリオ"/>
            </a:endParaRPr>
          </a:p>
        </p:txBody>
      </p:sp>
      <p:pic>
        <p:nvPicPr>
          <p:cNvPr id="52" name="図 51" descr="ロゴ&#10;&#10;AI によって生成されたコンテンツは間違っている可能性があります。">
            <a:extLst>
              <a:ext uri="{FF2B5EF4-FFF2-40B4-BE49-F238E27FC236}">
                <a16:creationId xmlns:a16="http://schemas.microsoft.com/office/drawing/2014/main" id="{C76DD131-A0E5-51F2-8E33-6F77049B85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300" y="1787235"/>
            <a:ext cx="500018" cy="548475"/>
          </a:xfrm>
          <a:prstGeom prst="rect">
            <a:avLst/>
          </a:prstGeom>
        </p:spPr>
      </p:pic>
      <p:sp>
        <p:nvSpPr>
          <p:cNvPr id="54" name="楕円 53">
            <a:extLst>
              <a:ext uri="{FF2B5EF4-FFF2-40B4-BE49-F238E27FC236}">
                <a16:creationId xmlns:a16="http://schemas.microsoft.com/office/drawing/2014/main" id="{78D30784-4095-A24B-E0AB-C27661EC95A1}"/>
              </a:ext>
            </a:extLst>
          </p:cNvPr>
          <p:cNvSpPr/>
          <p:nvPr/>
        </p:nvSpPr>
        <p:spPr>
          <a:xfrm>
            <a:off x="2333924" y="1807460"/>
            <a:ext cx="475891" cy="47589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Freeform 38">
            <a:extLst>
              <a:ext uri="{FF2B5EF4-FFF2-40B4-BE49-F238E27FC236}">
                <a16:creationId xmlns:a16="http://schemas.microsoft.com/office/drawing/2014/main" id="{C92F76EA-A100-6FEE-2333-9C17402917FC}"/>
              </a:ext>
            </a:extLst>
          </p:cNvPr>
          <p:cNvSpPr>
            <a:spLocks noEditPoints="1"/>
          </p:cNvSpPr>
          <p:nvPr/>
        </p:nvSpPr>
        <p:spPr bwMode="auto">
          <a:xfrm>
            <a:off x="2322808" y="1792382"/>
            <a:ext cx="511855" cy="511855"/>
          </a:xfrm>
          <a:custGeom>
            <a:avLst/>
            <a:gdLst>
              <a:gd name="T0" fmla="*/ 232 w 464"/>
              <a:gd name="T1" fmla="*/ 464 h 464"/>
              <a:gd name="T2" fmla="*/ 232 w 464"/>
              <a:gd name="T3" fmla="*/ 0 h 464"/>
              <a:gd name="T4" fmla="*/ 241 w 464"/>
              <a:gd name="T5" fmla="*/ 223 h 464"/>
              <a:gd name="T6" fmla="*/ 333 w 464"/>
              <a:gd name="T7" fmla="*/ 124 h 464"/>
              <a:gd name="T8" fmla="*/ 241 w 464"/>
              <a:gd name="T9" fmla="*/ 223 h 464"/>
              <a:gd name="T10" fmla="*/ 241 w 464"/>
              <a:gd name="T11" fmla="*/ 24 h 464"/>
              <a:gd name="T12" fmla="*/ 326 w 464"/>
              <a:gd name="T13" fmla="*/ 107 h 464"/>
              <a:gd name="T14" fmla="*/ 138 w 464"/>
              <a:gd name="T15" fmla="*/ 107 h 464"/>
              <a:gd name="T16" fmla="*/ 222 w 464"/>
              <a:gd name="T17" fmla="*/ 24 h 464"/>
              <a:gd name="T18" fmla="*/ 112 w 464"/>
              <a:gd name="T19" fmla="*/ 223 h 464"/>
              <a:gd name="T20" fmla="*/ 222 w 464"/>
              <a:gd name="T21" fmla="*/ 136 h 464"/>
              <a:gd name="T22" fmla="*/ 112 w 464"/>
              <a:gd name="T23" fmla="*/ 119 h 464"/>
              <a:gd name="T24" fmla="*/ 19 w 464"/>
              <a:gd name="T25" fmla="*/ 223 h 464"/>
              <a:gd name="T26" fmla="*/ 112 w 464"/>
              <a:gd name="T27" fmla="*/ 119 h 464"/>
              <a:gd name="T28" fmla="*/ 65 w 464"/>
              <a:gd name="T29" fmla="*/ 364 h 464"/>
              <a:gd name="T30" fmla="*/ 93 w 464"/>
              <a:gd name="T31" fmla="*/ 242 h 464"/>
              <a:gd name="T32" fmla="*/ 131 w 464"/>
              <a:gd name="T33" fmla="*/ 340 h 464"/>
              <a:gd name="T34" fmla="*/ 222 w 464"/>
              <a:gd name="T35" fmla="*/ 242 h 464"/>
              <a:gd name="T36" fmla="*/ 131 w 464"/>
              <a:gd name="T37" fmla="*/ 340 h 464"/>
              <a:gd name="T38" fmla="*/ 222 w 464"/>
              <a:gd name="T39" fmla="*/ 440 h 464"/>
              <a:gd name="T40" fmla="*/ 138 w 464"/>
              <a:gd name="T41" fmla="*/ 357 h 464"/>
              <a:gd name="T42" fmla="*/ 326 w 464"/>
              <a:gd name="T43" fmla="*/ 357 h 464"/>
              <a:gd name="T44" fmla="*/ 241 w 464"/>
              <a:gd name="T45" fmla="*/ 440 h 464"/>
              <a:gd name="T46" fmla="*/ 352 w 464"/>
              <a:gd name="T47" fmla="*/ 242 h 464"/>
              <a:gd name="T48" fmla="*/ 241 w 464"/>
              <a:gd name="T49" fmla="*/ 328 h 464"/>
              <a:gd name="T50" fmla="*/ 352 w 464"/>
              <a:gd name="T51" fmla="*/ 345 h 464"/>
              <a:gd name="T52" fmla="*/ 445 w 464"/>
              <a:gd name="T53" fmla="*/ 242 h 464"/>
              <a:gd name="T54" fmla="*/ 352 w 464"/>
              <a:gd name="T55" fmla="*/ 345 h 464"/>
              <a:gd name="T56" fmla="*/ 399 w 464"/>
              <a:gd name="T57" fmla="*/ 100 h 464"/>
              <a:gd name="T58" fmla="*/ 371 w 464"/>
              <a:gd name="T59" fmla="*/ 223 h 464"/>
              <a:gd name="T60" fmla="*/ 280 w 464"/>
              <a:gd name="T61" fmla="*/ 25 h 464"/>
              <a:gd name="T62" fmla="*/ 386 w 464"/>
              <a:gd name="T63" fmla="*/ 86 h 464"/>
              <a:gd name="T64" fmla="*/ 78 w 464"/>
              <a:gd name="T65" fmla="*/ 86 h 464"/>
              <a:gd name="T66" fmla="*/ 184 w 464"/>
              <a:gd name="T67" fmla="*/ 25 h 464"/>
              <a:gd name="T68" fmla="*/ 184 w 464"/>
              <a:gd name="T69" fmla="*/ 439 h 464"/>
              <a:gd name="T70" fmla="*/ 78 w 464"/>
              <a:gd name="T71" fmla="*/ 378 h 464"/>
              <a:gd name="T72" fmla="*/ 386 w 464"/>
              <a:gd name="T73" fmla="*/ 378 h 464"/>
              <a:gd name="T74" fmla="*/ 280 w 464"/>
              <a:gd name="T75" fmla="*/ 43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4" h="464">
                <a:moveTo>
                  <a:pt x="464" y="232"/>
                </a:moveTo>
                <a:cubicBezTo>
                  <a:pt x="464" y="360"/>
                  <a:pt x="360" y="464"/>
                  <a:pt x="232" y="464"/>
                </a:cubicBezTo>
                <a:cubicBezTo>
                  <a:pt x="104" y="464"/>
                  <a:pt x="0" y="360"/>
                  <a:pt x="0" y="232"/>
                </a:cubicBezTo>
                <a:cubicBezTo>
                  <a:pt x="0" y="104"/>
                  <a:pt x="104" y="0"/>
                  <a:pt x="232" y="0"/>
                </a:cubicBezTo>
                <a:cubicBezTo>
                  <a:pt x="360" y="0"/>
                  <a:pt x="464" y="104"/>
                  <a:pt x="464" y="232"/>
                </a:cubicBezTo>
                <a:close/>
                <a:moveTo>
                  <a:pt x="241" y="223"/>
                </a:moveTo>
                <a:cubicBezTo>
                  <a:pt x="352" y="223"/>
                  <a:pt x="352" y="223"/>
                  <a:pt x="352" y="223"/>
                </a:cubicBezTo>
                <a:cubicBezTo>
                  <a:pt x="351" y="191"/>
                  <a:pt x="346" y="157"/>
                  <a:pt x="333" y="124"/>
                </a:cubicBezTo>
                <a:cubicBezTo>
                  <a:pt x="305" y="131"/>
                  <a:pt x="273" y="136"/>
                  <a:pt x="241" y="136"/>
                </a:cubicBezTo>
                <a:lnTo>
                  <a:pt x="241" y="223"/>
                </a:lnTo>
                <a:close/>
                <a:moveTo>
                  <a:pt x="326" y="107"/>
                </a:moveTo>
                <a:cubicBezTo>
                  <a:pt x="309" y="74"/>
                  <a:pt x="282" y="44"/>
                  <a:pt x="241" y="24"/>
                </a:cubicBezTo>
                <a:cubicBezTo>
                  <a:pt x="241" y="117"/>
                  <a:pt x="241" y="117"/>
                  <a:pt x="241" y="117"/>
                </a:cubicBezTo>
                <a:cubicBezTo>
                  <a:pt x="270" y="117"/>
                  <a:pt x="299" y="113"/>
                  <a:pt x="326" y="107"/>
                </a:cubicBezTo>
                <a:close/>
                <a:moveTo>
                  <a:pt x="222" y="24"/>
                </a:moveTo>
                <a:cubicBezTo>
                  <a:pt x="181" y="44"/>
                  <a:pt x="155" y="74"/>
                  <a:pt x="138" y="107"/>
                </a:cubicBezTo>
                <a:cubicBezTo>
                  <a:pt x="165" y="113"/>
                  <a:pt x="194" y="117"/>
                  <a:pt x="222" y="117"/>
                </a:cubicBezTo>
                <a:lnTo>
                  <a:pt x="222" y="24"/>
                </a:lnTo>
                <a:close/>
                <a:moveTo>
                  <a:pt x="131" y="124"/>
                </a:moveTo>
                <a:cubicBezTo>
                  <a:pt x="118" y="157"/>
                  <a:pt x="113" y="191"/>
                  <a:pt x="112" y="223"/>
                </a:cubicBezTo>
                <a:cubicBezTo>
                  <a:pt x="222" y="223"/>
                  <a:pt x="222" y="223"/>
                  <a:pt x="222" y="223"/>
                </a:cubicBezTo>
                <a:cubicBezTo>
                  <a:pt x="222" y="136"/>
                  <a:pt x="222" y="136"/>
                  <a:pt x="222" y="136"/>
                </a:cubicBezTo>
                <a:cubicBezTo>
                  <a:pt x="191" y="136"/>
                  <a:pt x="159" y="131"/>
                  <a:pt x="131" y="124"/>
                </a:cubicBezTo>
                <a:close/>
                <a:moveTo>
                  <a:pt x="112" y="119"/>
                </a:moveTo>
                <a:cubicBezTo>
                  <a:pt x="94" y="114"/>
                  <a:pt x="78" y="108"/>
                  <a:pt x="65" y="100"/>
                </a:cubicBezTo>
                <a:cubicBezTo>
                  <a:pt x="38" y="134"/>
                  <a:pt x="21" y="177"/>
                  <a:pt x="19" y="223"/>
                </a:cubicBezTo>
                <a:cubicBezTo>
                  <a:pt x="93" y="223"/>
                  <a:pt x="93" y="223"/>
                  <a:pt x="93" y="223"/>
                </a:cubicBezTo>
                <a:cubicBezTo>
                  <a:pt x="94" y="184"/>
                  <a:pt x="101" y="149"/>
                  <a:pt x="112" y="119"/>
                </a:cubicBezTo>
                <a:close/>
                <a:moveTo>
                  <a:pt x="19" y="242"/>
                </a:moveTo>
                <a:cubicBezTo>
                  <a:pt x="21" y="288"/>
                  <a:pt x="38" y="330"/>
                  <a:pt x="65" y="364"/>
                </a:cubicBezTo>
                <a:cubicBezTo>
                  <a:pt x="78" y="356"/>
                  <a:pt x="94" y="350"/>
                  <a:pt x="112" y="345"/>
                </a:cubicBezTo>
                <a:cubicBezTo>
                  <a:pt x="101" y="315"/>
                  <a:pt x="94" y="280"/>
                  <a:pt x="93" y="242"/>
                </a:cubicBezTo>
                <a:lnTo>
                  <a:pt x="19" y="242"/>
                </a:lnTo>
                <a:close/>
                <a:moveTo>
                  <a:pt x="131" y="340"/>
                </a:moveTo>
                <a:cubicBezTo>
                  <a:pt x="159" y="333"/>
                  <a:pt x="191" y="328"/>
                  <a:pt x="222" y="328"/>
                </a:cubicBezTo>
                <a:cubicBezTo>
                  <a:pt x="222" y="242"/>
                  <a:pt x="222" y="242"/>
                  <a:pt x="222" y="242"/>
                </a:cubicBezTo>
                <a:cubicBezTo>
                  <a:pt x="112" y="242"/>
                  <a:pt x="112" y="242"/>
                  <a:pt x="112" y="242"/>
                </a:cubicBezTo>
                <a:cubicBezTo>
                  <a:pt x="113" y="273"/>
                  <a:pt x="118" y="307"/>
                  <a:pt x="131" y="340"/>
                </a:cubicBezTo>
                <a:close/>
                <a:moveTo>
                  <a:pt x="138" y="357"/>
                </a:moveTo>
                <a:cubicBezTo>
                  <a:pt x="155" y="391"/>
                  <a:pt x="181" y="420"/>
                  <a:pt x="222" y="440"/>
                </a:cubicBezTo>
                <a:cubicBezTo>
                  <a:pt x="222" y="347"/>
                  <a:pt x="222" y="347"/>
                  <a:pt x="222" y="347"/>
                </a:cubicBezTo>
                <a:cubicBezTo>
                  <a:pt x="194" y="347"/>
                  <a:pt x="165" y="351"/>
                  <a:pt x="138" y="357"/>
                </a:cubicBezTo>
                <a:close/>
                <a:moveTo>
                  <a:pt x="241" y="440"/>
                </a:moveTo>
                <a:cubicBezTo>
                  <a:pt x="282" y="420"/>
                  <a:pt x="309" y="391"/>
                  <a:pt x="326" y="357"/>
                </a:cubicBezTo>
                <a:cubicBezTo>
                  <a:pt x="299" y="351"/>
                  <a:pt x="270" y="347"/>
                  <a:pt x="241" y="347"/>
                </a:cubicBezTo>
                <a:lnTo>
                  <a:pt x="241" y="440"/>
                </a:lnTo>
                <a:close/>
                <a:moveTo>
                  <a:pt x="333" y="340"/>
                </a:moveTo>
                <a:cubicBezTo>
                  <a:pt x="346" y="307"/>
                  <a:pt x="351" y="273"/>
                  <a:pt x="352" y="242"/>
                </a:cubicBezTo>
                <a:cubicBezTo>
                  <a:pt x="241" y="242"/>
                  <a:pt x="241" y="242"/>
                  <a:pt x="241" y="242"/>
                </a:cubicBezTo>
                <a:cubicBezTo>
                  <a:pt x="241" y="328"/>
                  <a:pt x="241" y="328"/>
                  <a:pt x="241" y="328"/>
                </a:cubicBezTo>
                <a:cubicBezTo>
                  <a:pt x="273" y="328"/>
                  <a:pt x="305" y="333"/>
                  <a:pt x="333" y="340"/>
                </a:cubicBezTo>
                <a:close/>
                <a:moveTo>
                  <a:pt x="352" y="345"/>
                </a:moveTo>
                <a:cubicBezTo>
                  <a:pt x="370" y="350"/>
                  <a:pt x="386" y="356"/>
                  <a:pt x="399" y="364"/>
                </a:cubicBezTo>
                <a:cubicBezTo>
                  <a:pt x="426" y="330"/>
                  <a:pt x="443" y="288"/>
                  <a:pt x="445" y="242"/>
                </a:cubicBezTo>
                <a:cubicBezTo>
                  <a:pt x="371" y="242"/>
                  <a:pt x="371" y="242"/>
                  <a:pt x="371" y="242"/>
                </a:cubicBezTo>
                <a:cubicBezTo>
                  <a:pt x="370" y="280"/>
                  <a:pt x="363" y="315"/>
                  <a:pt x="352" y="345"/>
                </a:cubicBezTo>
                <a:close/>
                <a:moveTo>
                  <a:pt x="445" y="223"/>
                </a:moveTo>
                <a:cubicBezTo>
                  <a:pt x="443" y="177"/>
                  <a:pt x="426" y="134"/>
                  <a:pt x="399" y="100"/>
                </a:cubicBezTo>
                <a:cubicBezTo>
                  <a:pt x="386" y="108"/>
                  <a:pt x="370" y="114"/>
                  <a:pt x="352" y="119"/>
                </a:cubicBezTo>
                <a:cubicBezTo>
                  <a:pt x="363" y="149"/>
                  <a:pt x="370" y="184"/>
                  <a:pt x="371" y="223"/>
                </a:cubicBezTo>
                <a:lnTo>
                  <a:pt x="445" y="223"/>
                </a:lnTo>
                <a:close/>
                <a:moveTo>
                  <a:pt x="280" y="25"/>
                </a:moveTo>
                <a:cubicBezTo>
                  <a:pt x="308" y="44"/>
                  <a:pt x="329" y="70"/>
                  <a:pt x="345" y="102"/>
                </a:cubicBezTo>
                <a:cubicBezTo>
                  <a:pt x="360" y="97"/>
                  <a:pt x="374" y="92"/>
                  <a:pt x="386" y="86"/>
                </a:cubicBezTo>
                <a:cubicBezTo>
                  <a:pt x="358" y="56"/>
                  <a:pt x="321" y="34"/>
                  <a:pt x="280" y="25"/>
                </a:cubicBezTo>
                <a:close/>
                <a:moveTo>
                  <a:pt x="78" y="86"/>
                </a:moveTo>
                <a:cubicBezTo>
                  <a:pt x="90" y="92"/>
                  <a:pt x="104" y="97"/>
                  <a:pt x="119" y="102"/>
                </a:cubicBezTo>
                <a:cubicBezTo>
                  <a:pt x="134" y="70"/>
                  <a:pt x="156" y="44"/>
                  <a:pt x="184" y="25"/>
                </a:cubicBezTo>
                <a:cubicBezTo>
                  <a:pt x="143" y="34"/>
                  <a:pt x="106" y="56"/>
                  <a:pt x="78" y="86"/>
                </a:cubicBezTo>
                <a:close/>
                <a:moveTo>
                  <a:pt x="184" y="439"/>
                </a:moveTo>
                <a:cubicBezTo>
                  <a:pt x="156" y="420"/>
                  <a:pt x="134" y="394"/>
                  <a:pt x="119" y="362"/>
                </a:cubicBezTo>
                <a:cubicBezTo>
                  <a:pt x="104" y="367"/>
                  <a:pt x="90" y="372"/>
                  <a:pt x="78" y="378"/>
                </a:cubicBezTo>
                <a:cubicBezTo>
                  <a:pt x="106" y="408"/>
                  <a:pt x="143" y="430"/>
                  <a:pt x="184" y="439"/>
                </a:cubicBezTo>
                <a:close/>
                <a:moveTo>
                  <a:pt x="386" y="378"/>
                </a:moveTo>
                <a:cubicBezTo>
                  <a:pt x="374" y="372"/>
                  <a:pt x="360" y="367"/>
                  <a:pt x="345" y="362"/>
                </a:cubicBezTo>
                <a:cubicBezTo>
                  <a:pt x="329" y="394"/>
                  <a:pt x="308" y="420"/>
                  <a:pt x="280" y="439"/>
                </a:cubicBezTo>
                <a:cubicBezTo>
                  <a:pt x="321" y="430"/>
                  <a:pt x="358" y="408"/>
                  <a:pt x="386" y="37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15">
            <a:extLst>
              <a:ext uri="{FF2B5EF4-FFF2-40B4-BE49-F238E27FC236}">
                <a16:creationId xmlns:a16="http://schemas.microsoft.com/office/drawing/2014/main" id="{2C77F999-9EC3-E18E-E6A6-3E765DD4D982}"/>
              </a:ext>
            </a:extLst>
          </p:cNvPr>
          <p:cNvSpPr>
            <a:spLocks noEditPoints="1"/>
          </p:cNvSpPr>
          <p:nvPr/>
        </p:nvSpPr>
        <p:spPr bwMode="auto">
          <a:xfrm>
            <a:off x="3877644" y="1809873"/>
            <a:ext cx="613370" cy="462627"/>
          </a:xfrm>
          <a:custGeom>
            <a:avLst/>
            <a:gdLst>
              <a:gd name="T0" fmla="*/ 167 w 591"/>
              <a:gd name="T1" fmla="*/ 320 h 444"/>
              <a:gd name="T2" fmla="*/ 124 w 591"/>
              <a:gd name="T3" fmla="*/ 260 h 444"/>
              <a:gd name="T4" fmla="*/ 202 w 591"/>
              <a:gd name="T5" fmla="*/ 184 h 444"/>
              <a:gd name="T6" fmla="*/ 273 w 591"/>
              <a:gd name="T7" fmla="*/ 172 h 444"/>
              <a:gd name="T8" fmla="*/ 293 w 591"/>
              <a:gd name="T9" fmla="*/ 179 h 444"/>
              <a:gd name="T10" fmla="*/ 354 w 591"/>
              <a:gd name="T11" fmla="*/ 265 h 444"/>
              <a:gd name="T12" fmla="*/ 343 w 591"/>
              <a:gd name="T13" fmla="*/ 282 h 444"/>
              <a:gd name="T14" fmla="*/ 289 w 591"/>
              <a:gd name="T15" fmla="*/ 217 h 444"/>
              <a:gd name="T16" fmla="*/ 325 w 591"/>
              <a:gd name="T17" fmla="*/ 417 h 444"/>
              <a:gd name="T18" fmla="*/ 302 w 591"/>
              <a:gd name="T19" fmla="*/ 429 h 444"/>
              <a:gd name="T20" fmla="*/ 309 w 591"/>
              <a:gd name="T21" fmla="*/ 441 h 444"/>
              <a:gd name="T22" fmla="*/ 329 w 591"/>
              <a:gd name="T23" fmla="*/ 439 h 444"/>
              <a:gd name="T24" fmla="*/ 162 w 591"/>
              <a:gd name="T25" fmla="*/ 149 h 444"/>
              <a:gd name="T26" fmla="*/ 177 w 591"/>
              <a:gd name="T27" fmla="*/ 161 h 444"/>
              <a:gd name="T28" fmla="*/ 336 w 591"/>
              <a:gd name="T29" fmla="*/ 377 h 444"/>
              <a:gd name="T30" fmla="*/ 326 w 591"/>
              <a:gd name="T31" fmla="*/ 404 h 444"/>
              <a:gd name="T32" fmla="*/ 351 w 591"/>
              <a:gd name="T33" fmla="*/ 420 h 444"/>
              <a:gd name="T34" fmla="*/ 361 w 591"/>
              <a:gd name="T35" fmla="*/ 393 h 444"/>
              <a:gd name="T36" fmla="*/ 0 w 591"/>
              <a:gd name="T37" fmla="*/ 206 h 444"/>
              <a:gd name="T38" fmla="*/ 0 w 591"/>
              <a:gd name="T39" fmla="*/ 0 h 444"/>
              <a:gd name="T40" fmla="*/ 532 w 591"/>
              <a:gd name="T41" fmla="*/ 255 h 444"/>
              <a:gd name="T42" fmla="*/ 373 w 591"/>
              <a:gd name="T43" fmla="*/ 345 h 444"/>
              <a:gd name="T44" fmla="*/ 352 w 591"/>
              <a:gd name="T45" fmla="*/ 371 h 444"/>
              <a:gd name="T46" fmla="*/ 386 w 591"/>
              <a:gd name="T47" fmla="*/ 395 h 444"/>
              <a:gd name="T48" fmla="*/ 373 w 591"/>
              <a:gd name="T49" fmla="*/ 345 h 444"/>
              <a:gd name="T50" fmla="*/ 517 w 591"/>
              <a:gd name="T51" fmla="*/ 253 h 444"/>
              <a:gd name="T52" fmla="*/ 384 w 591"/>
              <a:gd name="T53" fmla="*/ 184 h 444"/>
              <a:gd name="T54" fmla="*/ 335 w 591"/>
              <a:gd name="T55" fmla="*/ 194 h 444"/>
              <a:gd name="T56" fmla="*/ 363 w 591"/>
              <a:gd name="T57" fmla="*/ 281 h 444"/>
              <a:gd name="T58" fmla="*/ 316 w 591"/>
              <a:gd name="T59" fmla="*/ 257 h 444"/>
              <a:gd name="T60" fmla="*/ 172 w 591"/>
              <a:gd name="T61" fmla="*/ 331 h 444"/>
              <a:gd name="T62" fmla="*/ 195 w 591"/>
              <a:gd name="T63" fmla="*/ 351 h 444"/>
              <a:gd name="T64" fmla="*/ 262 w 591"/>
              <a:gd name="T65" fmla="*/ 308 h 444"/>
              <a:gd name="T66" fmla="*/ 204 w 591"/>
              <a:gd name="T67" fmla="*/ 357 h 444"/>
              <a:gd name="T68" fmla="*/ 192 w 591"/>
              <a:gd name="T69" fmla="*/ 389 h 444"/>
              <a:gd name="T70" fmla="*/ 216 w 591"/>
              <a:gd name="T71" fmla="*/ 391 h 444"/>
              <a:gd name="T72" fmla="*/ 284 w 591"/>
              <a:gd name="T73" fmla="*/ 334 h 444"/>
              <a:gd name="T74" fmla="*/ 230 w 591"/>
              <a:gd name="T75" fmla="*/ 393 h 444"/>
              <a:gd name="T76" fmla="*/ 250 w 591"/>
              <a:gd name="T77" fmla="*/ 416 h 444"/>
              <a:gd name="T78" fmla="*/ 310 w 591"/>
              <a:gd name="T79" fmla="*/ 366 h 444"/>
              <a:gd name="T80" fmla="*/ 263 w 591"/>
              <a:gd name="T81" fmla="*/ 419 h 444"/>
              <a:gd name="T82" fmla="*/ 282 w 591"/>
              <a:gd name="T83" fmla="*/ 441 h 444"/>
              <a:gd name="T84" fmla="*/ 297 w 591"/>
              <a:gd name="T85" fmla="*/ 412 h 444"/>
              <a:gd name="T86" fmla="*/ 316 w 591"/>
              <a:gd name="T87" fmla="*/ 376 h 444"/>
              <a:gd name="T88" fmla="*/ 342 w 591"/>
              <a:gd name="T89" fmla="*/ 341 h 444"/>
              <a:gd name="T90" fmla="*/ 383 w 591"/>
              <a:gd name="T91" fmla="*/ 320 h 444"/>
              <a:gd name="T92" fmla="*/ 422 w 591"/>
              <a:gd name="T93" fmla="*/ 319 h 444"/>
              <a:gd name="T94" fmla="*/ 455 w 591"/>
              <a:gd name="T95" fmla="*/ 279 h 444"/>
              <a:gd name="T96" fmla="*/ 413 w 591"/>
              <a:gd name="T97" fmla="*/ 176 h 444"/>
              <a:gd name="T98" fmla="*/ 403 w 591"/>
              <a:gd name="T99" fmla="*/ 321 h 444"/>
              <a:gd name="T100" fmla="*/ 396 w 591"/>
              <a:gd name="T101" fmla="*/ 351 h 444"/>
              <a:gd name="T102" fmla="*/ 416 w 591"/>
              <a:gd name="T10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1" h="444">
                <a:moveTo>
                  <a:pt x="171" y="317"/>
                </a:moveTo>
                <a:cubicBezTo>
                  <a:pt x="169" y="319"/>
                  <a:pt x="169" y="319"/>
                  <a:pt x="169" y="319"/>
                </a:cubicBezTo>
                <a:cubicBezTo>
                  <a:pt x="168" y="320"/>
                  <a:pt x="168" y="320"/>
                  <a:pt x="167" y="320"/>
                </a:cubicBezTo>
                <a:cubicBezTo>
                  <a:pt x="159" y="312"/>
                  <a:pt x="152" y="305"/>
                  <a:pt x="147" y="298"/>
                </a:cubicBezTo>
                <a:cubicBezTo>
                  <a:pt x="143" y="291"/>
                  <a:pt x="139" y="285"/>
                  <a:pt x="136" y="279"/>
                </a:cubicBezTo>
                <a:cubicBezTo>
                  <a:pt x="132" y="272"/>
                  <a:pt x="129" y="266"/>
                  <a:pt x="124" y="260"/>
                </a:cubicBezTo>
                <a:cubicBezTo>
                  <a:pt x="122" y="257"/>
                  <a:pt x="119" y="253"/>
                  <a:pt x="116" y="250"/>
                </a:cubicBezTo>
                <a:cubicBezTo>
                  <a:pt x="178" y="176"/>
                  <a:pt x="178" y="176"/>
                  <a:pt x="178" y="176"/>
                </a:cubicBezTo>
                <a:cubicBezTo>
                  <a:pt x="186" y="182"/>
                  <a:pt x="194" y="184"/>
                  <a:pt x="202" y="184"/>
                </a:cubicBezTo>
                <a:cubicBezTo>
                  <a:pt x="204" y="184"/>
                  <a:pt x="206" y="184"/>
                  <a:pt x="207" y="184"/>
                </a:cubicBezTo>
                <a:cubicBezTo>
                  <a:pt x="266" y="173"/>
                  <a:pt x="266" y="173"/>
                  <a:pt x="266" y="173"/>
                </a:cubicBezTo>
                <a:cubicBezTo>
                  <a:pt x="268" y="173"/>
                  <a:pt x="271" y="172"/>
                  <a:pt x="273" y="172"/>
                </a:cubicBezTo>
                <a:cubicBezTo>
                  <a:pt x="279" y="172"/>
                  <a:pt x="285" y="174"/>
                  <a:pt x="291" y="178"/>
                </a:cubicBezTo>
                <a:cubicBezTo>
                  <a:pt x="293" y="179"/>
                  <a:pt x="293" y="179"/>
                  <a:pt x="293" y="179"/>
                </a:cubicBezTo>
                <a:cubicBezTo>
                  <a:pt x="293" y="179"/>
                  <a:pt x="293" y="179"/>
                  <a:pt x="293" y="179"/>
                </a:cubicBezTo>
                <a:cubicBezTo>
                  <a:pt x="329" y="203"/>
                  <a:pt x="329" y="203"/>
                  <a:pt x="329" y="203"/>
                </a:cubicBezTo>
                <a:cubicBezTo>
                  <a:pt x="336" y="207"/>
                  <a:pt x="340" y="213"/>
                  <a:pt x="342" y="221"/>
                </a:cubicBezTo>
                <a:cubicBezTo>
                  <a:pt x="354" y="265"/>
                  <a:pt x="354" y="265"/>
                  <a:pt x="354" y="265"/>
                </a:cubicBezTo>
                <a:cubicBezTo>
                  <a:pt x="355" y="270"/>
                  <a:pt x="355" y="273"/>
                  <a:pt x="354" y="276"/>
                </a:cubicBezTo>
                <a:cubicBezTo>
                  <a:pt x="352" y="279"/>
                  <a:pt x="349" y="281"/>
                  <a:pt x="347" y="281"/>
                </a:cubicBezTo>
                <a:cubicBezTo>
                  <a:pt x="346" y="282"/>
                  <a:pt x="344" y="282"/>
                  <a:pt x="343" y="282"/>
                </a:cubicBezTo>
                <a:cubicBezTo>
                  <a:pt x="335" y="282"/>
                  <a:pt x="330" y="270"/>
                  <a:pt x="326" y="254"/>
                </a:cubicBezTo>
                <a:cubicBezTo>
                  <a:pt x="318" y="230"/>
                  <a:pt x="318" y="230"/>
                  <a:pt x="318" y="230"/>
                </a:cubicBezTo>
                <a:cubicBezTo>
                  <a:pt x="289" y="217"/>
                  <a:pt x="289" y="217"/>
                  <a:pt x="289" y="217"/>
                </a:cubicBezTo>
                <a:cubicBezTo>
                  <a:pt x="286" y="219"/>
                  <a:pt x="286" y="219"/>
                  <a:pt x="286" y="219"/>
                </a:cubicBezTo>
                <a:lnTo>
                  <a:pt x="171" y="317"/>
                </a:lnTo>
                <a:close/>
                <a:moveTo>
                  <a:pt x="325" y="417"/>
                </a:moveTo>
                <a:cubicBezTo>
                  <a:pt x="323" y="415"/>
                  <a:pt x="319" y="413"/>
                  <a:pt x="316" y="413"/>
                </a:cubicBezTo>
                <a:cubicBezTo>
                  <a:pt x="312" y="413"/>
                  <a:pt x="308" y="415"/>
                  <a:pt x="305" y="418"/>
                </a:cubicBezTo>
                <a:cubicBezTo>
                  <a:pt x="303" y="421"/>
                  <a:pt x="301" y="425"/>
                  <a:pt x="302" y="429"/>
                </a:cubicBezTo>
                <a:cubicBezTo>
                  <a:pt x="302" y="433"/>
                  <a:pt x="304" y="436"/>
                  <a:pt x="307" y="439"/>
                </a:cubicBezTo>
                <a:cubicBezTo>
                  <a:pt x="307" y="439"/>
                  <a:pt x="307" y="439"/>
                  <a:pt x="307" y="439"/>
                </a:cubicBezTo>
                <a:cubicBezTo>
                  <a:pt x="309" y="441"/>
                  <a:pt x="309" y="441"/>
                  <a:pt x="309" y="441"/>
                </a:cubicBezTo>
                <a:cubicBezTo>
                  <a:pt x="309" y="441"/>
                  <a:pt x="309" y="441"/>
                  <a:pt x="309" y="441"/>
                </a:cubicBezTo>
                <a:cubicBezTo>
                  <a:pt x="312" y="443"/>
                  <a:pt x="315" y="444"/>
                  <a:pt x="318" y="444"/>
                </a:cubicBezTo>
                <a:cubicBezTo>
                  <a:pt x="323" y="444"/>
                  <a:pt x="327" y="442"/>
                  <a:pt x="329" y="439"/>
                </a:cubicBezTo>
                <a:cubicBezTo>
                  <a:pt x="335" y="433"/>
                  <a:pt x="334" y="424"/>
                  <a:pt x="328" y="419"/>
                </a:cubicBezTo>
                <a:lnTo>
                  <a:pt x="325" y="417"/>
                </a:lnTo>
                <a:close/>
                <a:moveTo>
                  <a:pt x="162" y="149"/>
                </a:moveTo>
                <a:cubicBezTo>
                  <a:pt x="74" y="253"/>
                  <a:pt x="74" y="253"/>
                  <a:pt x="74" y="253"/>
                </a:cubicBezTo>
                <a:cubicBezTo>
                  <a:pt x="89" y="266"/>
                  <a:pt x="89" y="266"/>
                  <a:pt x="89" y="266"/>
                </a:cubicBezTo>
                <a:cubicBezTo>
                  <a:pt x="177" y="161"/>
                  <a:pt x="177" y="161"/>
                  <a:pt x="177" y="161"/>
                </a:cubicBezTo>
                <a:lnTo>
                  <a:pt x="162" y="149"/>
                </a:lnTo>
                <a:close/>
                <a:moveTo>
                  <a:pt x="346" y="380"/>
                </a:moveTo>
                <a:cubicBezTo>
                  <a:pt x="343" y="378"/>
                  <a:pt x="340" y="377"/>
                  <a:pt x="336" y="377"/>
                </a:cubicBezTo>
                <a:cubicBezTo>
                  <a:pt x="332" y="377"/>
                  <a:pt x="327" y="379"/>
                  <a:pt x="324" y="382"/>
                </a:cubicBezTo>
                <a:cubicBezTo>
                  <a:pt x="322" y="385"/>
                  <a:pt x="320" y="389"/>
                  <a:pt x="321" y="393"/>
                </a:cubicBezTo>
                <a:cubicBezTo>
                  <a:pt x="321" y="398"/>
                  <a:pt x="323" y="401"/>
                  <a:pt x="326" y="404"/>
                </a:cubicBezTo>
                <a:cubicBezTo>
                  <a:pt x="326" y="404"/>
                  <a:pt x="326" y="404"/>
                  <a:pt x="326" y="404"/>
                </a:cubicBezTo>
                <a:cubicBezTo>
                  <a:pt x="341" y="416"/>
                  <a:pt x="341" y="416"/>
                  <a:pt x="341" y="416"/>
                </a:cubicBezTo>
                <a:cubicBezTo>
                  <a:pt x="344" y="419"/>
                  <a:pt x="347" y="420"/>
                  <a:pt x="351" y="420"/>
                </a:cubicBezTo>
                <a:cubicBezTo>
                  <a:pt x="355" y="420"/>
                  <a:pt x="360" y="418"/>
                  <a:pt x="363" y="414"/>
                </a:cubicBezTo>
                <a:cubicBezTo>
                  <a:pt x="365" y="411"/>
                  <a:pt x="366" y="407"/>
                  <a:pt x="366" y="403"/>
                </a:cubicBezTo>
                <a:cubicBezTo>
                  <a:pt x="366" y="399"/>
                  <a:pt x="364" y="395"/>
                  <a:pt x="361" y="393"/>
                </a:cubicBezTo>
                <a:lnTo>
                  <a:pt x="346" y="380"/>
                </a:lnTo>
                <a:close/>
                <a:moveTo>
                  <a:pt x="0" y="0"/>
                </a:moveTo>
                <a:cubicBezTo>
                  <a:pt x="0" y="206"/>
                  <a:pt x="0" y="206"/>
                  <a:pt x="0" y="206"/>
                </a:cubicBezTo>
                <a:cubicBezTo>
                  <a:pt x="59" y="255"/>
                  <a:pt x="59" y="255"/>
                  <a:pt x="59" y="255"/>
                </a:cubicBezTo>
                <a:cubicBezTo>
                  <a:pt x="160" y="134"/>
                  <a:pt x="160" y="134"/>
                  <a:pt x="160" y="134"/>
                </a:cubicBezTo>
                <a:lnTo>
                  <a:pt x="0" y="0"/>
                </a:lnTo>
                <a:close/>
                <a:moveTo>
                  <a:pt x="591" y="0"/>
                </a:moveTo>
                <a:cubicBezTo>
                  <a:pt x="431" y="134"/>
                  <a:pt x="431" y="134"/>
                  <a:pt x="431" y="134"/>
                </a:cubicBezTo>
                <a:cubicBezTo>
                  <a:pt x="532" y="255"/>
                  <a:pt x="532" y="255"/>
                  <a:pt x="532" y="255"/>
                </a:cubicBezTo>
                <a:cubicBezTo>
                  <a:pt x="591" y="206"/>
                  <a:pt x="591" y="206"/>
                  <a:pt x="591" y="206"/>
                </a:cubicBezTo>
                <a:lnTo>
                  <a:pt x="591" y="0"/>
                </a:lnTo>
                <a:close/>
                <a:moveTo>
                  <a:pt x="373" y="345"/>
                </a:moveTo>
                <a:cubicBezTo>
                  <a:pt x="370" y="343"/>
                  <a:pt x="366" y="341"/>
                  <a:pt x="363" y="341"/>
                </a:cubicBezTo>
                <a:cubicBezTo>
                  <a:pt x="358" y="341"/>
                  <a:pt x="353" y="344"/>
                  <a:pt x="350" y="348"/>
                </a:cubicBezTo>
                <a:cubicBezTo>
                  <a:pt x="344" y="355"/>
                  <a:pt x="345" y="365"/>
                  <a:pt x="352" y="371"/>
                </a:cubicBezTo>
                <a:cubicBezTo>
                  <a:pt x="352" y="372"/>
                  <a:pt x="352" y="372"/>
                  <a:pt x="352" y="372"/>
                </a:cubicBezTo>
                <a:cubicBezTo>
                  <a:pt x="375" y="391"/>
                  <a:pt x="375" y="391"/>
                  <a:pt x="375" y="391"/>
                </a:cubicBezTo>
                <a:cubicBezTo>
                  <a:pt x="378" y="394"/>
                  <a:pt x="382" y="395"/>
                  <a:pt x="386" y="395"/>
                </a:cubicBezTo>
                <a:cubicBezTo>
                  <a:pt x="391" y="395"/>
                  <a:pt x="396" y="393"/>
                  <a:pt x="399" y="389"/>
                </a:cubicBezTo>
                <a:cubicBezTo>
                  <a:pt x="405" y="382"/>
                  <a:pt x="404" y="371"/>
                  <a:pt x="397" y="365"/>
                </a:cubicBezTo>
                <a:lnTo>
                  <a:pt x="373" y="345"/>
                </a:lnTo>
                <a:close/>
                <a:moveTo>
                  <a:pt x="414" y="161"/>
                </a:moveTo>
                <a:cubicBezTo>
                  <a:pt x="502" y="266"/>
                  <a:pt x="502" y="266"/>
                  <a:pt x="502" y="266"/>
                </a:cubicBezTo>
                <a:cubicBezTo>
                  <a:pt x="517" y="253"/>
                  <a:pt x="517" y="253"/>
                  <a:pt x="517" y="253"/>
                </a:cubicBezTo>
                <a:cubicBezTo>
                  <a:pt x="429" y="149"/>
                  <a:pt x="429" y="149"/>
                  <a:pt x="429" y="149"/>
                </a:cubicBezTo>
                <a:lnTo>
                  <a:pt x="414" y="161"/>
                </a:lnTo>
                <a:close/>
                <a:moveTo>
                  <a:pt x="384" y="184"/>
                </a:moveTo>
                <a:cubicBezTo>
                  <a:pt x="325" y="173"/>
                  <a:pt x="325" y="173"/>
                  <a:pt x="325" y="173"/>
                </a:cubicBezTo>
                <a:cubicBezTo>
                  <a:pt x="319" y="172"/>
                  <a:pt x="312" y="173"/>
                  <a:pt x="306" y="175"/>
                </a:cubicBezTo>
                <a:cubicBezTo>
                  <a:pt x="335" y="194"/>
                  <a:pt x="335" y="194"/>
                  <a:pt x="335" y="194"/>
                </a:cubicBezTo>
                <a:cubicBezTo>
                  <a:pt x="343" y="200"/>
                  <a:pt x="349" y="208"/>
                  <a:pt x="352" y="218"/>
                </a:cubicBezTo>
                <a:cubicBezTo>
                  <a:pt x="364" y="263"/>
                  <a:pt x="364" y="263"/>
                  <a:pt x="364" y="263"/>
                </a:cubicBezTo>
                <a:cubicBezTo>
                  <a:pt x="367" y="271"/>
                  <a:pt x="365" y="277"/>
                  <a:pt x="363" y="281"/>
                </a:cubicBezTo>
                <a:cubicBezTo>
                  <a:pt x="361" y="286"/>
                  <a:pt x="356" y="289"/>
                  <a:pt x="350" y="291"/>
                </a:cubicBezTo>
                <a:cubicBezTo>
                  <a:pt x="348" y="292"/>
                  <a:pt x="346" y="292"/>
                  <a:pt x="343" y="292"/>
                </a:cubicBezTo>
                <a:cubicBezTo>
                  <a:pt x="327" y="292"/>
                  <a:pt x="321" y="273"/>
                  <a:pt x="316" y="257"/>
                </a:cubicBezTo>
                <a:cubicBezTo>
                  <a:pt x="310" y="238"/>
                  <a:pt x="310" y="238"/>
                  <a:pt x="310" y="238"/>
                </a:cubicBezTo>
                <a:cubicBezTo>
                  <a:pt x="291" y="229"/>
                  <a:pt x="291" y="229"/>
                  <a:pt x="291" y="229"/>
                </a:cubicBezTo>
                <a:cubicBezTo>
                  <a:pt x="172" y="331"/>
                  <a:pt x="172" y="331"/>
                  <a:pt x="172" y="331"/>
                </a:cubicBezTo>
                <a:cubicBezTo>
                  <a:pt x="169" y="337"/>
                  <a:pt x="169" y="344"/>
                  <a:pt x="173" y="349"/>
                </a:cubicBezTo>
                <a:cubicBezTo>
                  <a:pt x="176" y="352"/>
                  <a:pt x="180" y="354"/>
                  <a:pt x="184" y="354"/>
                </a:cubicBezTo>
                <a:cubicBezTo>
                  <a:pt x="188" y="355"/>
                  <a:pt x="192" y="353"/>
                  <a:pt x="195" y="351"/>
                </a:cubicBezTo>
                <a:cubicBezTo>
                  <a:pt x="255" y="300"/>
                  <a:pt x="255" y="300"/>
                  <a:pt x="255" y="300"/>
                </a:cubicBezTo>
                <a:cubicBezTo>
                  <a:pt x="257" y="299"/>
                  <a:pt x="261" y="299"/>
                  <a:pt x="262" y="301"/>
                </a:cubicBezTo>
                <a:cubicBezTo>
                  <a:pt x="264" y="303"/>
                  <a:pt x="264" y="306"/>
                  <a:pt x="262" y="308"/>
                </a:cubicBezTo>
                <a:cubicBezTo>
                  <a:pt x="205" y="356"/>
                  <a:pt x="205" y="356"/>
                  <a:pt x="205" y="356"/>
                </a:cubicBezTo>
                <a:cubicBezTo>
                  <a:pt x="205" y="356"/>
                  <a:pt x="205" y="356"/>
                  <a:pt x="205" y="356"/>
                </a:cubicBezTo>
                <a:cubicBezTo>
                  <a:pt x="204" y="357"/>
                  <a:pt x="204" y="357"/>
                  <a:pt x="204" y="357"/>
                </a:cubicBezTo>
                <a:cubicBezTo>
                  <a:pt x="203" y="358"/>
                  <a:pt x="203" y="358"/>
                  <a:pt x="203" y="358"/>
                </a:cubicBezTo>
                <a:cubicBezTo>
                  <a:pt x="194" y="365"/>
                  <a:pt x="194" y="365"/>
                  <a:pt x="194" y="365"/>
                </a:cubicBezTo>
                <a:cubicBezTo>
                  <a:pt x="187" y="371"/>
                  <a:pt x="186" y="382"/>
                  <a:pt x="192" y="389"/>
                </a:cubicBezTo>
                <a:cubicBezTo>
                  <a:pt x="195" y="393"/>
                  <a:pt x="199" y="395"/>
                  <a:pt x="203" y="395"/>
                </a:cubicBezTo>
                <a:cubicBezTo>
                  <a:pt x="208" y="395"/>
                  <a:pt x="212" y="394"/>
                  <a:pt x="216" y="391"/>
                </a:cubicBezTo>
                <a:cubicBezTo>
                  <a:pt x="216" y="391"/>
                  <a:pt x="216" y="391"/>
                  <a:pt x="216" y="391"/>
                </a:cubicBezTo>
                <a:cubicBezTo>
                  <a:pt x="224" y="385"/>
                  <a:pt x="224" y="385"/>
                  <a:pt x="224" y="385"/>
                </a:cubicBezTo>
                <a:cubicBezTo>
                  <a:pt x="224" y="385"/>
                  <a:pt x="224" y="385"/>
                  <a:pt x="224" y="385"/>
                </a:cubicBezTo>
                <a:cubicBezTo>
                  <a:pt x="284" y="334"/>
                  <a:pt x="284" y="334"/>
                  <a:pt x="284" y="334"/>
                </a:cubicBezTo>
                <a:cubicBezTo>
                  <a:pt x="286" y="332"/>
                  <a:pt x="289" y="333"/>
                  <a:pt x="291" y="335"/>
                </a:cubicBezTo>
                <a:cubicBezTo>
                  <a:pt x="293" y="337"/>
                  <a:pt x="292" y="340"/>
                  <a:pt x="290" y="342"/>
                </a:cubicBezTo>
                <a:cubicBezTo>
                  <a:pt x="230" y="393"/>
                  <a:pt x="230" y="393"/>
                  <a:pt x="230" y="393"/>
                </a:cubicBezTo>
                <a:cubicBezTo>
                  <a:pt x="227" y="395"/>
                  <a:pt x="225" y="399"/>
                  <a:pt x="225" y="403"/>
                </a:cubicBezTo>
                <a:cubicBezTo>
                  <a:pt x="224" y="407"/>
                  <a:pt x="226" y="411"/>
                  <a:pt x="228" y="414"/>
                </a:cubicBezTo>
                <a:cubicBezTo>
                  <a:pt x="234" y="421"/>
                  <a:pt x="244" y="422"/>
                  <a:pt x="250" y="416"/>
                </a:cubicBezTo>
                <a:cubicBezTo>
                  <a:pt x="257" y="411"/>
                  <a:pt x="257" y="411"/>
                  <a:pt x="257" y="411"/>
                </a:cubicBezTo>
                <a:cubicBezTo>
                  <a:pt x="257" y="411"/>
                  <a:pt x="257" y="411"/>
                  <a:pt x="257" y="411"/>
                </a:cubicBezTo>
                <a:cubicBezTo>
                  <a:pt x="310" y="366"/>
                  <a:pt x="310" y="366"/>
                  <a:pt x="310" y="366"/>
                </a:cubicBezTo>
                <a:cubicBezTo>
                  <a:pt x="312" y="364"/>
                  <a:pt x="316" y="364"/>
                  <a:pt x="317" y="366"/>
                </a:cubicBezTo>
                <a:cubicBezTo>
                  <a:pt x="319" y="369"/>
                  <a:pt x="319" y="372"/>
                  <a:pt x="317" y="374"/>
                </a:cubicBezTo>
                <a:cubicBezTo>
                  <a:pt x="263" y="419"/>
                  <a:pt x="263" y="419"/>
                  <a:pt x="263" y="419"/>
                </a:cubicBezTo>
                <a:cubicBezTo>
                  <a:pt x="257" y="424"/>
                  <a:pt x="256" y="433"/>
                  <a:pt x="261" y="439"/>
                </a:cubicBezTo>
                <a:cubicBezTo>
                  <a:pt x="264" y="442"/>
                  <a:pt x="267" y="444"/>
                  <a:pt x="271" y="444"/>
                </a:cubicBezTo>
                <a:cubicBezTo>
                  <a:pt x="275" y="444"/>
                  <a:pt x="279" y="443"/>
                  <a:pt x="282" y="441"/>
                </a:cubicBezTo>
                <a:cubicBezTo>
                  <a:pt x="292" y="432"/>
                  <a:pt x="292" y="432"/>
                  <a:pt x="292" y="432"/>
                </a:cubicBezTo>
                <a:cubicBezTo>
                  <a:pt x="292" y="431"/>
                  <a:pt x="292" y="431"/>
                  <a:pt x="291" y="430"/>
                </a:cubicBezTo>
                <a:cubicBezTo>
                  <a:pt x="291" y="423"/>
                  <a:pt x="293" y="417"/>
                  <a:pt x="297" y="412"/>
                </a:cubicBezTo>
                <a:cubicBezTo>
                  <a:pt x="301" y="407"/>
                  <a:pt x="307" y="404"/>
                  <a:pt x="313" y="403"/>
                </a:cubicBezTo>
                <a:cubicBezTo>
                  <a:pt x="312" y="400"/>
                  <a:pt x="311" y="397"/>
                  <a:pt x="310" y="394"/>
                </a:cubicBezTo>
                <a:cubicBezTo>
                  <a:pt x="310" y="388"/>
                  <a:pt x="312" y="381"/>
                  <a:pt x="316" y="376"/>
                </a:cubicBezTo>
                <a:cubicBezTo>
                  <a:pt x="321" y="370"/>
                  <a:pt x="329" y="366"/>
                  <a:pt x="336" y="366"/>
                </a:cubicBezTo>
                <a:cubicBezTo>
                  <a:pt x="336" y="366"/>
                  <a:pt x="336" y="366"/>
                  <a:pt x="337" y="366"/>
                </a:cubicBezTo>
                <a:cubicBezTo>
                  <a:pt x="334" y="358"/>
                  <a:pt x="336" y="348"/>
                  <a:pt x="342" y="341"/>
                </a:cubicBezTo>
                <a:cubicBezTo>
                  <a:pt x="347" y="335"/>
                  <a:pt x="355" y="331"/>
                  <a:pt x="363" y="331"/>
                </a:cubicBezTo>
                <a:cubicBezTo>
                  <a:pt x="368" y="331"/>
                  <a:pt x="373" y="333"/>
                  <a:pt x="377" y="335"/>
                </a:cubicBezTo>
                <a:cubicBezTo>
                  <a:pt x="377" y="330"/>
                  <a:pt x="379" y="325"/>
                  <a:pt x="383" y="320"/>
                </a:cubicBezTo>
                <a:cubicBezTo>
                  <a:pt x="388" y="314"/>
                  <a:pt x="395" y="311"/>
                  <a:pt x="403" y="311"/>
                </a:cubicBezTo>
                <a:cubicBezTo>
                  <a:pt x="409" y="311"/>
                  <a:pt x="415" y="313"/>
                  <a:pt x="419" y="317"/>
                </a:cubicBezTo>
                <a:cubicBezTo>
                  <a:pt x="422" y="319"/>
                  <a:pt x="422" y="319"/>
                  <a:pt x="422" y="319"/>
                </a:cubicBezTo>
                <a:cubicBezTo>
                  <a:pt x="423" y="320"/>
                  <a:pt x="423" y="320"/>
                  <a:pt x="424" y="320"/>
                </a:cubicBezTo>
                <a:cubicBezTo>
                  <a:pt x="432" y="312"/>
                  <a:pt x="439" y="305"/>
                  <a:pt x="444" y="298"/>
                </a:cubicBezTo>
                <a:cubicBezTo>
                  <a:pt x="448" y="291"/>
                  <a:pt x="452" y="285"/>
                  <a:pt x="455" y="279"/>
                </a:cubicBezTo>
                <a:cubicBezTo>
                  <a:pt x="459" y="272"/>
                  <a:pt x="462" y="266"/>
                  <a:pt x="466" y="260"/>
                </a:cubicBezTo>
                <a:cubicBezTo>
                  <a:pt x="469" y="257"/>
                  <a:pt x="472" y="253"/>
                  <a:pt x="475" y="250"/>
                </a:cubicBezTo>
                <a:cubicBezTo>
                  <a:pt x="413" y="176"/>
                  <a:pt x="413" y="176"/>
                  <a:pt x="413" y="176"/>
                </a:cubicBezTo>
                <a:cubicBezTo>
                  <a:pt x="403" y="183"/>
                  <a:pt x="393" y="186"/>
                  <a:pt x="384" y="184"/>
                </a:cubicBezTo>
                <a:close/>
                <a:moveTo>
                  <a:pt x="413" y="325"/>
                </a:moveTo>
                <a:cubicBezTo>
                  <a:pt x="410" y="322"/>
                  <a:pt x="407" y="321"/>
                  <a:pt x="403" y="321"/>
                </a:cubicBezTo>
                <a:cubicBezTo>
                  <a:pt x="398" y="321"/>
                  <a:pt x="394" y="323"/>
                  <a:pt x="391" y="327"/>
                </a:cubicBezTo>
                <a:cubicBezTo>
                  <a:pt x="386" y="333"/>
                  <a:pt x="386" y="343"/>
                  <a:pt x="393" y="348"/>
                </a:cubicBezTo>
                <a:cubicBezTo>
                  <a:pt x="396" y="351"/>
                  <a:pt x="396" y="351"/>
                  <a:pt x="396" y="351"/>
                </a:cubicBezTo>
                <a:cubicBezTo>
                  <a:pt x="398" y="353"/>
                  <a:pt x="402" y="354"/>
                  <a:pt x="406" y="354"/>
                </a:cubicBezTo>
                <a:cubicBezTo>
                  <a:pt x="410" y="354"/>
                  <a:pt x="415" y="352"/>
                  <a:pt x="417" y="349"/>
                </a:cubicBezTo>
                <a:cubicBezTo>
                  <a:pt x="423" y="342"/>
                  <a:pt x="422" y="333"/>
                  <a:pt x="416" y="327"/>
                </a:cubicBezTo>
                <a:lnTo>
                  <a:pt x="413" y="32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61598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A4B33-3EE0-4F37-0B77-2890A3E08075}"/>
              </a:ext>
            </a:extLst>
          </p:cNvPr>
          <p:cNvSpPr>
            <a:spLocks noGrp="1"/>
          </p:cNvSpPr>
          <p:nvPr>
            <p:ph type="title"/>
          </p:nvPr>
        </p:nvSpPr>
        <p:spPr/>
        <p:txBody>
          <a:bodyPr/>
          <a:lstStyle/>
          <a:p>
            <a:r>
              <a:rPr kumimoji="1" lang="ja-JP" altLang="en-US" dirty="0"/>
              <a:t>今後の展望と</a:t>
            </a:r>
            <a:r>
              <a:rPr kumimoji="1" lang="en-US" altLang="ja-JP" dirty="0"/>
              <a:t>AI</a:t>
            </a:r>
            <a:endParaRPr kumimoji="1" lang="ja-JP" altLang="en-US" dirty="0"/>
          </a:p>
        </p:txBody>
      </p:sp>
      <p:sp>
        <p:nvSpPr>
          <p:cNvPr id="3" name="テキスト プレースホルダー 2">
            <a:extLst>
              <a:ext uri="{FF2B5EF4-FFF2-40B4-BE49-F238E27FC236}">
                <a16:creationId xmlns:a16="http://schemas.microsoft.com/office/drawing/2014/main" id="{EC840509-6A2F-E4C0-2E32-0AE342DED1E2}"/>
              </a:ext>
            </a:extLst>
          </p:cNvPr>
          <p:cNvSpPr>
            <a:spLocks noGrp="1"/>
          </p:cNvSpPr>
          <p:nvPr>
            <p:ph type="body" sz="quarter" idx="16"/>
          </p:nvPr>
        </p:nvSpPr>
        <p:spPr/>
        <p:txBody>
          <a:bodyPr/>
          <a:lstStyle/>
          <a:p>
            <a:r>
              <a:rPr kumimoji="1" lang="en-US" altLang="ja-JP" dirty="0" err="1"/>
              <a:t>SuperStream</a:t>
            </a:r>
            <a:r>
              <a:rPr kumimoji="1" lang="ja-JP" altLang="en-US" dirty="0"/>
              <a:t>における</a:t>
            </a:r>
            <a:r>
              <a:rPr kumimoji="1" lang="en-US" altLang="ja-JP" dirty="0"/>
              <a:t>AI</a:t>
            </a:r>
            <a:r>
              <a:rPr kumimoji="1" lang="ja-JP" altLang="en-US" dirty="0"/>
              <a:t>の方向性</a:t>
            </a:r>
          </a:p>
        </p:txBody>
      </p:sp>
      <p:sp>
        <p:nvSpPr>
          <p:cNvPr id="4" name="テキスト プレースホルダー 3">
            <a:extLst>
              <a:ext uri="{FF2B5EF4-FFF2-40B4-BE49-F238E27FC236}">
                <a16:creationId xmlns:a16="http://schemas.microsoft.com/office/drawing/2014/main" id="{F3DCA919-F0D3-6D24-2054-3D60065058D8}"/>
              </a:ext>
            </a:extLst>
          </p:cNvPr>
          <p:cNvSpPr>
            <a:spLocks noGrp="1"/>
          </p:cNvSpPr>
          <p:nvPr>
            <p:ph type="body" sz="quarter" idx="17"/>
          </p:nvPr>
        </p:nvSpPr>
        <p:spPr>
          <a:xfrm>
            <a:off x="360000" y="864000"/>
            <a:ext cx="8640763" cy="551378"/>
          </a:xfrm>
        </p:spPr>
        <p:txBody>
          <a:bodyPr/>
          <a:lstStyle/>
          <a:p>
            <a:r>
              <a:rPr kumimoji="1" lang="ja-JP" altLang="en-US" dirty="0"/>
              <a:t>労働力不足を見すえ、生成</a:t>
            </a:r>
            <a:r>
              <a:rPr kumimoji="1" lang="en-US" altLang="ja-JP" dirty="0"/>
              <a:t>AI</a:t>
            </a:r>
            <a:r>
              <a:rPr kumimoji="1" lang="ja-JP" altLang="en-US" dirty="0"/>
              <a:t>を搭載した</a:t>
            </a:r>
            <a:r>
              <a:rPr kumimoji="1" lang="en-US" altLang="ja-JP" dirty="0" err="1"/>
              <a:t>SuperStream</a:t>
            </a:r>
            <a:r>
              <a:rPr kumimoji="1" lang="ja-JP" altLang="en-US" dirty="0"/>
              <a:t>を核にしてバックオフィス業務の</a:t>
            </a:r>
            <a:endParaRPr kumimoji="1" lang="en-US" altLang="ja-JP" dirty="0"/>
          </a:p>
          <a:p>
            <a:r>
              <a:rPr kumimoji="1" lang="ja-JP" altLang="en-US" dirty="0"/>
              <a:t>自動化・省力化／蓄積されたデータの利活用によるデジタル経営支援を提供します</a:t>
            </a:r>
          </a:p>
          <a:p>
            <a:endParaRPr kumimoji="1" lang="en-US" altLang="ja-JP" dirty="0"/>
          </a:p>
        </p:txBody>
      </p:sp>
      <p:sp>
        <p:nvSpPr>
          <p:cNvPr id="5" name="スライド番号プレースホルダー 4">
            <a:extLst>
              <a:ext uri="{FF2B5EF4-FFF2-40B4-BE49-F238E27FC236}">
                <a16:creationId xmlns:a16="http://schemas.microsoft.com/office/drawing/2014/main" id="{86A783CE-6F0C-C6CB-1273-7A93B56731F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34790C1F-0472-969F-3DB0-C8153980D0D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pSp>
        <p:nvGrpSpPr>
          <p:cNvPr id="28" name="グループ化 27">
            <a:extLst>
              <a:ext uri="{FF2B5EF4-FFF2-40B4-BE49-F238E27FC236}">
                <a16:creationId xmlns:a16="http://schemas.microsoft.com/office/drawing/2014/main" id="{378DE959-1C1F-29AA-C59C-F2EE37F48E16}"/>
              </a:ext>
            </a:extLst>
          </p:cNvPr>
          <p:cNvGrpSpPr/>
          <p:nvPr/>
        </p:nvGrpSpPr>
        <p:grpSpPr>
          <a:xfrm>
            <a:off x="1265669" y="1491630"/>
            <a:ext cx="2613523" cy="3267936"/>
            <a:chOff x="1541345" y="1604036"/>
            <a:chExt cx="2613523" cy="3267936"/>
          </a:xfrm>
        </p:grpSpPr>
        <p:sp>
          <p:nvSpPr>
            <p:cNvPr id="8" name="フローチャート: 処理 7">
              <a:extLst>
                <a:ext uri="{FF2B5EF4-FFF2-40B4-BE49-F238E27FC236}">
                  <a16:creationId xmlns:a16="http://schemas.microsoft.com/office/drawing/2014/main" id="{11B0D96A-D9C9-080F-F1AA-0692FD61D8EB}"/>
                </a:ext>
              </a:extLst>
            </p:cNvPr>
            <p:cNvSpPr/>
            <p:nvPr/>
          </p:nvSpPr>
          <p:spPr>
            <a:xfrm>
              <a:off x="1541345" y="1799352"/>
              <a:ext cx="2605988" cy="3072620"/>
            </a:xfrm>
            <a:prstGeom prst="flowChartProcess">
              <a:avLst/>
            </a:prstGeom>
            <a:solidFill>
              <a:srgbClr val="E1F0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ローチャート: 処理 10">
              <a:extLst>
                <a:ext uri="{FF2B5EF4-FFF2-40B4-BE49-F238E27FC236}">
                  <a16:creationId xmlns:a16="http://schemas.microsoft.com/office/drawing/2014/main" id="{1919D38F-A11A-D656-00E7-4075F6A775F8}"/>
                </a:ext>
              </a:extLst>
            </p:cNvPr>
            <p:cNvSpPr/>
            <p:nvPr/>
          </p:nvSpPr>
          <p:spPr>
            <a:xfrm>
              <a:off x="1548879" y="1604036"/>
              <a:ext cx="2605989" cy="503999"/>
            </a:xfrm>
            <a:prstGeom prst="flowChartProcess">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33">
              <a:extLst>
                <a:ext uri="{FF2B5EF4-FFF2-40B4-BE49-F238E27FC236}">
                  <a16:creationId xmlns:a16="http://schemas.microsoft.com/office/drawing/2014/main" id="{0E1979D1-D71B-37F1-A841-341D62D0974C}"/>
                </a:ext>
              </a:extLst>
            </p:cNvPr>
            <p:cNvSpPr txBox="1"/>
            <p:nvPr/>
          </p:nvSpPr>
          <p:spPr>
            <a:xfrm>
              <a:off x="1571853" y="1687261"/>
              <a:ext cx="2524205" cy="369332"/>
            </a:xfrm>
            <a:prstGeom prst="rect">
              <a:avLst/>
            </a:prstGeom>
            <a:noFill/>
          </p:spPr>
          <p:txBody>
            <a:bodyPr wrap="square" lIns="91440" tIns="45720" rIns="91440" bIns="45720" rtlCol="0" anchor="t">
              <a:spAutoFit/>
            </a:bodyPr>
            <a:lstStyle/>
            <a:p>
              <a:pPr algn="ctr"/>
              <a:r>
                <a:rPr lang="ja-JP" altLang="en-US" b="1" dirty="0">
                  <a:solidFill>
                    <a:schemeClr val="bg1"/>
                  </a:solidFill>
                </a:rPr>
                <a:t>業務の自動化・省力化</a:t>
              </a:r>
              <a:endParaRPr lang="en-US" altLang="ja-JP" b="1" dirty="0">
                <a:solidFill>
                  <a:schemeClr val="bg1"/>
                </a:solidFill>
              </a:endParaRPr>
            </a:p>
          </p:txBody>
        </p:sp>
        <p:sp>
          <p:nvSpPr>
            <p:cNvPr id="13" name="テキスト ボックス 12">
              <a:extLst>
                <a:ext uri="{FF2B5EF4-FFF2-40B4-BE49-F238E27FC236}">
                  <a16:creationId xmlns:a16="http://schemas.microsoft.com/office/drawing/2014/main" id="{35C03EA9-D16A-2B77-69F5-B24011B4572D}"/>
                </a:ext>
              </a:extLst>
            </p:cNvPr>
            <p:cNvSpPr txBox="1"/>
            <p:nvPr/>
          </p:nvSpPr>
          <p:spPr>
            <a:xfrm>
              <a:off x="1572055" y="2383941"/>
              <a:ext cx="2576086" cy="340093"/>
            </a:xfrm>
            <a:prstGeom prst="rect">
              <a:avLst/>
            </a:prstGeom>
            <a:noFill/>
          </p:spPr>
          <p:txBody>
            <a:bodyPr wrap="square">
              <a:spAutoFit/>
            </a:bodyPr>
            <a:lstStyle/>
            <a:p>
              <a:pPr algn="ctr">
                <a:lnSpc>
                  <a:spcPct val="120000"/>
                </a:lnSpc>
              </a:pPr>
              <a:r>
                <a:rPr lang="ja-JP" altLang="en-US" sz="1400" b="1" dirty="0">
                  <a:latin typeface="+mn-ea"/>
                </a:rPr>
                <a:t>自然言語の</a:t>
              </a:r>
              <a:r>
                <a:rPr lang="en-US" altLang="ja-JP" sz="1400" b="1" dirty="0">
                  <a:latin typeface="+mn-ea"/>
                </a:rPr>
                <a:t>QA</a:t>
              </a:r>
              <a:r>
                <a:rPr lang="ja-JP" altLang="en-US" sz="1400" b="1" dirty="0">
                  <a:latin typeface="+mn-ea"/>
                </a:rPr>
                <a:t>対応</a:t>
              </a:r>
            </a:p>
          </p:txBody>
        </p:sp>
        <p:sp>
          <p:nvSpPr>
            <p:cNvPr id="14" name="テキスト ボックス 13">
              <a:extLst>
                <a:ext uri="{FF2B5EF4-FFF2-40B4-BE49-F238E27FC236}">
                  <a16:creationId xmlns:a16="http://schemas.microsoft.com/office/drawing/2014/main" id="{F3618AB0-C76D-7542-0E11-6A44E8EC8157}"/>
                </a:ext>
              </a:extLst>
            </p:cNvPr>
            <p:cNvSpPr txBox="1"/>
            <p:nvPr/>
          </p:nvSpPr>
          <p:spPr>
            <a:xfrm>
              <a:off x="1572055" y="3068588"/>
              <a:ext cx="2576086" cy="340093"/>
            </a:xfrm>
            <a:prstGeom prst="rect">
              <a:avLst/>
            </a:prstGeom>
            <a:noFill/>
          </p:spPr>
          <p:txBody>
            <a:bodyPr wrap="square">
              <a:spAutoFit/>
            </a:bodyPr>
            <a:lstStyle/>
            <a:p>
              <a:pPr algn="ctr">
                <a:lnSpc>
                  <a:spcPct val="120000"/>
                </a:lnSpc>
              </a:pPr>
              <a:r>
                <a:rPr lang="ja-JP" altLang="en-US" sz="1400" b="1" i="0" dirty="0">
                  <a:solidFill>
                    <a:srgbClr val="000000"/>
                  </a:solidFill>
                  <a:effectLst/>
                  <a:latin typeface="+mn-ea"/>
                </a:rPr>
                <a:t>新リース会計基準の判定</a:t>
              </a:r>
              <a:endParaRPr lang="en-US" altLang="ja-JP" sz="1400" b="1" i="0" dirty="0">
                <a:solidFill>
                  <a:srgbClr val="000000"/>
                </a:solidFill>
                <a:effectLst/>
                <a:latin typeface="+mn-ea"/>
              </a:endParaRPr>
            </a:p>
          </p:txBody>
        </p:sp>
        <p:sp>
          <p:nvSpPr>
            <p:cNvPr id="15" name="テキスト ボックス 14">
              <a:extLst>
                <a:ext uri="{FF2B5EF4-FFF2-40B4-BE49-F238E27FC236}">
                  <a16:creationId xmlns:a16="http://schemas.microsoft.com/office/drawing/2014/main" id="{A7B60CC6-CFB3-079E-79AF-361D9E75AF9F}"/>
                </a:ext>
              </a:extLst>
            </p:cNvPr>
            <p:cNvSpPr txBox="1"/>
            <p:nvPr/>
          </p:nvSpPr>
          <p:spPr>
            <a:xfrm>
              <a:off x="1572055" y="3753234"/>
              <a:ext cx="257608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i="0" dirty="0">
                  <a:solidFill>
                    <a:srgbClr val="000000"/>
                  </a:solidFill>
                  <a:effectLst/>
                  <a:latin typeface="+mn-ea"/>
                </a:rPr>
                <a:t>異常検知・レコメンド機能</a:t>
              </a:r>
              <a:endParaRPr lang="en-US" altLang="ja-JP" sz="1400" b="1" i="0" dirty="0">
                <a:solidFill>
                  <a:srgbClr val="000000"/>
                </a:solidFill>
                <a:effectLst/>
                <a:latin typeface="+mn-ea"/>
              </a:endParaRPr>
            </a:p>
          </p:txBody>
        </p:sp>
        <p:sp>
          <p:nvSpPr>
            <p:cNvPr id="19" name="楕円 18">
              <a:extLst>
                <a:ext uri="{FF2B5EF4-FFF2-40B4-BE49-F238E27FC236}">
                  <a16:creationId xmlns:a16="http://schemas.microsoft.com/office/drawing/2014/main" id="{17AAF44D-8859-5160-713A-98657BAFF242}"/>
                </a:ext>
              </a:extLst>
            </p:cNvPr>
            <p:cNvSpPr/>
            <p:nvPr/>
          </p:nvSpPr>
          <p:spPr>
            <a:xfrm>
              <a:off x="2811856" y="2830372"/>
              <a:ext cx="96484" cy="96484"/>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0FA21C32-E1A1-BF70-B979-70A1CA7600BD}"/>
                </a:ext>
              </a:extLst>
            </p:cNvPr>
            <p:cNvSpPr/>
            <p:nvPr/>
          </p:nvSpPr>
          <p:spPr>
            <a:xfrm>
              <a:off x="2811856" y="3515019"/>
              <a:ext cx="96484" cy="96484"/>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Freeform 44">
              <a:extLst>
                <a:ext uri="{FF2B5EF4-FFF2-40B4-BE49-F238E27FC236}">
                  <a16:creationId xmlns:a16="http://schemas.microsoft.com/office/drawing/2014/main" id="{50089CC7-D699-7D9F-366D-73A4F21A4879}"/>
                </a:ext>
              </a:extLst>
            </p:cNvPr>
            <p:cNvSpPr>
              <a:spLocks/>
            </p:cNvSpPr>
            <p:nvPr/>
          </p:nvSpPr>
          <p:spPr bwMode="auto">
            <a:xfrm>
              <a:off x="1777249" y="4287716"/>
              <a:ext cx="760234" cy="475510"/>
            </a:xfrm>
            <a:custGeom>
              <a:avLst/>
              <a:gdLst>
                <a:gd name="T0" fmla="*/ 235 w 267"/>
                <a:gd name="T1" fmla="*/ 204 h 216"/>
                <a:gd name="T2" fmla="*/ 235 w 267"/>
                <a:gd name="T3" fmla="*/ 10 h 216"/>
                <a:gd name="T4" fmla="*/ 189 w 267"/>
                <a:gd name="T5" fmla="*/ 10 h 216"/>
                <a:gd name="T6" fmla="*/ 189 w 267"/>
                <a:gd name="T7" fmla="*/ 204 h 216"/>
                <a:gd name="T8" fmla="*/ 162 w 267"/>
                <a:gd name="T9" fmla="*/ 204 h 216"/>
                <a:gd name="T10" fmla="*/ 162 w 267"/>
                <a:gd name="T11" fmla="*/ 48 h 216"/>
                <a:gd name="T12" fmla="*/ 115 w 267"/>
                <a:gd name="T13" fmla="*/ 48 h 216"/>
                <a:gd name="T14" fmla="*/ 115 w 267"/>
                <a:gd name="T15" fmla="*/ 204 h 216"/>
                <a:gd name="T16" fmla="*/ 89 w 267"/>
                <a:gd name="T17" fmla="*/ 204 h 216"/>
                <a:gd name="T18" fmla="*/ 89 w 267"/>
                <a:gd name="T19" fmla="*/ 85 h 216"/>
                <a:gd name="T20" fmla="*/ 42 w 267"/>
                <a:gd name="T21" fmla="*/ 85 h 216"/>
                <a:gd name="T22" fmla="*/ 42 w 267"/>
                <a:gd name="T23" fmla="*/ 204 h 216"/>
                <a:gd name="T24" fmla="*/ 11 w 267"/>
                <a:gd name="T25" fmla="*/ 204 h 216"/>
                <a:gd name="T26" fmla="*/ 11 w 267"/>
                <a:gd name="T27" fmla="*/ 0 h 216"/>
                <a:gd name="T28" fmla="*/ 0 w 267"/>
                <a:gd name="T29" fmla="*/ 0 h 216"/>
                <a:gd name="T30" fmla="*/ 0 w 267"/>
                <a:gd name="T31" fmla="*/ 216 h 216"/>
                <a:gd name="T32" fmla="*/ 267 w 267"/>
                <a:gd name="T33" fmla="*/ 216 h 216"/>
                <a:gd name="T34" fmla="*/ 267 w 267"/>
                <a:gd name="T35" fmla="*/ 204 h 216"/>
                <a:gd name="T36" fmla="*/ 235 w 267"/>
                <a:gd name="T37" fmla="*/ 2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7" h="216">
                  <a:moveTo>
                    <a:pt x="235" y="204"/>
                  </a:moveTo>
                  <a:lnTo>
                    <a:pt x="235" y="10"/>
                  </a:lnTo>
                  <a:lnTo>
                    <a:pt x="189" y="10"/>
                  </a:lnTo>
                  <a:lnTo>
                    <a:pt x="189" y="204"/>
                  </a:lnTo>
                  <a:lnTo>
                    <a:pt x="162" y="204"/>
                  </a:lnTo>
                  <a:lnTo>
                    <a:pt x="162" y="48"/>
                  </a:lnTo>
                  <a:lnTo>
                    <a:pt x="115" y="48"/>
                  </a:lnTo>
                  <a:lnTo>
                    <a:pt x="115" y="204"/>
                  </a:lnTo>
                  <a:lnTo>
                    <a:pt x="89" y="204"/>
                  </a:lnTo>
                  <a:lnTo>
                    <a:pt x="89" y="85"/>
                  </a:lnTo>
                  <a:lnTo>
                    <a:pt x="42" y="85"/>
                  </a:lnTo>
                  <a:lnTo>
                    <a:pt x="42" y="204"/>
                  </a:lnTo>
                  <a:lnTo>
                    <a:pt x="11" y="204"/>
                  </a:lnTo>
                  <a:lnTo>
                    <a:pt x="11" y="0"/>
                  </a:lnTo>
                  <a:lnTo>
                    <a:pt x="0" y="0"/>
                  </a:lnTo>
                  <a:lnTo>
                    <a:pt x="0" y="216"/>
                  </a:lnTo>
                  <a:lnTo>
                    <a:pt x="267" y="216"/>
                  </a:lnTo>
                  <a:lnTo>
                    <a:pt x="267" y="204"/>
                  </a:lnTo>
                  <a:lnTo>
                    <a:pt x="235" y="204"/>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45">
              <a:extLst>
                <a:ext uri="{FF2B5EF4-FFF2-40B4-BE49-F238E27FC236}">
                  <a16:creationId xmlns:a16="http://schemas.microsoft.com/office/drawing/2014/main" id="{63D1E4BE-079D-C232-69E5-DFEE0CE9B0B1}"/>
                </a:ext>
              </a:extLst>
            </p:cNvPr>
            <p:cNvSpPr>
              <a:spLocks noEditPoints="1"/>
            </p:cNvSpPr>
            <p:nvPr/>
          </p:nvSpPr>
          <p:spPr bwMode="auto">
            <a:xfrm>
              <a:off x="3253753" y="4292602"/>
              <a:ext cx="597226" cy="475510"/>
            </a:xfrm>
            <a:custGeom>
              <a:avLst/>
              <a:gdLst>
                <a:gd name="T0" fmla="*/ 445 w 445"/>
                <a:gd name="T1" fmla="*/ 359 h 359"/>
                <a:gd name="T2" fmla="*/ 0 w 445"/>
                <a:gd name="T3" fmla="*/ 359 h 359"/>
                <a:gd name="T4" fmla="*/ 0 w 445"/>
                <a:gd name="T5" fmla="*/ 0 h 359"/>
                <a:gd name="T6" fmla="*/ 19 w 445"/>
                <a:gd name="T7" fmla="*/ 0 h 359"/>
                <a:gd name="T8" fmla="*/ 19 w 445"/>
                <a:gd name="T9" fmla="*/ 340 h 359"/>
                <a:gd name="T10" fmla="*/ 445 w 445"/>
                <a:gd name="T11" fmla="*/ 340 h 359"/>
                <a:gd name="T12" fmla="*/ 445 w 445"/>
                <a:gd name="T13" fmla="*/ 359 h 359"/>
                <a:gd name="T14" fmla="*/ 410 w 445"/>
                <a:gd name="T15" fmla="*/ 137 h 359"/>
                <a:gd name="T16" fmla="*/ 382 w 445"/>
                <a:gd name="T17" fmla="*/ 165 h 359"/>
                <a:gd name="T18" fmla="*/ 354 w 445"/>
                <a:gd name="T19" fmla="*/ 142 h 359"/>
                <a:gd name="T20" fmla="*/ 318 w 445"/>
                <a:gd name="T21" fmla="*/ 137 h 359"/>
                <a:gd name="T22" fmla="*/ 255 w 445"/>
                <a:gd name="T23" fmla="*/ 222 h 359"/>
                <a:gd name="T24" fmla="*/ 260 w 445"/>
                <a:gd name="T25" fmla="*/ 238 h 359"/>
                <a:gd name="T26" fmla="*/ 232 w 445"/>
                <a:gd name="T27" fmla="*/ 267 h 359"/>
                <a:gd name="T28" fmla="*/ 204 w 445"/>
                <a:gd name="T29" fmla="*/ 238 h 359"/>
                <a:gd name="T30" fmla="*/ 205 w 445"/>
                <a:gd name="T31" fmla="*/ 230 h 359"/>
                <a:gd name="T32" fmla="*/ 168 w 445"/>
                <a:gd name="T33" fmla="*/ 202 h 359"/>
                <a:gd name="T34" fmla="*/ 107 w 445"/>
                <a:gd name="T35" fmla="*/ 271 h 359"/>
                <a:gd name="T36" fmla="*/ 110 w 445"/>
                <a:gd name="T37" fmla="*/ 285 h 359"/>
                <a:gd name="T38" fmla="*/ 82 w 445"/>
                <a:gd name="T39" fmla="*/ 313 h 359"/>
                <a:gd name="T40" fmla="*/ 54 w 445"/>
                <a:gd name="T41" fmla="*/ 285 h 359"/>
                <a:gd name="T42" fmla="*/ 82 w 445"/>
                <a:gd name="T43" fmla="*/ 257 h 359"/>
                <a:gd name="T44" fmla="*/ 93 w 445"/>
                <a:gd name="T45" fmla="*/ 259 h 359"/>
                <a:gd name="T46" fmla="*/ 152 w 445"/>
                <a:gd name="T47" fmla="*/ 191 h 359"/>
                <a:gd name="T48" fmla="*/ 98 w 445"/>
                <a:gd name="T49" fmla="*/ 151 h 359"/>
                <a:gd name="T50" fmla="*/ 82 w 445"/>
                <a:gd name="T51" fmla="*/ 155 h 359"/>
                <a:gd name="T52" fmla="*/ 54 w 445"/>
                <a:gd name="T53" fmla="*/ 127 h 359"/>
                <a:gd name="T54" fmla="*/ 82 w 445"/>
                <a:gd name="T55" fmla="*/ 99 h 359"/>
                <a:gd name="T56" fmla="*/ 110 w 445"/>
                <a:gd name="T57" fmla="*/ 127 h 359"/>
                <a:gd name="T58" fmla="*/ 109 w 445"/>
                <a:gd name="T59" fmla="*/ 135 h 359"/>
                <a:gd name="T60" fmla="*/ 165 w 445"/>
                <a:gd name="T61" fmla="*/ 177 h 359"/>
                <a:gd name="T62" fmla="*/ 207 w 445"/>
                <a:gd name="T63" fmla="*/ 129 h 359"/>
                <a:gd name="T64" fmla="*/ 204 w 445"/>
                <a:gd name="T65" fmla="*/ 115 h 359"/>
                <a:gd name="T66" fmla="*/ 232 w 445"/>
                <a:gd name="T67" fmla="*/ 87 h 359"/>
                <a:gd name="T68" fmla="*/ 260 w 445"/>
                <a:gd name="T69" fmla="*/ 109 h 359"/>
                <a:gd name="T70" fmla="*/ 310 w 445"/>
                <a:gd name="T71" fmla="*/ 117 h 359"/>
                <a:gd name="T72" fmla="*/ 358 w 445"/>
                <a:gd name="T73" fmla="*/ 51 h 359"/>
                <a:gd name="T74" fmla="*/ 354 w 445"/>
                <a:gd name="T75" fmla="*/ 35 h 359"/>
                <a:gd name="T76" fmla="*/ 382 w 445"/>
                <a:gd name="T77" fmla="*/ 7 h 359"/>
                <a:gd name="T78" fmla="*/ 410 w 445"/>
                <a:gd name="T79" fmla="*/ 35 h 359"/>
                <a:gd name="T80" fmla="*/ 382 w 445"/>
                <a:gd name="T81" fmla="*/ 63 h 359"/>
                <a:gd name="T82" fmla="*/ 374 w 445"/>
                <a:gd name="T83" fmla="*/ 62 h 359"/>
                <a:gd name="T84" fmla="*/ 331 w 445"/>
                <a:gd name="T85" fmla="*/ 120 h 359"/>
                <a:gd name="T86" fmla="*/ 357 w 445"/>
                <a:gd name="T87" fmla="*/ 124 h 359"/>
                <a:gd name="T88" fmla="*/ 382 w 445"/>
                <a:gd name="T89" fmla="*/ 108 h 359"/>
                <a:gd name="T90" fmla="*/ 410 w 445"/>
                <a:gd name="T91" fmla="*/ 137 h 359"/>
                <a:gd name="T92" fmla="*/ 297 w 445"/>
                <a:gd name="T93" fmla="*/ 134 h 359"/>
                <a:gd name="T94" fmla="*/ 257 w 445"/>
                <a:gd name="T95" fmla="*/ 128 h 359"/>
                <a:gd name="T96" fmla="*/ 232 w 445"/>
                <a:gd name="T97" fmla="*/ 143 h 359"/>
                <a:gd name="T98" fmla="*/ 221 w 445"/>
                <a:gd name="T99" fmla="*/ 141 h 359"/>
                <a:gd name="T100" fmla="*/ 180 w 445"/>
                <a:gd name="T101" fmla="*/ 188 h 359"/>
                <a:gd name="T102" fmla="*/ 216 w 445"/>
                <a:gd name="T103" fmla="*/ 215 h 359"/>
                <a:gd name="T104" fmla="*/ 232 w 445"/>
                <a:gd name="T105" fmla="*/ 210 h 359"/>
                <a:gd name="T106" fmla="*/ 240 w 445"/>
                <a:gd name="T107" fmla="*/ 211 h 359"/>
                <a:gd name="T108" fmla="*/ 297 w 445"/>
                <a:gd name="T109" fmla="*/ 13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359">
                  <a:moveTo>
                    <a:pt x="445" y="359"/>
                  </a:moveTo>
                  <a:cubicBezTo>
                    <a:pt x="0" y="359"/>
                    <a:pt x="0" y="359"/>
                    <a:pt x="0" y="359"/>
                  </a:cubicBezTo>
                  <a:cubicBezTo>
                    <a:pt x="0" y="0"/>
                    <a:pt x="0" y="0"/>
                    <a:pt x="0" y="0"/>
                  </a:cubicBezTo>
                  <a:cubicBezTo>
                    <a:pt x="19" y="0"/>
                    <a:pt x="19" y="0"/>
                    <a:pt x="19" y="0"/>
                  </a:cubicBezTo>
                  <a:cubicBezTo>
                    <a:pt x="19" y="340"/>
                    <a:pt x="19" y="340"/>
                    <a:pt x="19" y="340"/>
                  </a:cubicBezTo>
                  <a:cubicBezTo>
                    <a:pt x="445" y="340"/>
                    <a:pt x="445" y="340"/>
                    <a:pt x="445" y="340"/>
                  </a:cubicBezTo>
                  <a:lnTo>
                    <a:pt x="445" y="359"/>
                  </a:lnTo>
                  <a:close/>
                  <a:moveTo>
                    <a:pt x="410" y="137"/>
                  </a:moveTo>
                  <a:cubicBezTo>
                    <a:pt x="410" y="152"/>
                    <a:pt x="398" y="165"/>
                    <a:pt x="382" y="165"/>
                  </a:cubicBezTo>
                  <a:cubicBezTo>
                    <a:pt x="368" y="165"/>
                    <a:pt x="357" y="155"/>
                    <a:pt x="354" y="142"/>
                  </a:cubicBezTo>
                  <a:cubicBezTo>
                    <a:pt x="318" y="137"/>
                    <a:pt x="318" y="137"/>
                    <a:pt x="318" y="137"/>
                  </a:cubicBezTo>
                  <a:cubicBezTo>
                    <a:pt x="255" y="222"/>
                    <a:pt x="255" y="222"/>
                    <a:pt x="255" y="222"/>
                  </a:cubicBezTo>
                  <a:cubicBezTo>
                    <a:pt x="259" y="227"/>
                    <a:pt x="260" y="232"/>
                    <a:pt x="260" y="238"/>
                  </a:cubicBezTo>
                  <a:cubicBezTo>
                    <a:pt x="260" y="254"/>
                    <a:pt x="248" y="267"/>
                    <a:pt x="232" y="267"/>
                  </a:cubicBezTo>
                  <a:cubicBezTo>
                    <a:pt x="216" y="267"/>
                    <a:pt x="204" y="254"/>
                    <a:pt x="204" y="238"/>
                  </a:cubicBezTo>
                  <a:cubicBezTo>
                    <a:pt x="204" y="235"/>
                    <a:pt x="204" y="233"/>
                    <a:pt x="205" y="230"/>
                  </a:cubicBezTo>
                  <a:cubicBezTo>
                    <a:pt x="168" y="202"/>
                    <a:pt x="168" y="202"/>
                    <a:pt x="168" y="202"/>
                  </a:cubicBezTo>
                  <a:cubicBezTo>
                    <a:pt x="107" y="271"/>
                    <a:pt x="107" y="271"/>
                    <a:pt x="107" y="271"/>
                  </a:cubicBezTo>
                  <a:cubicBezTo>
                    <a:pt x="109" y="275"/>
                    <a:pt x="110" y="280"/>
                    <a:pt x="110" y="285"/>
                  </a:cubicBezTo>
                  <a:cubicBezTo>
                    <a:pt x="110" y="301"/>
                    <a:pt x="98" y="313"/>
                    <a:pt x="82" y="313"/>
                  </a:cubicBezTo>
                  <a:cubicBezTo>
                    <a:pt x="66" y="313"/>
                    <a:pt x="54" y="301"/>
                    <a:pt x="54" y="285"/>
                  </a:cubicBezTo>
                  <a:cubicBezTo>
                    <a:pt x="54" y="269"/>
                    <a:pt x="66" y="257"/>
                    <a:pt x="82" y="257"/>
                  </a:cubicBezTo>
                  <a:cubicBezTo>
                    <a:pt x="86" y="257"/>
                    <a:pt x="89" y="257"/>
                    <a:pt x="93" y="259"/>
                  </a:cubicBezTo>
                  <a:cubicBezTo>
                    <a:pt x="152" y="191"/>
                    <a:pt x="152" y="191"/>
                    <a:pt x="152" y="191"/>
                  </a:cubicBezTo>
                  <a:cubicBezTo>
                    <a:pt x="98" y="151"/>
                    <a:pt x="98" y="151"/>
                    <a:pt x="98" y="151"/>
                  </a:cubicBezTo>
                  <a:cubicBezTo>
                    <a:pt x="93" y="154"/>
                    <a:pt x="88" y="155"/>
                    <a:pt x="82" y="155"/>
                  </a:cubicBezTo>
                  <a:cubicBezTo>
                    <a:pt x="66" y="155"/>
                    <a:pt x="54" y="143"/>
                    <a:pt x="54" y="127"/>
                  </a:cubicBezTo>
                  <a:cubicBezTo>
                    <a:pt x="54" y="111"/>
                    <a:pt x="66" y="99"/>
                    <a:pt x="82" y="99"/>
                  </a:cubicBezTo>
                  <a:cubicBezTo>
                    <a:pt x="98" y="99"/>
                    <a:pt x="110" y="111"/>
                    <a:pt x="110" y="127"/>
                  </a:cubicBezTo>
                  <a:cubicBezTo>
                    <a:pt x="110" y="130"/>
                    <a:pt x="110" y="133"/>
                    <a:pt x="109" y="135"/>
                  </a:cubicBezTo>
                  <a:cubicBezTo>
                    <a:pt x="165" y="177"/>
                    <a:pt x="165" y="177"/>
                    <a:pt x="165" y="177"/>
                  </a:cubicBezTo>
                  <a:cubicBezTo>
                    <a:pt x="207" y="129"/>
                    <a:pt x="207" y="129"/>
                    <a:pt x="207" y="129"/>
                  </a:cubicBezTo>
                  <a:cubicBezTo>
                    <a:pt x="205" y="125"/>
                    <a:pt x="204" y="120"/>
                    <a:pt x="204" y="115"/>
                  </a:cubicBezTo>
                  <a:cubicBezTo>
                    <a:pt x="204" y="99"/>
                    <a:pt x="216" y="87"/>
                    <a:pt x="232" y="87"/>
                  </a:cubicBezTo>
                  <a:cubicBezTo>
                    <a:pt x="246" y="87"/>
                    <a:pt x="257" y="96"/>
                    <a:pt x="260" y="109"/>
                  </a:cubicBezTo>
                  <a:cubicBezTo>
                    <a:pt x="310" y="117"/>
                    <a:pt x="310" y="117"/>
                    <a:pt x="310" y="117"/>
                  </a:cubicBezTo>
                  <a:cubicBezTo>
                    <a:pt x="358" y="51"/>
                    <a:pt x="358" y="51"/>
                    <a:pt x="358" y="51"/>
                  </a:cubicBezTo>
                  <a:cubicBezTo>
                    <a:pt x="355" y="47"/>
                    <a:pt x="354" y="41"/>
                    <a:pt x="354" y="35"/>
                  </a:cubicBezTo>
                  <a:cubicBezTo>
                    <a:pt x="354" y="19"/>
                    <a:pt x="366" y="7"/>
                    <a:pt x="382" y="7"/>
                  </a:cubicBezTo>
                  <a:cubicBezTo>
                    <a:pt x="398" y="7"/>
                    <a:pt x="410" y="19"/>
                    <a:pt x="410" y="35"/>
                  </a:cubicBezTo>
                  <a:cubicBezTo>
                    <a:pt x="410" y="51"/>
                    <a:pt x="398" y="63"/>
                    <a:pt x="382" y="63"/>
                  </a:cubicBezTo>
                  <a:cubicBezTo>
                    <a:pt x="379" y="63"/>
                    <a:pt x="376" y="63"/>
                    <a:pt x="374" y="62"/>
                  </a:cubicBezTo>
                  <a:cubicBezTo>
                    <a:pt x="331" y="120"/>
                    <a:pt x="331" y="120"/>
                    <a:pt x="331" y="120"/>
                  </a:cubicBezTo>
                  <a:cubicBezTo>
                    <a:pt x="357" y="124"/>
                    <a:pt x="357" y="124"/>
                    <a:pt x="357" y="124"/>
                  </a:cubicBezTo>
                  <a:cubicBezTo>
                    <a:pt x="362" y="115"/>
                    <a:pt x="371" y="108"/>
                    <a:pt x="382" y="108"/>
                  </a:cubicBezTo>
                  <a:cubicBezTo>
                    <a:pt x="398" y="108"/>
                    <a:pt x="410" y="121"/>
                    <a:pt x="410" y="137"/>
                  </a:cubicBezTo>
                  <a:close/>
                  <a:moveTo>
                    <a:pt x="297" y="134"/>
                  </a:moveTo>
                  <a:cubicBezTo>
                    <a:pt x="257" y="128"/>
                    <a:pt x="257" y="128"/>
                    <a:pt x="257" y="128"/>
                  </a:cubicBezTo>
                  <a:cubicBezTo>
                    <a:pt x="252" y="137"/>
                    <a:pt x="243" y="143"/>
                    <a:pt x="232" y="143"/>
                  </a:cubicBezTo>
                  <a:cubicBezTo>
                    <a:pt x="228" y="143"/>
                    <a:pt x="225" y="142"/>
                    <a:pt x="221" y="141"/>
                  </a:cubicBezTo>
                  <a:cubicBezTo>
                    <a:pt x="180" y="188"/>
                    <a:pt x="180" y="188"/>
                    <a:pt x="180" y="188"/>
                  </a:cubicBezTo>
                  <a:cubicBezTo>
                    <a:pt x="216" y="215"/>
                    <a:pt x="216" y="215"/>
                    <a:pt x="216" y="215"/>
                  </a:cubicBezTo>
                  <a:cubicBezTo>
                    <a:pt x="221" y="212"/>
                    <a:pt x="226" y="210"/>
                    <a:pt x="232" y="210"/>
                  </a:cubicBezTo>
                  <a:cubicBezTo>
                    <a:pt x="235" y="210"/>
                    <a:pt x="238" y="210"/>
                    <a:pt x="240" y="211"/>
                  </a:cubicBezTo>
                  <a:lnTo>
                    <a:pt x="297" y="134"/>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楕円 25">
              <a:extLst>
                <a:ext uri="{FF2B5EF4-FFF2-40B4-BE49-F238E27FC236}">
                  <a16:creationId xmlns:a16="http://schemas.microsoft.com/office/drawing/2014/main" id="{3E8CA08C-43E3-6915-CEA2-87682B862CAF}"/>
                </a:ext>
              </a:extLst>
            </p:cNvPr>
            <p:cNvSpPr/>
            <p:nvPr/>
          </p:nvSpPr>
          <p:spPr>
            <a:xfrm>
              <a:off x="2811856" y="2145725"/>
              <a:ext cx="96484" cy="96484"/>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16323418-10CD-A079-AC6B-C44CCD7E9B77}"/>
              </a:ext>
            </a:extLst>
          </p:cNvPr>
          <p:cNvGrpSpPr/>
          <p:nvPr/>
        </p:nvGrpSpPr>
        <p:grpSpPr>
          <a:xfrm>
            <a:off x="5271738" y="1500396"/>
            <a:ext cx="2610506" cy="3259170"/>
            <a:chOff x="4756245" y="1604036"/>
            <a:chExt cx="2610506" cy="3259170"/>
          </a:xfrm>
        </p:grpSpPr>
        <p:sp>
          <p:nvSpPr>
            <p:cNvPr id="7" name="フローチャート: 処理 6">
              <a:extLst>
                <a:ext uri="{FF2B5EF4-FFF2-40B4-BE49-F238E27FC236}">
                  <a16:creationId xmlns:a16="http://schemas.microsoft.com/office/drawing/2014/main" id="{E437B790-2D0A-FE67-7FC9-C12E70FE8E1E}"/>
                </a:ext>
              </a:extLst>
            </p:cNvPr>
            <p:cNvSpPr/>
            <p:nvPr/>
          </p:nvSpPr>
          <p:spPr>
            <a:xfrm>
              <a:off x="4756245" y="1604036"/>
              <a:ext cx="2605988" cy="3259170"/>
            </a:xfrm>
            <a:prstGeom prst="flowChartProcess">
              <a:avLst/>
            </a:prstGeom>
            <a:solidFill>
              <a:srgbClr val="E1F0F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ローチャート: 処理 8">
              <a:extLst>
                <a:ext uri="{FF2B5EF4-FFF2-40B4-BE49-F238E27FC236}">
                  <a16:creationId xmlns:a16="http://schemas.microsoft.com/office/drawing/2014/main" id="{DB583D98-5B85-846C-2917-8035D12260F5}"/>
                </a:ext>
              </a:extLst>
            </p:cNvPr>
            <p:cNvSpPr/>
            <p:nvPr/>
          </p:nvSpPr>
          <p:spPr>
            <a:xfrm>
              <a:off x="4760761" y="1604036"/>
              <a:ext cx="2605990" cy="504000"/>
            </a:xfrm>
            <a:prstGeom prst="flowChartProcess">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22">
              <a:extLst>
                <a:ext uri="{FF2B5EF4-FFF2-40B4-BE49-F238E27FC236}">
                  <a16:creationId xmlns:a16="http://schemas.microsoft.com/office/drawing/2014/main" id="{FFC44A08-AA36-C884-83AE-7416E2FBF55F}"/>
                </a:ext>
              </a:extLst>
            </p:cNvPr>
            <p:cNvSpPr txBox="1"/>
            <p:nvPr/>
          </p:nvSpPr>
          <p:spPr>
            <a:xfrm>
              <a:off x="4782876" y="1686809"/>
              <a:ext cx="2579357" cy="369332"/>
            </a:xfrm>
            <a:prstGeom prst="rect">
              <a:avLst/>
            </a:prstGeom>
            <a:noFill/>
          </p:spPr>
          <p:txBody>
            <a:bodyPr wrap="square" lIns="91440" tIns="45720" rIns="91440" bIns="45720" rtlCol="0" anchor="t">
              <a:spAutoFit/>
            </a:bodyPr>
            <a:lstStyle/>
            <a:p>
              <a:pPr algn="ctr"/>
              <a:r>
                <a:rPr lang="ja-JP" altLang="en-US" b="1" dirty="0">
                  <a:solidFill>
                    <a:schemeClr val="bg1"/>
                  </a:solidFill>
                </a:rPr>
                <a:t>開発生産性・品質向上</a:t>
              </a:r>
              <a:endParaRPr lang="ja-JP" altLang="en-US" dirty="0">
                <a:solidFill>
                  <a:schemeClr val="bg1"/>
                </a:solidFill>
              </a:endParaRPr>
            </a:p>
          </p:txBody>
        </p:sp>
        <p:sp>
          <p:nvSpPr>
            <p:cNvPr id="16" name="テキスト ボックス 15">
              <a:extLst>
                <a:ext uri="{FF2B5EF4-FFF2-40B4-BE49-F238E27FC236}">
                  <a16:creationId xmlns:a16="http://schemas.microsoft.com/office/drawing/2014/main" id="{5053C042-CC29-2269-D8FE-F6BA9D2F198A}"/>
                </a:ext>
              </a:extLst>
            </p:cNvPr>
            <p:cNvSpPr txBox="1"/>
            <p:nvPr/>
          </p:nvSpPr>
          <p:spPr>
            <a:xfrm>
              <a:off x="4973315" y="2609512"/>
              <a:ext cx="2265959" cy="598625"/>
            </a:xfrm>
            <a:prstGeom prst="rect">
              <a:avLst/>
            </a:prstGeom>
            <a:noFill/>
          </p:spPr>
          <p:txBody>
            <a:bodyPr wrap="square">
              <a:spAutoFit/>
            </a:bodyPr>
            <a:lstStyle/>
            <a:p>
              <a:pPr algn="ctr">
                <a:lnSpc>
                  <a:spcPct val="120000"/>
                </a:lnSpc>
              </a:pPr>
              <a:r>
                <a:rPr lang="en-US" altLang="ja-JP" sz="1400" b="1" i="0" u="none" strike="noStrike" dirty="0">
                  <a:solidFill>
                    <a:srgbClr val="000000"/>
                  </a:solidFill>
                  <a:effectLst/>
                  <a:latin typeface="+mn-ea"/>
                </a:rPr>
                <a:t>AI</a:t>
              </a:r>
              <a:r>
                <a:rPr lang="ja-JP" altLang="en-US" sz="1400" b="1" dirty="0">
                  <a:solidFill>
                    <a:srgbClr val="000000"/>
                  </a:solidFill>
                  <a:latin typeface="+mn-ea"/>
                </a:rPr>
                <a:t>駆動</a:t>
              </a:r>
              <a:r>
                <a:rPr lang="ja-JP" altLang="en-US" sz="1400" b="1" i="0" u="none" strike="noStrike" dirty="0">
                  <a:solidFill>
                    <a:srgbClr val="000000"/>
                  </a:solidFill>
                  <a:effectLst/>
                  <a:latin typeface="+mn-ea"/>
                </a:rPr>
                <a:t>開発による</a:t>
              </a:r>
              <a:endParaRPr lang="en-US" altLang="ja-JP" sz="1400" b="1" i="0" u="none" strike="noStrike" dirty="0">
                <a:solidFill>
                  <a:srgbClr val="000000"/>
                </a:solidFill>
                <a:effectLst/>
                <a:latin typeface="+mn-ea"/>
              </a:endParaRPr>
            </a:p>
            <a:p>
              <a:pPr algn="ctr">
                <a:lnSpc>
                  <a:spcPct val="120000"/>
                </a:lnSpc>
              </a:pPr>
              <a:r>
                <a:rPr lang="ja-JP" altLang="en-US" sz="1400" b="1" i="0" u="none" strike="noStrike" dirty="0">
                  <a:solidFill>
                    <a:srgbClr val="000000"/>
                  </a:solidFill>
                  <a:effectLst/>
                  <a:latin typeface="+mn-ea"/>
                </a:rPr>
                <a:t>製品提供</a:t>
              </a:r>
              <a:r>
                <a:rPr lang="ja-JP" altLang="en-US" sz="1400" b="1" i="0" dirty="0">
                  <a:solidFill>
                    <a:srgbClr val="000000"/>
                  </a:solidFill>
                  <a:effectLst/>
                  <a:latin typeface="+mn-ea"/>
                </a:rPr>
                <a:t>​</a:t>
              </a:r>
              <a:endParaRPr lang="ja-JP" altLang="en-US" sz="1400" b="1" dirty="0">
                <a:latin typeface="+mn-ea"/>
              </a:endParaRPr>
            </a:p>
          </p:txBody>
        </p:sp>
        <p:sp>
          <p:nvSpPr>
            <p:cNvPr id="17" name="テキスト ボックス 16">
              <a:extLst>
                <a:ext uri="{FF2B5EF4-FFF2-40B4-BE49-F238E27FC236}">
                  <a16:creationId xmlns:a16="http://schemas.microsoft.com/office/drawing/2014/main" id="{745DDF0D-4E5F-7C2B-C234-27D707A16DB6}"/>
                </a:ext>
              </a:extLst>
            </p:cNvPr>
            <p:cNvSpPr txBox="1"/>
            <p:nvPr/>
          </p:nvSpPr>
          <p:spPr>
            <a:xfrm>
              <a:off x="4926183" y="3439306"/>
              <a:ext cx="2360222" cy="340093"/>
            </a:xfrm>
            <a:prstGeom prst="rect">
              <a:avLst/>
            </a:prstGeom>
            <a:noFill/>
          </p:spPr>
          <p:txBody>
            <a:bodyPr wrap="square">
              <a:spAutoFit/>
            </a:bodyPr>
            <a:lstStyle/>
            <a:p>
              <a:pPr algn="ctr">
                <a:lnSpc>
                  <a:spcPct val="120000"/>
                </a:lnSpc>
              </a:pPr>
              <a:r>
                <a:rPr lang="ja-JP" altLang="en-US" sz="1400" b="1" i="0" dirty="0">
                  <a:solidFill>
                    <a:srgbClr val="000000"/>
                  </a:solidFill>
                  <a:effectLst/>
                  <a:latin typeface="+mn-ea"/>
                </a:rPr>
                <a:t>市場ニーズへの柔軟な対応</a:t>
              </a:r>
            </a:p>
          </p:txBody>
        </p:sp>
        <p:sp>
          <p:nvSpPr>
            <p:cNvPr id="21" name="楕円 20">
              <a:extLst>
                <a:ext uri="{FF2B5EF4-FFF2-40B4-BE49-F238E27FC236}">
                  <a16:creationId xmlns:a16="http://schemas.microsoft.com/office/drawing/2014/main" id="{C60E1A0B-1A8C-D246-B3AE-1986AD360D36}"/>
                </a:ext>
              </a:extLst>
            </p:cNvPr>
            <p:cNvSpPr/>
            <p:nvPr/>
          </p:nvSpPr>
          <p:spPr>
            <a:xfrm>
              <a:off x="6058052" y="3275480"/>
              <a:ext cx="96484" cy="96484"/>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図 22" descr="アイコン&#10;&#10;AI によって生成されたコンテンツは間違っている可能性があります。">
              <a:extLst>
                <a:ext uri="{FF2B5EF4-FFF2-40B4-BE49-F238E27FC236}">
                  <a16:creationId xmlns:a16="http://schemas.microsoft.com/office/drawing/2014/main" id="{9A7FDB94-F07E-3C3D-06C8-AFAA31A364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7706" y="4089314"/>
              <a:ext cx="676818" cy="742510"/>
            </a:xfrm>
            <a:prstGeom prst="rect">
              <a:avLst/>
            </a:prstGeom>
          </p:spPr>
        </p:pic>
        <p:sp>
          <p:nvSpPr>
            <p:cNvPr id="27" name="楕円 26">
              <a:extLst>
                <a:ext uri="{FF2B5EF4-FFF2-40B4-BE49-F238E27FC236}">
                  <a16:creationId xmlns:a16="http://schemas.microsoft.com/office/drawing/2014/main" id="{B230A2EE-FC83-24DE-9123-88F038792729}"/>
                </a:ext>
              </a:extLst>
            </p:cNvPr>
            <p:cNvSpPr/>
            <p:nvPr/>
          </p:nvSpPr>
          <p:spPr>
            <a:xfrm>
              <a:off x="6058052" y="2445685"/>
              <a:ext cx="96484" cy="96484"/>
            </a:xfrm>
            <a:prstGeom prst="ellipse">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乗算記号 31">
            <a:extLst>
              <a:ext uri="{FF2B5EF4-FFF2-40B4-BE49-F238E27FC236}">
                <a16:creationId xmlns:a16="http://schemas.microsoft.com/office/drawing/2014/main" id="{4F205481-81BB-6F06-163F-E089713B2B22}"/>
              </a:ext>
            </a:extLst>
          </p:cNvPr>
          <p:cNvSpPr/>
          <p:nvPr/>
        </p:nvSpPr>
        <p:spPr>
          <a:xfrm>
            <a:off x="4028206" y="2675788"/>
            <a:ext cx="1079482" cy="1079482"/>
          </a:xfrm>
          <a:prstGeom prst="mathMultiply">
            <a:avLst>
              <a:gd name="adj1" fmla="val 16768"/>
            </a:avLst>
          </a:prstGeom>
          <a:solidFill>
            <a:srgbClr val="12A5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23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DA4B33-3EE0-4F37-0B77-2890A3E08075}"/>
              </a:ext>
            </a:extLst>
          </p:cNvPr>
          <p:cNvSpPr>
            <a:spLocks noGrp="1"/>
          </p:cNvSpPr>
          <p:nvPr>
            <p:ph type="title"/>
          </p:nvPr>
        </p:nvSpPr>
        <p:spPr/>
        <p:txBody>
          <a:bodyPr/>
          <a:lstStyle/>
          <a:p>
            <a:r>
              <a:rPr kumimoji="1" lang="ja-JP" altLang="en-US" dirty="0"/>
              <a:t>今後の展望と</a:t>
            </a:r>
            <a:r>
              <a:rPr kumimoji="1" lang="en-US" altLang="ja-JP" dirty="0"/>
              <a:t>AI</a:t>
            </a:r>
            <a:endParaRPr kumimoji="1" lang="ja-JP" altLang="en-US" dirty="0"/>
          </a:p>
        </p:txBody>
      </p:sp>
      <p:sp>
        <p:nvSpPr>
          <p:cNvPr id="3" name="テキスト プレースホルダー 2">
            <a:extLst>
              <a:ext uri="{FF2B5EF4-FFF2-40B4-BE49-F238E27FC236}">
                <a16:creationId xmlns:a16="http://schemas.microsoft.com/office/drawing/2014/main" id="{EC840509-6A2F-E4C0-2E32-0AE342DED1E2}"/>
              </a:ext>
            </a:extLst>
          </p:cNvPr>
          <p:cNvSpPr>
            <a:spLocks noGrp="1"/>
          </p:cNvSpPr>
          <p:nvPr>
            <p:ph type="body" sz="quarter" idx="16"/>
          </p:nvPr>
        </p:nvSpPr>
        <p:spPr/>
        <p:txBody>
          <a:bodyPr/>
          <a:lstStyle/>
          <a:p>
            <a:r>
              <a:rPr kumimoji="1" lang="ja-JP" altLang="en-US" dirty="0"/>
              <a:t>重要視している</a:t>
            </a:r>
            <a:r>
              <a:rPr kumimoji="1" lang="en-US" altLang="ja-JP" dirty="0"/>
              <a:t>AI</a:t>
            </a:r>
            <a:r>
              <a:rPr lang="ja-JP" altLang="en-US" dirty="0"/>
              <a:t>関連</a:t>
            </a:r>
            <a:r>
              <a:rPr kumimoji="1" lang="ja-JP" altLang="en-US" dirty="0"/>
              <a:t>の切り口</a:t>
            </a:r>
          </a:p>
        </p:txBody>
      </p:sp>
      <p:sp>
        <p:nvSpPr>
          <p:cNvPr id="5" name="スライド番号プレースホルダー 4">
            <a:extLst>
              <a:ext uri="{FF2B5EF4-FFF2-40B4-BE49-F238E27FC236}">
                <a16:creationId xmlns:a16="http://schemas.microsoft.com/office/drawing/2014/main" id="{86A783CE-6F0C-C6CB-1273-7A93B56731F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34790C1F-0472-969F-3DB0-C8153980D0D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正方形/長方形 6">
            <a:extLst>
              <a:ext uri="{FF2B5EF4-FFF2-40B4-BE49-F238E27FC236}">
                <a16:creationId xmlns:a16="http://schemas.microsoft.com/office/drawing/2014/main" id="{3BC13756-D9F7-DDC2-3593-8E18684CD98A}"/>
              </a:ext>
            </a:extLst>
          </p:cNvPr>
          <p:cNvSpPr/>
          <p:nvPr/>
        </p:nvSpPr>
        <p:spPr>
          <a:xfrm>
            <a:off x="288001" y="942710"/>
            <a:ext cx="2768964" cy="320040"/>
          </a:xfrm>
          <a:prstGeom prst="rect">
            <a:avLst/>
          </a:prstGeom>
          <a:solidFill>
            <a:srgbClr val="008CCF"/>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ctr"/>
          <a:lstStyle/>
          <a:p>
            <a:r>
              <a:rPr kumimoji="1" lang="en-US" altLang="ja-JP" sz="1600" b="1" dirty="0">
                <a:solidFill>
                  <a:schemeClr val="bg1"/>
                </a:solidFill>
              </a:rPr>
              <a:t>AI </a:t>
            </a:r>
            <a:r>
              <a:rPr kumimoji="1" lang="ja-JP" altLang="en-US" sz="1600" b="1" dirty="0">
                <a:solidFill>
                  <a:schemeClr val="bg1"/>
                </a:solidFill>
              </a:rPr>
              <a:t>アシスタント</a:t>
            </a:r>
          </a:p>
        </p:txBody>
      </p:sp>
      <p:sp>
        <p:nvSpPr>
          <p:cNvPr id="8" name="正方形/長方形 7">
            <a:extLst>
              <a:ext uri="{FF2B5EF4-FFF2-40B4-BE49-F238E27FC236}">
                <a16:creationId xmlns:a16="http://schemas.microsoft.com/office/drawing/2014/main" id="{41F8221A-969A-20E6-56AC-DAF89DA909CA}"/>
              </a:ext>
            </a:extLst>
          </p:cNvPr>
          <p:cNvSpPr/>
          <p:nvPr/>
        </p:nvSpPr>
        <p:spPr>
          <a:xfrm>
            <a:off x="288001" y="1256442"/>
            <a:ext cx="2768964" cy="1591366"/>
          </a:xfrm>
          <a:prstGeom prst="rect">
            <a:avLst/>
          </a:prstGeom>
          <a:solidFill>
            <a:schemeClr val="bg1"/>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t"/>
          <a:lstStyle/>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ナビゲーション支援</a:t>
            </a:r>
            <a:endParaRPr kumimoji="1"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異常検知＋レコメンド</a:t>
            </a:r>
            <a:endParaRPr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レポート生成</a:t>
            </a:r>
            <a:endParaRPr kumimoji="1"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規定</a:t>
            </a:r>
            <a:r>
              <a:rPr kumimoji="1" lang="en-US" altLang="ja-JP" sz="1400" b="1" dirty="0">
                <a:solidFill>
                  <a:schemeClr val="tx1">
                    <a:lumMod val="50000"/>
                    <a:lumOff val="50000"/>
                  </a:schemeClr>
                </a:solidFill>
              </a:rPr>
              <a:t>Q&amp;A</a:t>
            </a: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自然言語で業務システム操作</a:t>
            </a:r>
            <a:endParaRPr kumimoji="1" lang="en-US" altLang="ja-JP" sz="1400" b="1" dirty="0">
              <a:solidFill>
                <a:schemeClr val="tx1">
                  <a:lumMod val="50000"/>
                  <a:lumOff val="50000"/>
                </a:schemeClr>
              </a:solidFill>
            </a:endParaRPr>
          </a:p>
        </p:txBody>
      </p:sp>
      <p:sp>
        <p:nvSpPr>
          <p:cNvPr id="9" name="正方形/長方形 8">
            <a:extLst>
              <a:ext uri="{FF2B5EF4-FFF2-40B4-BE49-F238E27FC236}">
                <a16:creationId xmlns:a16="http://schemas.microsoft.com/office/drawing/2014/main" id="{BF29CD45-71D4-0554-5DD8-60A2D1ECAAB4}"/>
              </a:ext>
            </a:extLst>
          </p:cNvPr>
          <p:cNvSpPr/>
          <p:nvPr/>
        </p:nvSpPr>
        <p:spPr>
          <a:xfrm>
            <a:off x="3214413" y="942710"/>
            <a:ext cx="2768964" cy="320040"/>
          </a:xfrm>
          <a:prstGeom prst="rect">
            <a:avLst/>
          </a:prstGeom>
          <a:solidFill>
            <a:srgbClr val="008CCF"/>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ctr"/>
          <a:lstStyle/>
          <a:p>
            <a:r>
              <a:rPr kumimoji="1" lang="en-US" altLang="ja-JP" sz="1600" b="1" dirty="0">
                <a:solidFill>
                  <a:schemeClr val="bg1"/>
                </a:solidFill>
              </a:rPr>
              <a:t>AI </a:t>
            </a:r>
            <a:r>
              <a:rPr kumimoji="1" lang="ja-JP" altLang="en-US" sz="1600" b="1" dirty="0">
                <a:solidFill>
                  <a:schemeClr val="bg1"/>
                </a:solidFill>
              </a:rPr>
              <a:t>エージェント</a:t>
            </a:r>
          </a:p>
        </p:txBody>
      </p:sp>
      <p:sp>
        <p:nvSpPr>
          <p:cNvPr id="10" name="正方形/長方形 9">
            <a:extLst>
              <a:ext uri="{FF2B5EF4-FFF2-40B4-BE49-F238E27FC236}">
                <a16:creationId xmlns:a16="http://schemas.microsoft.com/office/drawing/2014/main" id="{7569DF30-F3E4-603D-2943-8CA46CCC2668}"/>
              </a:ext>
            </a:extLst>
          </p:cNvPr>
          <p:cNvSpPr/>
          <p:nvPr/>
        </p:nvSpPr>
        <p:spPr>
          <a:xfrm>
            <a:off x="3214413" y="1256442"/>
            <a:ext cx="2768964" cy="1591366"/>
          </a:xfrm>
          <a:prstGeom prst="rect">
            <a:avLst/>
          </a:prstGeom>
          <a:solidFill>
            <a:schemeClr val="bg1"/>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t"/>
          <a:lstStyle/>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承認ワークフローの自動化</a:t>
            </a:r>
            <a:endParaRPr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調達の自動化</a:t>
            </a:r>
            <a:endParaRPr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経費申請の自動化</a:t>
            </a:r>
            <a:endParaRPr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ユーザ特性の反復学習</a:t>
            </a:r>
            <a:endParaRPr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テンプレート作成</a:t>
            </a:r>
            <a:endParaRPr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endParaRPr kumimoji="1" lang="ja-JP" altLang="en-US" sz="1400" b="1" dirty="0">
              <a:solidFill>
                <a:schemeClr val="tx1">
                  <a:lumMod val="50000"/>
                  <a:lumOff val="50000"/>
                </a:schemeClr>
              </a:solidFill>
            </a:endParaRPr>
          </a:p>
        </p:txBody>
      </p:sp>
      <p:sp>
        <p:nvSpPr>
          <p:cNvPr id="11" name="正方形/長方形 10">
            <a:extLst>
              <a:ext uri="{FF2B5EF4-FFF2-40B4-BE49-F238E27FC236}">
                <a16:creationId xmlns:a16="http://schemas.microsoft.com/office/drawing/2014/main" id="{43965740-DCC2-CADE-5E3D-CF8C34D14724}"/>
              </a:ext>
            </a:extLst>
          </p:cNvPr>
          <p:cNvSpPr/>
          <p:nvPr/>
        </p:nvSpPr>
        <p:spPr>
          <a:xfrm>
            <a:off x="6140825" y="942710"/>
            <a:ext cx="2768964" cy="320040"/>
          </a:xfrm>
          <a:prstGeom prst="rect">
            <a:avLst/>
          </a:prstGeom>
          <a:solidFill>
            <a:srgbClr val="008CCF"/>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ctr"/>
          <a:lstStyle/>
          <a:p>
            <a:r>
              <a:rPr kumimoji="1" lang="en-US" altLang="ja-JP" sz="1600" b="1" dirty="0">
                <a:solidFill>
                  <a:schemeClr val="bg1"/>
                </a:solidFill>
              </a:rPr>
              <a:t>AI + RPA</a:t>
            </a:r>
            <a:r>
              <a:rPr kumimoji="1" lang="ja-JP" altLang="en-US" sz="1600" b="1" dirty="0">
                <a:solidFill>
                  <a:schemeClr val="bg1"/>
                </a:solidFill>
              </a:rPr>
              <a:t>（ロボット）</a:t>
            </a:r>
          </a:p>
        </p:txBody>
      </p:sp>
      <p:sp>
        <p:nvSpPr>
          <p:cNvPr id="12" name="正方形/長方形 11">
            <a:extLst>
              <a:ext uri="{FF2B5EF4-FFF2-40B4-BE49-F238E27FC236}">
                <a16:creationId xmlns:a16="http://schemas.microsoft.com/office/drawing/2014/main" id="{3B0EBAB1-65FB-EB63-2645-32D9D98783A0}"/>
              </a:ext>
            </a:extLst>
          </p:cNvPr>
          <p:cNvSpPr/>
          <p:nvPr/>
        </p:nvSpPr>
        <p:spPr>
          <a:xfrm>
            <a:off x="6140825" y="1256442"/>
            <a:ext cx="2768964" cy="1591366"/>
          </a:xfrm>
          <a:prstGeom prst="rect">
            <a:avLst/>
          </a:prstGeom>
          <a:solidFill>
            <a:schemeClr val="bg1"/>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t"/>
          <a:lstStyle/>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請求書</a:t>
            </a:r>
            <a:r>
              <a:rPr lang="en-US" altLang="ja-JP" sz="1400" b="1" dirty="0">
                <a:solidFill>
                  <a:schemeClr val="tx1">
                    <a:lumMod val="50000"/>
                    <a:lumOff val="50000"/>
                  </a:schemeClr>
                </a:solidFill>
              </a:rPr>
              <a:t>OCR</a:t>
            </a: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契約書</a:t>
            </a:r>
            <a:r>
              <a:rPr kumimoji="1" lang="en-US" altLang="ja-JP" sz="1400" b="1" dirty="0">
                <a:solidFill>
                  <a:schemeClr val="tx1">
                    <a:lumMod val="50000"/>
                    <a:lumOff val="50000"/>
                  </a:schemeClr>
                </a:solidFill>
              </a:rPr>
              <a:t>OCR</a:t>
            </a: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領収書</a:t>
            </a:r>
            <a:r>
              <a:rPr kumimoji="1" lang="en-US" altLang="ja-JP" sz="1400" b="1" dirty="0">
                <a:solidFill>
                  <a:schemeClr val="tx1">
                    <a:lumMod val="50000"/>
                    <a:lumOff val="50000"/>
                  </a:schemeClr>
                </a:solidFill>
              </a:rPr>
              <a:t>OCR</a:t>
            </a: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各種照合の自動化</a:t>
            </a:r>
            <a:endParaRPr kumimoji="1"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その他の定型作業の自動化</a:t>
            </a:r>
          </a:p>
        </p:txBody>
      </p:sp>
      <p:sp>
        <p:nvSpPr>
          <p:cNvPr id="13" name="正方形/長方形 12">
            <a:extLst>
              <a:ext uri="{FF2B5EF4-FFF2-40B4-BE49-F238E27FC236}">
                <a16:creationId xmlns:a16="http://schemas.microsoft.com/office/drawing/2014/main" id="{B4FFE92C-EC4B-832D-3986-16BE6BE7741A}"/>
              </a:ext>
            </a:extLst>
          </p:cNvPr>
          <p:cNvSpPr/>
          <p:nvPr/>
        </p:nvSpPr>
        <p:spPr>
          <a:xfrm>
            <a:off x="288001" y="2995628"/>
            <a:ext cx="2768964" cy="320040"/>
          </a:xfrm>
          <a:prstGeom prst="rect">
            <a:avLst/>
          </a:prstGeom>
          <a:solidFill>
            <a:srgbClr val="008CCF"/>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ctr"/>
          <a:lstStyle/>
          <a:p>
            <a:r>
              <a:rPr kumimoji="1" lang="ja-JP" altLang="en-US" sz="1600" b="1" dirty="0">
                <a:solidFill>
                  <a:schemeClr val="bg1"/>
                </a:solidFill>
              </a:rPr>
              <a:t>自動検知</a:t>
            </a:r>
          </a:p>
        </p:txBody>
      </p:sp>
      <p:sp>
        <p:nvSpPr>
          <p:cNvPr id="14" name="正方形/長方形 13">
            <a:extLst>
              <a:ext uri="{FF2B5EF4-FFF2-40B4-BE49-F238E27FC236}">
                <a16:creationId xmlns:a16="http://schemas.microsoft.com/office/drawing/2014/main" id="{DD9B6137-7A64-33B5-8315-811C640A8D4A}"/>
              </a:ext>
            </a:extLst>
          </p:cNvPr>
          <p:cNvSpPr/>
          <p:nvPr/>
        </p:nvSpPr>
        <p:spPr>
          <a:xfrm>
            <a:off x="288001" y="3309360"/>
            <a:ext cx="2768964" cy="1591366"/>
          </a:xfrm>
          <a:prstGeom prst="rect">
            <a:avLst/>
          </a:prstGeom>
          <a:solidFill>
            <a:schemeClr val="bg1"/>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t"/>
          <a:lstStyle/>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不正仕訳の検出</a:t>
            </a:r>
            <a:endParaRPr kumimoji="1"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不正経費の検出</a:t>
            </a:r>
            <a:endParaRPr kumimoji="1"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重複請求書の検出</a:t>
            </a:r>
            <a:endParaRPr kumimoji="1"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監査リスクの検出</a:t>
            </a:r>
            <a:endParaRPr kumimoji="1"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コンプライアンス逸脱の検出</a:t>
            </a:r>
            <a:endParaRPr kumimoji="1" lang="ja-JP" altLang="en-US" sz="1400" b="1" dirty="0">
              <a:solidFill>
                <a:schemeClr val="tx1">
                  <a:lumMod val="50000"/>
                  <a:lumOff val="50000"/>
                </a:schemeClr>
              </a:solidFill>
            </a:endParaRPr>
          </a:p>
        </p:txBody>
      </p:sp>
      <p:sp>
        <p:nvSpPr>
          <p:cNvPr id="15" name="正方形/長方形 14">
            <a:extLst>
              <a:ext uri="{FF2B5EF4-FFF2-40B4-BE49-F238E27FC236}">
                <a16:creationId xmlns:a16="http://schemas.microsoft.com/office/drawing/2014/main" id="{D0B4117D-88C1-DF8E-AA3A-D7DE53887B78}"/>
              </a:ext>
            </a:extLst>
          </p:cNvPr>
          <p:cNvSpPr/>
          <p:nvPr/>
        </p:nvSpPr>
        <p:spPr>
          <a:xfrm>
            <a:off x="3214413" y="2995628"/>
            <a:ext cx="2768964" cy="320040"/>
          </a:xfrm>
          <a:prstGeom prst="rect">
            <a:avLst/>
          </a:prstGeom>
          <a:solidFill>
            <a:srgbClr val="008CCF"/>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ctr"/>
          <a:lstStyle/>
          <a:p>
            <a:r>
              <a:rPr kumimoji="1" lang="ja-JP" altLang="en-US" sz="1600" b="1" dirty="0">
                <a:solidFill>
                  <a:schemeClr val="bg1"/>
                </a:solidFill>
              </a:rPr>
              <a:t>予測分析</a:t>
            </a:r>
          </a:p>
        </p:txBody>
      </p:sp>
      <p:sp>
        <p:nvSpPr>
          <p:cNvPr id="16" name="正方形/長方形 15">
            <a:extLst>
              <a:ext uri="{FF2B5EF4-FFF2-40B4-BE49-F238E27FC236}">
                <a16:creationId xmlns:a16="http://schemas.microsoft.com/office/drawing/2014/main" id="{8982B2A9-FCD4-C03F-655D-6B4F6646524B}"/>
              </a:ext>
            </a:extLst>
          </p:cNvPr>
          <p:cNvSpPr/>
          <p:nvPr/>
        </p:nvSpPr>
        <p:spPr>
          <a:xfrm>
            <a:off x="3214413" y="3309360"/>
            <a:ext cx="2768964" cy="1591366"/>
          </a:xfrm>
          <a:prstGeom prst="rect">
            <a:avLst/>
          </a:prstGeom>
          <a:solidFill>
            <a:schemeClr val="bg1"/>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t"/>
          <a:lstStyle/>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キャッシュフロー予測</a:t>
            </a:r>
            <a:endParaRPr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決算予測</a:t>
            </a:r>
            <a:endParaRPr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需要予測</a:t>
            </a:r>
            <a:endParaRPr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lang="ja-JP" altLang="en-US" sz="1400" b="1" dirty="0">
                <a:solidFill>
                  <a:schemeClr val="tx1">
                    <a:lumMod val="50000"/>
                    <a:lumOff val="50000"/>
                  </a:schemeClr>
                </a:solidFill>
              </a:rPr>
              <a:t>保全予測</a:t>
            </a:r>
            <a:endParaRPr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リスク予測</a:t>
            </a:r>
          </a:p>
        </p:txBody>
      </p:sp>
      <p:sp>
        <p:nvSpPr>
          <p:cNvPr id="17" name="正方形/長方形 16">
            <a:extLst>
              <a:ext uri="{FF2B5EF4-FFF2-40B4-BE49-F238E27FC236}">
                <a16:creationId xmlns:a16="http://schemas.microsoft.com/office/drawing/2014/main" id="{A9920829-2A48-861D-4070-C44760B037C7}"/>
              </a:ext>
            </a:extLst>
          </p:cNvPr>
          <p:cNvSpPr/>
          <p:nvPr/>
        </p:nvSpPr>
        <p:spPr>
          <a:xfrm>
            <a:off x="6140825" y="2995628"/>
            <a:ext cx="2768964" cy="320040"/>
          </a:xfrm>
          <a:prstGeom prst="rect">
            <a:avLst/>
          </a:prstGeom>
          <a:solidFill>
            <a:srgbClr val="008CCF"/>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ctr"/>
          <a:lstStyle/>
          <a:p>
            <a:r>
              <a:rPr kumimoji="1" lang="ja-JP" altLang="en-US" sz="1600" b="1" dirty="0">
                <a:solidFill>
                  <a:schemeClr val="bg1"/>
                </a:solidFill>
              </a:rPr>
              <a:t>自律型決算</a:t>
            </a:r>
          </a:p>
        </p:txBody>
      </p:sp>
      <p:sp>
        <p:nvSpPr>
          <p:cNvPr id="18" name="正方形/長方形 17">
            <a:extLst>
              <a:ext uri="{FF2B5EF4-FFF2-40B4-BE49-F238E27FC236}">
                <a16:creationId xmlns:a16="http://schemas.microsoft.com/office/drawing/2014/main" id="{9B2682B1-53BB-6875-5B70-92070118E9D2}"/>
              </a:ext>
            </a:extLst>
          </p:cNvPr>
          <p:cNvSpPr/>
          <p:nvPr/>
        </p:nvSpPr>
        <p:spPr>
          <a:xfrm>
            <a:off x="6140825" y="3309360"/>
            <a:ext cx="2768964" cy="1591366"/>
          </a:xfrm>
          <a:prstGeom prst="rect">
            <a:avLst/>
          </a:prstGeom>
          <a:solidFill>
            <a:schemeClr val="bg1"/>
          </a:solidFill>
          <a:ln w="38100">
            <a:solidFill>
              <a:srgbClr val="008CCF"/>
            </a:solidFill>
          </a:ln>
        </p:spPr>
        <p:style>
          <a:lnRef idx="2">
            <a:schemeClr val="accent6"/>
          </a:lnRef>
          <a:fillRef idx="1">
            <a:schemeClr val="lt1"/>
          </a:fillRef>
          <a:effectRef idx="0">
            <a:schemeClr val="accent6"/>
          </a:effectRef>
          <a:fontRef idx="minor">
            <a:schemeClr val="dk1"/>
          </a:fontRef>
        </p:style>
        <p:txBody>
          <a:bodyPr tIns="90000" rtlCol="0" anchor="t"/>
          <a:lstStyle/>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取引のリアルタイム監視</a:t>
            </a: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例外の早期検出</a:t>
            </a: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仕訳照合</a:t>
            </a: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差異説明</a:t>
            </a:r>
            <a:endParaRPr kumimoji="1" lang="en-US" altLang="ja-JP" sz="1400" b="1" dirty="0">
              <a:solidFill>
                <a:schemeClr val="tx1">
                  <a:lumMod val="50000"/>
                  <a:lumOff val="50000"/>
                </a:schemeClr>
              </a:solidFill>
            </a:endParaRPr>
          </a:p>
          <a:p>
            <a:pPr marL="171450" indent="-171450">
              <a:spcBef>
                <a:spcPts val="500"/>
              </a:spcBef>
              <a:buClr>
                <a:srgbClr val="008CCF"/>
              </a:buClr>
              <a:buFont typeface="Wingdings" panose="05000000000000000000" pitchFamily="2" charset="2"/>
              <a:buChar char="l"/>
            </a:pPr>
            <a:r>
              <a:rPr kumimoji="1" lang="ja-JP" altLang="en-US" sz="1400" b="1" dirty="0">
                <a:solidFill>
                  <a:schemeClr val="tx1">
                    <a:lumMod val="50000"/>
                    <a:lumOff val="50000"/>
                  </a:schemeClr>
                </a:solidFill>
              </a:rPr>
              <a:t>監査証跡</a:t>
            </a:r>
          </a:p>
        </p:txBody>
      </p:sp>
    </p:spTree>
    <p:extLst>
      <p:ext uri="{BB962C8B-B14F-4D97-AF65-F5344CB8AC3E}">
        <p14:creationId xmlns:p14="http://schemas.microsoft.com/office/powerpoint/2010/main" val="1680276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36A29D1-322B-965A-866B-6105D451CBE9}"/>
              </a:ext>
            </a:extLst>
          </p:cNvPr>
          <p:cNvSpPr>
            <a:spLocks noGrp="1"/>
          </p:cNvSpPr>
          <p:nvPr>
            <p:ph type="sldNum" sz="quarter" idx="10"/>
          </p:nvPr>
        </p:nvSpPr>
        <p:spPr/>
        <p:txBody>
          <a:bodyPr/>
          <a:lstStyle/>
          <a:p>
            <a:fld id="{78AE49ED-73EF-499C-8307-28EB0E7CF529}" type="slidenum">
              <a:rPr lang="ja-JP" altLang="en-US" smtClean="0"/>
              <a:pPr/>
              <a:t>9</a:t>
            </a:fld>
            <a:endParaRPr lang="ja-JP" altLang="en-US" dirty="0"/>
          </a:p>
        </p:txBody>
      </p:sp>
      <p:sp>
        <p:nvSpPr>
          <p:cNvPr id="3" name="タイトル 2">
            <a:extLst>
              <a:ext uri="{FF2B5EF4-FFF2-40B4-BE49-F238E27FC236}">
                <a16:creationId xmlns:a16="http://schemas.microsoft.com/office/drawing/2014/main" id="{4DC924A5-3B7C-57F8-5318-FA5FE0BB01E0}"/>
              </a:ext>
            </a:extLst>
          </p:cNvPr>
          <p:cNvSpPr>
            <a:spLocks noGrp="1"/>
          </p:cNvSpPr>
          <p:nvPr>
            <p:ph type="title"/>
          </p:nvPr>
        </p:nvSpPr>
        <p:spPr/>
        <p:txBody>
          <a:bodyPr/>
          <a:lstStyle/>
          <a:p>
            <a:pPr>
              <a:spcBef>
                <a:spcPts val="600"/>
              </a:spcBef>
            </a:pPr>
            <a:r>
              <a:rPr lang="en-US" altLang="ja-JP" sz="2800" b="0" dirty="0">
                <a:solidFill>
                  <a:schemeClr val="accent1"/>
                </a:solidFill>
              </a:rPr>
              <a:t>02</a:t>
            </a:r>
            <a:br>
              <a:rPr lang="en-US" altLang="ja-JP" sz="2800" b="0" dirty="0">
                <a:solidFill>
                  <a:schemeClr val="accent1"/>
                </a:solidFill>
              </a:rPr>
            </a:br>
            <a:r>
              <a:rPr lang="en-US" altLang="ja-JP" sz="2400" dirty="0"/>
              <a:t>AI</a:t>
            </a:r>
            <a:r>
              <a:rPr lang="ja-JP" altLang="en-US" sz="2400" dirty="0"/>
              <a:t>関連実装予定機能</a:t>
            </a:r>
            <a:endParaRPr kumimoji="1" lang="ja-JP" altLang="en-US" dirty="0"/>
          </a:p>
        </p:txBody>
      </p:sp>
      <p:sp>
        <p:nvSpPr>
          <p:cNvPr id="4" name="フッター プレースホルダー 3">
            <a:extLst>
              <a:ext uri="{FF2B5EF4-FFF2-40B4-BE49-F238E27FC236}">
                <a16:creationId xmlns:a16="http://schemas.microsoft.com/office/drawing/2014/main" id="{2D2AC10A-F8BA-4ECF-B23A-FD12D98AF161}"/>
              </a:ext>
            </a:extLst>
          </p:cNvPr>
          <p:cNvSpPr>
            <a:spLocks noGrp="1"/>
          </p:cNvSpPr>
          <p:nvPr>
            <p:ph type="ftr" sz="quarter" idx="3"/>
          </p:nvPr>
        </p:nvSpPr>
        <p:spPr/>
        <p:txBody>
          <a:body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3478283449"/>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3" id="{2C477BFB-77E4-4E76-BE53-04BBEB1E263F}" vid="{42EFAF38-00DF-4065-BFF2-F0982F56D9A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E65C72-E1CF-4332-90BF-060876ACB6C7}">
  <ds:schemaRefs>
    <ds:schemaRef ds:uri="http://schemas.microsoft.com/office/2006/metadata/properties"/>
    <ds:schemaRef ds:uri="http://schemas.microsoft.com/office/infopath/2007/PartnerControls"/>
    <ds:schemaRef ds:uri="c77ec646-6dad-47dc-8a8f-7ccedac5bce3"/>
    <ds:schemaRef ds:uri="5390fd7e-3ae6-4c6f-b2b3-e212599418c7"/>
  </ds:schemaRefs>
</ds:datastoreItem>
</file>

<file path=customXml/itemProps2.xml><?xml version="1.0" encoding="utf-8"?>
<ds:datastoreItem xmlns:ds="http://schemas.openxmlformats.org/officeDocument/2006/customXml" ds:itemID="{BCDF2BAB-97C4-436D-907E-473FD7FF0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c77ec646-6dad-47dc-8a8f-7ccedac5b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22466E-EB1C-4487-A5EC-95E1F1784D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CITS版テンプレート</Template>
  <TotalTime>1</TotalTime>
  <Words>1132</Words>
  <Application>Microsoft Office PowerPoint</Application>
  <PresentationFormat>画面に合わせる (16:9)</PresentationFormat>
  <Paragraphs>212</Paragraphs>
  <Slides>13</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BIZ UDPゴシック</vt:lpstr>
      <vt:lpstr>BIZ UDゴシック</vt:lpstr>
      <vt:lpstr>FOT-筑紫A丸ゴシック Std B</vt:lpstr>
      <vt:lpstr>メイリオ</vt:lpstr>
      <vt:lpstr>Arial</vt:lpstr>
      <vt:lpstr>Calibri</vt:lpstr>
      <vt:lpstr>Wingdings</vt:lpstr>
      <vt:lpstr>Office ​​テーマ</vt:lpstr>
      <vt:lpstr>SuperStreamで実現 次世代のバックオフィス ― AIと次世代製品の製品コンセプトについて ―</vt:lpstr>
      <vt:lpstr>はじめに</vt:lpstr>
      <vt:lpstr>PowerPoint プレゼンテーション</vt:lpstr>
      <vt:lpstr>01 今後の展望とAI</vt:lpstr>
      <vt:lpstr>今後の展望とAI</vt:lpstr>
      <vt:lpstr>今後の展望とAI</vt:lpstr>
      <vt:lpstr>今後の展望とAI</vt:lpstr>
      <vt:lpstr>今後の展望とAI</vt:lpstr>
      <vt:lpstr>02 AI関連実装予定機能</vt:lpstr>
      <vt:lpstr>AI関連実装予定機能 </vt:lpstr>
      <vt:lpstr>AI関連実装予定機能</vt:lpstr>
      <vt:lpstr>さいごに</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山田　英樹(YAMADA-HIDEKI)</cp:lastModifiedBy>
  <cp:revision>2</cp:revision>
  <dcterms:created xsi:type="dcterms:W3CDTF">2026-03-12T04:14:11Z</dcterms:created>
  <dcterms:modified xsi:type="dcterms:W3CDTF">2026-05-11T08:36:41Z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ies>
</file>